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7" r:id="rId1"/>
  </p:sldMasterIdLst>
  <p:notesMasterIdLst>
    <p:notesMasterId r:id="rId21"/>
  </p:notesMasterIdLst>
  <p:handoutMasterIdLst>
    <p:handoutMasterId r:id="rId22"/>
  </p:handoutMasterIdLst>
  <p:sldIdLst>
    <p:sldId id="320" r:id="rId2"/>
    <p:sldId id="267" r:id="rId3"/>
    <p:sldId id="319" r:id="rId4"/>
    <p:sldId id="318" r:id="rId5"/>
    <p:sldId id="300" r:id="rId6"/>
    <p:sldId id="310" r:id="rId7"/>
    <p:sldId id="312" r:id="rId8"/>
    <p:sldId id="301" r:id="rId9"/>
    <p:sldId id="311" r:id="rId10"/>
    <p:sldId id="302" r:id="rId11"/>
    <p:sldId id="303" r:id="rId12"/>
    <p:sldId id="304" r:id="rId13"/>
    <p:sldId id="306" r:id="rId14"/>
    <p:sldId id="308" r:id="rId15"/>
    <p:sldId id="314" r:id="rId16"/>
    <p:sldId id="309" r:id="rId17"/>
    <p:sldId id="317" r:id="rId18"/>
    <p:sldId id="321" r:id="rId19"/>
    <p:sldId id="322" r:id="rId20"/>
  </p:sldIdLst>
  <p:sldSz cx="10693400" cy="7561263"/>
  <p:notesSz cx="6742113" cy="9872663"/>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pos="3413" userDrawn="1">
          <p15:clr>
            <a:srgbClr val="A4A3A4"/>
          </p15:clr>
        </p15:guide>
        <p15:guide id="8" pos="3323" userDrawn="1">
          <p15:clr>
            <a:srgbClr val="A4A3A4"/>
          </p15:clr>
        </p15:guide>
        <p15:guide id="9" pos="3822" userDrawn="1">
          <p15:clr>
            <a:srgbClr val="A4A3A4"/>
          </p15:clr>
        </p15:guide>
        <p15:guide id="13" pos="692" userDrawn="1">
          <p15:clr>
            <a:srgbClr val="A4A3A4"/>
          </p15:clr>
        </p15:guide>
        <p15:guide id="14" pos="284" userDrawn="1">
          <p15:clr>
            <a:srgbClr val="A4A3A4"/>
          </p15:clr>
        </p15:guide>
        <p15:guide id="15" pos="6452" userDrawn="1">
          <p15:clr>
            <a:srgbClr val="A4A3A4"/>
          </p15:clr>
        </p15:guide>
        <p15:guide id="16" orient="horz" pos="1021" userDrawn="1">
          <p15:clr>
            <a:srgbClr val="A4A3A4"/>
          </p15:clr>
        </p15:guide>
        <p15:guide id="17" orient="horz" pos="4151" userDrawn="1">
          <p15:clr>
            <a:srgbClr val="A4A3A4"/>
          </p15:clr>
        </p15:guide>
        <p15:guide id="18" orient="horz" pos="1248"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5"/>
    <a:srgbClr val="F7F7F7"/>
    <a:srgbClr val="FFFFFF"/>
    <a:srgbClr val="000000"/>
    <a:srgbClr val="D0D0CE"/>
    <a:srgbClr val="7F7F7B"/>
    <a:srgbClr val="DE7C00"/>
    <a:srgbClr val="CE0F69"/>
    <a:srgbClr val="A50034"/>
    <a:srgbClr val="933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305" autoAdjust="0"/>
  </p:normalViewPr>
  <p:slideViewPr>
    <p:cSldViewPr snapToObjects="1" showGuides="1">
      <p:cViewPr varScale="1">
        <p:scale>
          <a:sx n="107" d="100"/>
          <a:sy n="107" d="100"/>
        </p:scale>
        <p:origin x="492" y="132"/>
      </p:cViewPr>
      <p:guideLst>
        <p:guide pos="3413"/>
        <p:guide pos="3323"/>
        <p:guide pos="3822"/>
        <p:guide pos="692"/>
        <p:guide pos="284"/>
        <p:guide pos="6452"/>
        <p:guide orient="horz" pos="1021"/>
        <p:guide orient="horz" pos="4151"/>
        <p:guide orient="horz"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330"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8156193587067"/>
          <c:y val="7.6964353989750572E-2"/>
          <c:w val="0.84175696911096987"/>
          <c:h val="0.69686458333333345"/>
        </c:manualLayout>
      </c:layout>
      <c:lineChart>
        <c:grouping val="standard"/>
        <c:varyColors val="0"/>
        <c:ser>
          <c:idx val="0"/>
          <c:order val="0"/>
          <c:tx>
            <c:strRef>
              <c:f>Sheet1!$B$1</c:f>
              <c:strCache>
                <c:ptCount val="1"/>
                <c:pt idx="0">
                  <c:v>GDP growth % pa</c:v>
                </c:pt>
              </c:strCache>
            </c:strRef>
          </c:tx>
          <c:spPr>
            <a:ln w="28575" cap="rnd">
              <a:solidFill>
                <a:schemeClr val="accent1"/>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0.00</c:formatCode>
                <c:ptCount val="18"/>
                <c:pt idx="0">
                  <c:v>4.8209999999999997</c:v>
                </c:pt>
                <c:pt idx="1">
                  <c:v>2.484</c:v>
                </c:pt>
                <c:pt idx="2">
                  <c:v>2.9569999999999999</c:v>
                </c:pt>
                <c:pt idx="3">
                  <c:v>4.2779999999999996</c:v>
                </c:pt>
                <c:pt idx="4">
                  <c:v>5.4059999999999997</c:v>
                </c:pt>
                <c:pt idx="5">
                  <c:v>4.8579999999999997</c:v>
                </c:pt>
                <c:pt idx="6">
                  <c:v>5.4580000000000002</c:v>
                </c:pt>
                <c:pt idx="7">
                  <c:v>5.6159999999999997</c:v>
                </c:pt>
                <c:pt idx="8">
                  <c:v>3.0179999999999998</c:v>
                </c:pt>
                <c:pt idx="9">
                  <c:v>-0.105</c:v>
                </c:pt>
                <c:pt idx="10">
                  <c:v>5.4020000000000001</c:v>
                </c:pt>
                <c:pt idx="11">
                  <c:v>4.2329999999999997</c:v>
                </c:pt>
                <c:pt idx="12">
                  <c:v>3.5329999999999999</c:v>
                </c:pt>
                <c:pt idx="13">
                  <c:v>3.4350000000000001</c:v>
                </c:pt>
                <c:pt idx="14">
                  <c:v>3.4950000000000001</c:v>
                </c:pt>
                <c:pt idx="15">
                  <c:v>3.3540000000000001</c:v>
                </c:pt>
                <c:pt idx="16">
                  <c:v>3.1070000000000002</c:v>
                </c:pt>
                <c:pt idx="17">
                  <c:v>3.46</c:v>
                </c:pt>
              </c:numCache>
            </c:numRef>
          </c:val>
          <c:smooth val="0"/>
        </c:ser>
        <c:ser>
          <c:idx val="1"/>
          <c:order val="1"/>
          <c:tx>
            <c:strRef>
              <c:f>Sheet1!$C$1</c:f>
              <c:strCache>
                <c:ptCount val="1"/>
                <c:pt idx="0">
                  <c:v>Inflation, average</c:v>
                </c:pt>
              </c:strCache>
            </c:strRef>
          </c:tx>
          <c:spPr>
            <a:ln w="28575" cap="rnd">
              <a:solidFill>
                <a:schemeClr val="accent2"/>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0.00</c:formatCode>
                <c:ptCount val="18"/>
                <c:pt idx="0">
                  <c:v>4.7649999999999997</c:v>
                </c:pt>
                <c:pt idx="1">
                  <c:v>4.617</c:v>
                </c:pt>
                <c:pt idx="2">
                  <c:v>3.637</c:v>
                </c:pt>
                <c:pt idx="3">
                  <c:v>3.8420000000000001</c:v>
                </c:pt>
                <c:pt idx="4">
                  <c:v>3.7559999999999998</c:v>
                </c:pt>
                <c:pt idx="5">
                  <c:v>3.9750000000000001</c:v>
                </c:pt>
                <c:pt idx="6">
                  <c:v>3.996</c:v>
                </c:pt>
                <c:pt idx="7">
                  <c:v>4.2629999999999999</c:v>
                </c:pt>
                <c:pt idx="8">
                  <c:v>6.3</c:v>
                </c:pt>
                <c:pt idx="9">
                  <c:v>2.6619999999999999</c:v>
                </c:pt>
                <c:pt idx="10">
                  <c:v>3.669</c:v>
                </c:pt>
                <c:pt idx="11">
                  <c:v>5.0449999999999999</c:v>
                </c:pt>
                <c:pt idx="12">
                  <c:v>4.0720000000000001</c:v>
                </c:pt>
                <c:pt idx="13">
                  <c:v>3.6560000000000001</c:v>
                </c:pt>
                <c:pt idx="14">
                  <c:v>3.238</c:v>
                </c:pt>
                <c:pt idx="15">
                  <c:v>2.7810000000000001</c:v>
                </c:pt>
                <c:pt idx="16">
                  <c:v>2.8260000000000001</c:v>
                </c:pt>
                <c:pt idx="17">
                  <c:v>3.5449999999999999</c:v>
                </c:pt>
              </c:numCache>
            </c:numRef>
          </c:val>
          <c:smooth val="0"/>
        </c:ser>
        <c:dLbls>
          <c:showLegendKey val="0"/>
          <c:showVal val="0"/>
          <c:showCatName val="0"/>
          <c:showSerName val="0"/>
          <c:showPercent val="0"/>
          <c:showBubbleSize val="0"/>
        </c:dLbls>
        <c:smooth val="0"/>
        <c:axId val="374154216"/>
        <c:axId val="374154608"/>
      </c:lineChart>
      <c:catAx>
        <c:axId val="37415421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4154608"/>
        <c:crosses val="autoZero"/>
        <c:auto val="1"/>
        <c:lblAlgn val="ctr"/>
        <c:lblOffset val="100"/>
        <c:noMultiLvlLbl val="0"/>
      </c:catAx>
      <c:valAx>
        <c:axId val="374154608"/>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GB" b="1"/>
                  <a:t>% change </a:t>
                </a:r>
              </a:p>
            </c:rich>
          </c:tx>
          <c:layout>
            <c:manualLayout>
              <c:xMode val="edge"/>
              <c:yMode val="edge"/>
              <c:x val="2.6510426321054207E-3"/>
              <c:y val="0.22543750000000001"/>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4154216"/>
        <c:crosses val="autoZero"/>
        <c:crossBetween val="between"/>
        <c:majorUnit val="2"/>
      </c:valAx>
      <c:spPr>
        <a:noFill/>
        <a:ln>
          <a:noFill/>
        </a:ln>
        <a:effectLst/>
      </c:spPr>
    </c:plotArea>
    <c:legend>
      <c:legendPos val="b"/>
      <c:layout>
        <c:manualLayout>
          <c:xMode val="edge"/>
          <c:yMode val="edge"/>
          <c:x val="0.44417321703814661"/>
          <c:y val="8.4812499999999992E-3"/>
          <c:w val="0.55172664285320661"/>
          <c:h val="0.103871026033454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Spot return base USD %</c:v>
                </c:pt>
              </c:strCache>
            </c:strRef>
          </c:tx>
          <c:spPr>
            <a:solidFill>
              <a:schemeClr val="accent1"/>
            </a:solidFill>
            <a:ln>
              <a:noFill/>
            </a:ln>
            <a:effectLst/>
          </c:spPr>
          <c:invertIfNegative val="0"/>
          <c:cat>
            <c:strRef>
              <c:f>Sheet1!$A$2:$A$11</c:f>
              <c:strCache>
                <c:ptCount val="10"/>
                <c:pt idx="0">
                  <c:v>AUD</c:v>
                </c:pt>
                <c:pt idx="1">
                  <c:v>CAD</c:v>
                </c:pt>
                <c:pt idx="2">
                  <c:v>CHF</c:v>
                </c:pt>
                <c:pt idx="3">
                  <c:v>EUR</c:v>
                </c:pt>
                <c:pt idx="4">
                  <c:v>GBP</c:v>
                </c:pt>
                <c:pt idx="5">
                  <c:v>JPY</c:v>
                </c:pt>
                <c:pt idx="6">
                  <c:v>NOK</c:v>
                </c:pt>
                <c:pt idx="7">
                  <c:v>NZD</c:v>
                </c:pt>
                <c:pt idx="8">
                  <c:v>SEK</c:v>
                </c:pt>
                <c:pt idx="9">
                  <c:v>USD</c:v>
                </c:pt>
              </c:strCache>
            </c:strRef>
          </c:cat>
          <c:val>
            <c:numRef>
              <c:f>Sheet1!$B$2:$B$11</c:f>
              <c:numCache>
                <c:formatCode>0.00</c:formatCode>
                <c:ptCount val="10"/>
                <c:pt idx="0">
                  <c:v>0.67</c:v>
                </c:pt>
                <c:pt idx="1">
                  <c:v>-6.59</c:v>
                </c:pt>
                <c:pt idx="2">
                  <c:v>27.13</c:v>
                </c:pt>
                <c:pt idx="3">
                  <c:v>-9.7799999999999994</c:v>
                </c:pt>
                <c:pt idx="4">
                  <c:v>-34</c:v>
                </c:pt>
                <c:pt idx="5">
                  <c:v>8.24</c:v>
                </c:pt>
                <c:pt idx="6">
                  <c:v>-19.75</c:v>
                </c:pt>
                <c:pt idx="7">
                  <c:v>1.86</c:v>
                </c:pt>
                <c:pt idx="8">
                  <c:v>-13.72</c:v>
                </c:pt>
              </c:numCache>
            </c:numRef>
          </c:val>
        </c:ser>
        <c:ser>
          <c:idx val="1"/>
          <c:order val="1"/>
          <c:tx>
            <c:strRef>
              <c:f>Sheet1!$C$1</c:f>
              <c:strCache>
                <c:ptCount val="1"/>
                <c:pt idx="0">
                  <c:v>Spot return base CHF %</c:v>
                </c:pt>
              </c:strCache>
            </c:strRef>
          </c:tx>
          <c:spPr>
            <a:solidFill>
              <a:schemeClr val="accent2"/>
            </a:solidFill>
            <a:ln>
              <a:noFill/>
            </a:ln>
            <a:effectLst/>
          </c:spPr>
          <c:invertIfNegative val="0"/>
          <c:cat>
            <c:strRef>
              <c:f>Sheet1!$A$2:$A$11</c:f>
              <c:strCache>
                <c:ptCount val="10"/>
                <c:pt idx="0">
                  <c:v>AUD</c:v>
                </c:pt>
                <c:pt idx="1">
                  <c:v>CAD</c:v>
                </c:pt>
                <c:pt idx="2">
                  <c:v>CHF</c:v>
                </c:pt>
                <c:pt idx="3">
                  <c:v>EUR</c:v>
                </c:pt>
                <c:pt idx="4">
                  <c:v>GBP</c:v>
                </c:pt>
                <c:pt idx="5">
                  <c:v>JPY</c:v>
                </c:pt>
                <c:pt idx="6">
                  <c:v>NOK</c:v>
                </c:pt>
                <c:pt idx="7">
                  <c:v>NZD</c:v>
                </c:pt>
                <c:pt idx="8">
                  <c:v>SEK</c:v>
                </c:pt>
                <c:pt idx="9">
                  <c:v>USD</c:v>
                </c:pt>
              </c:strCache>
            </c:strRef>
          </c:cat>
          <c:val>
            <c:numRef>
              <c:f>Sheet1!$C$2:$C$11</c:f>
              <c:numCache>
                <c:formatCode>0.00</c:formatCode>
                <c:ptCount val="10"/>
                <c:pt idx="0">
                  <c:v>-20.81</c:v>
                </c:pt>
                <c:pt idx="1">
                  <c:v>-26.53</c:v>
                </c:pt>
                <c:pt idx="3">
                  <c:v>-29.03</c:v>
                </c:pt>
                <c:pt idx="4">
                  <c:v>-48.09</c:v>
                </c:pt>
                <c:pt idx="5">
                  <c:v>-14.86</c:v>
                </c:pt>
                <c:pt idx="6">
                  <c:v>-36.880000000000003</c:v>
                </c:pt>
                <c:pt idx="7">
                  <c:v>-19.88</c:v>
                </c:pt>
                <c:pt idx="8">
                  <c:v>-32.130000000000003</c:v>
                </c:pt>
                <c:pt idx="9">
                  <c:v>-21.34</c:v>
                </c:pt>
              </c:numCache>
            </c:numRef>
          </c:val>
        </c:ser>
        <c:ser>
          <c:idx val="2"/>
          <c:order val="2"/>
          <c:tx>
            <c:strRef>
              <c:f>Sheet1!$D$1</c:f>
              <c:strCache>
                <c:ptCount val="1"/>
                <c:pt idx="0">
                  <c:v>Spot return base ZAR %</c:v>
                </c:pt>
              </c:strCache>
            </c:strRef>
          </c:tx>
          <c:spPr>
            <a:solidFill>
              <a:schemeClr val="accent3"/>
            </a:solidFill>
            <a:ln>
              <a:noFill/>
            </a:ln>
            <a:effectLst/>
          </c:spPr>
          <c:invertIfNegative val="0"/>
          <c:cat>
            <c:strRef>
              <c:f>Sheet1!$A$2:$A$11</c:f>
              <c:strCache>
                <c:ptCount val="10"/>
                <c:pt idx="0">
                  <c:v>AUD</c:v>
                </c:pt>
                <c:pt idx="1">
                  <c:v>CAD</c:v>
                </c:pt>
                <c:pt idx="2">
                  <c:v>CHF</c:v>
                </c:pt>
                <c:pt idx="3">
                  <c:v>EUR</c:v>
                </c:pt>
                <c:pt idx="4">
                  <c:v>GBP</c:v>
                </c:pt>
                <c:pt idx="5">
                  <c:v>JPY</c:v>
                </c:pt>
                <c:pt idx="6">
                  <c:v>NOK</c:v>
                </c:pt>
                <c:pt idx="7">
                  <c:v>NZD</c:v>
                </c:pt>
                <c:pt idx="8">
                  <c:v>SEK</c:v>
                </c:pt>
                <c:pt idx="9">
                  <c:v>USD</c:v>
                </c:pt>
              </c:strCache>
            </c:strRef>
          </c:cat>
          <c:val>
            <c:numRef>
              <c:f>Sheet1!$D$2:$D$11</c:f>
              <c:numCache>
                <c:formatCode>General</c:formatCode>
                <c:ptCount val="10"/>
                <c:pt idx="0">
                  <c:v>86.49</c:v>
                </c:pt>
                <c:pt idx="1">
                  <c:v>73.03</c:v>
                </c:pt>
                <c:pt idx="2">
                  <c:v>135.5</c:v>
                </c:pt>
                <c:pt idx="3">
                  <c:v>67.13</c:v>
                </c:pt>
                <c:pt idx="4">
                  <c:v>22.25</c:v>
                </c:pt>
                <c:pt idx="5">
                  <c:v>100.5</c:v>
                </c:pt>
                <c:pt idx="6">
                  <c:v>48.66</c:v>
                </c:pt>
                <c:pt idx="7">
                  <c:v>88.69</c:v>
                </c:pt>
                <c:pt idx="8">
                  <c:v>59.83</c:v>
                </c:pt>
                <c:pt idx="9">
                  <c:v>85.24</c:v>
                </c:pt>
              </c:numCache>
            </c:numRef>
          </c:val>
        </c:ser>
        <c:dLbls>
          <c:showLegendKey val="0"/>
          <c:showVal val="0"/>
          <c:showCatName val="0"/>
          <c:showSerName val="0"/>
          <c:showPercent val="0"/>
          <c:showBubbleSize val="0"/>
        </c:dLbls>
        <c:gapWidth val="150"/>
        <c:axId val="376326360"/>
        <c:axId val="376326752"/>
      </c:barChart>
      <c:catAx>
        <c:axId val="37632636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600" b="0" i="0" u="none" strike="noStrike" kern="1200" baseline="0">
                <a:solidFill>
                  <a:schemeClr val="tx1"/>
                </a:solidFill>
                <a:latin typeface="+mn-lt"/>
                <a:ea typeface="+mn-ea"/>
                <a:cs typeface="+mn-cs"/>
              </a:defRPr>
            </a:pPr>
            <a:endParaRPr lang="en-US"/>
          </a:p>
        </c:txPr>
        <c:crossAx val="376326752"/>
        <c:crosses val="autoZero"/>
        <c:auto val="1"/>
        <c:lblAlgn val="ctr"/>
        <c:lblOffset val="100"/>
        <c:noMultiLvlLbl val="0"/>
      </c:catAx>
      <c:valAx>
        <c:axId val="37632675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t>Percent </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76326360"/>
        <c:crosses val="autoZero"/>
        <c:crossBetween val="between"/>
      </c:valAx>
      <c:dTable>
        <c:showHorzBorder val="1"/>
        <c:showVertBorder val="0"/>
        <c:showOutline val="0"/>
        <c:showKeys val="0"/>
        <c:spPr>
          <a:noFill/>
          <a:ln w="9525" cap="flat" cmpd="sng" algn="ctr">
            <a:solidFill>
              <a:schemeClr val="tx1"/>
            </a:solidFill>
            <a:round/>
          </a:ln>
          <a:effectLst/>
        </c:spPr>
        <c:txPr>
          <a:bodyPr rot="0" spcFirstLastPara="1" vertOverflow="ellipsis" vert="horz" wrap="square" anchor="ctr" anchorCtr="1"/>
          <a:lstStyle/>
          <a:p>
            <a:pPr rtl="0">
              <a:defRPr sz="700" b="0" i="0" u="none" strike="noStrike" kern="1200" baseline="0">
                <a:solidFill>
                  <a:schemeClr val="tx1"/>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119112792183"/>
          <c:y val="5.968516821433683E-2"/>
          <c:w val="0.83772935018829109"/>
          <c:h val="0.62647979270405429"/>
        </c:manualLayout>
      </c:layout>
      <c:lineChart>
        <c:grouping val="standard"/>
        <c:varyColors val="0"/>
        <c:ser>
          <c:idx val="0"/>
          <c:order val="0"/>
          <c:tx>
            <c:strRef>
              <c:f>Sheet1!$B$1</c:f>
              <c:strCache>
                <c:ptCount val="1"/>
                <c:pt idx="0">
                  <c:v>US</c:v>
                </c:pt>
              </c:strCache>
            </c:strRef>
          </c:tx>
          <c:marker>
            <c:symbol val="none"/>
          </c:marker>
          <c:cat>
            <c:numRef>
              <c:f>Sheet1!$A$2:$A$118</c:f>
              <c:numCache>
                <c:formatCode>General</c:formatCode>
                <c:ptCount val="117"/>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numCache>
            </c:numRef>
          </c:cat>
          <c:val>
            <c:numRef>
              <c:f>Sheet1!$B$2:$B$118</c:f>
              <c:numCache>
                <c:formatCode>0.00%</c:formatCode>
                <c:ptCount val="117"/>
                <c:pt idx="0">
                  <c:v>1.8200000000000001E-2</c:v>
                </c:pt>
                <c:pt idx="1">
                  <c:v>1.67E-2</c:v>
                </c:pt>
                <c:pt idx="2">
                  <c:v>1.6199999999999999E-2</c:v>
                </c:pt>
                <c:pt idx="3">
                  <c:v>1.66E-2</c:v>
                </c:pt>
                <c:pt idx="4">
                  <c:v>1.7399999999999999E-2</c:v>
                </c:pt>
                <c:pt idx="5">
                  <c:v>1.7899999999999999E-2</c:v>
                </c:pt>
                <c:pt idx="6">
                  <c:v>1.78E-2</c:v>
                </c:pt>
                <c:pt idx="7">
                  <c:v>1.7299999999999999E-2</c:v>
                </c:pt>
                <c:pt idx="8">
                  <c:v>1.77E-2</c:v>
                </c:pt>
                <c:pt idx="9">
                  <c:v>1.9199999999999998E-2</c:v>
                </c:pt>
                <c:pt idx="10">
                  <c:v>1.9699999999999999E-2</c:v>
                </c:pt>
                <c:pt idx="11">
                  <c:v>1.9400000000000001E-2</c:v>
                </c:pt>
                <c:pt idx="12">
                  <c:v>1.9300000000000001E-2</c:v>
                </c:pt>
                <c:pt idx="13">
                  <c:v>2.1100000000000001E-2</c:v>
                </c:pt>
                <c:pt idx="14">
                  <c:v>2.1600000000000001E-2</c:v>
                </c:pt>
                <c:pt idx="15">
                  <c:v>2.1399999999999999E-2</c:v>
                </c:pt>
                <c:pt idx="16">
                  <c:v>0.02</c:v>
                </c:pt>
                <c:pt idx="17">
                  <c:v>2.1600000000000001E-2</c:v>
                </c:pt>
                <c:pt idx="18">
                  <c:v>2.1899999999999999E-2</c:v>
                </c:pt>
                <c:pt idx="19">
                  <c:v>2.0899999999999998E-2</c:v>
                </c:pt>
                <c:pt idx="20">
                  <c:v>5.3199999999999997E-2</c:v>
                </c:pt>
                <c:pt idx="21">
                  <c:v>5.0900000000000001E-2</c:v>
                </c:pt>
                <c:pt idx="22">
                  <c:v>4.2999999999999997E-2</c:v>
                </c:pt>
                <c:pt idx="23">
                  <c:v>4.36E-2</c:v>
                </c:pt>
                <c:pt idx="24">
                  <c:v>4.0599999999999997E-2</c:v>
                </c:pt>
                <c:pt idx="25">
                  <c:v>3.8600000000000002E-2</c:v>
                </c:pt>
                <c:pt idx="26">
                  <c:v>3.6799999999999999E-2</c:v>
                </c:pt>
                <c:pt idx="27">
                  <c:v>3.3399999999999999E-2</c:v>
                </c:pt>
                <c:pt idx="28">
                  <c:v>3.3300000000000003E-2</c:v>
                </c:pt>
                <c:pt idx="29">
                  <c:v>3.5999999999999997E-2</c:v>
                </c:pt>
                <c:pt idx="30">
                  <c:v>3.2899999999999999E-2</c:v>
                </c:pt>
                <c:pt idx="31">
                  <c:v>3.3399999999999999E-2</c:v>
                </c:pt>
                <c:pt idx="32">
                  <c:v>3.6799999999999999E-2</c:v>
                </c:pt>
                <c:pt idx="33">
                  <c:v>3.3099999999999997E-2</c:v>
                </c:pt>
                <c:pt idx="34">
                  <c:v>3.1199999999999999E-2</c:v>
                </c:pt>
                <c:pt idx="35">
                  <c:v>2.7900000000000001E-2</c:v>
                </c:pt>
                <c:pt idx="36">
                  <c:v>2.6499999999999999E-2</c:v>
                </c:pt>
                <c:pt idx="37">
                  <c:v>2.6800000000000001E-2</c:v>
                </c:pt>
                <c:pt idx="38">
                  <c:v>2.5600000000000001E-2</c:v>
                </c:pt>
                <c:pt idx="39">
                  <c:v>2.3599999999999999E-2</c:v>
                </c:pt>
                <c:pt idx="40">
                  <c:v>2.2100000000000002E-2</c:v>
                </c:pt>
                <c:pt idx="41">
                  <c:v>1.95E-2</c:v>
                </c:pt>
                <c:pt idx="42">
                  <c:v>2.46E-2</c:v>
                </c:pt>
                <c:pt idx="43">
                  <c:v>2.47E-2</c:v>
                </c:pt>
                <c:pt idx="44">
                  <c:v>2.4799999999999999E-2</c:v>
                </c:pt>
                <c:pt idx="45">
                  <c:v>2.3699999999999999E-2</c:v>
                </c:pt>
                <c:pt idx="46">
                  <c:v>2.1899999999999999E-2</c:v>
                </c:pt>
                <c:pt idx="47">
                  <c:v>2.2499999999999999E-2</c:v>
                </c:pt>
                <c:pt idx="48">
                  <c:v>2.4400000000000002E-2</c:v>
                </c:pt>
                <c:pt idx="49">
                  <c:v>2.3099999999999999E-2</c:v>
                </c:pt>
                <c:pt idx="50">
                  <c:v>2.3199999999999998E-2</c:v>
                </c:pt>
                <c:pt idx="51">
                  <c:v>2.5700000000000001E-2</c:v>
                </c:pt>
                <c:pt idx="52">
                  <c:v>2.6800000000000001E-2</c:v>
                </c:pt>
                <c:pt idx="53">
                  <c:v>2.92E-2</c:v>
                </c:pt>
                <c:pt idx="54">
                  <c:v>2.5399999999999999E-2</c:v>
                </c:pt>
                <c:pt idx="55">
                  <c:v>2.8400000000000002E-2</c:v>
                </c:pt>
                <c:pt idx="56">
                  <c:v>3.0800000000000001E-2</c:v>
                </c:pt>
                <c:pt idx="57">
                  <c:v>3.4700000000000002E-2</c:v>
                </c:pt>
                <c:pt idx="58">
                  <c:v>3.4299999999999997E-2</c:v>
                </c:pt>
                <c:pt idx="59">
                  <c:v>4.07E-2</c:v>
                </c:pt>
                <c:pt idx="60">
                  <c:v>4.0099999999999997E-2</c:v>
                </c:pt>
                <c:pt idx="61">
                  <c:v>3.9E-2</c:v>
                </c:pt>
                <c:pt idx="62">
                  <c:v>3.95E-2</c:v>
                </c:pt>
                <c:pt idx="63">
                  <c:v>0.04</c:v>
                </c:pt>
                <c:pt idx="64">
                  <c:v>4.1500000000000002E-2</c:v>
                </c:pt>
                <c:pt idx="65">
                  <c:v>4.2099999999999999E-2</c:v>
                </c:pt>
                <c:pt idx="66">
                  <c:v>4.6600000000000003E-2</c:v>
                </c:pt>
                <c:pt idx="67">
                  <c:v>4.8500000000000001E-2</c:v>
                </c:pt>
                <c:pt idx="68">
                  <c:v>5.2499999999999998E-2</c:v>
                </c:pt>
                <c:pt idx="69">
                  <c:v>6.0999999999999999E-2</c:v>
                </c:pt>
                <c:pt idx="70">
                  <c:v>6.59E-2</c:v>
                </c:pt>
                <c:pt idx="71">
                  <c:v>5.74E-2</c:v>
                </c:pt>
                <c:pt idx="72">
                  <c:v>5.6300000000000003E-2</c:v>
                </c:pt>
                <c:pt idx="73">
                  <c:v>6.3E-2</c:v>
                </c:pt>
                <c:pt idx="74">
                  <c:v>6.9900000000000004E-2</c:v>
                </c:pt>
                <c:pt idx="75">
                  <c:v>6.9800000000000001E-2</c:v>
                </c:pt>
                <c:pt idx="76">
                  <c:v>6.7799999999999999E-2</c:v>
                </c:pt>
                <c:pt idx="77">
                  <c:v>7.0599999999999996E-2</c:v>
                </c:pt>
                <c:pt idx="78">
                  <c:v>7.8899999999999998E-2</c:v>
                </c:pt>
                <c:pt idx="79">
                  <c:v>8.7400000000000005E-2</c:v>
                </c:pt>
                <c:pt idx="80">
                  <c:v>0.1081</c:v>
                </c:pt>
                <c:pt idx="81">
                  <c:v>0.12870000000000001</c:v>
                </c:pt>
                <c:pt idx="82">
                  <c:v>0.12230000000000001</c:v>
                </c:pt>
                <c:pt idx="83">
                  <c:v>0.1084</c:v>
                </c:pt>
                <c:pt idx="84">
                  <c:v>0.11990000000000001</c:v>
                </c:pt>
                <c:pt idx="85">
                  <c:v>0.1075</c:v>
                </c:pt>
                <c:pt idx="86">
                  <c:v>8.14E-2</c:v>
                </c:pt>
                <c:pt idx="87">
                  <c:v>8.6400000000000005E-2</c:v>
                </c:pt>
                <c:pt idx="88">
                  <c:v>8.9800000000000005E-2</c:v>
                </c:pt>
                <c:pt idx="89">
                  <c:v>8.5800000000000001E-2</c:v>
                </c:pt>
                <c:pt idx="90">
                  <c:v>8.0670000000000006E-2</c:v>
                </c:pt>
                <c:pt idx="91">
                  <c:v>6.6989999999999994E-2</c:v>
                </c:pt>
                <c:pt idx="92">
                  <c:v>6.6860000000000003E-2</c:v>
                </c:pt>
                <c:pt idx="93">
                  <c:v>5.7940000000000005E-2</c:v>
                </c:pt>
                <c:pt idx="94">
                  <c:v>7.8219999999999998E-2</c:v>
                </c:pt>
                <c:pt idx="95">
                  <c:v>5.5719999999999999E-2</c:v>
                </c:pt>
                <c:pt idx="96">
                  <c:v>6.4180000000000001E-2</c:v>
                </c:pt>
                <c:pt idx="97">
                  <c:v>5.7419999999999999E-2</c:v>
                </c:pt>
                <c:pt idx="98">
                  <c:v>4.6479999999999994E-2</c:v>
                </c:pt>
                <c:pt idx="99">
                  <c:v>6.4420000000000005E-2</c:v>
                </c:pt>
                <c:pt idx="100">
                  <c:v>5.1119999999999999E-2</c:v>
                </c:pt>
                <c:pt idx="101">
                  <c:v>5.0509999999999999E-2</c:v>
                </c:pt>
                <c:pt idx="102">
                  <c:v>3.8159999999999999E-2</c:v>
                </c:pt>
                <c:pt idx="103">
                  <c:v>4.2455E-2</c:v>
                </c:pt>
                <c:pt idx="104">
                  <c:v>4.2182000000000004E-2</c:v>
                </c:pt>
                <c:pt idx="105">
                  <c:v>4.3910999999999999E-2</c:v>
                </c:pt>
                <c:pt idx="106">
                  <c:v>4.7022000000000001E-2</c:v>
                </c:pt>
                <c:pt idx="107">
                  <c:v>4.0232000000000004E-2</c:v>
                </c:pt>
                <c:pt idx="108">
                  <c:v>2.2123E-2</c:v>
                </c:pt>
                <c:pt idx="109">
                  <c:v>3.8367999999999999E-2</c:v>
                </c:pt>
                <c:pt idx="110">
                  <c:v>3.2934999999999999E-2</c:v>
                </c:pt>
                <c:pt idx="111">
                  <c:v>1.8761999999999997E-2</c:v>
                </c:pt>
                <c:pt idx="112">
                  <c:v>1.7573999999999999E-2</c:v>
                </c:pt>
                <c:pt idx="113">
                  <c:v>3.0282E-2</c:v>
                </c:pt>
                <c:pt idx="114">
                  <c:v>2.1711999999999999E-2</c:v>
                </c:pt>
                <c:pt idx="115">
                  <c:v>2.2599999999999999E-2</c:v>
                </c:pt>
                <c:pt idx="116">
                  <c:v>2.443E-2</c:v>
                </c:pt>
              </c:numCache>
            </c:numRef>
          </c:val>
          <c:smooth val="0"/>
        </c:ser>
        <c:ser>
          <c:idx val="1"/>
          <c:order val="1"/>
          <c:tx>
            <c:strRef>
              <c:f>Sheet1!$C$1</c:f>
              <c:strCache>
                <c:ptCount val="1"/>
                <c:pt idx="0">
                  <c:v>UK</c:v>
                </c:pt>
              </c:strCache>
            </c:strRef>
          </c:tx>
          <c:marker>
            <c:symbol val="none"/>
          </c:marker>
          <c:cat>
            <c:numRef>
              <c:f>Sheet1!$A$2:$A$118</c:f>
              <c:numCache>
                <c:formatCode>General</c:formatCode>
                <c:ptCount val="117"/>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numCache>
            </c:numRef>
          </c:cat>
          <c:val>
            <c:numRef>
              <c:f>Sheet1!$C$2:$C$118</c:f>
              <c:numCache>
                <c:formatCode>0.00%</c:formatCode>
                <c:ptCount val="117"/>
                <c:pt idx="0">
                  <c:v>2.5399999999999999E-2</c:v>
                </c:pt>
                <c:pt idx="1">
                  <c:v>2.6700000000000002E-2</c:v>
                </c:pt>
                <c:pt idx="2">
                  <c:v>2.6599999999999999E-2</c:v>
                </c:pt>
                <c:pt idx="3">
                  <c:v>2.75E-2</c:v>
                </c:pt>
                <c:pt idx="4">
                  <c:v>2.8299999999999999E-2</c:v>
                </c:pt>
                <c:pt idx="5">
                  <c:v>2.7799999999999998E-2</c:v>
                </c:pt>
                <c:pt idx="6">
                  <c:v>2.8299999999999999E-2</c:v>
                </c:pt>
                <c:pt idx="7">
                  <c:v>2.9700000000000001E-2</c:v>
                </c:pt>
                <c:pt idx="8">
                  <c:v>2.9000000000000001E-2</c:v>
                </c:pt>
                <c:pt idx="9">
                  <c:v>2.98E-2</c:v>
                </c:pt>
                <c:pt idx="10">
                  <c:v>3.0800000000000001E-2</c:v>
                </c:pt>
                <c:pt idx="11">
                  <c:v>3.15E-2</c:v>
                </c:pt>
                <c:pt idx="12">
                  <c:v>3.2800000000000003E-2</c:v>
                </c:pt>
                <c:pt idx="13">
                  <c:v>3.39E-2</c:v>
                </c:pt>
                <c:pt idx="14">
                  <c:v>3.4599999999999999E-2</c:v>
                </c:pt>
                <c:pt idx="15">
                  <c:v>3.8199999999999998E-2</c:v>
                </c:pt>
                <c:pt idx="16">
                  <c:v>4.3099999999999999E-2</c:v>
                </c:pt>
                <c:pt idx="17">
                  <c:v>4.58E-2</c:v>
                </c:pt>
                <c:pt idx="18">
                  <c:v>4.3999999999999997E-2</c:v>
                </c:pt>
                <c:pt idx="19">
                  <c:v>4.6199999999999998E-2</c:v>
                </c:pt>
                <c:pt idx="20">
                  <c:v>5.3199999999999997E-2</c:v>
                </c:pt>
                <c:pt idx="21">
                  <c:v>5.21E-2</c:v>
                </c:pt>
                <c:pt idx="22">
                  <c:v>4.4299999999999999E-2</c:v>
                </c:pt>
                <c:pt idx="23">
                  <c:v>4.3099999999999999E-2</c:v>
                </c:pt>
                <c:pt idx="24">
                  <c:v>4.3900000000000002E-2</c:v>
                </c:pt>
                <c:pt idx="25">
                  <c:v>4.4299999999999999E-2</c:v>
                </c:pt>
                <c:pt idx="26">
                  <c:v>4.5499999999999999E-2</c:v>
                </c:pt>
                <c:pt idx="27">
                  <c:v>4.5600000000000002E-2</c:v>
                </c:pt>
                <c:pt idx="28">
                  <c:v>4.4699999999999997E-2</c:v>
                </c:pt>
                <c:pt idx="29">
                  <c:v>4.5999999999999999E-2</c:v>
                </c:pt>
                <c:pt idx="30">
                  <c:v>4.4600000000000001E-2</c:v>
                </c:pt>
                <c:pt idx="31">
                  <c:v>4.53E-2</c:v>
                </c:pt>
                <c:pt idx="32">
                  <c:v>3.7600000000000001E-2</c:v>
                </c:pt>
                <c:pt idx="33">
                  <c:v>3.3799999999999997E-2</c:v>
                </c:pt>
                <c:pt idx="34">
                  <c:v>3.0800000000000001E-2</c:v>
                </c:pt>
                <c:pt idx="35">
                  <c:v>2.8899999999999999E-2</c:v>
                </c:pt>
                <c:pt idx="36">
                  <c:v>2.9399999999999999E-2</c:v>
                </c:pt>
                <c:pt idx="37">
                  <c:v>3.2800000000000003E-2</c:v>
                </c:pt>
                <c:pt idx="38">
                  <c:v>3.3799999999999997E-2</c:v>
                </c:pt>
                <c:pt idx="39">
                  <c:v>3.7199999999999997E-2</c:v>
                </c:pt>
                <c:pt idx="40">
                  <c:v>3.4000000000000002E-2</c:v>
                </c:pt>
                <c:pt idx="41">
                  <c:v>3.1300000000000001E-2</c:v>
                </c:pt>
                <c:pt idx="42">
                  <c:v>3.0300000000000001E-2</c:v>
                </c:pt>
                <c:pt idx="43">
                  <c:v>3.1E-2</c:v>
                </c:pt>
                <c:pt idx="44">
                  <c:v>3.1399999999999997E-2</c:v>
                </c:pt>
                <c:pt idx="45">
                  <c:v>2.92E-2</c:v>
                </c:pt>
                <c:pt idx="46">
                  <c:v>2.5999999999999999E-2</c:v>
                </c:pt>
                <c:pt idx="47">
                  <c:v>2.76E-2</c:v>
                </c:pt>
                <c:pt idx="48">
                  <c:v>3.2099999999999997E-2</c:v>
                </c:pt>
                <c:pt idx="49">
                  <c:v>3.3000000000000002E-2</c:v>
                </c:pt>
                <c:pt idx="50">
                  <c:v>3.5499999999999997E-2</c:v>
                </c:pt>
                <c:pt idx="51">
                  <c:v>3.7900000000000003E-2</c:v>
                </c:pt>
                <c:pt idx="52">
                  <c:v>4.2299999999999997E-2</c:v>
                </c:pt>
                <c:pt idx="53">
                  <c:v>4.0800000000000003E-2</c:v>
                </c:pt>
                <c:pt idx="54">
                  <c:v>3.7600000000000001E-2</c:v>
                </c:pt>
                <c:pt idx="55">
                  <c:v>4.1700000000000001E-2</c:v>
                </c:pt>
                <c:pt idx="56">
                  <c:v>4.7399999999999998E-2</c:v>
                </c:pt>
                <c:pt idx="57">
                  <c:v>4.9799999999999997E-2</c:v>
                </c:pt>
                <c:pt idx="58">
                  <c:v>4.9799999999999997E-2</c:v>
                </c:pt>
                <c:pt idx="59">
                  <c:v>4.82E-2</c:v>
                </c:pt>
                <c:pt idx="60">
                  <c:v>5.3999999999999999E-2</c:v>
                </c:pt>
                <c:pt idx="61">
                  <c:v>6.2E-2</c:v>
                </c:pt>
                <c:pt idx="62">
                  <c:v>5.9799999999999999E-2</c:v>
                </c:pt>
                <c:pt idx="63">
                  <c:v>5.5800000000000002E-2</c:v>
                </c:pt>
                <c:pt idx="64">
                  <c:v>6.0299999999999999E-2</c:v>
                </c:pt>
                <c:pt idx="65">
                  <c:v>6.4199999999999993E-2</c:v>
                </c:pt>
                <c:pt idx="66">
                  <c:v>6.8000000000000005E-2</c:v>
                </c:pt>
                <c:pt idx="67">
                  <c:v>6.6900000000000001E-2</c:v>
                </c:pt>
                <c:pt idx="68">
                  <c:v>7.3899999999999993E-2</c:v>
                </c:pt>
                <c:pt idx="69">
                  <c:v>8.8800000000000004E-2</c:v>
                </c:pt>
                <c:pt idx="70">
                  <c:v>9.1600000000000001E-2</c:v>
                </c:pt>
                <c:pt idx="71">
                  <c:v>9.0499999999999997E-2</c:v>
                </c:pt>
                <c:pt idx="72">
                  <c:v>9.11E-2</c:v>
                </c:pt>
                <c:pt idx="73">
                  <c:v>0.1085</c:v>
                </c:pt>
                <c:pt idx="74">
                  <c:v>0.14949999999999999</c:v>
                </c:pt>
                <c:pt idx="75">
                  <c:v>0.14660000000000001</c:v>
                </c:pt>
                <c:pt idx="76">
                  <c:v>0.14249999999999999</c:v>
                </c:pt>
                <c:pt idx="77">
                  <c:v>0.1231</c:v>
                </c:pt>
                <c:pt idx="78">
                  <c:v>0.1193</c:v>
                </c:pt>
                <c:pt idx="79">
                  <c:v>0.1139</c:v>
                </c:pt>
                <c:pt idx="80">
                  <c:v>0.1188</c:v>
                </c:pt>
                <c:pt idx="81">
                  <c:v>0.13009999999999999</c:v>
                </c:pt>
                <c:pt idx="82">
                  <c:v>0.11909</c:v>
                </c:pt>
                <c:pt idx="83">
                  <c:v>0.1024</c:v>
                </c:pt>
                <c:pt idx="84">
                  <c:v>0.1016</c:v>
                </c:pt>
                <c:pt idx="85">
                  <c:v>0.1011</c:v>
                </c:pt>
                <c:pt idx="86">
                  <c:v>9.4700000000000006E-2</c:v>
                </c:pt>
                <c:pt idx="87">
                  <c:v>9.3100000000000002E-2</c:v>
                </c:pt>
                <c:pt idx="88">
                  <c:v>9.1200000000000003E-2</c:v>
                </c:pt>
                <c:pt idx="89">
                  <c:v>8.9700000000000002E-2</c:v>
                </c:pt>
                <c:pt idx="90">
                  <c:v>0.1081</c:v>
                </c:pt>
                <c:pt idx="91">
                  <c:v>9.7599999999999992E-2</c:v>
                </c:pt>
                <c:pt idx="92">
                  <c:v>8.2530000000000006E-2</c:v>
                </c:pt>
                <c:pt idx="93">
                  <c:v>6.0990000000000003E-2</c:v>
                </c:pt>
                <c:pt idx="94">
                  <c:v>8.7100000000000011E-2</c:v>
                </c:pt>
                <c:pt idx="95">
                  <c:v>7.4149999999999994E-2</c:v>
                </c:pt>
                <c:pt idx="96">
                  <c:v>7.5120000000000006E-2</c:v>
                </c:pt>
                <c:pt idx="97">
                  <c:v>6.2910000000000008E-2</c:v>
                </c:pt>
                <c:pt idx="98">
                  <c:v>4.3609999999999996E-2</c:v>
                </c:pt>
                <c:pt idx="99">
                  <c:v>5.484E-2</c:v>
                </c:pt>
                <c:pt idx="100">
                  <c:v>4.8809999999999999E-2</c:v>
                </c:pt>
                <c:pt idx="101">
                  <c:v>5.0540000000000002E-2</c:v>
                </c:pt>
                <c:pt idx="102">
                  <c:v>4.3739999999999994E-2</c:v>
                </c:pt>
                <c:pt idx="103">
                  <c:v>4.8019999999999993E-2</c:v>
                </c:pt>
                <c:pt idx="104">
                  <c:v>4.5370000000000001E-2</c:v>
                </c:pt>
                <c:pt idx="105">
                  <c:v>4.0999999999999995E-2</c:v>
                </c:pt>
                <c:pt idx="106">
                  <c:v>4.7409999999999994E-2</c:v>
                </c:pt>
                <c:pt idx="107">
                  <c:v>4.5080000000000002E-2</c:v>
                </c:pt>
                <c:pt idx="108">
                  <c:v>3.0200000000000001E-2</c:v>
                </c:pt>
                <c:pt idx="109">
                  <c:v>4.0149999999999998E-2</c:v>
                </c:pt>
                <c:pt idx="110">
                  <c:v>3.3959999999999997E-2</c:v>
                </c:pt>
                <c:pt idx="111">
                  <c:v>1.9769999999999999E-2</c:v>
                </c:pt>
                <c:pt idx="112">
                  <c:v>1.8279999999999998E-2</c:v>
                </c:pt>
                <c:pt idx="113">
                  <c:v>3.022E-2</c:v>
                </c:pt>
                <c:pt idx="114">
                  <c:v>1.7559999999999999E-2</c:v>
                </c:pt>
                <c:pt idx="115">
                  <c:v>1.9599999999999999E-2</c:v>
                </c:pt>
                <c:pt idx="116">
                  <c:v>1.239E-2</c:v>
                </c:pt>
              </c:numCache>
            </c:numRef>
          </c:val>
          <c:smooth val="0"/>
        </c:ser>
        <c:ser>
          <c:idx val="2"/>
          <c:order val="2"/>
          <c:tx>
            <c:strRef>
              <c:f>Sheet1!$D$1</c:f>
              <c:strCache>
                <c:ptCount val="1"/>
                <c:pt idx="0">
                  <c:v>Dutch</c:v>
                </c:pt>
              </c:strCache>
            </c:strRef>
          </c:tx>
          <c:marker>
            <c:symbol val="none"/>
          </c:marker>
          <c:cat>
            <c:numRef>
              <c:f>Sheet1!$A$2:$A$118</c:f>
              <c:numCache>
                <c:formatCode>General</c:formatCode>
                <c:ptCount val="117"/>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numCache>
            </c:numRef>
          </c:cat>
          <c:val>
            <c:numRef>
              <c:f>Sheet1!$D$2:$D$118</c:f>
              <c:numCache>
                <c:formatCode>0.00%</c:formatCode>
                <c:ptCount val="117"/>
                <c:pt idx="0">
                  <c:v>3.61E-2</c:v>
                </c:pt>
                <c:pt idx="1">
                  <c:v>3.2300000000000002E-2</c:v>
                </c:pt>
                <c:pt idx="2">
                  <c:v>0.03</c:v>
                </c:pt>
                <c:pt idx="3">
                  <c:v>3.4000000000000002E-2</c:v>
                </c:pt>
                <c:pt idx="4">
                  <c:v>3.2300000000000002E-2</c:v>
                </c:pt>
                <c:pt idx="5">
                  <c:v>2.6800000000000001E-2</c:v>
                </c:pt>
                <c:pt idx="6">
                  <c:v>4.1099999999999998E-2</c:v>
                </c:pt>
                <c:pt idx="7">
                  <c:v>5.0999999999999997E-2</c:v>
                </c:pt>
                <c:pt idx="8">
                  <c:v>3.3799999999999997E-2</c:v>
                </c:pt>
                <c:pt idx="9">
                  <c:v>2.8799999999999999E-2</c:v>
                </c:pt>
                <c:pt idx="10">
                  <c:v>4.2299999999999997E-2</c:v>
                </c:pt>
                <c:pt idx="11">
                  <c:v>3.4500000000000003E-2</c:v>
                </c:pt>
                <c:pt idx="12">
                  <c:v>0.04</c:v>
                </c:pt>
                <c:pt idx="13">
                  <c:v>4.4999999999999998E-2</c:v>
                </c:pt>
                <c:pt idx="14">
                  <c:v>4.48E-2</c:v>
                </c:pt>
                <c:pt idx="15">
                  <c:v>4.7500000000000001E-2</c:v>
                </c:pt>
                <c:pt idx="16">
                  <c:v>4.4999999999999998E-2</c:v>
                </c:pt>
                <c:pt idx="17">
                  <c:v>4.4999999999999998E-2</c:v>
                </c:pt>
                <c:pt idx="18">
                  <c:v>4.4999999999999998E-2</c:v>
                </c:pt>
                <c:pt idx="19">
                  <c:v>4.4999999999999998E-2</c:v>
                </c:pt>
                <c:pt idx="20">
                  <c:v>4.4999999999999998E-2</c:v>
                </c:pt>
                <c:pt idx="21">
                  <c:v>4.4999999999999998E-2</c:v>
                </c:pt>
                <c:pt idx="22">
                  <c:v>4.2700000000000002E-2</c:v>
                </c:pt>
                <c:pt idx="23">
                  <c:v>4.02E-2</c:v>
                </c:pt>
                <c:pt idx="24">
                  <c:v>4.9399999999999999E-2</c:v>
                </c:pt>
                <c:pt idx="25">
                  <c:v>3.9E-2</c:v>
                </c:pt>
                <c:pt idx="26">
                  <c:v>3.5000000000000003E-2</c:v>
                </c:pt>
                <c:pt idx="27">
                  <c:v>3.7100000000000001E-2</c:v>
                </c:pt>
                <c:pt idx="28">
                  <c:v>4.4999999999999998E-2</c:v>
                </c:pt>
                <c:pt idx="29">
                  <c:v>5.0999999999999997E-2</c:v>
                </c:pt>
                <c:pt idx="30">
                  <c:v>3.2300000000000002E-2</c:v>
                </c:pt>
                <c:pt idx="31">
                  <c:v>2.4799999999999999E-2</c:v>
                </c:pt>
                <c:pt idx="32">
                  <c:v>2.6499999999999999E-2</c:v>
                </c:pt>
                <c:pt idx="33">
                  <c:v>2.8500000000000001E-2</c:v>
                </c:pt>
                <c:pt idx="34">
                  <c:v>2.5000000000000001E-2</c:v>
                </c:pt>
                <c:pt idx="35">
                  <c:v>4.02E-2</c:v>
                </c:pt>
                <c:pt idx="36">
                  <c:v>2.92E-2</c:v>
                </c:pt>
                <c:pt idx="37">
                  <c:v>0.02</c:v>
                </c:pt>
                <c:pt idx="38">
                  <c:v>0.02</c:v>
                </c:pt>
                <c:pt idx="39">
                  <c:v>2.3300000000000001E-2</c:v>
                </c:pt>
                <c:pt idx="40">
                  <c:v>0.03</c:v>
                </c:pt>
                <c:pt idx="41">
                  <c:v>2.75E-2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2.6200000000000001E-2</c:v>
                </c:pt>
                <c:pt idx="51">
                  <c:v>3.7100000000000001E-2</c:v>
                </c:pt>
                <c:pt idx="52">
                  <c:v>3.3300000000000003E-2</c:v>
                </c:pt>
                <c:pt idx="53">
                  <c:v>2.63E-2</c:v>
                </c:pt>
                <c:pt idx="54">
                  <c:v>2.5000000000000001E-2</c:v>
                </c:pt>
                <c:pt idx="55">
                  <c:v>2.5000000000000001E-2</c:v>
                </c:pt>
                <c:pt idx="56">
                  <c:v>3.1199999999999999E-2</c:v>
                </c:pt>
                <c:pt idx="57">
                  <c:v>4.2599999999999999E-2</c:v>
                </c:pt>
                <c:pt idx="58">
                  <c:v>3.8300000000000001E-2</c:v>
                </c:pt>
                <c:pt idx="59">
                  <c:v>2.87E-2</c:v>
                </c:pt>
                <c:pt idx="60">
                  <c:v>3.5000000000000003E-2</c:v>
                </c:pt>
                <c:pt idx="61">
                  <c:v>3.5000000000000003E-2</c:v>
                </c:pt>
                <c:pt idx="62">
                  <c:v>3.8800000000000001E-2</c:v>
                </c:pt>
                <c:pt idx="63">
                  <c:v>3.5000000000000003E-2</c:v>
                </c:pt>
                <c:pt idx="64">
                  <c:v>4.2099999999999999E-2</c:v>
                </c:pt>
                <c:pt idx="65">
                  <c:v>4.4999999999999998E-2</c:v>
                </c:pt>
                <c:pt idx="66">
                  <c:v>4.8300000000000003E-2</c:v>
                </c:pt>
                <c:pt idx="67">
                  <c:v>4.8000000000000001E-2</c:v>
                </c:pt>
                <c:pt idx="68">
                  <c:v>4.5400000000000003E-2</c:v>
                </c:pt>
                <c:pt idx="69">
                  <c:v>5.5800000000000002E-2</c:v>
                </c:pt>
                <c:pt idx="70">
                  <c:v>0.06</c:v>
                </c:pt>
                <c:pt idx="71">
                  <c:v>5.4600000000000003E-2</c:v>
                </c:pt>
                <c:pt idx="72">
                  <c:v>3.9199999999999999E-2</c:v>
                </c:pt>
                <c:pt idx="73">
                  <c:v>5.5E-2</c:v>
                </c:pt>
                <c:pt idx="74">
                  <c:v>7.7499999999999999E-2</c:v>
                </c:pt>
                <c:pt idx="75">
                  <c:v>5.6300000000000003E-2</c:v>
                </c:pt>
                <c:pt idx="76">
                  <c:v>5.2900000000000003E-2</c:v>
                </c:pt>
                <c:pt idx="77">
                  <c:v>4.1300000000000003E-2</c:v>
                </c:pt>
                <c:pt idx="78">
                  <c:v>4.9599999999999998E-2</c:v>
                </c:pt>
                <c:pt idx="79">
                  <c:v>7.5800000000000006E-2</c:v>
                </c:pt>
                <c:pt idx="80">
                  <c:v>0.09</c:v>
                </c:pt>
                <c:pt idx="81">
                  <c:v>8.8300000000000003E-2</c:v>
                </c:pt>
                <c:pt idx="82">
                  <c:v>6.9599999999999995E-2</c:v>
                </c:pt>
                <c:pt idx="83">
                  <c:v>4.4999999999999998E-2</c:v>
                </c:pt>
                <c:pt idx="84">
                  <c:v>5.4600000000000003E-2</c:v>
                </c:pt>
                <c:pt idx="85">
                  <c:v>5.2499999999999998E-2</c:v>
                </c:pt>
                <c:pt idx="86">
                  <c:v>4.58E-2</c:v>
                </c:pt>
                <c:pt idx="87">
                  <c:v>4.3999999999999997E-2</c:v>
                </c:pt>
                <c:pt idx="88">
                  <c:v>3.5400000000000001E-2</c:v>
                </c:pt>
                <c:pt idx="89">
                  <c:v>5.9200000000000003E-2</c:v>
                </c:pt>
                <c:pt idx="90">
                  <c:v>9.1819999999999999E-2</c:v>
                </c:pt>
                <c:pt idx="91">
                  <c:v>8.6009999999999989E-2</c:v>
                </c:pt>
                <c:pt idx="92">
                  <c:v>7.2329999999999992E-2</c:v>
                </c:pt>
                <c:pt idx="93">
                  <c:v>5.5109999999999999E-2</c:v>
                </c:pt>
                <c:pt idx="94">
                  <c:v>7.7770000000000006E-2</c:v>
                </c:pt>
                <c:pt idx="95">
                  <c:v>6.0279999999999993E-2</c:v>
                </c:pt>
                <c:pt idx="96">
                  <c:v>5.6740000000000006E-2</c:v>
                </c:pt>
                <c:pt idx="97">
                  <c:v>5.3079999999999995E-2</c:v>
                </c:pt>
                <c:pt idx="98">
                  <c:v>3.9629999999999999E-2</c:v>
                </c:pt>
                <c:pt idx="99">
                  <c:v>5.4919999999999997E-2</c:v>
                </c:pt>
                <c:pt idx="100">
                  <c:v>4.9869999999999998E-2</c:v>
                </c:pt>
                <c:pt idx="101">
                  <c:v>5.1079999999999993E-2</c:v>
                </c:pt>
                <c:pt idx="102">
                  <c:v>4.2290000000000001E-2</c:v>
                </c:pt>
                <c:pt idx="103">
                  <c:v>4.292E-2</c:v>
                </c:pt>
                <c:pt idx="104">
                  <c:v>3.6610000000000004E-2</c:v>
                </c:pt>
                <c:pt idx="105">
                  <c:v>3.2930000000000001E-2</c:v>
                </c:pt>
                <c:pt idx="106">
                  <c:v>3.9730000000000001E-2</c:v>
                </c:pt>
                <c:pt idx="107">
                  <c:v>4.4069999999999998E-2</c:v>
                </c:pt>
                <c:pt idx="108">
                  <c:v>3.5460000000000005E-2</c:v>
                </c:pt>
                <c:pt idx="109">
                  <c:v>3.5549999999999998E-2</c:v>
                </c:pt>
                <c:pt idx="110">
                  <c:v>3.1539999999999999E-2</c:v>
                </c:pt>
                <c:pt idx="111">
                  <c:v>2.188E-2</c:v>
                </c:pt>
                <c:pt idx="112">
                  <c:v>1.4990000000000002E-2</c:v>
                </c:pt>
                <c:pt idx="113">
                  <c:v>2.2339999999999999E-2</c:v>
                </c:pt>
                <c:pt idx="114">
                  <c:v>6.8500000000000002E-3</c:v>
                </c:pt>
                <c:pt idx="115">
                  <c:v>7.9299999999999995E-3</c:v>
                </c:pt>
                <c:pt idx="116">
                  <c:v>3.5000000000000001E-3</c:v>
                </c:pt>
              </c:numCache>
            </c:numRef>
          </c:val>
          <c:smooth val="0"/>
        </c:ser>
        <c:ser>
          <c:idx val="3"/>
          <c:order val="3"/>
          <c:tx>
            <c:strRef>
              <c:f>Sheet1!$E$1</c:f>
              <c:strCache>
                <c:ptCount val="1"/>
                <c:pt idx="0">
                  <c:v>Japan</c:v>
                </c:pt>
              </c:strCache>
            </c:strRef>
          </c:tx>
          <c:marker>
            <c:symbol val="none"/>
          </c:marker>
          <c:cat>
            <c:numRef>
              <c:f>Sheet1!$A$2:$A$118</c:f>
              <c:numCache>
                <c:formatCode>General</c:formatCode>
                <c:ptCount val="117"/>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numCache>
            </c:numRef>
          </c:cat>
          <c:val>
            <c:numRef>
              <c:f>Sheet1!$E$2:$E$118</c:f>
              <c:numCache>
                <c:formatCode>General</c:formatCode>
                <c:ptCount val="117"/>
                <c:pt idx="30" formatCode="0.00%">
                  <c:v>5.5E-2</c:v>
                </c:pt>
                <c:pt idx="31" formatCode="0.00%">
                  <c:v>5.1799999999999999E-2</c:v>
                </c:pt>
                <c:pt idx="32" formatCode="0.00%">
                  <c:v>5.4699999999999999E-2</c:v>
                </c:pt>
                <c:pt idx="33" formatCode="0.00%">
                  <c:v>4.1200000000000001E-2</c:v>
                </c:pt>
                <c:pt idx="34" formatCode="0.00%">
                  <c:v>4.1200000000000001E-2</c:v>
                </c:pt>
                <c:pt idx="35" formatCode="0.00%">
                  <c:v>4.1200000000000001E-2</c:v>
                </c:pt>
                <c:pt idx="36" formatCode="0.00%">
                  <c:v>3.6999999999999998E-2</c:v>
                </c:pt>
                <c:pt idx="37" formatCode="0.00%">
                  <c:v>3.6900000000000002E-2</c:v>
                </c:pt>
                <c:pt idx="38" formatCode="0.00%">
                  <c:v>3.6900000000000002E-2</c:v>
                </c:pt>
                <c:pt idx="39" formatCode="0.00%">
                  <c:v>3.8100000000000002E-2</c:v>
                </c:pt>
                <c:pt idx="40" formatCode="0.00%">
                  <c:v>3.8100000000000002E-2</c:v>
                </c:pt>
                <c:pt idx="41" formatCode="0.00%">
                  <c:v>3.8300000000000001E-2</c:v>
                </c:pt>
                <c:pt idx="42" formatCode="0.00%">
                  <c:v>3.78E-2</c:v>
                </c:pt>
                <c:pt idx="43" formatCode="0.00%">
                  <c:v>3.7699999999999997E-2</c:v>
                </c:pt>
                <c:pt idx="44" formatCode="0.00%">
                  <c:v>3.7600000000000001E-2</c:v>
                </c:pt>
                <c:pt idx="45" formatCode="0.00%">
                  <c:v>3.7600000000000001E-2</c:v>
                </c:pt>
                <c:pt idx="46" formatCode="0.00%">
                  <c:v>3.6999999999999998E-2</c:v>
                </c:pt>
                <c:pt idx="47" formatCode="0.00%">
                  <c:v>3.6999999999999998E-2</c:v>
                </c:pt>
                <c:pt idx="48" formatCode="0.00%">
                  <c:v>4.4999999999999998E-2</c:v>
                </c:pt>
                <c:pt idx="49" formatCode="0.00%">
                  <c:v>5.5199999999999999E-2</c:v>
                </c:pt>
                <c:pt idx="50" formatCode="0.00%">
                  <c:v>5.5E-2</c:v>
                </c:pt>
                <c:pt idx="51" formatCode="0.00%">
                  <c:v>5.5E-2</c:v>
                </c:pt>
                <c:pt idx="52" formatCode="0.00%">
                  <c:v>5.5E-2</c:v>
                </c:pt>
                <c:pt idx="53" formatCode="0.00%">
                  <c:v>5.5E-2</c:v>
                </c:pt>
                <c:pt idx="54" formatCode="0.00%">
                  <c:v>6.3200000000000006E-2</c:v>
                </c:pt>
                <c:pt idx="55" formatCode="0.00%">
                  <c:v>6.3200000000000006E-2</c:v>
                </c:pt>
                <c:pt idx="56" formatCode="0.00%">
                  <c:v>6.3399999999999998E-2</c:v>
                </c:pt>
                <c:pt idx="57" formatCode="0.00%">
                  <c:v>6.3200000000000006E-2</c:v>
                </c:pt>
                <c:pt idx="58" formatCode="0.00%">
                  <c:v>6.3200000000000006E-2</c:v>
                </c:pt>
                <c:pt idx="59" formatCode="0.00%">
                  <c:v>6.3200000000000006E-2</c:v>
                </c:pt>
                <c:pt idx="60" formatCode="0.00%">
                  <c:v>6.4299999999999996E-2</c:v>
                </c:pt>
                <c:pt idx="61" formatCode="0.00%">
                  <c:v>6.4299999999999996E-2</c:v>
                </c:pt>
                <c:pt idx="62" formatCode="0.00%">
                  <c:v>6.4299999999999996E-2</c:v>
                </c:pt>
                <c:pt idx="63" formatCode="0.00%">
                  <c:v>6.4299999999999996E-2</c:v>
                </c:pt>
                <c:pt idx="66" formatCode="0.00%">
                  <c:v>6.8000000000000005E-2</c:v>
                </c:pt>
                <c:pt idx="67" formatCode="0.00%">
                  <c:v>6.8500000000000005E-2</c:v>
                </c:pt>
                <c:pt idx="68" formatCode="0.00%">
                  <c:v>7.0099999999999996E-2</c:v>
                </c:pt>
                <c:pt idx="69" formatCode="0.00%">
                  <c:v>7.0499999999999993E-2</c:v>
                </c:pt>
                <c:pt idx="70" formatCode="0.00%">
                  <c:v>7.1400000000000005E-2</c:v>
                </c:pt>
                <c:pt idx="71" formatCode="0.00%">
                  <c:v>7.1999999999999995E-2</c:v>
                </c:pt>
                <c:pt idx="72" formatCode="0.00%">
                  <c:v>6.3899999999999998E-2</c:v>
                </c:pt>
                <c:pt idx="73" formatCode="0.00%">
                  <c:v>6.4100000000000004E-2</c:v>
                </c:pt>
                <c:pt idx="74" formatCode="0.00%">
                  <c:v>8.7900000000000006E-2</c:v>
                </c:pt>
                <c:pt idx="75" formatCode="0.00%">
                  <c:v>9.2999999999999999E-2</c:v>
                </c:pt>
                <c:pt idx="76" formatCode="0.00%">
                  <c:v>6.3600000000000004E-2</c:v>
                </c:pt>
                <c:pt idx="77" formatCode="0.00%">
                  <c:v>6.2700000000000006E-2</c:v>
                </c:pt>
                <c:pt idx="78" formatCode="0.00%">
                  <c:v>5.9700000000000003E-2</c:v>
                </c:pt>
                <c:pt idx="79" formatCode="0.00%">
                  <c:v>6.1100000000000002E-2</c:v>
                </c:pt>
                <c:pt idx="80" formatCode="0.00%">
                  <c:v>8.5000000000000006E-2</c:v>
                </c:pt>
                <c:pt idx="81" formatCode="0.00%">
                  <c:v>7.9299999999999995E-2</c:v>
                </c:pt>
                <c:pt idx="82" formatCode="0.00%">
                  <c:v>7.4999999999999997E-2</c:v>
                </c:pt>
                <c:pt idx="83" formatCode="0.00%">
                  <c:v>6.93E-2</c:v>
                </c:pt>
                <c:pt idx="84" formatCode="0.00%">
                  <c:v>6.3E-2</c:v>
                </c:pt>
                <c:pt idx="85" formatCode="0.00%">
                  <c:v>5.8200000000000002E-2</c:v>
                </c:pt>
                <c:pt idx="86" formatCode="0.00%">
                  <c:v>4.6100000000000002E-2</c:v>
                </c:pt>
                <c:pt idx="87" formatCode="0.00%">
                  <c:v>3.3799999999999997E-2</c:v>
                </c:pt>
                <c:pt idx="88" formatCode="0.00%">
                  <c:v>3.9E-2</c:v>
                </c:pt>
                <c:pt idx="89" formatCode="0.00%">
                  <c:v>4.2599999999999999E-2</c:v>
                </c:pt>
                <c:pt idx="90" formatCode="0.00%">
                  <c:v>6.5299999999999997E-2</c:v>
                </c:pt>
                <c:pt idx="91" formatCode="0.00%">
                  <c:v>5.4199999999999998E-2</c:v>
                </c:pt>
                <c:pt idx="92" formatCode="0.00%">
                  <c:v>4.7750000000000001E-2</c:v>
                </c:pt>
                <c:pt idx="93" formatCode="0.00%">
                  <c:v>3.3250000000000002E-2</c:v>
                </c:pt>
                <c:pt idx="94" formatCode="0.00%">
                  <c:v>4.5700000000000005E-2</c:v>
                </c:pt>
                <c:pt idx="95" formatCode="0.00%">
                  <c:v>3.0699999999999998E-2</c:v>
                </c:pt>
                <c:pt idx="96" formatCode="0.00%">
                  <c:v>2.7650000000000001E-2</c:v>
                </c:pt>
                <c:pt idx="97" formatCode="0.00%">
                  <c:v>1.9400000000000001E-2</c:v>
                </c:pt>
                <c:pt idx="98" formatCode="0.00%">
                  <c:v>2.2179999999999998E-2</c:v>
                </c:pt>
                <c:pt idx="99" formatCode="0.00%">
                  <c:v>1.6750000000000001E-2</c:v>
                </c:pt>
                <c:pt idx="100" formatCode="0.00%">
                  <c:v>1.6459999999999999E-2</c:v>
                </c:pt>
                <c:pt idx="101" formatCode="0.00%">
                  <c:v>1.3679999999999999E-2</c:v>
                </c:pt>
                <c:pt idx="102" formatCode="0.00%">
                  <c:v>9.0900000000000009E-3</c:v>
                </c:pt>
                <c:pt idx="103" formatCode="0.00%">
                  <c:v>1.37E-2</c:v>
                </c:pt>
                <c:pt idx="104" formatCode="0.00%">
                  <c:v>1.4410000000000001E-2</c:v>
                </c:pt>
                <c:pt idx="105" formatCode="0.00%">
                  <c:v>1.4800000000000001E-2</c:v>
                </c:pt>
                <c:pt idx="106" formatCode="0.00%">
                  <c:v>1.685E-2</c:v>
                </c:pt>
                <c:pt idx="107" formatCode="0.00%">
                  <c:v>1.5100000000000001E-2</c:v>
                </c:pt>
                <c:pt idx="108" formatCode="0.00%">
                  <c:v>1.1739999999999999E-2</c:v>
                </c:pt>
                <c:pt idx="109" formatCode="0.00%">
                  <c:v>1.295E-2</c:v>
                </c:pt>
                <c:pt idx="110" formatCode="0.00%">
                  <c:v>1.1280000000000002E-2</c:v>
                </c:pt>
                <c:pt idx="111" formatCode="0.00%">
                  <c:v>9.8799999999999999E-3</c:v>
                </c:pt>
                <c:pt idx="112" formatCode="0.00%">
                  <c:v>7.9100000000000004E-3</c:v>
                </c:pt>
                <c:pt idx="113" formatCode="0.00%">
                  <c:v>7.4099999999999999E-3</c:v>
                </c:pt>
                <c:pt idx="114" formatCode="0.00%">
                  <c:v>3.29E-3</c:v>
                </c:pt>
                <c:pt idx="115" formatCode="0.00%">
                  <c:v>2.64E-3</c:v>
                </c:pt>
                <c:pt idx="116" formatCode="0.00%">
                  <c:v>4.6000000000000001E-4</c:v>
                </c:pt>
              </c:numCache>
            </c:numRef>
          </c:val>
          <c:smooth val="0"/>
        </c:ser>
        <c:dLbls>
          <c:showLegendKey val="0"/>
          <c:showVal val="0"/>
          <c:showCatName val="0"/>
          <c:showSerName val="0"/>
          <c:showPercent val="0"/>
          <c:showBubbleSize val="0"/>
        </c:dLbls>
        <c:smooth val="0"/>
        <c:axId val="376973632"/>
        <c:axId val="376974024"/>
      </c:lineChart>
      <c:catAx>
        <c:axId val="376973632"/>
        <c:scaling>
          <c:orientation val="minMax"/>
        </c:scaling>
        <c:delete val="0"/>
        <c:axPos val="b"/>
        <c:numFmt formatCode="General" sourceLinked="1"/>
        <c:majorTickMark val="out"/>
        <c:minorTickMark val="none"/>
        <c:tickLblPos val="nextTo"/>
        <c:crossAx val="376974024"/>
        <c:crosses val="autoZero"/>
        <c:auto val="1"/>
        <c:lblAlgn val="ctr"/>
        <c:lblOffset val="100"/>
        <c:noMultiLvlLbl val="0"/>
      </c:catAx>
      <c:valAx>
        <c:axId val="376974024"/>
        <c:scaling>
          <c:orientation val="minMax"/>
        </c:scaling>
        <c:delete val="0"/>
        <c:axPos val="l"/>
        <c:title>
          <c:tx>
            <c:rich>
              <a:bodyPr rot="-5400000" vert="horz"/>
              <a:lstStyle/>
              <a:p>
                <a:pPr>
                  <a:defRPr b="1"/>
                </a:pPr>
                <a:r>
                  <a:rPr lang="en-GB" b="1"/>
                  <a:t>Yield to maturity</a:t>
                </a:r>
              </a:p>
            </c:rich>
          </c:tx>
          <c:layout>
            <c:manualLayout>
              <c:xMode val="edge"/>
              <c:yMode val="edge"/>
              <c:x val="5.2671743061431017E-3"/>
              <c:y val="0.14408649008914323"/>
            </c:manualLayout>
          </c:layout>
          <c:overlay val="0"/>
        </c:title>
        <c:numFmt formatCode="0%" sourceLinked="0"/>
        <c:majorTickMark val="out"/>
        <c:minorTickMark val="none"/>
        <c:tickLblPos val="nextTo"/>
        <c:crossAx val="376973632"/>
        <c:crosses val="autoZero"/>
        <c:crossBetween val="between"/>
      </c:valAx>
    </c:plotArea>
    <c:legend>
      <c:legendPos val="b"/>
      <c:layout/>
      <c:overlay val="0"/>
    </c:legend>
    <c:plotVisOnly val="1"/>
    <c:dispBlanksAs val="gap"/>
    <c:showDLblsOverMax val="0"/>
  </c:chart>
  <c:txPr>
    <a:bodyPr/>
    <a:lstStyle/>
    <a:p>
      <a:pPr>
        <a:defRPr sz="1000" baseline="0">
          <a:solidFill>
            <a:schemeClr val="tx1"/>
          </a:solidFill>
          <a:latin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8816835050353"/>
          <c:y val="5.9700854700854698E-2"/>
          <c:w val="0.83524237296570947"/>
          <c:h val="0.74788333333333334"/>
        </c:manualLayout>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strRef>
              <c:f>Sheet1!$A$2:$A$4</c:f>
              <c:strCache>
                <c:ptCount val="3"/>
                <c:pt idx="0">
                  <c:v>Pre 1970 average</c:v>
                </c:pt>
                <c:pt idx="1">
                  <c:v>1970 to 2008 average</c:v>
                </c:pt>
                <c:pt idx="2">
                  <c:v>Post 2009 average</c:v>
                </c:pt>
              </c:strCache>
            </c:strRef>
          </c:cat>
          <c:val>
            <c:numRef>
              <c:f>Sheet1!$B$2:$B$4</c:f>
              <c:numCache>
                <c:formatCode>0.00</c:formatCode>
                <c:ptCount val="3"/>
                <c:pt idx="0">
                  <c:v>2.9331372549019616E-2</c:v>
                </c:pt>
                <c:pt idx="1">
                  <c:v>7.1074931623931623E-2</c:v>
                </c:pt>
                <c:pt idx="2">
                  <c:v>2.6375291666666668E-2</c:v>
                </c:pt>
              </c:numCache>
            </c:numRef>
          </c:val>
        </c:ser>
        <c:ser>
          <c:idx val="1"/>
          <c:order val="1"/>
          <c:tx>
            <c:strRef>
              <c:f>Sheet1!$C$1</c:f>
              <c:strCache>
                <c:ptCount val="1"/>
                <c:pt idx="0">
                  <c:v>UK</c:v>
                </c:pt>
              </c:strCache>
            </c:strRef>
          </c:tx>
          <c:spPr>
            <a:solidFill>
              <a:schemeClr val="accent2"/>
            </a:solidFill>
            <a:ln>
              <a:noFill/>
            </a:ln>
            <a:effectLst/>
          </c:spPr>
          <c:invertIfNegative val="0"/>
          <c:cat>
            <c:strRef>
              <c:f>Sheet1!$A$2:$A$4</c:f>
              <c:strCache>
                <c:ptCount val="3"/>
                <c:pt idx="0">
                  <c:v>Pre 1970 average</c:v>
                </c:pt>
                <c:pt idx="1">
                  <c:v>1970 to 2008 average</c:v>
                </c:pt>
                <c:pt idx="2">
                  <c:v>Post 2009 average</c:v>
                </c:pt>
              </c:strCache>
            </c:strRef>
          </c:cat>
          <c:val>
            <c:numRef>
              <c:f>Sheet1!$C$2:$C$4</c:f>
              <c:numCache>
                <c:formatCode>0.00</c:formatCode>
                <c:ptCount val="3"/>
                <c:pt idx="0">
                  <c:v>4.0556372549019601E-2</c:v>
                </c:pt>
                <c:pt idx="1">
                  <c:v>8.7543162393162413E-2</c:v>
                </c:pt>
                <c:pt idx="2">
                  <c:v>2.6537083333333336E-2</c:v>
                </c:pt>
              </c:numCache>
            </c:numRef>
          </c:val>
        </c:ser>
        <c:ser>
          <c:idx val="2"/>
          <c:order val="2"/>
          <c:tx>
            <c:strRef>
              <c:f>Sheet1!$D$1</c:f>
              <c:strCache>
                <c:ptCount val="1"/>
                <c:pt idx="0">
                  <c:v>Dutch</c:v>
                </c:pt>
              </c:strCache>
            </c:strRef>
          </c:tx>
          <c:spPr>
            <a:solidFill>
              <a:schemeClr val="accent3"/>
            </a:solidFill>
            <a:ln>
              <a:noFill/>
            </a:ln>
            <a:effectLst/>
          </c:spPr>
          <c:invertIfNegative val="0"/>
          <c:cat>
            <c:strRef>
              <c:f>Sheet1!$A$2:$A$4</c:f>
              <c:strCache>
                <c:ptCount val="3"/>
                <c:pt idx="0">
                  <c:v>Pre 1970 average</c:v>
                </c:pt>
                <c:pt idx="1">
                  <c:v>1970 to 2008 average</c:v>
                </c:pt>
                <c:pt idx="2">
                  <c:v>Post 2009 average</c:v>
                </c:pt>
              </c:strCache>
            </c:strRef>
          </c:cat>
          <c:val>
            <c:numRef>
              <c:f>Sheet1!$D$2:$D$4</c:f>
              <c:numCache>
                <c:formatCode>General</c:formatCode>
                <c:ptCount val="3"/>
                <c:pt idx="0">
                  <c:v>3.5175490196078414E-2</c:v>
                </c:pt>
                <c:pt idx="1">
                  <c:v>5.5980854700854718E-2</c:v>
                </c:pt>
                <c:pt idx="2">
                  <c:v>2.2241666666666667E-2</c:v>
                </c:pt>
              </c:numCache>
            </c:numRef>
          </c:val>
        </c:ser>
        <c:dLbls>
          <c:showLegendKey val="0"/>
          <c:showVal val="0"/>
          <c:showCatName val="0"/>
          <c:showSerName val="0"/>
          <c:showPercent val="0"/>
          <c:showBubbleSize val="0"/>
        </c:dLbls>
        <c:gapWidth val="150"/>
        <c:axId val="376974808"/>
        <c:axId val="376975200"/>
      </c:barChart>
      <c:catAx>
        <c:axId val="3769748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975200"/>
        <c:crosses val="autoZero"/>
        <c:auto val="1"/>
        <c:lblAlgn val="ctr"/>
        <c:lblOffset val="100"/>
        <c:noMultiLvlLbl val="0"/>
      </c:catAx>
      <c:valAx>
        <c:axId val="37697520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r>
                  <a:rPr lang="en-GB" b="1"/>
                  <a:t>Percent </a:t>
                </a:r>
              </a:p>
            </c:rich>
          </c:tx>
          <c:layout>
            <c:manualLayout>
              <c:xMode val="edge"/>
              <c:yMode val="edge"/>
              <c:x val="0"/>
              <c:y val="0.350414102564102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974808"/>
        <c:crosses val="autoZero"/>
        <c:crossBetween val="between"/>
      </c:valAx>
      <c:spPr>
        <a:noFill/>
        <a:ln>
          <a:noFill/>
        </a:ln>
        <a:effectLst/>
      </c:spPr>
    </c:plotArea>
    <c:legend>
      <c:legendPos val="b"/>
      <c:layout>
        <c:manualLayout>
          <c:xMode val="edge"/>
          <c:yMode val="edge"/>
          <c:x val="0.73322135403706112"/>
          <c:y val="5.5297863247863226E-2"/>
          <c:w val="0.26569452047976905"/>
          <c:h val="9.260811965811965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9752120296328"/>
          <c:y val="0.10583333333333333"/>
          <c:w val="0.83446557347167272"/>
          <c:h val="0.5956083333333333"/>
        </c:manualLayout>
      </c:layout>
      <c:lineChart>
        <c:grouping val="standard"/>
        <c:varyColors val="0"/>
        <c:ser>
          <c:idx val="0"/>
          <c:order val="0"/>
          <c:tx>
            <c:strRef>
              <c:f>Sheet1!$B$1</c:f>
              <c:strCache>
                <c:ptCount val="1"/>
                <c:pt idx="0">
                  <c:v>MSWD ACWI Index</c:v>
                </c:pt>
              </c:strCache>
            </c:strRef>
          </c:tx>
          <c:spPr>
            <a:ln w="28575" cap="rnd">
              <a:solidFill>
                <a:schemeClr val="accent1"/>
              </a:solidFill>
              <a:round/>
            </a:ln>
            <a:effectLst/>
          </c:spPr>
          <c:marker>
            <c:symbol val="none"/>
          </c:marker>
          <c:cat>
            <c:numRef>
              <c:f>Sheet1!$A$2:$A$214</c:f>
              <c:numCache>
                <c:formatCode>[$-409]mmm\-yy;@</c:formatCode>
                <c:ptCount val="213"/>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pt idx="190">
                  <c:v>42338</c:v>
                </c:pt>
                <c:pt idx="191">
                  <c:v>42369</c:v>
                </c:pt>
                <c:pt idx="192">
                  <c:v>42398</c:v>
                </c:pt>
                <c:pt idx="193">
                  <c:v>42429</c:v>
                </c:pt>
                <c:pt idx="194">
                  <c:v>42460</c:v>
                </c:pt>
                <c:pt idx="195">
                  <c:v>42489</c:v>
                </c:pt>
                <c:pt idx="196">
                  <c:v>42521</c:v>
                </c:pt>
                <c:pt idx="197">
                  <c:v>42551</c:v>
                </c:pt>
                <c:pt idx="198">
                  <c:v>42580</c:v>
                </c:pt>
                <c:pt idx="199">
                  <c:v>42613</c:v>
                </c:pt>
                <c:pt idx="200">
                  <c:v>42643</c:v>
                </c:pt>
                <c:pt idx="201">
                  <c:v>42674</c:v>
                </c:pt>
                <c:pt idx="202">
                  <c:v>42704</c:v>
                </c:pt>
                <c:pt idx="203">
                  <c:v>42734</c:v>
                </c:pt>
                <c:pt idx="204">
                  <c:v>42766</c:v>
                </c:pt>
                <c:pt idx="205">
                  <c:v>42794</c:v>
                </c:pt>
                <c:pt idx="206">
                  <c:v>42825</c:v>
                </c:pt>
                <c:pt idx="207">
                  <c:v>42853</c:v>
                </c:pt>
                <c:pt idx="208">
                  <c:v>42886</c:v>
                </c:pt>
                <c:pt idx="209">
                  <c:v>42916</c:v>
                </c:pt>
                <c:pt idx="210">
                  <c:v>42947</c:v>
                </c:pt>
                <c:pt idx="211">
                  <c:v>42978</c:v>
                </c:pt>
                <c:pt idx="212">
                  <c:v>42979</c:v>
                </c:pt>
              </c:numCache>
            </c:numRef>
          </c:cat>
          <c:val>
            <c:numRef>
              <c:f>Sheet1!$B$2:$B$214</c:f>
              <c:numCache>
                <c:formatCode>0.00</c:formatCode>
                <c:ptCount val="213"/>
                <c:pt idx="0">
                  <c:v>322.83</c:v>
                </c:pt>
                <c:pt idx="1">
                  <c:v>323.58999999999997</c:v>
                </c:pt>
                <c:pt idx="2">
                  <c:v>344.5</c:v>
                </c:pt>
                <c:pt idx="3">
                  <c:v>328.68</c:v>
                </c:pt>
                <c:pt idx="4">
                  <c:v>319.77999999999997</c:v>
                </c:pt>
                <c:pt idx="5">
                  <c:v>330.21</c:v>
                </c:pt>
                <c:pt idx="6">
                  <c:v>320.16000000000003</c:v>
                </c:pt>
                <c:pt idx="7">
                  <c:v>329.76</c:v>
                </c:pt>
                <c:pt idx="8">
                  <c:v>311.31</c:v>
                </c:pt>
                <c:pt idx="9">
                  <c:v>304.89</c:v>
                </c:pt>
                <c:pt idx="10">
                  <c:v>285.68</c:v>
                </c:pt>
                <c:pt idx="11">
                  <c:v>290.11</c:v>
                </c:pt>
                <c:pt idx="12">
                  <c:v>297.27</c:v>
                </c:pt>
                <c:pt idx="13">
                  <c:v>271.97000000000003</c:v>
                </c:pt>
                <c:pt idx="14">
                  <c:v>253.12</c:v>
                </c:pt>
                <c:pt idx="15">
                  <c:v>271.08999999999997</c:v>
                </c:pt>
                <c:pt idx="16">
                  <c:v>267.37</c:v>
                </c:pt>
                <c:pt idx="17">
                  <c:v>258.83999999999997</c:v>
                </c:pt>
                <c:pt idx="18">
                  <c:v>254.54</c:v>
                </c:pt>
                <c:pt idx="19">
                  <c:v>242.41</c:v>
                </c:pt>
                <c:pt idx="20">
                  <c:v>219.96</c:v>
                </c:pt>
                <c:pt idx="21">
                  <c:v>224.48</c:v>
                </c:pt>
                <c:pt idx="22">
                  <c:v>238</c:v>
                </c:pt>
                <c:pt idx="23">
                  <c:v>240.03</c:v>
                </c:pt>
                <c:pt idx="24">
                  <c:v>233.26</c:v>
                </c:pt>
                <c:pt idx="25">
                  <c:v>231.21</c:v>
                </c:pt>
                <c:pt idx="26">
                  <c:v>241.17</c:v>
                </c:pt>
                <c:pt idx="27">
                  <c:v>233.13</c:v>
                </c:pt>
                <c:pt idx="28">
                  <c:v>232.82</c:v>
                </c:pt>
                <c:pt idx="29">
                  <c:v>218.25</c:v>
                </c:pt>
                <c:pt idx="30">
                  <c:v>199.73</c:v>
                </c:pt>
                <c:pt idx="31">
                  <c:v>199.85</c:v>
                </c:pt>
                <c:pt idx="32">
                  <c:v>177.63</c:v>
                </c:pt>
                <c:pt idx="33">
                  <c:v>190.49</c:v>
                </c:pt>
                <c:pt idx="34">
                  <c:v>200.6</c:v>
                </c:pt>
                <c:pt idx="35">
                  <c:v>190.8</c:v>
                </c:pt>
                <c:pt idx="36">
                  <c:v>185.03</c:v>
                </c:pt>
                <c:pt idx="37">
                  <c:v>181.51</c:v>
                </c:pt>
                <c:pt idx="38">
                  <c:v>180.2</c:v>
                </c:pt>
                <c:pt idx="39">
                  <c:v>195.75</c:v>
                </c:pt>
                <c:pt idx="40">
                  <c:v>206.54</c:v>
                </c:pt>
                <c:pt idx="41">
                  <c:v>210.08</c:v>
                </c:pt>
                <c:pt idx="42">
                  <c:v>214.46</c:v>
                </c:pt>
                <c:pt idx="43">
                  <c:v>219.1</c:v>
                </c:pt>
                <c:pt idx="44">
                  <c:v>220.15</c:v>
                </c:pt>
                <c:pt idx="45">
                  <c:v>233.24</c:v>
                </c:pt>
                <c:pt idx="46">
                  <c:v>236.42</c:v>
                </c:pt>
                <c:pt idx="47">
                  <c:v>251.13</c:v>
                </c:pt>
                <c:pt idx="48">
                  <c:v>255.2</c:v>
                </c:pt>
                <c:pt idx="49">
                  <c:v>259.51</c:v>
                </c:pt>
                <c:pt idx="50">
                  <c:v>257.43</c:v>
                </c:pt>
                <c:pt idx="51">
                  <c:v>250.93</c:v>
                </c:pt>
                <c:pt idx="52">
                  <c:v>252.28</c:v>
                </c:pt>
                <c:pt idx="53">
                  <c:v>256.89</c:v>
                </c:pt>
                <c:pt idx="54">
                  <c:v>248.45</c:v>
                </c:pt>
                <c:pt idx="55">
                  <c:v>249.51</c:v>
                </c:pt>
                <c:pt idx="56">
                  <c:v>254.37</c:v>
                </c:pt>
                <c:pt idx="57">
                  <c:v>260.38</c:v>
                </c:pt>
                <c:pt idx="58">
                  <c:v>274.17</c:v>
                </c:pt>
                <c:pt idx="59">
                  <c:v>284.52</c:v>
                </c:pt>
                <c:pt idx="60">
                  <c:v>278.3</c:v>
                </c:pt>
                <c:pt idx="61">
                  <c:v>287.49</c:v>
                </c:pt>
                <c:pt idx="62">
                  <c:v>280.51</c:v>
                </c:pt>
                <c:pt idx="63">
                  <c:v>273.7</c:v>
                </c:pt>
                <c:pt idx="64">
                  <c:v>278.07</c:v>
                </c:pt>
                <c:pt idx="65">
                  <c:v>280.44</c:v>
                </c:pt>
                <c:pt idx="66">
                  <c:v>290.57</c:v>
                </c:pt>
                <c:pt idx="67">
                  <c:v>292.2</c:v>
                </c:pt>
                <c:pt idx="68">
                  <c:v>300.60000000000002</c:v>
                </c:pt>
                <c:pt idx="69">
                  <c:v>292.32</c:v>
                </c:pt>
                <c:pt idx="70">
                  <c:v>302.43</c:v>
                </c:pt>
                <c:pt idx="71">
                  <c:v>309.63</c:v>
                </c:pt>
                <c:pt idx="72">
                  <c:v>324.66000000000003</c:v>
                </c:pt>
                <c:pt idx="73">
                  <c:v>323.74</c:v>
                </c:pt>
                <c:pt idx="74">
                  <c:v>329.79</c:v>
                </c:pt>
                <c:pt idx="75">
                  <c:v>340.19</c:v>
                </c:pt>
                <c:pt idx="76">
                  <c:v>325.74</c:v>
                </c:pt>
                <c:pt idx="77">
                  <c:v>325.11</c:v>
                </c:pt>
                <c:pt idx="78">
                  <c:v>327.04000000000002</c:v>
                </c:pt>
                <c:pt idx="79">
                  <c:v>334.81</c:v>
                </c:pt>
                <c:pt idx="80">
                  <c:v>338.28</c:v>
                </c:pt>
                <c:pt idx="81">
                  <c:v>350.75</c:v>
                </c:pt>
                <c:pt idx="82">
                  <c:v>360.04</c:v>
                </c:pt>
                <c:pt idx="83">
                  <c:v>367.78</c:v>
                </c:pt>
                <c:pt idx="84">
                  <c:v>371.2</c:v>
                </c:pt>
                <c:pt idx="85">
                  <c:v>368.78</c:v>
                </c:pt>
                <c:pt idx="86">
                  <c:v>375.3</c:v>
                </c:pt>
                <c:pt idx="87">
                  <c:v>391.14</c:v>
                </c:pt>
                <c:pt idx="88">
                  <c:v>401.52</c:v>
                </c:pt>
                <c:pt idx="89">
                  <c:v>399.79</c:v>
                </c:pt>
                <c:pt idx="90">
                  <c:v>393.34</c:v>
                </c:pt>
                <c:pt idx="91">
                  <c:v>391.49</c:v>
                </c:pt>
                <c:pt idx="92">
                  <c:v>411.92</c:v>
                </c:pt>
                <c:pt idx="93">
                  <c:v>427.63</c:v>
                </c:pt>
                <c:pt idx="94">
                  <c:v>408.1</c:v>
                </c:pt>
                <c:pt idx="95">
                  <c:v>403.25</c:v>
                </c:pt>
                <c:pt idx="96">
                  <c:v>369.93</c:v>
                </c:pt>
                <c:pt idx="97">
                  <c:v>370.41</c:v>
                </c:pt>
                <c:pt idx="98">
                  <c:v>363.99</c:v>
                </c:pt>
                <c:pt idx="99">
                  <c:v>383.3</c:v>
                </c:pt>
                <c:pt idx="100">
                  <c:v>387.75</c:v>
                </c:pt>
                <c:pt idx="101">
                  <c:v>355.4</c:v>
                </c:pt>
                <c:pt idx="102">
                  <c:v>345.75</c:v>
                </c:pt>
                <c:pt idx="103">
                  <c:v>337.61</c:v>
                </c:pt>
                <c:pt idx="104">
                  <c:v>294.79000000000002</c:v>
                </c:pt>
                <c:pt idx="105">
                  <c:v>236.11</c:v>
                </c:pt>
                <c:pt idx="106">
                  <c:v>220.05</c:v>
                </c:pt>
                <c:pt idx="107">
                  <c:v>227.68</c:v>
                </c:pt>
                <c:pt idx="108">
                  <c:v>208.02</c:v>
                </c:pt>
                <c:pt idx="109">
                  <c:v>187.17</c:v>
                </c:pt>
                <c:pt idx="110">
                  <c:v>202.04</c:v>
                </c:pt>
                <c:pt idx="111">
                  <c:v>225.24</c:v>
                </c:pt>
                <c:pt idx="112">
                  <c:v>246.69</c:v>
                </c:pt>
                <c:pt idx="113">
                  <c:v>244.9</c:v>
                </c:pt>
                <c:pt idx="114">
                  <c:v>266.14</c:v>
                </c:pt>
                <c:pt idx="115">
                  <c:v>275.10000000000002</c:v>
                </c:pt>
                <c:pt idx="116">
                  <c:v>287.23</c:v>
                </c:pt>
                <c:pt idx="117">
                  <c:v>282.58999999999997</c:v>
                </c:pt>
                <c:pt idx="118">
                  <c:v>293.67</c:v>
                </c:pt>
                <c:pt idx="119">
                  <c:v>299.44</c:v>
                </c:pt>
                <c:pt idx="120">
                  <c:v>286.33</c:v>
                </c:pt>
                <c:pt idx="121">
                  <c:v>289.5</c:v>
                </c:pt>
                <c:pt idx="122">
                  <c:v>307.39999999999998</c:v>
                </c:pt>
                <c:pt idx="123">
                  <c:v>307.35000000000002</c:v>
                </c:pt>
                <c:pt idx="124">
                  <c:v>277.17</c:v>
                </c:pt>
                <c:pt idx="125">
                  <c:v>268.25</c:v>
                </c:pt>
                <c:pt idx="126">
                  <c:v>289.75</c:v>
                </c:pt>
                <c:pt idx="127">
                  <c:v>279.06</c:v>
                </c:pt>
                <c:pt idx="128">
                  <c:v>305.16000000000003</c:v>
                </c:pt>
                <c:pt idx="129">
                  <c:v>315.95</c:v>
                </c:pt>
                <c:pt idx="130">
                  <c:v>308.38</c:v>
                </c:pt>
                <c:pt idx="131">
                  <c:v>330.64</c:v>
                </c:pt>
                <c:pt idx="132">
                  <c:v>335.58</c:v>
                </c:pt>
                <c:pt idx="133">
                  <c:v>344.82</c:v>
                </c:pt>
                <c:pt idx="134">
                  <c:v>343.64</c:v>
                </c:pt>
                <c:pt idx="135">
                  <c:v>356.9</c:v>
                </c:pt>
                <c:pt idx="136">
                  <c:v>347.9</c:v>
                </c:pt>
                <c:pt idx="137">
                  <c:v>341.82</c:v>
                </c:pt>
                <c:pt idx="138">
                  <c:v>335.9</c:v>
                </c:pt>
                <c:pt idx="139">
                  <c:v>310.62</c:v>
                </c:pt>
                <c:pt idx="140">
                  <c:v>280.64</c:v>
                </c:pt>
                <c:pt idx="141">
                  <c:v>310.41000000000003</c:v>
                </c:pt>
                <c:pt idx="142">
                  <c:v>300.45</c:v>
                </c:pt>
                <c:pt idx="143">
                  <c:v>299.51</c:v>
                </c:pt>
                <c:pt idx="144">
                  <c:v>316.64999999999998</c:v>
                </c:pt>
                <c:pt idx="145">
                  <c:v>331.93</c:v>
                </c:pt>
                <c:pt idx="146">
                  <c:v>333.3</c:v>
                </c:pt>
                <c:pt idx="147">
                  <c:v>328.67</c:v>
                </c:pt>
                <c:pt idx="148">
                  <c:v>297.98</c:v>
                </c:pt>
                <c:pt idx="149">
                  <c:v>312.11</c:v>
                </c:pt>
                <c:pt idx="150">
                  <c:v>316.02</c:v>
                </c:pt>
                <c:pt idx="151">
                  <c:v>322.14</c:v>
                </c:pt>
                <c:pt idx="152">
                  <c:v>331.58</c:v>
                </c:pt>
                <c:pt idx="153">
                  <c:v>329.07</c:v>
                </c:pt>
                <c:pt idx="154">
                  <c:v>332.64</c:v>
                </c:pt>
                <c:pt idx="155">
                  <c:v>339.75</c:v>
                </c:pt>
                <c:pt idx="156">
                  <c:v>355.1</c:v>
                </c:pt>
                <c:pt idx="157">
                  <c:v>354.43</c:v>
                </c:pt>
                <c:pt idx="158">
                  <c:v>360.06</c:v>
                </c:pt>
                <c:pt idx="159">
                  <c:v>369.42</c:v>
                </c:pt>
                <c:pt idx="160">
                  <c:v>367.19</c:v>
                </c:pt>
                <c:pt idx="161">
                  <c:v>355.81</c:v>
                </c:pt>
                <c:pt idx="162">
                  <c:v>372.49</c:v>
                </c:pt>
                <c:pt idx="163">
                  <c:v>363.98</c:v>
                </c:pt>
                <c:pt idx="164">
                  <c:v>382.07</c:v>
                </c:pt>
                <c:pt idx="165">
                  <c:v>397.11</c:v>
                </c:pt>
                <c:pt idx="166">
                  <c:v>402.05</c:v>
                </c:pt>
                <c:pt idx="167">
                  <c:v>408.55</c:v>
                </c:pt>
                <c:pt idx="168">
                  <c:v>391.92</c:v>
                </c:pt>
                <c:pt idx="169">
                  <c:v>410.13</c:v>
                </c:pt>
                <c:pt idx="170">
                  <c:v>411.02</c:v>
                </c:pt>
                <c:pt idx="171">
                  <c:v>414.09</c:v>
                </c:pt>
                <c:pt idx="172">
                  <c:v>421.53</c:v>
                </c:pt>
                <c:pt idx="173">
                  <c:v>428.75</c:v>
                </c:pt>
                <c:pt idx="174">
                  <c:v>423.04</c:v>
                </c:pt>
                <c:pt idx="175">
                  <c:v>431.55</c:v>
                </c:pt>
                <c:pt idx="176">
                  <c:v>416.85</c:v>
                </c:pt>
                <c:pt idx="177">
                  <c:v>419.45</c:v>
                </c:pt>
                <c:pt idx="178">
                  <c:v>425.82</c:v>
                </c:pt>
                <c:pt idx="179">
                  <c:v>417.12</c:v>
                </c:pt>
                <c:pt idx="180">
                  <c:v>410.33</c:v>
                </c:pt>
                <c:pt idx="181">
                  <c:v>432.47</c:v>
                </c:pt>
                <c:pt idx="182">
                  <c:v>424.76</c:v>
                </c:pt>
                <c:pt idx="183">
                  <c:v>436.3</c:v>
                </c:pt>
                <c:pt idx="184">
                  <c:v>434.51</c:v>
                </c:pt>
                <c:pt idx="185">
                  <c:v>423.51</c:v>
                </c:pt>
                <c:pt idx="186">
                  <c:v>426.78</c:v>
                </c:pt>
                <c:pt idx="187">
                  <c:v>396.73</c:v>
                </c:pt>
                <c:pt idx="188">
                  <c:v>381.65</c:v>
                </c:pt>
                <c:pt idx="189">
                  <c:v>411.25</c:v>
                </c:pt>
                <c:pt idx="190">
                  <c:v>407.2</c:v>
                </c:pt>
                <c:pt idx="191">
                  <c:v>399.36</c:v>
                </c:pt>
                <c:pt idx="192">
                  <c:v>375.02</c:v>
                </c:pt>
                <c:pt idx="193">
                  <c:v>371.66</c:v>
                </c:pt>
                <c:pt idx="194">
                  <c:v>398.26</c:v>
                </c:pt>
                <c:pt idx="195">
                  <c:v>403.34</c:v>
                </c:pt>
                <c:pt idx="196">
                  <c:v>402.57</c:v>
                </c:pt>
                <c:pt idx="197">
                  <c:v>399.29</c:v>
                </c:pt>
                <c:pt idx="198">
                  <c:v>416.09</c:v>
                </c:pt>
                <c:pt idx="199">
                  <c:v>416.61</c:v>
                </c:pt>
                <c:pt idx="200">
                  <c:v>418.43</c:v>
                </c:pt>
                <c:pt idx="201">
                  <c:v>411.01</c:v>
                </c:pt>
                <c:pt idx="202">
                  <c:v>413.43</c:v>
                </c:pt>
                <c:pt idx="203">
                  <c:v>421.84</c:v>
                </c:pt>
                <c:pt idx="204">
                  <c:v>433.13</c:v>
                </c:pt>
                <c:pt idx="205">
                  <c:v>444.5</c:v>
                </c:pt>
                <c:pt idx="206">
                  <c:v>448.87</c:v>
                </c:pt>
                <c:pt idx="207">
                  <c:v>455.17</c:v>
                </c:pt>
                <c:pt idx="208">
                  <c:v>463.79</c:v>
                </c:pt>
                <c:pt idx="209">
                  <c:v>465.09</c:v>
                </c:pt>
                <c:pt idx="210">
                  <c:v>477.58</c:v>
                </c:pt>
                <c:pt idx="211">
                  <c:v>478.41</c:v>
                </c:pt>
                <c:pt idx="212">
                  <c:v>485.3</c:v>
                </c:pt>
              </c:numCache>
            </c:numRef>
          </c:val>
          <c:smooth val="0"/>
        </c:ser>
        <c:dLbls>
          <c:showLegendKey val="0"/>
          <c:showVal val="0"/>
          <c:showCatName val="0"/>
          <c:showSerName val="0"/>
          <c:showPercent val="0"/>
          <c:showBubbleSize val="0"/>
        </c:dLbls>
        <c:smooth val="0"/>
        <c:axId val="374155392"/>
        <c:axId val="375137656"/>
      </c:lineChart>
      <c:dateAx>
        <c:axId val="374155392"/>
        <c:scaling>
          <c:orientation val="minMax"/>
        </c:scaling>
        <c:delete val="0"/>
        <c:axPos val="b"/>
        <c:numFmt formatCode="[$-409]mmm\-yy;@"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37656"/>
        <c:crosses val="autoZero"/>
        <c:auto val="1"/>
        <c:lblOffset val="100"/>
        <c:baseTimeUnit val="days"/>
      </c:dateAx>
      <c:valAx>
        <c:axId val="375137656"/>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GB" b="1"/>
                  <a:t>Level (Dec-87 = 100) </a:t>
                </a:r>
              </a:p>
            </c:rich>
          </c:tx>
          <c:layout>
            <c:manualLayout>
              <c:xMode val="edge"/>
              <c:yMode val="edge"/>
              <c:x val="1.5783766541107701E-2"/>
              <c:y val="9.7013888888888886E-2"/>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4155392"/>
        <c:crosses val="autoZero"/>
        <c:crossBetween val="between"/>
      </c:valAx>
      <c:spPr>
        <a:noFill/>
        <a:ln>
          <a:noFill/>
        </a:ln>
        <a:effectLst/>
      </c:spPr>
    </c:plotArea>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7121492539478"/>
          <c:y val="3.9400694444444447E-2"/>
          <c:w val="0.75324173087020951"/>
          <c:h val="0.74781597222222218"/>
        </c:manualLayout>
      </c:layout>
      <c:lineChart>
        <c:grouping val="standard"/>
        <c:varyColors val="0"/>
        <c:ser>
          <c:idx val="1"/>
          <c:order val="1"/>
          <c:tx>
            <c:strRef>
              <c:f>Sheet1!$C$1</c:f>
              <c:strCache>
                <c:ptCount val="1"/>
                <c:pt idx="0">
                  <c:v>Commodity Food &amp; Beverage Price Index</c:v>
                </c:pt>
              </c:strCache>
            </c:strRef>
          </c:tx>
          <c:spPr>
            <a:ln w="28575" cap="rnd">
              <a:solidFill>
                <a:schemeClr val="accent2"/>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0.00</c:formatCode>
                <c:ptCount val="18"/>
                <c:pt idx="0">
                  <c:v>80.710999999999999</c:v>
                </c:pt>
                <c:pt idx="1">
                  <c:v>79.366</c:v>
                </c:pt>
                <c:pt idx="2">
                  <c:v>82.760999999999996</c:v>
                </c:pt>
                <c:pt idx="3">
                  <c:v>88.45</c:v>
                </c:pt>
                <c:pt idx="4">
                  <c:v>99.03</c:v>
                </c:pt>
                <c:pt idx="5">
                  <c:v>100</c:v>
                </c:pt>
                <c:pt idx="6">
                  <c:v>110.358</c:v>
                </c:pt>
                <c:pt idx="7">
                  <c:v>126.795</c:v>
                </c:pt>
                <c:pt idx="8">
                  <c:v>157.505</c:v>
                </c:pt>
                <c:pt idx="9">
                  <c:v>136.10599999999999</c:v>
                </c:pt>
                <c:pt idx="10">
                  <c:v>152.9</c:v>
                </c:pt>
                <c:pt idx="11">
                  <c:v>183.285</c:v>
                </c:pt>
                <c:pt idx="12">
                  <c:v>175.36500000000001</c:v>
                </c:pt>
                <c:pt idx="13">
                  <c:v>174.45099999999999</c:v>
                </c:pt>
                <c:pt idx="14">
                  <c:v>170.95</c:v>
                </c:pt>
                <c:pt idx="15">
                  <c:v>144.12100000000001</c:v>
                </c:pt>
                <c:pt idx="16">
                  <c:v>145.82599999999999</c:v>
                </c:pt>
                <c:pt idx="17">
                  <c:v>148.83099999999999</c:v>
                </c:pt>
              </c:numCache>
            </c:numRef>
          </c:val>
          <c:smooth val="0"/>
        </c:ser>
        <c:ser>
          <c:idx val="2"/>
          <c:order val="2"/>
          <c:tx>
            <c:strRef>
              <c:f>Sheet1!$D$1</c:f>
              <c:strCache>
                <c:ptCount val="1"/>
                <c:pt idx="0">
                  <c:v>Commdity Agricultural Raw Materials Index</c:v>
                </c:pt>
              </c:strCache>
            </c:strRef>
          </c:tx>
          <c:spPr>
            <a:ln w="28575" cap="rnd">
              <a:solidFill>
                <a:schemeClr val="accent3"/>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General</c:formatCode>
                <c:ptCount val="18"/>
                <c:pt idx="0">
                  <c:v>98.406000000000006</c:v>
                </c:pt>
                <c:pt idx="1">
                  <c:v>95.057000000000002</c:v>
                </c:pt>
                <c:pt idx="2">
                  <c:v>94.858999999999995</c:v>
                </c:pt>
                <c:pt idx="3">
                  <c:v>95.421000000000006</c:v>
                </c:pt>
                <c:pt idx="4">
                  <c:v>99.290999999999997</c:v>
                </c:pt>
                <c:pt idx="5">
                  <c:v>100</c:v>
                </c:pt>
                <c:pt idx="6">
                  <c:v>108.72799999999999</c:v>
                </c:pt>
                <c:pt idx="7">
                  <c:v>114.16500000000001</c:v>
                </c:pt>
                <c:pt idx="8">
                  <c:v>113.367</c:v>
                </c:pt>
                <c:pt idx="9">
                  <c:v>93.929000000000002</c:v>
                </c:pt>
                <c:pt idx="10">
                  <c:v>125.108</c:v>
                </c:pt>
                <c:pt idx="11">
                  <c:v>153.44999999999999</c:v>
                </c:pt>
                <c:pt idx="12">
                  <c:v>134.00800000000001</c:v>
                </c:pt>
                <c:pt idx="13">
                  <c:v>136.12700000000001</c:v>
                </c:pt>
                <c:pt idx="14">
                  <c:v>138.815</c:v>
                </c:pt>
                <c:pt idx="15">
                  <c:v>120.125</c:v>
                </c:pt>
                <c:pt idx="16">
                  <c:v>113.252</c:v>
                </c:pt>
                <c:pt idx="17">
                  <c:v>121.22199999999999</c:v>
                </c:pt>
              </c:numCache>
            </c:numRef>
          </c:val>
          <c:smooth val="0"/>
        </c:ser>
        <c:ser>
          <c:idx val="3"/>
          <c:order val="3"/>
          <c:tx>
            <c:strRef>
              <c:f>Sheet1!$E$1</c:f>
              <c:strCache>
                <c:ptCount val="1"/>
                <c:pt idx="0">
                  <c:v>Commodity Metals Price Index</c:v>
                </c:pt>
              </c:strCache>
            </c:strRef>
          </c:tx>
          <c:spPr>
            <a:ln w="28575" cap="rnd">
              <a:solidFill>
                <a:schemeClr val="accent4"/>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General</c:formatCode>
                <c:ptCount val="18"/>
                <c:pt idx="0">
                  <c:v>62.698999999999998</c:v>
                </c:pt>
                <c:pt idx="1">
                  <c:v>56.268000000000001</c:v>
                </c:pt>
                <c:pt idx="2">
                  <c:v>54.32</c:v>
                </c:pt>
                <c:pt idx="3">
                  <c:v>60.706000000000003</c:v>
                </c:pt>
                <c:pt idx="4">
                  <c:v>81.704999999999998</c:v>
                </c:pt>
                <c:pt idx="5">
                  <c:v>100</c:v>
                </c:pt>
                <c:pt idx="6">
                  <c:v>156.196</c:v>
                </c:pt>
                <c:pt idx="7">
                  <c:v>183.31200000000001</c:v>
                </c:pt>
                <c:pt idx="8">
                  <c:v>169.01300000000001</c:v>
                </c:pt>
                <c:pt idx="9">
                  <c:v>136.53</c:v>
                </c:pt>
                <c:pt idx="10">
                  <c:v>202.32</c:v>
                </c:pt>
                <c:pt idx="11">
                  <c:v>229.71899999999999</c:v>
                </c:pt>
                <c:pt idx="12">
                  <c:v>191.03399999999999</c:v>
                </c:pt>
                <c:pt idx="13">
                  <c:v>182.90199999999999</c:v>
                </c:pt>
                <c:pt idx="14">
                  <c:v>164.375</c:v>
                </c:pt>
                <c:pt idx="15">
                  <c:v>126.574</c:v>
                </c:pt>
                <c:pt idx="16">
                  <c:v>119.73</c:v>
                </c:pt>
                <c:pt idx="17">
                  <c:v>147.46700000000001</c:v>
                </c:pt>
              </c:numCache>
            </c:numRef>
          </c:val>
          <c:smooth val="0"/>
        </c:ser>
        <c:dLbls>
          <c:showLegendKey val="0"/>
          <c:showVal val="0"/>
          <c:showCatName val="0"/>
          <c:showSerName val="0"/>
          <c:showPercent val="0"/>
          <c:showBubbleSize val="0"/>
        </c:dLbls>
        <c:marker val="1"/>
        <c:smooth val="0"/>
        <c:axId val="375138440"/>
        <c:axId val="375138832"/>
      </c:lineChart>
      <c:lineChart>
        <c:grouping val="standard"/>
        <c:varyColors val="0"/>
        <c:ser>
          <c:idx val="0"/>
          <c:order val="0"/>
          <c:tx>
            <c:strRef>
              <c:f>Sheet1!$B$1</c:f>
              <c:strCache>
                <c:ptCount val="1"/>
                <c:pt idx="0">
                  <c:v>Crude oil (RH axis)</c:v>
                </c:pt>
              </c:strCache>
            </c:strRef>
          </c:tx>
          <c:spPr>
            <a:ln w="28575" cap="rnd">
              <a:solidFill>
                <a:schemeClr val="accent1"/>
              </a:solidFill>
              <a:round/>
            </a:ln>
            <a:effectLst/>
          </c:spPr>
          <c:marker>
            <c:symbol val="none"/>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0.00</c:formatCode>
                <c:ptCount val="18"/>
                <c:pt idx="0">
                  <c:v>28.234000000000002</c:v>
                </c:pt>
                <c:pt idx="1">
                  <c:v>24.331</c:v>
                </c:pt>
                <c:pt idx="2">
                  <c:v>24.95</c:v>
                </c:pt>
                <c:pt idx="3">
                  <c:v>28.891999999999999</c:v>
                </c:pt>
                <c:pt idx="4">
                  <c:v>37.76</c:v>
                </c:pt>
                <c:pt idx="5">
                  <c:v>53.353999999999999</c:v>
                </c:pt>
                <c:pt idx="6">
                  <c:v>64.272999999999996</c:v>
                </c:pt>
                <c:pt idx="7">
                  <c:v>71.128</c:v>
                </c:pt>
                <c:pt idx="8">
                  <c:v>97.034999999999997</c:v>
                </c:pt>
                <c:pt idx="9">
                  <c:v>61.777000000000001</c:v>
                </c:pt>
                <c:pt idx="10">
                  <c:v>79.03</c:v>
                </c:pt>
                <c:pt idx="11">
                  <c:v>104.008</c:v>
                </c:pt>
                <c:pt idx="12">
                  <c:v>105.00700000000001</c:v>
                </c:pt>
                <c:pt idx="13">
                  <c:v>104.069</c:v>
                </c:pt>
                <c:pt idx="14">
                  <c:v>96.247</c:v>
                </c:pt>
                <c:pt idx="15">
                  <c:v>50.792999999999999</c:v>
                </c:pt>
                <c:pt idx="16">
                  <c:v>42.837000000000003</c:v>
                </c:pt>
                <c:pt idx="17">
                  <c:v>55.234999999999999</c:v>
                </c:pt>
              </c:numCache>
            </c:numRef>
          </c:val>
          <c:smooth val="0"/>
        </c:ser>
        <c:dLbls>
          <c:showLegendKey val="0"/>
          <c:showVal val="0"/>
          <c:showCatName val="0"/>
          <c:showSerName val="0"/>
          <c:showPercent val="0"/>
          <c:showBubbleSize val="0"/>
        </c:dLbls>
        <c:marker val="1"/>
        <c:smooth val="0"/>
        <c:axId val="375139616"/>
        <c:axId val="375139224"/>
      </c:lineChart>
      <c:catAx>
        <c:axId val="375138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38832"/>
        <c:crosses val="autoZero"/>
        <c:auto val="1"/>
        <c:lblAlgn val="ctr"/>
        <c:lblOffset val="100"/>
        <c:noMultiLvlLbl val="0"/>
      </c:catAx>
      <c:valAx>
        <c:axId val="375138832"/>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GB" b="1"/>
                  <a:t>Index Level </a:t>
                </a:r>
              </a:p>
            </c:rich>
          </c:tx>
          <c:layout>
            <c:manualLayout>
              <c:xMode val="edge"/>
              <c:yMode val="edge"/>
              <c:x val="1.2797900469059572E-2"/>
              <c:y val="0.1517361111111111"/>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38440"/>
        <c:crosses val="autoZero"/>
        <c:crossBetween val="between"/>
        <c:majorUnit val="100"/>
      </c:valAx>
      <c:valAx>
        <c:axId val="375139224"/>
        <c:scaling>
          <c:orientation val="minMax"/>
        </c:scaling>
        <c:delete val="0"/>
        <c:axPos val="r"/>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GB" b="1"/>
                  <a:t>Price</a:t>
                </a:r>
              </a:p>
            </c:rich>
          </c:tx>
          <c:layout>
            <c:manualLayout>
              <c:xMode val="edge"/>
              <c:yMode val="edge"/>
              <c:x val="0.95112210773352779"/>
              <c:y val="0.34221875000000002"/>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39616"/>
        <c:crosses val="max"/>
        <c:crossBetween val="between"/>
        <c:majorUnit val="50"/>
      </c:valAx>
      <c:catAx>
        <c:axId val="375139616"/>
        <c:scaling>
          <c:orientation val="minMax"/>
        </c:scaling>
        <c:delete val="1"/>
        <c:axPos val="b"/>
        <c:numFmt formatCode="General" sourceLinked="1"/>
        <c:majorTickMark val="out"/>
        <c:minorTickMark val="none"/>
        <c:tickLblPos val="nextTo"/>
        <c:crossAx val="375139224"/>
        <c:crosses val="autoZero"/>
        <c:auto val="1"/>
        <c:lblAlgn val="ctr"/>
        <c:lblOffset val="100"/>
        <c:noMultiLvlLbl val="0"/>
      </c:catAx>
      <c:spPr>
        <a:noFill/>
        <a:ln>
          <a:noFill/>
        </a:ln>
        <a:effectLst/>
      </c:spPr>
    </c:plotArea>
    <c:legend>
      <c:legendPos val="b"/>
      <c:layout>
        <c:manualLayout>
          <c:xMode val="edge"/>
          <c:yMode val="edge"/>
          <c:x val="0.13325165268670983"/>
          <c:y val="2.1329166666666659E-2"/>
          <c:w val="0.49384277752863903"/>
          <c:h val="0.2766930555555555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9696858854569"/>
          <c:y val="3.9400694444444447E-2"/>
          <c:w val="0.83743508650570686"/>
          <c:h val="0.62189027777777772"/>
        </c:manualLayout>
      </c:layout>
      <c:barChart>
        <c:barDir val="col"/>
        <c:grouping val="stacked"/>
        <c:varyColors val="0"/>
        <c:ser>
          <c:idx val="0"/>
          <c:order val="0"/>
          <c:tx>
            <c:strRef>
              <c:f>Sheet1!$B$1</c:f>
              <c:strCache>
                <c:ptCount val="1"/>
                <c:pt idx="0">
                  <c:v>Up</c:v>
                </c:pt>
              </c:strCache>
            </c:strRef>
          </c:tx>
          <c:spPr>
            <a:solidFill>
              <a:srgbClr val="00B05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Sheet1!$B$2:$B$12</c:f>
              <c:numCache>
                <c:formatCode>General</c:formatCode>
                <c:ptCount val="11"/>
                <c:pt idx="0">
                  <c:v>291</c:v>
                </c:pt>
                <c:pt idx="1">
                  <c:v>128</c:v>
                </c:pt>
                <c:pt idx="2">
                  <c:v>108</c:v>
                </c:pt>
                <c:pt idx="3">
                  <c:v>178</c:v>
                </c:pt>
                <c:pt idx="4">
                  <c:v>265</c:v>
                </c:pt>
                <c:pt idx="5">
                  <c:v>231</c:v>
                </c:pt>
                <c:pt idx="6">
                  <c:v>329</c:v>
                </c:pt>
                <c:pt idx="7">
                  <c:v>257</c:v>
                </c:pt>
                <c:pt idx="8">
                  <c:v>203</c:v>
                </c:pt>
                <c:pt idx="9">
                  <c:v>242</c:v>
                </c:pt>
                <c:pt idx="10">
                  <c:v>133</c:v>
                </c:pt>
              </c:numCache>
            </c:numRef>
          </c:val>
        </c:ser>
        <c:ser>
          <c:idx val="1"/>
          <c:order val="1"/>
          <c:tx>
            <c:strRef>
              <c:f>Sheet1!$C$1</c:f>
              <c:strCache>
                <c:ptCount val="1"/>
                <c:pt idx="0">
                  <c:v>Down</c:v>
                </c:pt>
              </c:strCache>
            </c:strRef>
          </c:tx>
          <c:spPr>
            <a:solidFill>
              <a:srgbClr val="FF000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Sheet1!$C$2:$C$12</c:f>
              <c:numCache>
                <c:formatCode>General</c:formatCode>
                <c:ptCount val="11"/>
                <c:pt idx="0">
                  <c:v>161</c:v>
                </c:pt>
                <c:pt idx="1">
                  <c:v>481</c:v>
                </c:pt>
                <c:pt idx="2">
                  <c:v>493</c:v>
                </c:pt>
                <c:pt idx="3">
                  <c:v>289</c:v>
                </c:pt>
                <c:pt idx="4">
                  <c:v>316</c:v>
                </c:pt>
                <c:pt idx="5">
                  <c:v>147</c:v>
                </c:pt>
                <c:pt idx="6">
                  <c:v>123</c:v>
                </c:pt>
                <c:pt idx="7">
                  <c:v>71</c:v>
                </c:pt>
                <c:pt idx="8">
                  <c:v>141</c:v>
                </c:pt>
                <c:pt idx="9">
                  <c:v>152</c:v>
                </c:pt>
                <c:pt idx="10">
                  <c:v>97</c:v>
                </c:pt>
              </c:numCache>
            </c:numRef>
          </c:val>
        </c:ser>
        <c:dLbls>
          <c:showLegendKey val="0"/>
          <c:showVal val="0"/>
          <c:showCatName val="0"/>
          <c:showSerName val="0"/>
          <c:showPercent val="0"/>
          <c:showBubbleSize val="0"/>
        </c:dLbls>
        <c:gapWidth val="150"/>
        <c:overlap val="100"/>
        <c:axId val="375140400"/>
        <c:axId val="375140792"/>
      </c:barChart>
      <c:catAx>
        <c:axId val="375140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40792"/>
        <c:crosses val="autoZero"/>
        <c:auto val="1"/>
        <c:lblAlgn val="ctr"/>
        <c:lblOffset val="100"/>
        <c:noMultiLvlLbl val="0"/>
      </c:catAx>
      <c:valAx>
        <c:axId val="375140792"/>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140400"/>
        <c:crosses val="autoZero"/>
        <c:crossBetween val="between"/>
      </c:valAx>
      <c:spPr>
        <a:noFill/>
        <a:ln>
          <a:noFill/>
        </a:ln>
        <a:effectLst/>
      </c:spPr>
    </c:plotArea>
    <c:legend>
      <c:legendPos val="b"/>
      <c:layout>
        <c:manualLayout>
          <c:xMode val="edge"/>
          <c:yMode val="edge"/>
          <c:x val="0.82113631481292559"/>
          <c:y val="4.8861805555555526E-2"/>
          <c:w val="0.14776202408175554"/>
          <c:h val="0.130929861111111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4734525921524"/>
          <c:y val="9.7013888888888886E-2"/>
          <c:w val="0.83947194272706172"/>
          <c:h val="0.65493680555555556"/>
        </c:manualLayout>
      </c:layout>
      <c:barChart>
        <c:barDir val="col"/>
        <c:grouping val="stacked"/>
        <c:varyColors val="0"/>
        <c:ser>
          <c:idx val="0"/>
          <c:order val="0"/>
          <c:tx>
            <c:strRef>
              <c:f>Sheet1!$B$1</c:f>
              <c:strCache>
                <c:ptCount val="1"/>
                <c:pt idx="0">
                  <c:v>Up</c:v>
                </c:pt>
              </c:strCache>
            </c:strRef>
          </c:tx>
          <c:spPr>
            <a:solidFill>
              <a:srgbClr val="00B05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Sheet1!$B$2:$B$12</c:f>
              <c:numCache>
                <c:formatCode>General</c:formatCode>
                <c:ptCount val="11"/>
                <c:pt idx="0">
                  <c:v>440</c:v>
                </c:pt>
                <c:pt idx="1">
                  <c:v>86</c:v>
                </c:pt>
                <c:pt idx="2">
                  <c:v>51</c:v>
                </c:pt>
                <c:pt idx="3">
                  <c:v>43</c:v>
                </c:pt>
                <c:pt idx="4">
                  <c:v>87</c:v>
                </c:pt>
                <c:pt idx="5">
                  <c:v>118</c:v>
                </c:pt>
                <c:pt idx="6">
                  <c:v>60</c:v>
                </c:pt>
                <c:pt idx="7">
                  <c:v>153</c:v>
                </c:pt>
                <c:pt idx="8">
                  <c:v>292</c:v>
                </c:pt>
                <c:pt idx="9">
                  <c:v>200</c:v>
                </c:pt>
                <c:pt idx="10">
                  <c:v>81</c:v>
                </c:pt>
              </c:numCache>
            </c:numRef>
          </c:val>
        </c:ser>
        <c:ser>
          <c:idx val="1"/>
          <c:order val="1"/>
          <c:tx>
            <c:strRef>
              <c:f>Sheet1!$C$1</c:f>
              <c:strCache>
                <c:ptCount val="1"/>
                <c:pt idx="0">
                  <c:v>Down</c:v>
                </c:pt>
              </c:strCache>
            </c:strRef>
          </c:tx>
          <c:spPr>
            <a:solidFill>
              <a:srgbClr val="FF000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Sheet1!$C$2:$C$12</c:f>
              <c:numCache>
                <c:formatCode>General</c:formatCode>
                <c:ptCount val="11"/>
                <c:pt idx="0">
                  <c:v>211</c:v>
                </c:pt>
                <c:pt idx="1">
                  <c:v>411</c:v>
                </c:pt>
                <c:pt idx="2">
                  <c:v>571</c:v>
                </c:pt>
                <c:pt idx="3">
                  <c:v>270</c:v>
                </c:pt>
                <c:pt idx="4">
                  <c:v>596</c:v>
                </c:pt>
                <c:pt idx="5">
                  <c:v>666</c:v>
                </c:pt>
                <c:pt idx="6">
                  <c:v>246</c:v>
                </c:pt>
                <c:pt idx="7">
                  <c:v>97</c:v>
                </c:pt>
                <c:pt idx="8">
                  <c:v>136</c:v>
                </c:pt>
                <c:pt idx="9">
                  <c:v>123</c:v>
                </c:pt>
                <c:pt idx="10">
                  <c:v>52</c:v>
                </c:pt>
              </c:numCache>
            </c:numRef>
          </c:val>
        </c:ser>
        <c:dLbls>
          <c:showLegendKey val="0"/>
          <c:showVal val="0"/>
          <c:showCatName val="0"/>
          <c:showSerName val="0"/>
          <c:showPercent val="0"/>
          <c:showBubbleSize val="0"/>
        </c:dLbls>
        <c:gapWidth val="150"/>
        <c:overlap val="100"/>
        <c:axId val="375482216"/>
        <c:axId val="375482608"/>
      </c:barChart>
      <c:catAx>
        <c:axId val="37548221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482608"/>
        <c:crosses val="autoZero"/>
        <c:auto val="1"/>
        <c:lblAlgn val="ctr"/>
        <c:lblOffset val="100"/>
        <c:noMultiLvlLbl val="0"/>
      </c:catAx>
      <c:valAx>
        <c:axId val="37548260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482216"/>
        <c:crosses val="autoZero"/>
        <c:crossBetween val="between"/>
      </c:valAx>
      <c:spPr>
        <a:noFill/>
        <a:ln>
          <a:noFill/>
        </a:ln>
        <a:effectLst/>
      </c:spPr>
    </c:plotArea>
    <c:legend>
      <c:legendPos val="b"/>
      <c:layout>
        <c:manualLayout>
          <c:xMode val="edge"/>
          <c:yMode val="edge"/>
          <c:x val="0.82094622833416975"/>
          <c:y val="0.10365347222222226"/>
          <c:w val="0.13226507897740178"/>
          <c:h val="0.111415972222222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499042012414"/>
          <c:y val="3.9400694444444447E-2"/>
          <c:w val="0.84016938378503569"/>
          <c:h val="0.63404444444444441"/>
        </c:manualLayout>
      </c:layout>
      <c:barChart>
        <c:barDir val="col"/>
        <c:grouping val="stacked"/>
        <c:varyColors val="0"/>
        <c:ser>
          <c:idx val="0"/>
          <c:order val="0"/>
          <c:tx>
            <c:strRef>
              <c:f>Sheet1!$B$1</c:f>
              <c:strCache>
                <c:ptCount val="1"/>
                <c:pt idx="0">
                  <c:v>Up</c:v>
                </c:pt>
              </c:strCache>
            </c:strRef>
          </c:tx>
          <c:spPr>
            <a:solidFill>
              <a:srgbClr val="00B05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Sheet1!$B$2:$B$12</c:f>
              <c:numCache>
                <c:formatCode>General</c:formatCode>
                <c:ptCount val="11"/>
                <c:pt idx="0">
                  <c:v>202</c:v>
                </c:pt>
                <c:pt idx="1">
                  <c:v>69</c:v>
                </c:pt>
                <c:pt idx="2">
                  <c:v>30</c:v>
                </c:pt>
                <c:pt idx="3">
                  <c:v>108</c:v>
                </c:pt>
                <c:pt idx="4">
                  <c:v>71</c:v>
                </c:pt>
                <c:pt idx="5">
                  <c:v>55</c:v>
                </c:pt>
                <c:pt idx="6">
                  <c:v>89</c:v>
                </c:pt>
                <c:pt idx="7">
                  <c:v>71</c:v>
                </c:pt>
                <c:pt idx="8">
                  <c:v>66</c:v>
                </c:pt>
                <c:pt idx="9">
                  <c:v>84</c:v>
                </c:pt>
                <c:pt idx="10">
                  <c:v>57</c:v>
                </c:pt>
              </c:numCache>
            </c:numRef>
          </c:val>
        </c:ser>
        <c:ser>
          <c:idx val="1"/>
          <c:order val="1"/>
          <c:tx>
            <c:strRef>
              <c:f>Sheet1!$C$1</c:f>
              <c:strCache>
                <c:ptCount val="1"/>
                <c:pt idx="0">
                  <c:v>Down</c:v>
                </c:pt>
              </c:strCache>
            </c:strRef>
          </c:tx>
          <c:spPr>
            <a:solidFill>
              <a:srgbClr val="FF0000"/>
            </a:solidFill>
            <a:ln>
              <a:noFill/>
            </a:ln>
            <a:effectLst/>
          </c:spPr>
          <c:invertIfNegative val="0"/>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2017 ytd</c:v>
                </c:pt>
              </c:strCache>
            </c:strRef>
          </c:cat>
          <c:val>
            <c:numRef>
              <c:f>Sheet1!$C$2:$C$12</c:f>
              <c:numCache>
                <c:formatCode>General</c:formatCode>
                <c:ptCount val="11"/>
                <c:pt idx="0">
                  <c:v>39</c:v>
                </c:pt>
                <c:pt idx="1">
                  <c:v>73</c:v>
                </c:pt>
                <c:pt idx="2">
                  <c:v>106</c:v>
                </c:pt>
                <c:pt idx="3">
                  <c:v>21</c:v>
                </c:pt>
                <c:pt idx="4">
                  <c:v>148</c:v>
                </c:pt>
                <c:pt idx="5">
                  <c:v>67</c:v>
                </c:pt>
                <c:pt idx="6">
                  <c:v>44</c:v>
                </c:pt>
                <c:pt idx="7">
                  <c:v>32</c:v>
                </c:pt>
                <c:pt idx="8">
                  <c:v>108</c:v>
                </c:pt>
                <c:pt idx="9">
                  <c:v>72</c:v>
                </c:pt>
                <c:pt idx="10">
                  <c:v>38</c:v>
                </c:pt>
              </c:numCache>
            </c:numRef>
          </c:val>
        </c:ser>
        <c:dLbls>
          <c:showLegendKey val="0"/>
          <c:showVal val="0"/>
          <c:showCatName val="0"/>
          <c:showSerName val="0"/>
          <c:showPercent val="0"/>
          <c:showBubbleSize val="0"/>
        </c:dLbls>
        <c:gapWidth val="150"/>
        <c:overlap val="100"/>
        <c:axId val="375483392"/>
        <c:axId val="375483784"/>
      </c:barChart>
      <c:catAx>
        <c:axId val="37548339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483784"/>
        <c:crosses val="autoZero"/>
        <c:auto val="1"/>
        <c:lblAlgn val="ctr"/>
        <c:lblOffset val="100"/>
        <c:noMultiLvlLbl val="0"/>
      </c:catAx>
      <c:valAx>
        <c:axId val="37548378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crossAx val="375483392"/>
        <c:crosses val="autoZero"/>
        <c:crossBetween val="between"/>
      </c:valAx>
      <c:spPr>
        <a:noFill/>
        <a:ln>
          <a:noFill/>
        </a:ln>
        <a:effectLst/>
      </c:spPr>
    </c:plotArea>
    <c:legend>
      <c:legendPos val="b"/>
      <c:layout>
        <c:manualLayout>
          <c:xMode val="edge"/>
          <c:yMode val="edge"/>
          <c:x val="0.80796742312144532"/>
          <c:y val="2.2403472222222227E-2"/>
          <c:w val="0.14527670734427248"/>
          <c:h val="0.130929861111111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800" baseline="0">
          <a:solidFill>
            <a:schemeClr val="tx1"/>
          </a:solidFill>
          <a:latin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4916960697047"/>
          <c:y val="3.2325840772673212E-2"/>
          <c:w val="0.83281603724951758"/>
          <c:h val="0.7160030266427867"/>
        </c:manualLayout>
      </c:layout>
      <c:lineChart>
        <c:grouping val="standard"/>
        <c:varyColors val="0"/>
        <c:ser>
          <c:idx val="0"/>
          <c:order val="0"/>
          <c:tx>
            <c:strRef>
              <c:f>Sheet1!$B$1</c:f>
              <c:strCache>
                <c:ptCount val="1"/>
                <c:pt idx="0">
                  <c:v>IG spread over govt</c:v>
                </c:pt>
              </c:strCache>
            </c:strRef>
          </c:tx>
          <c:spPr>
            <a:ln w="28575" cap="rnd">
              <a:solidFill>
                <a:schemeClr val="accent1"/>
              </a:solidFill>
              <a:round/>
            </a:ln>
            <a:effectLst/>
          </c:spPr>
          <c:marker>
            <c:symbol val="none"/>
          </c:marker>
          <c:cat>
            <c:strRef>
              <c:f>Sheet1!$A$2:$A$122</c:f>
              <c:strCache>
                <c:ptCount val="121"/>
                <c:pt idx="0">
                  <c:v>8/31/2007</c:v>
                </c:pt>
                <c:pt idx="1">
                  <c:v>9/30/2007</c:v>
                </c:pt>
                <c:pt idx="2">
                  <c:v>10/31/2007</c:v>
                </c:pt>
                <c:pt idx="3">
                  <c:v>11/30/2007</c:v>
                </c:pt>
                <c:pt idx="4">
                  <c:v>12/31/2007</c:v>
                </c:pt>
                <c:pt idx="5">
                  <c:v>1/31/2008</c:v>
                </c:pt>
                <c:pt idx="6">
                  <c:v>2/29/2008</c:v>
                </c:pt>
                <c:pt idx="7">
                  <c:v>3/31/2008</c:v>
                </c:pt>
                <c:pt idx="8">
                  <c:v>4/30/2008</c:v>
                </c:pt>
                <c:pt idx="9">
                  <c:v>5/31/2008</c:v>
                </c:pt>
                <c:pt idx="10">
                  <c:v>6/30/2008</c:v>
                </c:pt>
                <c:pt idx="11">
                  <c:v>7/31/2008</c:v>
                </c:pt>
                <c:pt idx="12">
                  <c:v>8/31/2008</c:v>
                </c:pt>
                <c:pt idx="13">
                  <c:v>9/30/2008</c:v>
                </c:pt>
                <c:pt idx="14">
                  <c:v>10/31/2008</c:v>
                </c:pt>
                <c:pt idx="15">
                  <c:v>11/30/2008</c:v>
                </c:pt>
                <c:pt idx="16">
                  <c:v>12/31/2008</c:v>
                </c:pt>
                <c:pt idx="17">
                  <c:v>1/31/2009</c:v>
                </c:pt>
                <c:pt idx="18">
                  <c:v>2/28/2009</c:v>
                </c:pt>
                <c:pt idx="19">
                  <c:v>3/31/2009</c:v>
                </c:pt>
                <c:pt idx="20">
                  <c:v>4/30/2009</c:v>
                </c:pt>
                <c:pt idx="21">
                  <c:v>5/31/2009</c:v>
                </c:pt>
                <c:pt idx="22">
                  <c:v>6/30/2009</c:v>
                </c:pt>
                <c:pt idx="23">
                  <c:v>7/31/2009</c:v>
                </c:pt>
                <c:pt idx="24">
                  <c:v>8/31/2009</c:v>
                </c:pt>
                <c:pt idx="25">
                  <c:v>9/30/2009</c:v>
                </c:pt>
                <c:pt idx="26">
                  <c:v>10/31/2009</c:v>
                </c:pt>
                <c:pt idx="27">
                  <c:v>11/30/2009</c:v>
                </c:pt>
                <c:pt idx="28">
                  <c:v>12/31/2009</c:v>
                </c:pt>
                <c:pt idx="29">
                  <c:v>1/31/2010</c:v>
                </c:pt>
                <c:pt idx="30">
                  <c:v>2/28/2010</c:v>
                </c:pt>
                <c:pt idx="31">
                  <c:v>3/31/2010</c:v>
                </c:pt>
                <c:pt idx="32">
                  <c:v>4/30/2010</c:v>
                </c:pt>
                <c:pt idx="33">
                  <c:v>5/31/2010</c:v>
                </c:pt>
                <c:pt idx="34">
                  <c:v>6/30/2010</c:v>
                </c:pt>
                <c:pt idx="35">
                  <c:v>7/31/2010</c:v>
                </c:pt>
                <c:pt idx="36">
                  <c:v>8/31/2010</c:v>
                </c:pt>
                <c:pt idx="37">
                  <c:v>9/30/2010</c:v>
                </c:pt>
                <c:pt idx="38">
                  <c:v>10/31/2010</c:v>
                </c:pt>
                <c:pt idx="39">
                  <c:v>11/30/2010</c:v>
                </c:pt>
                <c:pt idx="40">
                  <c:v>12/31/2010</c:v>
                </c:pt>
                <c:pt idx="41">
                  <c:v>1/31/2011</c:v>
                </c:pt>
                <c:pt idx="42">
                  <c:v>2/28/2011</c:v>
                </c:pt>
                <c:pt idx="43">
                  <c:v>3/31/2011</c:v>
                </c:pt>
                <c:pt idx="44">
                  <c:v>4/30/2011</c:v>
                </c:pt>
                <c:pt idx="45">
                  <c:v>5/31/2011</c:v>
                </c:pt>
                <c:pt idx="46">
                  <c:v>6/30/2011</c:v>
                </c:pt>
                <c:pt idx="47">
                  <c:v>7/31/2011</c:v>
                </c:pt>
                <c:pt idx="48">
                  <c:v>8/31/2011</c:v>
                </c:pt>
                <c:pt idx="49">
                  <c:v>9/30/2011</c:v>
                </c:pt>
                <c:pt idx="50">
                  <c:v>10/31/2011</c:v>
                </c:pt>
                <c:pt idx="51">
                  <c:v>11/30/2011</c:v>
                </c:pt>
                <c:pt idx="52">
                  <c:v>12/31/2011</c:v>
                </c:pt>
                <c:pt idx="53">
                  <c:v>1/31/2012</c:v>
                </c:pt>
                <c:pt idx="54">
                  <c:v>2/29/2012</c:v>
                </c:pt>
                <c:pt idx="55">
                  <c:v>3/31/2012</c:v>
                </c:pt>
                <c:pt idx="56">
                  <c:v>4/30/2012</c:v>
                </c:pt>
                <c:pt idx="57">
                  <c:v>5/31/2012</c:v>
                </c:pt>
                <c:pt idx="58">
                  <c:v>6/30/2012</c:v>
                </c:pt>
                <c:pt idx="59">
                  <c:v>7/31/2012</c:v>
                </c:pt>
                <c:pt idx="60">
                  <c:v>8/31/2012</c:v>
                </c:pt>
                <c:pt idx="61">
                  <c:v>9/30/2012</c:v>
                </c:pt>
                <c:pt idx="62">
                  <c:v>10/31/2012</c:v>
                </c:pt>
                <c:pt idx="63">
                  <c:v>11/30/2012</c:v>
                </c:pt>
                <c:pt idx="64">
                  <c:v>12/31/2012</c:v>
                </c:pt>
                <c:pt idx="65">
                  <c:v>1/31/2013</c:v>
                </c:pt>
                <c:pt idx="66">
                  <c:v>2/28/2013</c:v>
                </c:pt>
                <c:pt idx="67">
                  <c:v>3/31/2013</c:v>
                </c:pt>
                <c:pt idx="68">
                  <c:v>4/30/2013</c:v>
                </c:pt>
                <c:pt idx="69">
                  <c:v>5/31/2013</c:v>
                </c:pt>
                <c:pt idx="70">
                  <c:v>6/30/2013</c:v>
                </c:pt>
                <c:pt idx="71">
                  <c:v>7/31/2013</c:v>
                </c:pt>
                <c:pt idx="72">
                  <c:v>8/31/2013</c:v>
                </c:pt>
                <c:pt idx="73">
                  <c:v>9/30/2013</c:v>
                </c:pt>
                <c:pt idx="74">
                  <c:v>10/31/2013</c:v>
                </c:pt>
                <c:pt idx="75">
                  <c:v>11/30/2013</c:v>
                </c:pt>
                <c:pt idx="76">
                  <c:v>12/31/2013</c:v>
                </c:pt>
                <c:pt idx="77">
                  <c:v>1/31/2014</c:v>
                </c:pt>
                <c:pt idx="78">
                  <c:v>2/28/2014</c:v>
                </c:pt>
                <c:pt idx="79">
                  <c:v>3/31/2014</c:v>
                </c:pt>
                <c:pt idx="80">
                  <c:v>4/30/2014</c:v>
                </c:pt>
                <c:pt idx="81">
                  <c:v>5/31/2014</c:v>
                </c:pt>
                <c:pt idx="82">
                  <c:v>6/30/2014</c:v>
                </c:pt>
                <c:pt idx="83">
                  <c:v>7/31/2014</c:v>
                </c:pt>
                <c:pt idx="84">
                  <c:v>8/31/2014</c:v>
                </c:pt>
                <c:pt idx="85">
                  <c:v>9/30/2014</c:v>
                </c:pt>
                <c:pt idx="86">
                  <c:v>10/31/2014</c:v>
                </c:pt>
                <c:pt idx="87">
                  <c:v>11/30/2014</c:v>
                </c:pt>
                <c:pt idx="88">
                  <c:v>12/31/2014</c:v>
                </c:pt>
                <c:pt idx="89">
                  <c:v>1/31/2015</c:v>
                </c:pt>
                <c:pt idx="90">
                  <c:v>2/28/2015</c:v>
                </c:pt>
                <c:pt idx="91">
                  <c:v>3/31/2015</c:v>
                </c:pt>
                <c:pt idx="92">
                  <c:v>4/30/2015</c:v>
                </c:pt>
                <c:pt idx="93">
                  <c:v>5/31/2015</c:v>
                </c:pt>
                <c:pt idx="94">
                  <c:v>6/30/2015</c:v>
                </c:pt>
                <c:pt idx="95">
                  <c:v>7/31/2015</c:v>
                </c:pt>
                <c:pt idx="96">
                  <c:v>8/31/2015</c:v>
                </c:pt>
                <c:pt idx="97">
                  <c:v>9/30/2015</c:v>
                </c:pt>
                <c:pt idx="98">
                  <c:v>10/31/2015</c:v>
                </c:pt>
                <c:pt idx="99">
                  <c:v>11/30/2015</c:v>
                </c:pt>
                <c:pt idx="100">
                  <c:v>12/31/2015</c:v>
                </c:pt>
                <c:pt idx="101">
                  <c:v>1/31/2016</c:v>
                </c:pt>
                <c:pt idx="102">
                  <c:v>2/29/2016</c:v>
                </c:pt>
                <c:pt idx="103">
                  <c:v>3/31/2016</c:v>
                </c:pt>
                <c:pt idx="104">
                  <c:v>4/30/2016</c:v>
                </c:pt>
                <c:pt idx="105">
                  <c:v>5/31/2016</c:v>
                </c:pt>
                <c:pt idx="106">
                  <c:v>6/30/2016</c:v>
                </c:pt>
                <c:pt idx="107">
                  <c:v>7/31/2016</c:v>
                </c:pt>
                <c:pt idx="108">
                  <c:v>8/31/2016</c:v>
                </c:pt>
                <c:pt idx="109">
                  <c:v>9/30/2016</c:v>
                </c:pt>
                <c:pt idx="110">
                  <c:v>10/31/2016</c:v>
                </c:pt>
                <c:pt idx="111">
                  <c:v>11/30/2016</c:v>
                </c:pt>
                <c:pt idx="112">
                  <c:v>12/31/2016</c:v>
                </c:pt>
                <c:pt idx="113">
                  <c:v>1/31/2017</c:v>
                </c:pt>
                <c:pt idx="114">
                  <c:v>2/28/2017</c:v>
                </c:pt>
                <c:pt idx="115">
                  <c:v>3/31/2017</c:v>
                </c:pt>
                <c:pt idx="116">
                  <c:v>4/30/2017</c:v>
                </c:pt>
                <c:pt idx="117">
                  <c:v>5/31/2017</c:v>
                </c:pt>
                <c:pt idx="118">
                  <c:v>6/30/2017</c:v>
                </c:pt>
                <c:pt idx="119">
                  <c:v>7/31/2017</c:v>
                </c:pt>
                <c:pt idx="120">
                  <c:v>8/31/2017</c:v>
                </c:pt>
              </c:strCache>
            </c:strRef>
          </c:cat>
          <c:val>
            <c:numRef>
              <c:f>Sheet1!$B$2:$B$122</c:f>
              <c:numCache>
                <c:formatCode>0.00</c:formatCode>
                <c:ptCount val="121"/>
                <c:pt idx="0">
                  <c:v>85</c:v>
                </c:pt>
                <c:pt idx="1">
                  <c:v>91</c:v>
                </c:pt>
                <c:pt idx="2">
                  <c:v>87</c:v>
                </c:pt>
                <c:pt idx="3">
                  <c:v>115</c:v>
                </c:pt>
                <c:pt idx="4">
                  <c:v>118</c:v>
                </c:pt>
                <c:pt idx="5">
                  <c:v>139</c:v>
                </c:pt>
                <c:pt idx="6">
                  <c:v>158</c:v>
                </c:pt>
                <c:pt idx="7">
                  <c:v>179</c:v>
                </c:pt>
                <c:pt idx="8">
                  <c:v>161</c:v>
                </c:pt>
                <c:pt idx="9">
                  <c:v>155</c:v>
                </c:pt>
                <c:pt idx="10">
                  <c:v>162</c:v>
                </c:pt>
                <c:pt idx="11">
                  <c:v>176</c:v>
                </c:pt>
                <c:pt idx="12">
                  <c:v>181</c:v>
                </c:pt>
                <c:pt idx="13">
                  <c:v>281</c:v>
                </c:pt>
                <c:pt idx="14">
                  <c:v>356</c:v>
                </c:pt>
                <c:pt idx="15">
                  <c:v>376</c:v>
                </c:pt>
                <c:pt idx="16">
                  <c:v>385</c:v>
                </c:pt>
                <c:pt idx="17">
                  <c:v>353</c:v>
                </c:pt>
                <c:pt idx="18">
                  <c:v>370</c:v>
                </c:pt>
                <c:pt idx="19">
                  <c:v>375</c:v>
                </c:pt>
                <c:pt idx="20">
                  <c:v>318</c:v>
                </c:pt>
                <c:pt idx="21">
                  <c:v>261</c:v>
                </c:pt>
                <c:pt idx="22">
                  <c:v>238</c:v>
                </c:pt>
                <c:pt idx="23">
                  <c:v>196</c:v>
                </c:pt>
                <c:pt idx="24">
                  <c:v>180</c:v>
                </c:pt>
                <c:pt idx="25">
                  <c:v>166</c:v>
                </c:pt>
                <c:pt idx="26">
                  <c:v>158</c:v>
                </c:pt>
                <c:pt idx="27">
                  <c:v>156</c:v>
                </c:pt>
                <c:pt idx="28">
                  <c:v>151</c:v>
                </c:pt>
                <c:pt idx="29">
                  <c:v>144</c:v>
                </c:pt>
                <c:pt idx="30">
                  <c:v>149</c:v>
                </c:pt>
                <c:pt idx="31">
                  <c:v>136</c:v>
                </c:pt>
                <c:pt idx="32">
                  <c:v>147</c:v>
                </c:pt>
                <c:pt idx="33">
                  <c:v>194</c:v>
                </c:pt>
                <c:pt idx="34">
                  <c:v>196</c:v>
                </c:pt>
                <c:pt idx="35">
                  <c:v>168</c:v>
                </c:pt>
                <c:pt idx="36">
                  <c:v>171</c:v>
                </c:pt>
                <c:pt idx="37">
                  <c:v>167</c:v>
                </c:pt>
                <c:pt idx="38">
                  <c:v>156</c:v>
                </c:pt>
                <c:pt idx="39">
                  <c:v>183</c:v>
                </c:pt>
                <c:pt idx="40">
                  <c:v>184</c:v>
                </c:pt>
                <c:pt idx="41">
                  <c:v>171</c:v>
                </c:pt>
                <c:pt idx="42">
                  <c:v>161</c:v>
                </c:pt>
                <c:pt idx="43">
                  <c:v>157</c:v>
                </c:pt>
                <c:pt idx="44">
                  <c:v>152</c:v>
                </c:pt>
                <c:pt idx="45">
                  <c:v>157</c:v>
                </c:pt>
                <c:pt idx="46">
                  <c:v>172</c:v>
                </c:pt>
                <c:pt idx="47">
                  <c:v>191</c:v>
                </c:pt>
                <c:pt idx="48">
                  <c:v>257</c:v>
                </c:pt>
                <c:pt idx="49">
                  <c:v>299</c:v>
                </c:pt>
                <c:pt idx="50">
                  <c:v>267</c:v>
                </c:pt>
                <c:pt idx="51">
                  <c:v>337</c:v>
                </c:pt>
                <c:pt idx="52">
                  <c:v>324</c:v>
                </c:pt>
                <c:pt idx="53">
                  <c:v>273</c:v>
                </c:pt>
                <c:pt idx="54">
                  <c:v>239</c:v>
                </c:pt>
                <c:pt idx="55">
                  <c:v>223</c:v>
                </c:pt>
                <c:pt idx="56">
                  <c:v>237</c:v>
                </c:pt>
                <c:pt idx="57">
                  <c:v>259</c:v>
                </c:pt>
                <c:pt idx="58">
                  <c:v>242</c:v>
                </c:pt>
                <c:pt idx="59">
                  <c:v>225</c:v>
                </c:pt>
                <c:pt idx="60">
                  <c:v>198</c:v>
                </c:pt>
                <c:pt idx="61">
                  <c:v>182</c:v>
                </c:pt>
                <c:pt idx="62">
                  <c:v>165</c:v>
                </c:pt>
                <c:pt idx="63">
                  <c:v>157</c:v>
                </c:pt>
                <c:pt idx="64">
                  <c:v>153</c:v>
                </c:pt>
                <c:pt idx="65">
                  <c:v>155</c:v>
                </c:pt>
                <c:pt idx="66">
                  <c:v>154</c:v>
                </c:pt>
                <c:pt idx="67">
                  <c:v>158</c:v>
                </c:pt>
                <c:pt idx="68">
                  <c:v>135</c:v>
                </c:pt>
                <c:pt idx="69">
                  <c:v>127</c:v>
                </c:pt>
                <c:pt idx="70">
                  <c:v>147</c:v>
                </c:pt>
                <c:pt idx="71">
                  <c:v>141</c:v>
                </c:pt>
                <c:pt idx="72">
                  <c:v>135</c:v>
                </c:pt>
                <c:pt idx="73">
                  <c:v>138</c:v>
                </c:pt>
                <c:pt idx="74">
                  <c:v>129</c:v>
                </c:pt>
                <c:pt idx="75">
                  <c:v>124</c:v>
                </c:pt>
                <c:pt idx="76">
                  <c:v>117</c:v>
                </c:pt>
                <c:pt idx="77">
                  <c:v>123</c:v>
                </c:pt>
                <c:pt idx="78">
                  <c:v>116</c:v>
                </c:pt>
                <c:pt idx="79">
                  <c:v>113</c:v>
                </c:pt>
                <c:pt idx="80">
                  <c:v>105</c:v>
                </c:pt>
                <c:pt idx="81">
                  <c:v>104</c:v>
                </c:pt>
                <c:pt idx="82">
                  <c:v>102</c:v>
                </c:pt>
                <c:pt idx="83">
                  <c:v>101</c:v>
                </c:pt>
                <c:pt idx="84">
                  <c:v>98</c:v>
                </c:pt>
                <c:pt idx="85">
                  <c:v>98</c:v>
                </c:pt>
                <c:pt idx="86">
                  <c:v>95</c:v>
                </c:pt>
                <c:pt idx="87">
                  <c:v>94</c:v>
                </c:pt>
                <c:pt idx="88">
                  <c:v>97</c:v>
                </c:pt>
                <c:pt idx="89">
                  <c:v>99</c:v>
                </c:pt>
                <c:pt idx="90">
                  <c:v>90</c:v>
                </c:pt>
                <c:pt idx="91">
                  <c:v>98</c:v>
                </c:pt>
                <c:pt idx="92">
                  <c:v>96</c:v>
                </c:pt>
                <c:pt idx="93">
                  <c:v>99</c:v>
                </c:pt>
                <c:pt idx="94">
                  <c:v>120</c:v>
                </c:pt>
                <c:pt idx="95">
                  <c:v>115</c:v>
                </c:pt>
                <c:pt idx="96">
                  <c:v>120</c:v>
                </c:pt>
                <c:pt idx="97">
                  <c:v>145</c:v>
                </c:pt>
                <c:pt idx="98">
                  <c:v>133</c:v>
                </c:pt>
                <c:pt idx="99">
                  <c:v>130</c:v>
                </c:pt>
                <c:pt idx="100">
                  <c:v>133</c:v>
                </c:pt>
                <c:pt idx="101">
                  <c:v>149</c:v>
                </c:pt>
                <c:pt idx="102">
                  <c:v>156</c:v>
                </c:pt>
                <c:pt idx="103">
                  <c:v>131</c:v>
                </c:pt>
                <c:pt idx="104">
                  <c:v>122</c:v>
                </c:pt>
                <c:pt idx="105">
                  <c:v>128</c:v>
                </c:pt>
                <c:pt idx="106">
                  <c:v>137</c:v>
                </c:pt>
                <c:pt idx="107">
                  <c:v>114</c:v>
                </c:pt>
                <c:pt idx="108">
                  <c:v>107</c:v>
                </c:pt>
                <c:pt idx="109">
                  <c:v>115</c:v>
                </c:pt>
                <c:pt idx="110">
                  <c:v>110</c:v>
                </c:pt>
                <c:pt idx="111">
                  <c:v>126</c:v>
                </c:pt>
                <c:pt idx="112">
                  <c:v>124</c:v>
                </c:pt>
                <c:pt idx="113">
                  <c:v>122</c:v>
                </c:pt>
                <c:pt idx="114">
                  <c:v>126</c:v>
                </c:pt>
                <c:pt idx="115">
                  <c:v>120</c:v>
                </c:pt>
                <c:pt idx="116">
                  <c:v>114</c:v>
                </c:pt>
                <c:pt idx="117">
                  <c:v>110</c:v>
                </c:pt>
                <c:pt idx="118">
                  <c:v>103</c:v>
                </c:pt>
                <c:pt idx="119">
                  <c:v>94</c:v>
                </c:pt>
                <c:pt idx="120">
                  <c:v>101</c:v>
                </c:pt>
              </c:numCache>
            </c:numRef>
          </c:val>
          <c:smooth val="0"/>
        </c:ser>
        <c:ser>
          <c:idx val="1"/>
          <c:order val="1"/>
          <c:tx>
            <c:strRef>
              <c:f>Sheet1!$C$1</c:f>
              <c:strCache>
                <c:ptCount val="1"/>
                <c:pt idx="0">
                  <c:v>HY spread over govt</c:v>
                </c:pt>
              </c:strCache>
            </c:strRef>
          </c:tx>
          <c:spPr>
            <a:ln w="28575" cap="rnd">
              <a:solidFill>
                <a:schemeClr val="accent2"/>
              </a:solidFill>
              <a:round/>
            </a:ln>
            <a:effectLst/>
          </c:spPr>
          <c:marker>
            <c:symbol val="none"/>
          </c:marker>
          <c:cat>
            <c:strRef>
              <c:f>Sheet1!$A$2:$A$122</c:f>
              <c:strCache>
                <c:ptCount val="121"/>
                <c:pt idx="0">
                  <c:v>8/31/2007</c:v>
                </c:pt>
                <c:pt idx="1">
                  <c:v>9/30/2007</c:v>
                </c:pt>
                <c:pt idx="2">
                  <c:v>10/31/2007</c:v>
                </c:pt>
                <c:pt idx="3">
                  <c:v>11/30/2007</c:v>
                </c:pt>
                <c:pt idx="4">
                  <c:v>12/31/2007</c:v>
                </c:pt>
                <c:pt idx="5">
                  <c:v>1/31/2008</c:v>
                </c:pt>
                <c:pt idx="6">
                  <c:v>2/29/2008</c:v>
                </c:pt>
                <c:pt idx="7">
                  <c:v>3/31/2008</c:v>
                </c:pt>
                <c:pt idx="8">
                  <c:v>4/30/2008</c:v>
                </c:pt>
                <c:pt idx="9">
                  <c:v>5/31/2008</c:v>
                </c:pt>
                <c:pt idx="10">
                  <c:v>6/30/2008</c:v>
                </c:pt>
                <c:pt idx="11">
                  <c:v>7/31/2008</c:v>
                </c:pt>
                <c:pt idx="12">
                  <c:v>8/31/2008</c:v>
                </c:pt>
                <c:pt idx="13">
                  <c:v>9/30/2008</c:v>
                </c:pt>
                <c:pt idx="14">
                  <c:v>10/31/2008</c:v>
                </c:pt>
                <c:pt idx="15">
                  <c:v>11/30/2008</c:v>
                </c:pt>
                <c:pt idx="16">
                  <c:v>12/31/2008</c:v>
                </c:pt>
                <c:pt idx="17">
                  <c:v>1/31/2009</c:v>
                </c:pt>
                <c:pt idx="18">
                  <c:v>2/28/2009</c:v>
                </c:pt>
                <c:pt idx="19">
                  <c:v>3/31/2009</c:v>
                </c:pt>
                <c:pt idx="20">
                  <c:v>4/30/2009</c:v>
                </c:pt>
                <c:pt idx="21">
                  <c:v>5/31/2009</c:v>
                </c:pt>
                <c:pt idx="22">
                  <c:v>6/30/2009</c:v>
                </c:pt>
                <c:pt idx="23">
                  <c:v>7/31/2009</c:v>
                </c:pt>
                <c:pt idx="24">
                  <c:v>8/31/2009</c:v>
                </c:pt>
                <c:pt idx="25">
                  <c:v>9/30/2009</c:v>
                </c:pt>
                <c:pt idx="26">
                  <c:v>10/31/2009</c:v>
                </c:pt>
                <c:pt idx="27">
                  <c:v>11/30/2009</c:v>
                </c:pt>
                <c:pt idx="28">
                  <c:v>12/31/2009</c:v>
                </c:pt>
                <c:pt idx="29">
                  <c:v>1/31/2010</c:v>
                </c:pt>
                <c:pt idx="30">
                  <c:v>2/28/2010</c:v>
                </c:pt>
                <c:pt idx="31">
                  <c:v>3/31/2010</c:v>
                </c:pt>
                <c:pt idx="32">
                  <c:v>4/30/2010</c:v>
                </c:pt>
                <c:pt idx="33">
                  <c:v>5/31/2010</c:v>
                </c:pt>
                <c:pt idx="34">
                  <c:v>6/30/2010</c:v>
                </c:pt>
                <c:pt idx="35">
                  <c:v>7/31/2010</c:v>
                </c:pt>
                <c:pt idx="36">
                  <c:v>8/31/2010</c:v>
                </c:pt>
                <c:pt idx="37">
                  <c:v>9/30/2010</c:v>
                </c:pt>
                <c:pt idx="38">
                  <c:v>10/31/2010</c:v>
                </c:pt>
                <c:pt idx="39">
                  <c:v>11/30/2010</c:v>
                </c:pt>
                <c:pt idx="40">
                  <c:v>12/31/2010</c:v>
                </c:pt>
                <c:pt idx="41">
                  <c:v>1/31/2011</c:v>
                </c:pt>
                <c:pt idx="42">
                  <c:v>2/28/2011</c:v>
                </c:pt>
                <c:pt idx="43">
                  <c:v>3/31/2011</c:v>
                </c:pt>
                <c:pt idx="44">
                  <c:v>4/30/2011</c:v>
                </c:pt>
                <c:pt idx="45">
                  <c:v>5/31/2011</c:v>
                </c:pt>
                <c:pt idx="46">
                  <c:v>6/30/2011</c:v>
                </c:pt>
                <c:pt idx="47">
                  <c:v>7/31/2011</c:v>
                </c:pt>
                <c:pt idx="48">
                  <c:v>8/31/2011</c:v>
                </c:pt>
                <c:pt idx="49">
                  <c:v>9/30/2011</c:v>
                </c:pt>
                <c:pt idx="50">
                  <c:v>10/31/2011</c:v>
                </c:pt>
                <c:pt idx="51">
                  <c:v>11/30/2011</c:v>
                </c:pt>
                <c:pt idx="52">
                  <c:v>12/31/2011</c:v>
                </c:pt>
                <c:pt idx="53">
                  <c:v>1/31/2012</c:v>
                </c:pt>
                <c:pt idx="54">
                  <c:v>2/29/2012</c:v>
                </c:pt>
                <c:pt idx="55">
                  <c:v>3/31/2012</c:v>
                </c:pt>
                <c:pt idx="56">
                  <c:v>4/30/2012</c:v>
                </c:pt>
                <c:pt idx="57">
                  <c:v>5/31/2012</c:v>
                </c:pt>
                <c:pt idx="58">
                  <c:v>6/30/2012</c:v>
                </c:pt>
                <c:pt idx="59">
                  <c:v>7/31/2012</c:v>
                </c:pt>
                <c:pt idx="60">
                  <c:v>8/31/2012</c:v>
                </c:pt>
                <c:pt idx="61">
                  <c:v>9/30/2012</c:v>
                </c:pt>
                <c:pt idx="62">
                  <c:v>10/31/2012</c:v>
                </c:pt>
                <c:pt idx="63">
                  <c:v>11/30/2012</c:v>
                </c:pt>
                <c:pt idx="64">
                  <c:v>12/31/2012</c:v>
                </c:pt>
                <c:pt idx="65">
                  <c:v>1/31/2013</c:v>
                </c:pt>
                <c:pt idx="66">
                  <c:v>2/28/2013</c:v>
                </c:pt>
                <c:pt idx="67">
                  <c:v>3/31/2013</c:v>
                </c:pt>
                <c:pt idx="68">
                  <c:v>4/30/2013</c:v>
                </c:pt>
                <c:pt idx="69">
                  <c:v>5/31/2013</c:v>
                </c:pt>
                <c:pt idx="70">
                  <c:v>6/30/2013</c:v>
                </c:pt>
                <c:pt idx="71">
                  <c:v>7/31/2013</c:v>
                </c:pt>
                <c:pt idx="72">
                  <c:v>8/31/2013</c:v>
                </c:pt>
                <c:pt idx="73">
                  <c:v>9/30/2013</c:v>
                </c:pt>
                <c:pt idx="74">
                  <c:v>10/31/2013</c:v>
                </c:pt>
                <c:pt idx="75">
                  <c:v>11/30/2013</c:v>
                </c:pt>
                <c:pt idx="76">
                  <c:v>12/31/2013</c:v>
                </c:pt>
                <c:pt idx="77">
                  <c:v>1/31/2014</c:v>
                </c:pt>
                <c:pt idx="78">
                  <c:v>2/28/2014</c:v>
                </c:pt>
                <c:pt idx="79">
                  <c:v>3/31/2014</c:v>
                </c:pt>
                <c:pt idx="80">
                  <c:v>4/30/2014</c:v>
                </c:pt>
                <c:pt idx="81">
                  <c:v>5/31/2014</c:v>
                </c:pt>
                <c:pt idx="82">
                  <c:v>6/30/2014</c:v>
                </c:pt>
                <c:pt idx="83">
                  <c:v>7/31/2014</c:v>
                </c:pt>
                <c:pt idx="84">
                  <c:v>8/31/2014</c:v>
                </c:pt>
                <c:pt idx="85">
                  <c:v>9/30/2014</c:v>
                </c:pt>
                <c:pt idx="86">
                  <c:v>10/31/2014</c:v>
                </c:pt>
                <c:pt idx="87">
                  <c:v>11/30/2014</c:v>
                </c:pt>
                <c:pt idx="88">
                  <c:v>12/31/2014</c:v>
                </c:pt>
                <c:pt idx="89">
                  <c:v>1/31/2015</c:v>
                </c:pt>
                <c:pt idx="90">
                  <c:v>2/28/2015</c:v>
                </c:pt>
                <c:pt idx="91">
                  <c:v>3/31/2015</c:v>
                </c:pt>
                <c:pt idx="92">
                  <c:v>4/30/2015</c:v>
                </c:pt>
                <c:pt idx="93">
                  <c:v>5/31/2015</c:v>
                </c:pt>
                <c:pt idx="94">
                  <c:v>6/30/2015</c:v>
                </c:pt>
                <c:pt idx="95">
                  <c:v>7/31/2015</c:v>
                </c:pt>
                <c:pt idx="96">
                  <c:v>8/31/2015</c:v>
                </c:pt>
                <c:pt idx="97">
                  <c:v>9/30/2015</c:v>
                </c:pt>
                <c:pt idx="98">
                  <c:v>10/31/2015</c:v>
                </c:pt>
                <c:pt idx="99">
                  <c:v>11/30/2015</c:v>
                </c:pt>
                <c:pt idx="100">
                  <c:v>12/31/2015</c:v>
                </c:pt>
                <c:pt idx="101">
                  <c:v>1/31/2016</c:v>
                </c:pt>
                <c:pt idx="102">
                  <c:v>2/29/2016</c:v>
                </c:pt>
                <c:pt idx="103">
                  <c:v>3/31/2016</c:v>
                </c:pt>
                <c:pt idx="104">
                  <c:v>4/30/2016</c:v>
                </c:pt>
                <c:pt idx="105">
                  <c:v>5/31/2016</c:v>
                </c:pt>
                <c:pt idx="106">
                  <c:v>6/30/2016</c:v>
                </c:pt>
                <c:pt idx="107">
                  <c:v>7/31/2016</c:v>
                </c:pt>
                <c:pt idx="108">
                  <c:v>8/31/2016</c:v>
                </c:pt>
                <c:pt idx="109">
                  <c:v>9/30/2016</c:v>
                </c:pt>
                <c:pt idx="110">
                  <c:v>10/31/2016</c:v>
                </c:pt>
                <c:pt idx="111">
                  <c:v>11/30/2016</c:v>
                </c:pt>
                <c:pt idx="112">
                  <c:v>12/31/2016</c:v>
                </c:pt>
                <c:pt idx="113">
                  <c:v>1/31/2017</c:v>
                </c:pt>
                <c:pt idx="114">
                  <c:v>2/28/2017</c:v>
                </c:pt>
                <c:pt idx="115">
                  <c:v>3/31/2017</c:v>
                </c:pt>
                <c:pt idx="116">
                  <c:v>4/30/2017</c:v>
                </c:pt>
                <c:pt idx="117">
                  <c:v>5/31/2017</c:v>
                </c:pt>
                <c:pt idx="118">
                  <c:v>6/30/2017</c:v>
                </c:pt>
                <c:pt idx="119">
                  <c:v>7/31/2017</c:v>
                </c:pt>
                <c:pt idx="120">
                  <c:v>8/31/2017</c:v>
                </c:pt>
              </c:strCache>
            </c:strRef>
          </c:cat>
          <c:val>
            <c:numRef>
              <c:f>Sheet1!$C$2:$C$122</c:f>
              <c:numCache>
                <c:formatCode>0.00</c:formatCode>
                <c:ptCount val="121"/>
                <c:pt idx="0">
                  <c:v>408</c:v>
                </c:pt>
                <c:pt idx="1">
                  <c:v>366</c:v>
                </c:pt>
                <c:pt idx="2">
                  <c:v>368</c:v>
                </c:pt>
                <c:pt idx="3">
                  <c:v>491</c:v>
                </c:pt>
                <c:pt idx="4">
                  <c:v>489</c:v>
                </c:pt>
                <c:pt idx="5">
                  <c:v>659</c:v>
                </c:pt>
                <c:pt idx="6">
                  <c:v>730</c:v>
                </c:pt>
                <c:pt idx="7">
                  <c:v>761</c:v>
                </c:pt>
                <c:pt idx="8">
                  <c:v>619</c:v>
                </c:pt>
                <c:pt idx="9">
                  <c:v>610</c:v>
                </c:pt>
                <c:pt idx="10">
                  <c:v>727</c:v>
                </c:pt>
                <c:pt idx="11">
                  <c:v>827</c:v>
                </c:pt>
                <c:pt idx="12">
                  <c:v>863</c:v>
                </c:pt>
                <c:pt idx="13">
                  <c:v>1195</c:v>
                </c:pt>
                <c:pt idx="14">
                  <c:v>1888</c:v>
                </c:pt>
                <c:pt idx="15">
                  <c:v>2151</c:v>
                </c:pt>
                <c:pt idx="16">
                  <c:v>2169</c:v>
                </c:pt>
                <c:pt idx="17">
                  <c:v>1788</c:v>
                </c:pt>
                <c:pt idx="18" formatCode="General">
                  <c:v>1890</c:v>
                </c:pt>
                <c:pt idx="19" formatCode="General">
                  <c:v>1806</c:v>
                </c:pt>
                <c:pt idx="20" formatCode="General">
                  <c:v>1643</c:v>
                </c:pt>
                <c:pt idx="21" formatCode="General">
                  <c:v>1340</c:v>
                </c:pt>
                <c:pt idx="22" formatCode="General">
                  <c:v>1186</c:v>
                </c:pt>
                <c:pt idx="23" formatCode="General">
                  <c:v>1021</c:v>
                </c:pt>
                <c:pt idx="24" formatCode="General">
                  <c:v>903</c:v>
                </c:pt>
                <c:pt idx="25" formatCode="General">
                  <c:v>754</c:v>
                </c:pt>
                <c:pt idx="26" formatCode="General">
                  <c:v>712</c:v>
                </c:pt>
                <c:pt idx="27" formatCode="General">
                  <c:v>702</c:v>
                </c:pt>
                <c:pt idx="28" formatCode="General">
                  <c:v>650</c:v>
                </c:pt>
                <c:pt idx="29" formatCode="General">
                  <c:v>615</c:v>
                </c:pt>
                <c:pt idx="30" formatCode="General">
                  <c:v>645</c:v>
                </c:pt>
                <c:pt idx="31" formatCode="General">
                  <c:v>534</c:v>
                </c:pt>
                <c:pt idx="32" formatCode="General">
                  <c:v>529</c:v>
                </c:pt>
                <c:pt idx="33" formatCode="General">
                  <c:v>684</c:v>
                </c:pt>
                <c:pt idx="34" formatCode="General">
                  <c:v>675</c:v>
                </c:pt>
                <c:pt idx="35" formatCode="General">
                  <c:v>569</c:v>
                </c:pt>
                <c:pt idx="36" formatCode="General">
                  <c:v>586</c:v>
                </c:pt>
                <c:pt idx="37" formatCode="General">
                  <c:v>521</c:v>
                </c:pt>
                <c:pt idx="38" formatCode="General">
                  <c:v>489</c:v>
                </c:pt>
                <c:pt idx="39" formatCode="General">
                  <c:v>583</c:v>
                </c:pt>
                <c:pt idx="40" formatCode="General">
                  <c:v>539</c:v>
                </c:pt>
                <c:pt idx="41" formatCode="General">
                  <c:v>466</c:v>
                </c:pt>
                <c:pt idx="42" formatCode="General">
                  <c:v>446</c:v>
                </c:pt>
                <c:pt idx="43" formatCode="General">
                  <c:v>450</c:v>
                </c:pt>
                <c:pt idx="44" formatCode="General">
                  <c:v>437</c:v>
                </c:pt>
                <c:pt idx="45" formatCode="General">
                  <c:v>463</c:v>
                </c:pt>
                <c:pt idx="46" formatCode="General">
                  <c:v>515</c:v>
                </c:pt>
                <c:pt idx="47" formatCode="General">
                  <c:v>565</c:v>
                </c:pt>
                <c:pt idx="48" formatCode="General">
                  <c:v>781</c:v>
                </c:pt>
                <c:pt idx="49" formatCode="General">
                  <c:v>920</c:v>
                </c:pt>
                <c:pt idx="50" formatCode="General">
                  <c:v>767</c:v>
                </c:pt>
                <c:pt idx="51" formatCode="General">
                  <c:v>932</c:v>
                </c:pt>
                <c:pt idx="52" formatCode="General">
                  <c:v>974</c:v>
                </c:pt>
                <c:pt idx="53" formatCode="General">
                  <c:v>806</c:v>
                </c:pt>
                <c:pt idx="54" formatCode="General">
                  <c:v>697</c:v>
                </c:pt>
                <c:pt idx="55" formatCode="General">
                  <c:v>674</c:v>
                </c:pt>
                <c:pt idx="56" formatCode="General">
                  <c:v>732</c:v>
                </c:pt>
                <c:pt idx="57" formatCode="General">
                  <c:v>813</c:v>
                </c:pt>
                <c:pt idx="58" formatCode="General">
                  <c:v>722</c:v>
                </c:pt>
                <c:pt idx="59" formatCode="General">
                  <c:v>711</c:v>
                </c:pt>
                <c:pt idx="60" formatCode="General">
                  <c:v>645</c:v>
                </c:pt>
                <c:pt idx="61" formatCode="General">
                  <c:v>604</c:v>
                </c:pt>
                <c:pt idx="62" formatCode="General">
                  <c:v>561</c:v>
                </c:pt>
                <c:pt idx="63" formatCode="General">
                  <c:v>530</c:v>
                </c:pt>
                <c:pt idx="64" formatCode="General">
                  <c:v>493</c:v>
                </c:pt>
                <c:pt idx="65" formatCode="General">
                  <c:v>483</c:v>
                </c:pt>
                <c:pt idx="66" formatCode="General">
                  <c:v>484</c:v>
                </c:pt>
                <c:pt idx="67" formatCode="General">
                  <c:v>493</c:v>
                </c:pt>
                <c:pt idx="68" formatCode="General">
                  <c:v>425</c:v>
                </c:pt>
                <c:pt idx="69" formatCode="General">
                  <c:v>439</c:v>
                </c:pt>
                <c:pt idx="70" formatCode="General">
                  <c:v>495</c:v>
                </c:pt>
                <c:pt idx="71" formatCode="General">
                  <c:v>454</c:v>
                </c:pt>
                <c:pt idx="72" formatCode="General">
                  <c:v>448</c:v>
                </c:pt>
                <c:pt idx="73" formatCode="General">
                  <c:v>445</c:v>
                </c:pt>
                <c:pt idx="74" formatCode="General">
                  <c:v>403</c:v>
                </c:pt>
                <c:pt idx="75" formatCode="General">
                  <c:v>387</c:v>
                </c:pt>
                <c:pt idx="76" formatCode="General">
                  <c:v>360</c:v>
                </c:pt>
                <c:pt idx="77" formatCode="General">
                  <c:v>372</c:v>
                </c:pt>
                <c:pt idx="78" formatCode="General">
                  <c:v>322</c:v>
                </c:pt>
                <c:pt idx="79" formatCode="General">
                  <c:v>313</c:v>
                </c:pt>
                <c:pt idx="80" formatCode="General">
                  <c:v>310</c:v>
                </c:pt>
                <c:pt idx="81" formatCode="General">
                  <c:v>322</c:v>
                </c:pt>
                <c:pt idx="82" formatCode="General">
                  <c:v>326</c:v>
                </c:pt>
                <c:pt idx="83" formatCode="General">
                  <c:v>356</c:v>
                </c:pt>
                <c:pt idx="84" formatCode="General">
                  <c:v>355</c:v>
                </c:pt>
                <c:pt idx="85" formatCode="General">
                  <c:v>396</c:v>
                </c:pt>
                <c:pt idx="86" formatCode="General">
                  <c:v>400</c:v>
                </c:pt>
                <c:pt idx="87" formatCode="General">
                  <c:v>378</c:v>
                </c:pt>
                <c:pt idx="88" formatCode="General">
                  <c:v>409</c:v>
                </c:pt>
                <c:pt idx="89" formatCode="General">
                  <c:v>406</c:v>
                </c:pt>
                <c:pt idx="90" formatCode="General">
                  <c:v>375</c:v>
                </c:pt>
                <c:pt idx="91" formatCode="General">
                  <c:v>399</c:v>
                </c:pt>
                <c:pt idx="92" formatCode="General">
                  <c:v>384</c:v>
                </c:pt>
                <c:pt idx="93" formatCode="General">
                  <c:v>386</c:v>
                </c:pt>
                <c:pt idx="94" formatCode="General">
                  <c:v>440</c:v>
                </c:pt>
                <c:pt idx="95" formatCode="General">
                  <c:v>429</c:v>
                </c:pt>
                <c:pt idx="96" formatCode="General">
                  <c:v>465</c:v>
                </c:pt>
                <c:pt idx="97" formatCode="General">
                  <c:v>555</c:v>
                </c:pt>
                <c:pt idx="98" formatCode="General">
                  <c:v>490</c:v>
                </c:pt>
                <c:pt idx="99" formatCode="General">
                  <c:v>466</c:v>
                </c:pt>
                <c:pt idx="100" formatCode="General">
                  <c:v>535</c:v>
                </c:pt>
                <c:pt idx="101" formatCode="General">
                  <c:v>571</c:v>
                </c:pt>
                <c:pt idx="102" formatCode="General">
                  <c:v>608</c:v>
                </c:pt>
                <c:pt idx="103" formatCode="General">
                  <c:v>505</c:v>
                </c:pt>
                <c:pt idx="104" formatCode="General">
                  <c:v>455</c:v>
                </c:pt>
                <c:pt idx="105" formatCode="General">
                  <c:v>460</c:v>
                </c:pt>
                <c:pt idx="106" formatCode="General">
                  <c:v>482</c:v>
                </c:pt>
                <c:pt idx="107" formatCode="General">
                  <c:v>430</c:v>
                </c:pt>
                <c:pt idx="108" formatCode="General">
                  <c:v>386</c:v>
                </c:pt>
                <c:pt idx="109" formatCode="General">
                  <c:v>416</c:v>
                </c:pt>
                <c:pt idx="110" formatCode="General">
                  <c:v>376</c:v>
                </c:pt>
                <c:pt idx="111" formatCode="General">
                  <c:v>423</c:v>
                </c:pt>
                <c:pt idx="112" formatCode="General">
                  <c:v>378</c:v>
                </c:pt>
                <c:pt idx="113" formatCode="General">
                  <c:v>352</c:v>
                </c:pt>
                <c:pt idx="114" formatCode="General">
                  <c:v>351</c:v>
                </c:pt>
                <c:pt idx="115" formatCode="General">
                  <c:v>357</c:v>
                </c:pt>
                <c:pt idx="116" formatCode="General">
                  <c:v>330</c:v>
                </c:pt>
                <c:pt idx="117" formatCode="General">
                  <c:v>303</c:v>
                </c:pt>
                <c:pt idx="118" formatCode="General">
                  <c:v>288</c:v>
                </c:pt>
                <c:pt idx="119" formatCode="General">
                  <c:v>268</c:v>
                </c:pt>
                <c:pt idx="120" formatCode="General">
                  <c:v>273</c:v>
                </c:pt>
              </c:numCache>
            </c:numRef>
          </c:val>
          <c:smooth val="0"/>
        </c:ser>
        <c:dLbls>
          <c:showLegendKey val="0"/>
          <c:showVal val="0"/>
          <c:showCatName val="0"/>
          <c:showSerName val="0"/>
          <c:showPercent val="0"/>
          <c:showBubbleSize val="0"/>
        </c:dLbls>
        <c:smooth val="0"/>
        <c:axId val="375484960"/>
        <c:axId val="375485352"/>
      </c:lineChart>
      <c:catAx>
        <c:axId val="375484960"/>
        <c:scaling>
          <c:orientation val="minMax"/>
        </c:scaling>
        <c:delete val="0"/>
        <c:axPos val="b"/>
        <c:numFmt formatCode="yy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5485352"/>
        <c:crosses val="autoZero"/>
        <c:auto val="1"/>
        <c:lblAlgn val="ctr"/>
        <c:lblOffset val="100"/>
        <c:noMultiLvlLbl val="0"/>
      </c:catAx>
      <c:valAx>
        <c:axId val="375485352"/>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mn-cs"/>
                  </a:defRPr>
                </a:pPr>
                <a:r>
                  <a:rPr lang="en-GB" sz="900" b="1"/>
                  <a:t>Euro corporate bond spreads over government debt - bps </a:t>
                </a:r>
              </a:p>
            </c:rich>
          </c:tx>
          <c:layout>
            <c:manualLayout>
              <c:xMode val="edge"/>
              <c:yMode val="edge"/>
              <c:x val="1.333399688341446E-2"/>
              <c:y val="5.2453122492562565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5484960"/>
        <c:crosses val="autoZero"/>
        <c:crossBetween val="between"/>
      </c:valAx>
      <c:spPr>
        <a:noFill/>
        <a:ln>
          <a:noFill/>
        </a:ln>
        <a:effectLst/>
      </c:spPr>
    </c:plotArea>
    <c:legend>
      <c:legendPos val="b"/>
      <c:layout>
        <c:manualLayout>
          <c:xMode val="edge"/>
          <c:yMode val="edge"/>
          <c:x val="0.13682990628615008"/>
          <c:y val="0.94985607249133419"/>
          <c:w val="0.72633997744349688"/>
          <c:h val="5.01439275086657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W1GT face value USD</c:v>
                </c:pt>
              </c:strCache>
            </c:strRef>
          </c:tx>
          <c:spPr>
            <a:solidFill>
              <a:schemeClr val="accent1"/>
            </a:solidFill>
            <a:ln>
              <a:noFill/>
            </a:ln>
            <a:effectLst/>
          </c:spPr>
          <c:cat>
            <c:strRef>
              <c:f>Sheet1!$A$2:$A$122</c:f>
              <c:strCache>
                <c:ptCount val="121"/>
                <c:pt idx="0">
                  <c:v>8/31/2007</c:v>
                </c:pt>
                <c:pt idx="1">
                  <c:v>9/30/2007</c:v>
                </c:pt>
                <c:pt idx="2">
                  <c:v>10/31/2007</c:v>
                </c:pt>
                <c:pt idx="3">
                  <c:v>11/30/2007</c:v>
                </c:pt>
                <c:pt idx="4">
                  <c:v>12/31/2007</c:v>
                </c:pt>
                <c:pt idx="5">
                  <c:v>1/31/2008</c:v>
                </c:pt>
                <c:pt idx="6">
                  <c:v>2/29/2008</c:v>
                </c:pt>
                <c:pt idx="7">
                  <c:v>3/31/2008</c:v>
                </c:pt>
                <c:pt idx="8">
                  <c:v>4/30/2008</c:v>
                </c:pt>
                <c:pt idx="9">
                  <c:v>5/31/2008</c:v>
                </c:pt>
                <c:pt idx="10">
                  <c:v>6/30/2008</c:v>
                </c:pt>
                <c:pt idx="11">
                  <c:v>7/31/2008</c:v>
                </c:pt>
                <c:pt idx="12">
                  <c:v>8/31/2008</c:v>
                </c:pt>
                <c:pt idx="13">
                  <c:v>9/30/2008</c:v>
                </c:pt>
                <c:pt idx="14">
                  <c:v>10/31/2008</c:v>
                </c:pt>
                <c:pt idx="15">
                  <c:v>11/30/2008</c:v>
                </c:pt>
                <c:pt idx="16">
                  <c:v>12/31/2008</c:v>
                </c:pt>
                <c:pt idx="17">
                  <c:v>1/31/2009</c:v>
                </c:pt>
                <c:pt idx="18">
                  <c:v>2/28/2009</c:v>
                </c:pt>
                <c:pt idx="19">
                  <c:v>3/31/2009</c:v>
                </c:pt>
                <c:pt idx="20">
                  <c:v>4/30/2009</c:v>
                </c:pt>
                <c:pt idx="21">
                  <c:v>5/31/2009</c:v>
                </c:pt>
                <c:pt idx="22">
                  <c:v>6/30/2009</c:v>
                </c:pt>
                <c:pt idx="23">
                  <c:v>7/31/2009</c:v>
                </c:pt>
                <c:pt idx="24">
                  <c:v>8/31/2009</c:v>
                </c:pt>
                <c:pt idx="25">
                  <c:v>9/30/2009</c:v>
                </c:pt>
                <c:pt idx="26">
                  <c:v>10/31/2009</c:v>
                </c:pt>
                <c:pt idx="27">
                  <c:v>11/30/2009</c:v>
                </c:pt>
                <c:pt idx="28">
                  <c:v>12/31/2009</c:v>
                </c:pt>
                <c:pt idx="29">
                  <c:v>1/31/2010</c:v>
                </c:pt>
                <c:pt idx="30">
                  <c:v>2/28/2010</c:v>
                </c:pt>
                <c:pt idx="31">
                  <c:v>3/31/2010</c:v>
                </c:pt>
                <c:pt idx="32">
                  <c:v>4/30/2010</c:v>
                </c:pt>
                <c:pt idx="33">
                  <c:v>5/31/2010</c:v>
                </c:pt>
                <c:pt idx="34">
                  <c:v>6/30/2010</c:v>
                </c:pt>
                <c:pt idx="35">
                  <c:v>7/31/2010</c:v>
                </c:pt>
                <c:pt idx="36">
                  <c:v>8/31/2010</c:v>
                </c:pt>
                <c:pt idx="37">
                  <c:v>9/30/2010</c:v>
                </c:pt>
                <c:pt idx="38">
                  <c:v>10/31/2010</c:v>
                </c:pt>
                <c:pt idx="39">
                  <c:v>11/30/2010</c:v>
                </c:pt>
                <c:pt idx="40">
                  <c:v>12/31/2010</c:v>
                </c:pt>
                <c:pt idx="41">
                  <c:v>1/31/2011</c:v>
                </c:pt>
                <c:pt idx="42">
                  <c:v>2/28/2011</c:v>
                </c:pt>
                <c:pt idx="43">
                  <c:v>3/31/2011</c:v>
                </c:pt>
                <c:pt idx="44">
                  <c:v>4/30/2011</c:v>
                </c:pt>
                <c:pt idx="45">
                  <c:v>5/31/2011</c:v>
                </c:pt>
                <c:pt idx="46">
                  <c:v>6/30/2011</c:v>
                </c:pt>
                <c:pt idx="47">
                  <c:v>7/31/2011</c:v>
                </c:pt>
                <c:pt idx="48">
                  <c:v>8/31/2011</c:v>
                </c:pt>
                <c:pt idx="49">
                  <c:v>9/30/2011</c:v>
                </c:pt>
                <c:pt idx="50">
                  <c:v>10/31/2011</c:v>
                </c:pt>
                <c:pt idx="51">
                  <c:v>11/30/2011</c:v>
                </c:pt>
                <c:pt idx="52">
                  <c:v>12/31/2011</c:v>
                </c:pt>
                <c:pt idx="53">
                  <c:v>1/31/2012</c:v>
                </c:pt>
                <c:pt idx="54">
                  <c:v>2/29/2012</c:v>
                </c:pt>
                <c:pt idx="55">
                  <c:v>3/31/2012</c:v>
                </c:pt>
                <c:pt idx="56">
                  <c:v>4/30/2012</c:v>
                </c:pt>
                <c:pt idx="57">
                  <c:v>5/31/2012</c:v>
                </c:pt>
                <c:pt idx="58">
                  <c:v>6/30/2012</c:v>
                </c:pt>
                <c:pt idx="59">
                  <c:v>7/31/2012</c:v>
                </c:pt>
                <c:pt idx="60">
                  <c:v>8/31/2012</c:v>
                </c:pt>
                <c:pt idx="61">
                  <c:v>9/30/2012</c:v>
                </c:pt>
                <c:pt idx="62">
                  <c:v>10/31/2012</c:v>
                </c:pt>
                <c:pt idx="63">
                  <c:v>11/30/2012</c:v>
                </c:pt>
                <c:pt idx="64">
                  <c:v>12/31/2012</c:v>
                </c:pt>
                <c:pt idx="65">
                  <c:v>1/31/2013</c:v>
                </c:pt>
                <c:pt idx="66">
                  <c:v>2/28/2013</c:v>
                </c:pt>
                <c:pt idx="67">
                  <c:v>3/31/2013</c:v>
                </c:pt>
                <c:pt idx="68">
                  <c:v>4/30/2013</c:v>
                </c:pt>
                <c:pt idx="69">
                  <c:v>5/31/2013</c:v>
                </c:pt>
                <c:pt idx="70">
                  <c:v>6/30/2013</c:v>
                </c:pt>
                <c:pt idx="71">
                  <c:v>7/31/2013</c:v>
                </c:pt>
                <c:pt idx="72">
                  <c:v>8/31/2013</c:v>
                </c:pt>
                <c:pt idx="73">
                  <c:v>9/30/2013</c:v>
                </c:pt>
                <c:pt idx="74">
                  <c:v>10/31/2013</c:v>
                </c:pt>
                <c:pt idx="75">
                  <c:v>11/30/2013</c:v>
                </c:pt>
                <c:pt idx="76">
                  <c:v>12/31/2013</c:v>
                </c:pt>
                <c:pt idx="77">
                  <c:v>1/31/2014</c:v>
                </c:pt>
                <c:pt idx="78">
                  <c:v>2/28/2014</c:v>
                </c:pt>
                <c:pt idx="79">
                  <c:v>3/31/2014</c:v>
                </c:pt>
                <c:pt idx="80">
                  <c:v>4/30/2014</c:v>
                </c:pt>
                <c:pt idx="81">
                  <c:v>5/31/2014</c:v>
                </c:pt>
                <c:pt idx="82">
                  <c:v>6/30/2014</c:v>
                </c:pt>
                <c:pt idx="83">
                  <c:v>7/31/2014</c:v>
                </c:pt>
                <c:pt idx="84">
                  <c:v>8/31/2014</c:v>
                </c:pt>
                <c:pt idx="85">
                  <c:v>9/30/2014</c:v>
                </c:pt>
                <c:pt idx="86">
                  <c:v>10/31/2014</c:v>
                </c:pt>
                <c:pt idx="87">
                  <c:v>11/30/2014</c:v>
                </c:pt>
                <c:pt idx="88">
                  <c:v>12/31/2014</c:v>
                </c:pt>
                <c:pt idx="89">
                  <c:v>1/31/2015</c:v>
                </c:pt>
                <c:pt idx="90">
                  <c:v>2/28/2015</c:v>
                </c:pt>
                <c:pt idx="91">
                  <c:v>3/31/2015</c:v>
                </c:pt>
                <c:pt idx="92">
                  <c:v>4/30/2015</c:v>
                </c:pt>
                <c:pt idx="93">
                  <c:v>5/31/2015</c:v>
                </c:pt>
                <c:pt idx="94">
                  <c:v>6/30/2015</c:v>
                </c:pt>
                <c:pt idx="95">
                  <c:v>7/31/2015</c:v>
                </c:pt>
                <c:pt idx="96">
                  <c:v>8/31/2015</c:v>
                </c:pt>
                <c:pt idx="97">
                  <c:v>9/30/2015</c:v>
                </c:pt>
                <c:pt idx="98">
                  <c:v>10/31/2015</c:v>
                </c:pt>
                <c:pt idx="99">
                  <c:v>11/30/2015</c:v>
                </c:pt>
                <c:pt idx="100">
                  <c:v>12/31/2015</c:v>
                </c:pt>
                <c:pt idx="101">
                  <c:v>1/31/2016</c:v>
                </c:pt>
                <c:pt idx="102">
                  <c:v>2/29/2016</c:v>
                </c:pt>
                <c:pt idx="103">
                  <c:v>3/31/2016</c:v>
                </c:pt>
                <c:pt idx="104">
                  <c:v>4/30/2016</c:v>
                </c:pt>
                <c:pt idx="105">
                  <c:v>5/31/2016</c:v>
                </c:pt>
                <c:pt idx="106">
                  <c:v>6/30/2016</c:v>
                </c:pt>
                <c:pt idx="107">
                  <c:v>7/31/2016</c:v>
                </c:pt>
                <c:pt idx="108">
                  <c:v>8/31/2016</c:v>
                </c:pt>
                <c:pt idx="109">
                  <c:v>9/30/2016</c:v>
                </c:pt>
                <c:pt idx="110">
                  <c:v>10/31/2016</c:v>
                </c:pt>
                <c:pt idx="111">
                  <c:v>11/30/2016</c:v>
                </c:pt>
                <c:pt idx="112">
                  <c:v>12/31/2016</c:v>
                </c:pt>
                <c:pt idx="113">
                  <c:v>1/31/2017</c:v>
                </c:pt>
                <c:pt idx="114">
                  <c:v>2/28/2017</c:v>
                </c:pt>
                <c:pt idx="115">
                  <c:v>3/31/2017</c:v>
                </c:pt>
                <c:pt idx="116">
                  <c:v>4/30/2017</c:v>
                </c:pt>
                <c:pt idx="117">
                  <c:v>5/31/2017</c:v>
                </c:pt>
                <c:pt idx="118">
                  <c:v>6/30/2017</c:v>
                </c:pt>
                <c:pt idx="119">
                  <c:v>7/31/2017</c:v>
                </c:pt>
                <c:pt idx="120">
                  <c:v>8/31/2017</c:v>
                </c:pt>
              </c:strCache>
            </c:strRef>
          </c:cat>
          <c:val>
            <c:numRef>
              <c:f>Sheet1!$B$2:$B$122</c:f>
              <c:numCache>
                <c:formatCode>0.00</c:formatCode>
                <c:ptCount val="121"/>
                <c:pt idx="0">
                  <c:v>2401686.25</c:v>
                </c:pt>
                <c:pt idx="1">
                  <c:v>2439831.75</c:v>
                </c:pt>
                <c:pt idx="2">
                  <c:v>2472596.25</c:v>
                </c:pt>
                <c:pt idx="3">
                  <c:v>2459217</c:v>
                </c:pt>
                <c:pt idx="4">
                  <c:v>2502682.5</c:v>
                </c:pt>
                <c:pt idx="5">
                  <c:v>2584468.75</c:v>
                </c:pt>
                <c:pt idx="6">
                  <c:v>2580671.5</c:v>
                </c:pt>
                <c:pt idx="7">
                  <c:v>2721191</c:v>
                </c:pt>
                <c:pt idx="8">
                  <c:v>2699903.5</c:v>
                </c:pt>
                <c:pt idx="9">
                  <c:v>2634331.5</c:v>
                </c:pt>
                <c:pt idx="10">
                  <c:v>2683565</c:v>
                </c:pt>
                <c:pt idx="11">
                  <c:v>2676542.5</c:v>
                </c:pt>
                <c:pt idx="12">
                  <c:v>2586848.75</c:v>
                </c:pt>
                <c:pt idx="13">
                  <c:v>2616149.25</c:v>
                </c:pt>
                <c:pt idx="14">
                  <c:v>2674572.75</c:v>
                </c:pt>
                <c:pt idx="15">
                  <c:v>2693446.25</c:v>
                </c:pt>
                <c:pt idx="16">
                  <c:v>2862231</c:v>
                </c:pt>
                <c:pt idx="17">
                  <c:v>2873318.25</c:v>
                </c:pt>
                <c:pt idx="18">
                  <c:v>2810279</c:v>
                </c:pt>
                <c:pt idx="19">
                  <c:v>2954584.5</c:v>
                </c:pt>
                <c:pt idx="20">
                  <c:v>3032015.5</c:v>
                </c:pt>
                <c:pt idx="21">
                  <c:v>3114943.75</c:v>
                </c:pt>
                <c:pt idx="22">
                  <c:v>3226669.5</c:v>
                </c:pt>
                <c:pt idx="23">
                  <c:v>3325131.75</c:v>
                </c:pt>
                <c:pt idx="24">
                  <c:v>3414984.5</c:v>
                </c:pt>
                <c:pt idx="25">
                  <c:v>3538395</c:v>
                </c:pt>
                <c:pt idx="26">
                  <c:v>3571272.75</c:v>
                </c:pt>
                <c:pt idx="27">
                  <c:v>3775490.75</c:v>
                </c:pt>
                <c:pt idx="28">
                  <c:v>3701547.75</c:v>
                </c:pt>
                <c:pt idx="29">
                  <c:v>3734420.25</c:v>
                </c:pt>
                <c:pt idx="30">
                  <c:v>3828445.5</c:v>
                </c:pt>
                <c:pt idx="31">
                  <c:v>3860196.25</c:v>
                </c:pt>
                <c:pt idx="32">
                  <c:v>3910758.75</c:v>
                </c:pt>
                <c:pt idx="33">
                  <c:v>3951392</c:v>
                </c:pt>
                <c:pt idx="34">
                  <c:v>4088453.5</c:v>
                </c:pt>
                <c:pt idx="35">
                  <c:v>4160244</c:v>
                </c:pt>
                <c:pt idx="36">
                  <c:v>4282103</c:v>
                </c:pt>
                <c:pt idx="37">
                  <c:v>4349484</c:v>
                </c:pt>
                <c:pt idx="38">
                  <c:v>4444336.5</c:v>
                </c:pt>
                <c:pt idx="39">
                  <c:v>4425611</c:v>
                </c:pt>
                <c:pt idx="40">
                  <c:v>4457502</c:v>
                </c:pt>
                <c:pt idx="41">
                  <c:v>4483422</c:v>
                </c:pt>
                <c:pt idx="42">
                  <c:v>4519197.5</c:v>
                </c:pt>
                <c:pt idx="43">
                  <c:v>4531133</c:v>
                </c:pt>
                <c:pt idx="44">
                  <c:v>4594588.5</c:v>
                </c:pt>
                <c:pt idx="45">
                  <c:v>4663318.5</c:v>
                </c:pt>
                <c:pt idx="46">
                  <c:v>4657849</c:v>
                </c:pt>
                <c:pt idx="47">
                  <c:v>4722878</c:v>
                </c:pt>
                <c:pt idx="48">
                  <c:v>4804989</c:v>
                </c:pt>
                <c:pt idx="49">
                  <c:v>4788477.5</c:v>
                </c:pt>
                <c:pt idx="50">
                  <c:v>4839535</c:v>
                </c:pt>
                <c:pt idx="51">
                  <c:v>4853207.5</c:v>
                </c:pt>
                <c:pt idx="52">
                  <c:v>4829975.5</c:v>
                </c:pt>
                <c:pt idx="53">
                  <c:v>4953585.5</c:v>
                </c:pt>
                <c:pt idx="54">
                  <c:v>4949066</c:v>
                </c:pt>
                <c:pt idx="55">
                  <c:v>4846814.5</c:v>
                </c:pt>
                <c:pt idx="56">
                  <c:v>4960697.5</c:v>
                </c:pt>
                <c:pt idx="57">
                  <c:v>4979407.5</c:v>
                </c:pt>
                <c:pt idx="58">
                  <c:v>4958858</c:v>
                </c:pt>
                <c:pt idx="59">
                  <c:v>5050508</c:v>
                </c:pt>
                <c:pt idx="60">
                  <c:v>5087171.5</c:v>
                </c:pt>
                <c:pt idx="61">
                  <c:v>5123226.5</c:v>
                </c:pt>
                <c:pt idx="62">
                  <c:v>5142023</c:v>
                </c:pt>
                <c:pt idx="63">
                  <c:v>5096177</c:v>
                </c:pt>
                <c:pt idx="64">
                  <c:v>5074495.5</c:v>
                </c:pt>
                <c:pt idx="65">
                  <c:v>5028770.5</c:v>
                </c:pt>
                <c:pt idx="66">
                  <c:v>5036563.5</c:v>
                </c:pt>
                <c:pt idx="67">
                  <c:v>4942424</c:v>
                </c:pt>
                <c:pt idx="68">
                  <c:v>4994952.5</c:v>
                </c:pt>
                <c:pt idx="69">
                  <c:v>4965870.5</c:v>
                </c:pt>
                <c:pt idx="70">
                  <c:v>4994715.5</c:v>
                </c:pt>
                <c:pt idx="71">
                  <c:v>5095867</c:v>
                </c:pt>
                <c:pt idx="72">
                  <c:v>5087622</c:v>
                </c:pt>
                <c:pt idx="73">
                  <c:v>5150828</c:v>
                </c:pt>
                <c:pt idx="74">
                  <c:v>5193170.5</c:v>
                </c:pt>
                <c:pt idx="75">
                  <c:v>5145167.5</c:v>
                </c:pt>
                <c:pt idx="76">
                  <c:v>5183980</c:v>
                </c:pt>
                <c:pt idx="77">
                  <c:v>5205766</c:v>
                </c:pt>
                <c:pt idx="78">
                  <c:v>5250413</c:v>
                </c:pt>
                <c:pt idx="79">
                  <c:v>5261643.5</c:v>
                </c:pt>
                <c:pt idx="80">
                  <c:v>5313922</c:v>
                </c:pt>
                <c:pt idx="81">
                  <c:v>5308459</c:v>
                </c:pt>
                <c:pt idx="82">
                  <c:v>5364065.5</c:v>
                </c:pt>
                <c:pt idx="83">
                  <c:v>5332867</c:v>
                </c:pt>
                <c:pt idx="84">
                  <c:v>5307569.5</c:v>
                </c:pt>
                <c:pt idx="85">
                  <c:v>5241946.5</c:v>
                </c:pt>
                <c:pt idx="86">
                  <c:v>5228861</c:v>
                </c:pt>
                <c:pt idx="87">
                  <c:v>5114509.5</c:v>
                </c:pt>
                <c:pt idx="88">
                  <c:v>5083025</c:v>
                </c:pt>
                <c:pt idx="89">
                  <c:v>4998450</c:v>
                </c:pt>
                <c:pt idx="90">
                  <c:v>4976592.5</c:v>
                </c:pt>
                <c:pt idx="91">
                  <c:v>5044564.5</c:v>
                </c:pt>
                <c:pt idx="92">
                  <c:v>5072943.5</c:v>
                </c:pt>
                <c:pt idx="93">
                  <c:v>4993698</c:v>
                </c:pt>
                <c:pt idx="94">
                  <c:v>5046840</c:v>
                </c:pt>
                <c:pt idx="95">
                  <c:v>5032428</c:v>
                </c:pt>
                <c:pt idx="96">
                  <c:v>5060046</c:v>
                </c:pt>
                <c:pt idx="97">
                  <c:v>5005663</c:v>
                </c:pt>
                <c:pt idx="98">
                  <c:v>4970690.5</c:v>
                </c:pt>
                <c:pt idx="99">
                  <c:v>4959844.5</c:v>
                </c:pt>
                <c:pt idx="100">
                  <c:v>4960305.5</c:v>
                </c:pt>
                <c:pt idx="101">
                  <c:v>4872383.5</c:v>
                </c:pt>
                <c:pt idx="102">
                  <c:v>5004559</c:v>
                </c:pt>
                <c:pt idx="103">
                  <c:v>5127813</c:v>
                </c:pt>
                <c:pt idx="104">
                  <c:v>5180875</c:v>
                </c:pt>
                <c:pt idx="105">
                  <c:v>5180196.5</c:v>
                </c:pt>
                <c:pt idx="106">
                  <c:v>5287698.5</c:v>
                </c:pt>
                <c:pt idx="107">
                  <c:v>5301294.5</c:v>
                </c:pt>
                <c:pt idx="108">
                  <c:v>5329967</c:v>
                </c:pt>
                <c:pt idx="109">
                  <c:v>5388322</c:v>
                </c:pt>
                <c:pt idx="110">
                  <c:v>5316806</c:v>
                </c:pt>
                <c:pt idx="111">
                  <c:v>5258083.5</c:v>
                </c:pt>
                <c:pt idx="112">
                  <c:v>5217352</c:v>
                </c:pt>
                <c:pt idx="113">
                  <c:v>5320196</c:v>
                </c:pt>
                <c:pt idx="114">
                  <c:v>5330254</c:v>
                </c:pt>
                <c:pt idx="115">
                  <c:v>5342994.5</c:v>
                </c:pt>
                <c:pt idx="116">
                  <c:v>5346874.5</c:v>
                </c:pt>
                <c:pt idx="117">
                  <c:v>5439532</c:v>
                </c:pt>
                <c:pt idx="118">
                  <c:v>5429819</c:v>
                </c:pt>
                <c:pt idx="119">
                  <c:v>5490341</c:v>
                </c:pt>
                <c:pt idx="120">
                  <c:v>5535758</c:v>
                </c:pt>
              </c:numCache>
            </c:numRef>
          </c:val>
        </c:ser>
        <c:dLbls>
          <c:showLegendKey val="0"/>
          <c:showVal val="0"/>
          <c:showCatName val="0"/>
          <c:showSerName val="0"/>
          <c:showPercent val="0"/>
          <c:showBubbleSize val="0"/>
        </c:dLbls>
        <c:axId val="376324008"/>
        <c:axId val="376324400"/>
      </c:areaChart>
      <c:catAx>
        <c:axId val="3763240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324400"/>
        <c:crosses val="autoZero"/>
        <c:auto val="1"/>
        <c:lblAlgn val="ctr"/>
        <c:lblOffset val="100"/>
        <c:noMultiLvlLbl val="0"/>
      </c:catAx>
      <c:valAx>
        <c:axId val="376324400"/>
        <c:scaling>
          <c:orientation val="minMax"/>
          <c:min val="20000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r>
                  <a:rPr lang="en-GB" b="1"/>
                  <a:t>USD million </a:t>
                </a:r>
              </a:p>
            </c:rich>
          </c:tx>
          <c:layout>
            <c:manualLayout>
              <c:xMode val="edge"/>
              <c:yMode val="edge"/>
              <c:x val="0"/>
              <c:y val="0.3004123848776362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324008"/>
        <c:crosses val="autoZero"/>
        <c:crossBetween val="midCat"/>
      </c:valAx>
      <c:spPr>
        <a:noFill/>
        <a:ln>
          <a:noFill/>
        </a:ln>
        <a:effectLst/>
      </c:spPr>
    </c:plotArea>
    <c:legend>
      <c:legendPos val="b"/>
      <c:layout>
        <c:manualLayout>
          <c:xMode val="edge"/>
          <c:yMode val="edge"/>
          <c:x val="0.33025169872319793"/>
          <c:y val="0.9494941561329141"/>
          <c:w val="0.34998809380962775"/>
          <c:h val="5.05058438670859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88549087058754"/>
          <c:y val="5.0797617129960088E-2"/>
          <c:w val="0.77617860474673106"/>
          <c:h val="0.63591998775330172"/>
        </c:manualLayout>
      </c:layout>
      <c:lineChart>
        <c:grouping val="standard"/>
        <c:varyColors val="0"/>
        <c:ser>
          <c:idx val="0"/>
          <c:order val="0"/>
          <c:tx>
            <c:strRef>
              <c:f>Sheet1!$B$1</c:f>
              <c:strCache>
                <c:ptCount val="1"/>
                <c:pt idx="0">
                  <c:v>ICE ETF Total Net Assets Equity</c:v>
                </c:pt>
              </c:strCache>
            </c:strRef>
          </c:tx>
          <c:spPr>
            <a:ln w="28575" cap="rnd">
              <a:solidFill>
                <a:schemeClr val="accent1"/>
              </a:solidFill>
              <a:round/>
            </a:ln>
            <a:effectLst/>
          </c:spPr>
          <c:marker>
            <c:symbol val="none"/>
          </c:marker>
          <c:cat>
            <c:numRef>
              <c:f>Sheet1!$A$2:$A$204</c:f>
              <c:numCache>
                <c:formatCode>General</c:formatCode>
                <c:ptCount val="203"/>
                <c:pt idx="0">
                  <c:v>36799</c:v>
                </c:pt>
                <c:pt idx="1">
                  <c:v>36830</c:v>
                </c:pt>
                <c:pt idx="2">
                  <c:v>36860</c:v>
                </c:pt>
                <c:pt idx="3">
                  <c:v>36891</c:v>
                </c:pt>
                <c:pt idx="4">
                  <c:v>36922</c:v>
                </c:pt>
                <c:pt idx="5">
                  <c:v>36950</c:v>
                </c:pt>
                <c:pt idx="6">
                  <c:v>36981</c:v>
                </c:pt>
                <c:pt idx="7">
                  <c:v>37011</c:v>
                </c:pt>
                <c:pt idx="8">
                  <c:v>37042</c:v>
                </c:pt>
                <c:pt idx="9">
                  <c:v>37072</c:v>
                </c:pt>
                <c:pt idx="10">
                  <c:v>37103</c:v>
                </c:pt>
                <c:pt idx="11">
                  <c:v>37134</c:v>
                </c:pt>
                <c:pt idx="12">
                  <c:v>37164</c:v>
                </c:pt>
                <c:pt idx="13">
                  <c:v>37195</c:v>
                </c:pt>
                <c:pt idx="14">
                  <c:v>37225</c:v>
                </c:pt>
                <c:pt idx="15">
                  <c:v>37256</c:v>
                </c:pt>
                <c:pt idx="16">
                  <c:v>37287</c:v>
                </c:pt>
                <c:pt idx="17">
                  <c:v>37315</c:v>
                </c:pt>
                <c:pt idx="18">
                  <c:v>37346</c:v>
                </c:pt>
                <c:pt idx="19">
                  <c:v>37376</c:v>
                </c:pt>
                <c:pt idx="20">
                  <c:v>37407</c:v>
                </c:pt>
                <c:pt idx="21">
                  <c:v>37437</c:v>
                </c:pt>
                <c:pt idx="22">
                  <c:v>37468</c:v>
                </c:pt>
                <c:pt idx="23">
                  <c:v>37499</c:v>
                </c:pt>
                <c:pt idx="24">
                  <c:v>37529</c:v>
                </c:pt>
                <c:pt idx="25">
                  <c:v>37560</c:v>
                </c:pt>
                <c:pt idx="26">
                  <c:v>37590</c:v>
                </c:pt>
                <c:pt idx="27">
                  <c:v>37621</c:v>
                </c:pt>
                <c:pt idx="28">
                  <c:v>37652</c:v>
                </c:pt>
                <c:pt idx="29">
                  <c:v>37680</c:v>
                </c:pt>
                <c:pt idx="30">
                  <c:v>37711</c:v>
                </c:pt>
                <c:pt idx="31">
                  <c:v>37741</c:v>
                </c:pt>
                <c:pt idx="32">
                  <c:v>37772</c:v>
                </c:pt>
                <c:pt idx="33">
                  <c:v>37802</c:v>
                </c:pt>
                <c:pt idx="34">
                  <c:v>37833</c:v>
                </c:pt>
                <c:pt idx="35">
                  <c:v>37864</c:v>
                </c:pt>
                <c:pt idx="36">
                  <c:v>37894</c:v>
                </c:pt>
                <c:pt idx="37">
                  <c:v>37925</c:v>
                </c:pt>
                <c:pt idx="38">
                  <c:v>37955</c:v>
                </c:pt>
                <c:pt idx="39">
                  <c:v>37986</c:v>
                </c:pt>
                <c:pt idx="40">
                  <c:v>38017</c:v>
                </c:pt>
                <c:pt idx="41">
                  <c:v>38046</c:v>
                </c:pt>
                <c:pt idx="42">
                  <c:v>38077</c:v>
                </c:pt>
                <c:pt idx="43">
                  <c:v>38107</c:v>
                </c:pt>
                <c:pt idx="44">
                  <c:v>38138</c:v>
                </c:pt>
                <c:pt idx="45">
                  <c:v>38168</c:v>
                </c:pt>
                <c:pt idx="46">
                  <c:v>38199</c:v>
                </c:pt>
                <c:pt idx="47">
                  <c:v>38230</c:v>
                </c:pt>
                <c:pt idx="48">
                  <c:v>38260</c:v>
                </c:pt>
                <c:pt idx="49">
                  <c:v>38291</c:v>
                </c:pt>
                <c:pt idx="50">
                  <c:v>38321</c:v>
                </c:pt>
                <c:pt idx="51">
                  <c:v>38352</c:v>
                </c:pt>
                <c:pt idx="52">
                  <c:v>38383</c:v>
                </c:pt>
                <c:pt idx="53">
                  <c:v>38411</c:v>
                </c:pt>
                <c:pt idx="54">
                  <c:v>38442</c:v>
                </c:pt>
                <c:pt idx="55">
                  <c:v>38472</c:v>
                </c:pt>
                <c:pt idx="56">
                  <c:v>38503</c:v>
                </c:pt>
                <c:pt idx="57">
                  <c:v>38533</c:v>
                </c:pt>
                <c:pt idx="58">
                  <c:v>38564</c:v>
                </c:pt>
                <c:pt idx="59">
                  <c:v>38595</c:v>
                </c:pt>
                <c:pt idx="60">
                  <c:v>38625</c:v>
                </c:pt>
                <c:pt idx="61">
                  <c:v>38656</c:v>
                </c:pt>
                <c:pt idx="62">
                  <c:v>38686</c:v>
                </c:pt>
                <c:pt idx="63">
                  <c:v>38717</c:v>
                </c:pt>
                <c:pt idx="64">
                  <c:v>38748</c:v>
                </c:pt>
                <c:pt idx="65">
                  <c:v>38776</c:v>
                </c:pt>
                <c:pt idx="66">
                  <c:v>38807</c:v>
                </c:pt>
                <c:pt idx="67">
                  <c:v>38837</c:v>
                </c:pt>
                <c:pt idx="68">
                  <c:v>38868</c:v>
                </c:pt>
                <c:pt idx="69">
                  <c:v>38898</c:v>
                </c:pt>
                <c:pt idx="70">
                  <c:v>38929</c:v>
                </c:pt>
                <c:pt idx="71">
                  <c:v>38960</c:v>
                </c:pt>
                <c:pt idx="72">
                  <c:v>38990</c:v>
                </c:pt>
                <c:pt idx="73">
                  <c:v>39021</c:v>
                </c:pt>
                <c:pt idx="74">
                  <c:v>39051</c:v>
                </c:pt>
                <c:pt idx="75">
                  <c:v>39082</c:v>
                </c:pt>
                <c:pt idx="76">
                  <c:v>39113</c:v>
                </c:pt>
                <c:pt idx="77">
                  <c:v>39141</c:v>
                </c:pt>
                <c:pt idx="78">
                  <c:v>39172</c:v>
                </c:pt>
                <c:pt idx="79">
                  <c:v>39202</c:v>
                </c:pt>
                <c:pt idx="80">
                  <c:v>39233</c:v>
                </c:pt>
                <c:pt idx="81">
                  <c:v>39263</c:v>
                </c:pt>
                <c:pt idx="82">
                  <c:v>39294</c:v>
                </c:pt>
                <c:pt idx="83">
                  <c:v>39325</c:v>
                </c:pt>
                <c:pt idx="84">
                  <c:v>39355</c:v>
                </c:pt>
                <c:pt idx="85">
                  <c:v>39386</c:v>
                </c:pt>
                <c:pt idx="86">
                  <c:v>39416</c:v>
                </c:pt>
                <c:pt idx="87">
                  <c:v>39447</c:v>
                </c:pt>
                <c:pt idx="88">
                  <c:v>39478</c:v>
                </c:pt>
                <c:pt idx="89">
                  <c:v>39507</c:v>
                </c:pt>
                <c:pt idx="90">
                  <c:v>39538</c:v>
                </c:pt>
                <c:pt idx="91">
                  <c:v>39568</c:v>
                </c:pt>
                <c:pt idx="92">
                  <c:v>39599</c:v>
                </c:pt>
                <c:pt idx="93">
                  <c:v>39629</c:v>
                </c:pt>
                <c:pt idx="94">
                  <c:v>39660</c:v>
                </c:pt>
                <c:pt idx="95">
                  <c:v>39691</c:v>
                </c:pt>
                <c:pt idx="96">
                  <c:v>39721</c:v>
                </c:pt>
                <c:pt idx="97">
                  <c:v>39752</c:v>
                </c:pt>
                <c:pt idx="98">
                  <c:v>39782</c:v>
                </c:pt>
                <c:pt idx="99">
                  <c:v>39813</c:v>
                </c:pt>
                <c:pt idx="100">
                  <c:v>39844</c:v>
                </c:pt>
                <c:pt idx="101">
                  <c:v>39872</c:v>
                </c:pt>
                <c:pt idx="102">
                  <c:v>39903</c:v>
                </c:pt>
                <c:pt idx="103">
                  <c:v>39933</c:v>
                </c:pt>
                <c:pt idx="104">
                  <c:v>39964</c:v>
                </c:pt>
                <c:pt idx="105">
                  <c:v>39994</c:v>
                </c:pt>
                <c:pt idx="106">
                  <c:v>40025</c:v>
                </c:pt>
                <c:pt idx="107">
                  <c:v>40056</c:v>
                </c:pt>
                <c:pt idx="108">
                  <c:v>40086</c:v>
                </c:pt>
                <c:pt idx="109">
                  <c:v>40117</c:v>
                </c:pt>
                <c:pt idx="110">
                  <c:v>40147</c:v>
                </c:pt>
                <c:pt idx="111">
                  <c:v>40178</c:v>
                </c:pt>
                <c:pt idx="112">
                  <c:v>40209</c:v>
                </c:pt>
                <c:pt idx="113">
                  <c:v>40237</c:v>
                </c:pt>
                <c:pt idx="114">
                  <c:v>40268</c:v>
                </c:pt>
                <c:pt idx="115">
                  <c:v>40298</c:v>
                </c:pt>
                <c:pt idx="116">
                  <c:v>40329</c:v>
                </c:pt>
                <c:pt idx="117">
                  <c:v>40359</c:v>
                </c:pt>
                <c:pt idx="118">
                  <c:v>40390</c:v>
                </c:pt>
                <c:pt idx="119">
                  <c:v>40421</c:v>
                </c:pt>
                <c:pt idx="120">
                  <c:v>40451</c:v>
                </c:pt>
                <c:pt idx="121">
                  <c:v>40482</c:v>
                </c:pt>
                <c:pt idx="122">
                  <c:v>40512</c:v>
                </c:pt>
                <c:pt idx="123">
                  <c:v>40543</c:v>
                </c:pt>
                <c:pt idx="124">
                  <c:v>40574</c:v>
                </c:pt>
                <c:pt idx="125">
                  <c:v>40602</c:v>
                </c:pt>
                <c:pt idx="126">
                  <c:v>40633</c:v>
                </c:pt>
                <c:pt idx="127">
                  <c:v>40663</c:v>
                </c:pt>
                <c:pt idx="128">
                  <c:v>40694</c:v>
                </c:pt>
                <c:pt idx="129">
                  <c:v>40724</c:v>
                </c:pt>
                <c:pt idx="130">
                  <c:v>40755</c:v>
                </c:pt>
                <c:pt idx="131">
                  <c:v>40786</c:v>
                </c:pt>
                <c:pt idx="132">
                  <c:v>40816</c:v>
                </c:pt>
                <c:pt idx="133">
                  <c:v>40847</c:v>
                </c:pt>
                <c:pt idx="134">
                  <c:v>40877</c:v>
                </c:pt>
                <c:pt idx="135">
                  <c:v>40908</c:v>
                </c:pt>
                <c:pt idx="136">
                  <c:v>40939</c:v>
                </c:pt>
                <c:pt idx="137">
                  <c:v>40968</c:v>
                </c:pt>
                <c:pt idx="138">
                  <c:v>40999</c:v>
                </c:pt>
                <c:pt idx="139">
                  <c:v>41029</c:v>
                </c:pt>
                <c:pt idx="140">
                  <c:v>41060</c:v>
                </c:pt>
                <c:pt idx="141">
                  <c:v>41090</c:v>
                </c:pt>
                <c:pt idx="142">
                  <c:v>41121</c:v>
                </c:pt>
                <c:pt idx="143">
                  <c:v>41152</c:v>
                </c:pt>
                <c:pt idx="144">
                  <c:v>41182</c:v>
                </c:pt>
                <c:pt idx="145">
                  <c:v>41213</c:v>
                </c:pt>
                <c:pt idx="146">
                  <c:v>41243</c:v>
                </c:pt>
                <c:pt idx="147">
                  <c:v>41274</c:v>
                </c:pt>
                <c:pt idx="148">
                  <c:v>41305</c:v>
                </c:pt>
                <c:pt idx="149">
                  <c:v>41333</c:v>
                </c:pt>
                <c:pt idx="150">
                  <c:v>41364</c:v>
                </c:pt>
                <c:pt idx="151">
                  <c:v>41394</c:v>
                </c:pt>
                <c:pt idx="152">
                  <c:v>41425</c:v>
                </c:pt>
                <c:pt idx="153">
                  <c:v>41455</c:v>
                </c:pt>
                <c:pt idx="154">
                  <c:v>41486</c:v>
                </c:pt>
                <c:pt idx="155">
                  <c:v>41517</c:v>
                </c:pt>
                <c:pt idx="156">
                  <c:v>41547</c:v>
                </c:pt>
                <c:pt idx="157">
                  <c:v>41578</c:v>
                </c:pt>
                <c:pt idx="158">
                  <c:v>41608</c:v>
                </c:pt>
                <c:pt idx="159">
                  <c:v>41639</c:v>
                </c:pt>
                <c:pt idx="160">
                  <c:v>41670</c:v>
                </c:pt>
                <c:pt idx="161">
                  <c:v>41698</c:v>
                </c:pt>
                <c:pt idx="162">
                  <c:v>41729</c:v>
                </c:pt>
                <c:pt idx="163">
                  <c:v>41759</c:v>
                </c:pt>
                <c:pt idx="164">
                  <c:v>41790</c:v>
                </c:pt>
                <c:pt idx="165">
                  <c:v>41820</c:v>
                </c:pt>
                <c:pt idx="166">
                  <c:v>41851</c:v>
                </c:pt>
                <c:pt idx="167">
                  <c:v>41882</c:v>
                </c:pt>
                <c:pt idx="168">
                  <c:v>41912</c:v>
                </c:pt>
                <c:pt idx="169">
                  <c:v>41943</c:v>
                </c:pt>
                <c:pt idx="170">
                  <c:v>41973</c:v>
                </c:pt>
                <c:pt idx="171">
                  <c:v>42004</c:v>
                </c:pt>
                <c:pt idx="172">
                  <c:v>42035</c:v>
                </c:pt>
                <c:pt idx="173">
                  <c:v>42063</c:v>
                </c:pt>
                <c:pt idx="174">
                  <c:v>42094</c:v>
                </c:pt>
                <c:pt idx="175">
                  <c:v>42124</c:v>
                </c:pt>
                <c:pt idx="176">
                  <c:v>42155</c:v>
                </c:pt>
                <c:pt idx="177">
                  <c:v>42185</c:v>
                </c:pt>
                <c:pt idx="178">
                  <c:v>42216</c:v>
                </c:pt>
                <c:pt idx="179">
                  <c:v>42247</c:v>
                </c:pt>
                <c:pt idx="180">
                  <c:v>42277</c:v>
                </c:pt>
                <c:pt idx="181">
                  <c:v>42308</c:v>
                </c:pt>
                <c:pt idx="182">
                  <c:v>42338</c:v>
                </c:pt>
                <c:pt idx="183">
                  <c:v>42369</c:v>
                </c:pt>
                <c:pt idx="184">
                  <c:v>42400</c:v>
                </c:pt>
                <c:pt idx="185">
                  <c:v>42429</c:v>
                </c:pt>
                <c:pt idx="186">
                  <c:v>42460</c:v>
                </c:pt>
                <c:pt idx="187">
                  <c:v>42490</c:v>
                </c:pt>
                <c:pt idx="188">
                  <c:v>42521</c:v>
                </c:pt>
                <c:pt idx="189">
                  <c:v>42551</c:v>
                </c:pt>
                <c:pt idx="190">
                  <c:v>42582</c:v>
                </c:pt>
                <c:pt idx="191">
                  <c:v>42613</c:v>
                </c:pt>
                <c:pt idx="192">
                  <c:v>42643</c:v>
                </c:pt>
                <c:pt idx="193">
                  <c:v>42674</c:v>
                </c:pt>
                <c:pt idx="194">
                  <c:v>42704</c:v>
                </c:pt>
                <c:pt idx="195">
                  <c:v>42735</c:v>
                </c:pt>
                <c:pt idx="196">
                  <c:v>42766</c:v>
                </c:pt>
                <c:pt idx="197">
                  <c:v>42794</c:v>
                </c:pt>
                <c:pt idx="198">
                  <c:v>42825</c:v>
                </c:pt>
                <c:pt idx="199">
                  <c:v>42855</c:v>
                </c:pt>
                <c:pt idx="200">
                  <c:v>42886</c:v>
                </c:pt>
                <c:pt idx="201">
                  <c:v>42916</c:v>
                </c:pt>
                <c:pt idx="202">
                  <c:v>42947</c:v>
                </c:pt>
              </c:numCache>
            </c:numRef>
          </c:cat>
          <c:val>
            <c:numRef>
              <c:f>Sheet1!$B$2:$B$204</c:f>
              <c:numCache>
                <c:formatCode>0.00</c:formatCode>
                <c:ptCount val="203"/>
                <c:pt idx="0">
                  <c:v>49701</c:v>
                </c:pt>
                <c:pt idx="1">
                  <c:v>56546</c:v>
                </c:pt>
                <c:pt idx="2">
                  <c:v>56348</c:v>
                </c:pt>
                <c:pt idx="3">
                  <c:v>65585</c:v>
                </c:pt>
                <c:pt idx="4">
                  <c:v>72134</c:v>
                </c:pt>
                <c:pt idx="5">
                  <c:v>64343</c:v>
                </c:pt>
                <c:pt idx="6">
                  <c:v>66006</c:v>
                </c:pt>
                <c:pt idx="7">
                  <c:v>73330</c:v>
                </c:pt>
                <c:pt idx="8">
                  <c:v>72773</c:v>
                </c:pt>
                <c:pt idx="9">
                  <c:v>75559</c:v>
                </c:pt>
                <c:pt idx="10">
                  <c:v>75520</c:v>
                </c:pt>
                <c:pt idx="11">
                  <c:v>72085</c:v>
                </c:pt>
                <c:pt idx="12">
                  <c:v>64345</c:v>
                </c:pt>
                <c:pt idx="13">
                  <c:v>69421</c:v>
                </c:pt>
                <c:pt idx="14">
                  <c:v>78846</c:v>
                </c:pt>
                <c:pt idx="15">
                  <c:v>82993</c:v>
                </c:pt>
                <c:pt idx="16">
                  <c:v>82009</c:v>
                </c:pt>
                <c:pt idx="17">
                  <c:v>80891</c:v>
                </c:pt>
                <c:pt idx="18">
                  <c:v>88203</c:v>
                </c:pt>
                <c:pt idx="19">
                  <c:v>85859</c:v>
                </c:pt>
                <c:pt idx="20">
                  <c:v>92804</c:v>
                </c:pt>
                <c:pt idx="21">
                  <c:v>88951</c:v>
                </c:pt>
                <c:pt idx="22">
                  <c:v>85256</c:v>
                </c:pt>
                <c:pt idx="23">
                  <c:v>87671</c:v>
                </c:pt>
                <c:pt idx="24">
                  <c:v>78326</c:v>
                </c:pt>
                <c:pt idx="25">
                  <c:v>96717</c:v>
                </c:pt>
                <c:pt idx="26">
                  <c:v>105815</c:v>
                </c:pt>
                <c:pt idx="27">
                  <c:v>98228</c:v>
                </c:pt>
                <c:pt idx="28">
                  <c:v>91974</c:v>
                </c:pt>
                <c:pt idx="29">
                  <c:v>89000</c:v>
                </c:pt>
                <c:pt idx="30">
                  <c:v>97162</c:v>
                </c:pt>
                <c:pt idx="31">
                  <c:v>107190</c:v>
                </c:pt>
                <c:pt idx="32">
                  <c:v>114890</c:v>
                </c:pt>
                <c:pt idx="33">
                  <c:v>117704</c:v>
                </c:pt>
                <c:pt idx="34">
                  <c:v>112779</c:v>
                </c:pt>
                <c:pt idx="35">
                  <c:v>112958</c:v>
                </c:pt>
                <c:pt idx="36">
                  <c:v>115547</c:v>
                </c:pt>
                <c:pt idx="37">
                  <c:v>124744</c:v>
                </c:pt>
                <c:pt idx="38">
                  <c:v>128466</c:v>
                </c:pt>
                <c:pt idx="39">
                  <c:v>146316</c:v>
                </c:pt>
                <c:pt idx="40">
                  <c:v>150669</c:v>
                </c:pt>
                <c:pt idx="41">
                  <c:v>154086</c:v>
                </c:pt>
                <c:pt idx="42">
                  <c:v>155616</c:v>
                </c:pt>
                <c:pt idx="43">
                  <c:v>155655</c:v>
                </c:pt>
                <c:pt idx="44">
                  <c:v>159573</c:v>
                </c:pt>
                <c:pt idx="45">
                  <c:v>171828</c:v>
                </c:pt>
                <c:pt idx="46">
                  <c:v>165114</c:v>
                </c:pt>
                <c:pt idx="47">
                  <c:v>167382</c:v>
                </c:pt>
                <c:pt idx="48">
                  <c:v>173932</c:v>
                </c:pt>
                <c:pt idx="49">
                  <c:v>182715</c:v>
                </c:pt>
                <c:pt idx="50">
                  <c:v>205267</c:v>
                </c:pt>
                <c:pt idx="51">
                  <c:v>219024</c:v>
                </c:pt>
                <c:pt idx="52">
                  <c:v>215576</c:v>
                </c:pt>
                <c:pt idx="53">
                  <c:v>216614</c:v>
                </c:pt>
                <c:pt idx="54">
                  <c:v>219990</c:v>
                </c:pt>
                <c:pt idx="55">
                  <c:v>211725</c:v>
                </c:pt>
                <c:pt idx="56">
                  <c:v>228990</c:v>
                </c:pt>
                <c:pt idx="57">
                  <c:v>232877</c:v>
                </c:pt>
                <c:pt idx="58">
                  <c:v>241991</c:v>
                </c:pt>
                <c:pt idx="59">
                  <c:v>240726</c:v>
                </c:pt>
                <c:pt idx="60">
                  <c:v>248903</c:v>
                </c:pt>
                <c:pt idx="61">
                  <c:v>252864</c:v>
                </c:pt>
                <c:pt idx="62">
                  <c:v>277886</c:v>
                </c:pt>
                <c:pt idx="63">
                  <c:v>285816</c:v>
                </c:pt>
                <c:pt idx="64">
                  <c:v>303999</c:v>
                </c:pt>
                <c:pt idx="65">
                  <c:v>307431</c:v>
                </c:pt>
                <c:pt idx="66">
                  <c:v>313729</c:v>
                </c:pt>
                <c:pt idx="67">
                  <c:v>328458</c:v>
                </c:pt>
                <c:pt idx="68">
                  <c:v>318782</c:v>
                </c:pt>
                <c:pt idx="69">
                  <c:v>328140</c:v>
                </c:pt>
                <c:pt idx="70">
                  <c:v>330246</c:v>
                </c:pt>
                <c:pt idx="71">
                  <c:v>340991</c:v>
                </c:pt>
                <c:pt idx="72">
                  <c:v>342995</c:v>
                </c:pt>
                <c:pt idx="73">
                  <c:v>375389</c:v>
                </c:pt>
                <c:pt idx="74">
                  <c:v>390822</c:v>
                </c:pt>
                <c:pt idx="75">
                  <c:v>402035</c:v>
                </c:pt>
                <c:pt idx="76">
                  <c:v>410130</c:v>
                </c:pt>
                <c:pt idx="77">
                  <c:v>411943</c:v>
                </c:pt>
                <c:pt idx="78">
                  <c:v>421852</c:v>
                </c:pt>
                <c:pt idx="79">
                  <c:v>443145</c:v>
                </c:pt>
                <c:pt idx="80">
                  <c:v>461120</c:v>
                </c:pt>
                <c:pt idx="81">
                  <c:v>460027</c:v>
                </c:pt>
                <c:pt idx="82">
                  <c:v>462083</c:v>
                </c:pt>
                <c:pt idx="83">
                  <c:v>479438</c:v>
                </c:pt>
                <c:pt idx="84">
                  <c:v>521899</c:v>
                </c:pt>
                <c:pt idx="85">
                  <c:v>557054</c:v>
                </c:pt>
                <c:pt idx="86">
                  <c:v>539073</c:v>
                </c:pt>
                <c:pt idx="87">
                  <c:v>573656</c:v>
                </c:pt>
                <c:pt idx="88">
                  <c:v>530863</c:v>
                </c:pt>
                <c:pt idx="89">
                  <c:v>519295</c:v>
                </c:pt>
                <c:pt idx="90">
                  <c:v>530572</c:v>
                </c:pt>
                <c:pt idx="91">
                  <c:v>553615</c:v>
                </c:pt>
                <c:pt idx="92">
                  <c:v>566695</c:v>
                </c:pt>
                <c:pt idx="93">
                  <c:v>532801</c:v>
                </c:pt>
                <c:pt idx="94">
                  <c:v>535306</c:v>
                </c:pt>
                <c:pt idx="95">
                  <c:v>536339</c:v>
                </c:pt>
                <c:pt idx="96">
                  <c:v>528717</c:v>
                </c:pt>
                <c:pt idx="97">
                  <c:v>434008</c:v>
                </c:pt>
                <c:pt idx="98">
                  <c:v>426640</c:v>
                </c:pt>
                <c:pt idx="99">
                  <c:v>473947</c:v>
                </c:pt>
                <c:pt idx="100">
                  <c:v>433069</c:v>
                </c:pt>
                <c:pt idx="101">
                  <c:v>385146</c:v>
                </c:pt>
                <c:pt idx="102">
                  <c:v>412842</c:v>
                </c:pt>
                <c:pt idx="103">
                  <c:v>455392</c:v>
                </c:pt>
                <c:pt idx="104">
                  <c:v>503269</c:v>
                </c:pt>
                <c:pt idx="105">
                  <c:v>507860</c:v>
                </c:pt>
                <c:pt idx="106">
                  <c:v>552928</c:v>
                </c:pt>
                <c:pt idx="107">
                  <c:v>566711</c:v>
                </c:pt>
                <c:pt idx="108">
                  <c:v>597499</c:v>
                </c:pt>
                <c:pt idx="109">
                  <c:v>591768</c:v>
                </c:pt>
                <c:pt idx="110">
                  <c:v>633494</c:v>
                </c:pt>
                <c:pt idx="111">
                  <c:v>669940</c:v>
                </c:pt>
                <c:pt idx="112">
                  <c:v>621250</c:v>
                </c:pt>
                <c:pt idx="113">
                  <c:v>637447</c:v>
                </c:pt>
                <c:pt idx="114">
                  <c:v>687229</c:v>
                </c:pt>
                <c:pt idx="115">
                  <c:v>709174</c:v>
                </c:pt>
                <c:pt idx="116">
                  <c:v>659211</c:v>
                </c:pt>
                <c:pt idx="117">
                  <c:v>642495</c:v>
                </c:pt>
                <c:pt idx="118">
                  <c:v>687062</c:v>
                </c:pt>
                <c:pt idx="119">
                  <c:v>661928</c:v>
                </c:pt>
                <c:pt idx="120">
                  <c:v>741483</c:v>
                </c:pt>
                <c:pt idx="121">
                  <c:v>780036</c:v>
                </c:pt>
                <c:pt idx="122">
                  <c:v>786343</c:v>
                </c:pt>
                <c:pt idx="123">
                  <c:v>853887</c:v>
                </c:pt>
                <c:pt idx="124">
                  <c:v>862560</c:v>
                </c:pt>
                <c:pt idx="125">
                  <c:v>892454</c:v>
                </c:pt>
                <c:pt idx="126">
                  <c:v>908859</c:v>
                </c:pt>
                <c:pt idx="127">
                  <c:v>961201</c:v>
                </c:pt>
                <c:pt idx="128">
                  <c:v>932650</c:v>
                </c:pt>
                <c:pt idx="129">
                  <c:v>919281</c:v>
                </c:pt>
                <c:pt idx="130">
                  <c:v>922055</c:v>
                </c:pt>
                <c:pt idx="131">
                  <c:v>874245</c:v>
                </c:pt>
                <c:pt idx="132">
                  <c:v>782778</c:v>
                </c:pt>
                <c:pt idx="133">
                  <c:v>880320</c:v>
                </c:pt>
                <c:pt idx="134">
                  <c:v>867192</c:v>
                </c:pt>
                <c:pt idx="135">
                  <c:v>863540</c:v>
                </c:pt>
                <c:pt idx="136">
                  <c:v>938614</c:v>
                </c:pt>
                <c:pt idx="137">
                  <c:v>981641</c:v>
                </c:pt>
                <c:pt idx="138">
                  <c:v>990126</c:v>
                </c:pt>
                <c:pt idx="139">
                  <c:v>977524</c:v>
                </c:pt>
                <c:pt idx="140">
                  <c:v>898698</c:v>
                </c:pt>
                <c:pt idx="141">
                  <c:v>944172</c:v>
                </c:pt>
                <c:pt idx="142">
                  <c:v>966211</c:v>
                </c:pt>
                <c:pt idx="143">
                  <c:v>984563</c:v>
                </c:pt>
                <c:pt idx="144">
                  <c:v>1047118</c:v>
                </c:pt>
                <c:pt idx="145">
                  <c:v>1029651</c:v>
                </c:pt>
                <c:pt idx="146">
                  <c:v>1050354</c:v>
                </c:pt>
                <c:pt idx="147">
                  <c:v>1093265</c:v>
                </c:pt>
                <c:pt idx="148">
                  <c:v>1161553</c:v>
                </c:pt>
                <c:pt idx="149">
                  <c:v>1162239</c:v>
                </c:pt>
                <c:pt idx="150">
                  <c:v>1195870</c:v>
                </c:pt>
                <c:pt idx="151">
                  <c:v>1209149</c:v>
                </c:pt>
                <c:pt idx="152">
                  <c:v>1222365</c:v>
                </c:pt>
                <c:pt idx="153">
                  <c:v>1172256</c:v>
                </c:pt>
                <c:pt idx="154">
                  <c:v>1260756</c:v>
                </c:pt>
                <c:pt idx="155">
                  <c:v>1222665</c:v>
                </c:pt>
                <c:pt idx="156">
                  <c:v>1291613</c:v>
                </c:pt>
                <c:pt idx="157">
                  <c:v>1364441</c:v>
                </c:pt>
                <c:pt idx="158">
                  <c:v>1393984</c:v>
                </c:pt>
                <c:pt idx="159">
                  <c:v>1427381</c:v>
                </c:pt>
                <c:pt idx="160">
                  <c:v>1365190</c:v>
                </c:pt>
                <c:pt idx="161">
                  <c:v>1432433</c:v>
                </c:pt>
                <c:pt idx="162">
                  <c:v>1450035</c:v>
                </c:pt>
                <c:pt idx="163">
                  <c:v>1468539</c:v>
                </c:pt>
                <c:pt idx="164">
                  <c:v>1496989</c:v>
                </c:pt>
                <c:pt idx="165">
                  <c:v>1556085</c:v>
                </c:pt>
                <c:pt idx="166">
                  <c:v>1543171</c:v>
                </c:pt>
                <c:pt idx="167">
                  <c:v>1596637</c:v>
                </c:pt>
                <c:pt idx="168">
                  <c:v>1552128</c:v>
                </c:pt>
                <c:pt idx="169">
                  <c:v>1592113</c:v>
                </c:pt>
                <c:pt idx="170">
                  <c:v>1655595</c:v>
                </c:pt>
                <c:pt idx="171">
                  <c:v>1675127</c:v>
                </c:pt>
                <c:pt idx="172">
                  <c:v>1643391</c:v>
                </c:pt>
                <c:pt idx="173">
                  <c:v>1738363</c:v>
                </c:pt>
                <c:pt idx="174">
                  <c:v>1741677</c:v>
                </c:pt>
                <c:pt idx="175">
                  <c:v>1775594</c:v>
                </c:pt>
                <c:pt idx="176">
                  <c:v>1794043</c:v>
                </c:pt>
                <c:pt idx="177">
                  <c:v>1765013</c:v>
                </c:pt>
                <c:pt idx="178">
                  <c:v>1785045</c:v>
                </c:pt>
                <c:pt idx="179">
                  <c:v>1667008</c:v>
                </c:pt>
                <c:pt idx="180">
                  <c:v>1619076</c:v>
                </c:pt>
                <c:pt idx="181">
                  <c:v>1755647</c:v>
                </c:pt>
                <c:pt idx="182">
                  <c:v>1777516</c:v>
                </c:pt>
                <c:pt idx="183">
                  <c:v>1756650</c:v>
                </c:pt>
                <c:pt idx="184">
                  <c:v>1647128</c:v>
                </c:pt>
                <c:pt idx="185">
                  <c:v>1639283</c:v>
                </c:pt>
                <c:pt idx="186">
                  <c:v>1771191</c:v>
                </c:pt>
                <c:pt idx="187">
                  <c:v>1801249</c:v>
                </c:pt>
                <c:pt idx="188">
                  <c:v>1812523</c:v>
                </c:pt>
                <c:pt idx="189">
                  <c:v>1823451</c:v>
                </c:pt>
                <c:pt idx="190">
                  <c:v>1931820</c:v>
                </c:pt>
                <c:pt idx="191">
                  <c:v>1948996</c:v>
                </c:pt>
                <c:pt idx="192">
                  <c:v>1955504</c:v>
                </c:pt>
                <c:pt idx="193">
                  <c:v>1926067</c:v>
                </c:pt>
                <c:pt idx="194">
                  <c:v>2012323</c:v>
                </c:pt>
                <c:pt idx="195">
                  <c:v>2092304</c:v>
                </c:pt>
                <c:pt idx="196">
                  <c:v>2166276</c:v>
                </c:pt>
                <c:pt idx="197">
                  <c:v>2265170</c:v>
                </c:pt>
                <c:pt idx="198">
                  <c:v>2303664</c:v>
                </c:pt>
                <c:pt idx="199">
                  <c:v>2355153</c:v>
                </c:pt>
                <c:pt idx="200">
                  <c:v>2402405</c:v>
                </c:pt>
                <c:pt idx="201">
                  <c:v>2436816</c:v>
                </c:pt>
                <c:pt idx="202">
                  <c:v>2508115</c:v>
                </c:pt>
              </c:numCache>
            </c:numRef>
          </c:val>
          <c:smooth val="0"/>
        </c:ser>
        <c:ser>
          <c:idx val="1"/>
          <c:order val="1"/>
          <c:tx>
            <c:strRef>
              <c:f>Sheet1!$C$1</c:f>
              <c:strCache>
                <c:ptCount val="1"/>
                <c:pt idx="0">
                  <c:v>ICE ETF Total Net Assets Bond</c:v>
                </c:pt>
              </c:strCache>
            </c:strRef>
          </c:tx>
          <c:spPr>
            <a:ln w="28575" cap="rnd">
              <a:solidFill>
                <a:schemeClr val="accent2"/>
              </a:solidFill>
              <a:round/>
            </a:ln>
            <a:effectLst/>
          </c:spPr>
          <c:marker>
            <c:symbol val="none"/>
          </c:marker>
          <c:cat>
            <c:numRef>
              <c:f>Sheet1!$A$2:$A$204</c:f>
              <c:numCache>
                <c:formatCode>General</c:formatCode>
                <c:ptCount val="203"/>
                <c:pt idx="0">
                  <c:v>36799</c:v>
                </c:pt>
                <c:pt idx="1">
                  <c:v>36830</c:v>
                </c:pt>
                <c:pt idx="2">
                  <c:v>36860</c:v>
                </c:pt>
                <c:pt idx="3">
                  <c:v>36891</c:v>
                </c:pt>
                <c:pt idx="4">
                  <c:v>36922</c:v>
                </c:pt>
                <c:pt idx="5">
                  <c:v>36950</c:v>
                </c:pt>
                <c:pt idx="6">
                  <c:v>36981</c:v>
                </c:pt>
                <c:pt idx="7">
                  <c:v>37011</c:v>
                </c:pt>
                <c:pt idx="8">
                  <c:v>37042</c:v>
                </c:pt>
                <c:pt idx="9">
                  <c:v>37072</c:v>
                </c:pt>
                <c:pt idx="10">
                  <c:v>37103</c:v>
                </c:pt>
                <c:pt idx="11">
                  <c:v>37134</c:v>
                </c:pt>
                <c:pt idx="12">
                  <c:v>37164</c:v>
                </c:pt>
                <c:pt idx="13">
                  <c:v>37195</c:v>
                </c:pt>
                <c:pt idx="14">
                  <c:v>37225</c:v>
                </c:pt>
                <c:pt idx="15">
                  <c:v>37256</c:v>
                </c:pt>
                <c:pt idx="16">
                  <c:v>37287</c:v>
                </c:pt>
                <c:pt idx="17">
                  <c:v>37315</c:v>
                </c:pt>
                <c:pt idx="18">
                  <c:v>37346</c:v>
                </c:pt>
                <c:pt idx="19">
                  <c:v>37376</c:v>
                </c:pt>
                <c:pt idx="20">
                  <c:v>37407</c:v>
                </c:pt>
                <c:pt idx="21">
                  <c:v>37437</c:v>
                </c:pt>
                <c:pt idx="22">
                  <c:v>37468</c:v>
                </c:pt>
                <c:pt idx="23">
                  <c:v>37499</c:v>
                </c:pt>
                <c:pt idx="24">
                  <c:v>37529</c:v>
                </c:pt>
                <c:pt idx="25">
                  <c:v>37560</c:v>
                </c:pt>
                <c:pt idx="26">
                  <c:v>37590</c:v>
                </c:pt>
                <c:pt idx="27">
                  <c:v>37621</c:v>
                </c:pt>
                <c:pt idx="28">
                  <c:v>37652</c:v>
                </c:pt>
                <c:pt idx="29">
                  <c:v>37680</c:v>
                </c:pt>
                <c:pt idx="30">
                  <c:v>37711</c:v>
                </c:pt>
                <c:pt idx="31">
                  <c:v>37741</c:v>
                </c:pt>
                <c:pt idx="32">
                  <c:v>37772</c:v>
                </c:pt>
                <c:pt idx="33">
                  <c:v>37802</c:v>
                </c:pt>
                <c:pt idx="34">
                  <c:v>37833</c:v>
                </c:pt>
                <c:pt idx="35">
                  <c:v>37864</c:v>
                </c:pt>
                <c:pt idx="36">
                  <c:v>37894</c:v>
                </c:pt>
                <c:pt idx="37">
                  <c:v>37925</c:v>
                </c:pt>
                <c:pt idx="38">
                  <c:v>37955</c:v>
                </c:pt>
                <c:pt idx="39">
                  <c:v>37986</c:v>
                </c:pt>
                <c:pt idx="40">
                  <c:v>38017</c:v>
                </c:pt>
                <c:pt idx="41">
                  <c:v>38046</c:v>
                </c:pt>
                <c:pt idx="42">
                  <c:v>38077</c:v>
                </c:pt>
                <c:pt idx="43">
                  <c:v>38107</c:v>
                </c:pt>
                <c:pt idx="44">
                  <c:v>38138</c:v>
                </c:pt>
                <c:pt idx="45">
                  <c:v>38168</c:v>
                </c:pt>
                <c:pt idx="46">
                  <c:v>38199</c:v>
                </c:pt>
                <c:pt idx="47">
                  <c:v>38230</c:v>
                </c:pt>
                <c:pt idx="48">
                  <c:v>38260</c:v>
                </c:pt>
                <c:pt idx="49">
                  <c:v>38291</c:v>
                </c:pt>
                <c:pt idx="50">
                  <c:v>38321</c:v>
                </c:pt>
                <c:pt idx="51">
                  <c:v>38352</c:v>
                </c:pt>
                <c:pt idx="52">
                  <c:v>38383</c:v>
                </c:pt>
                <c:pt idx="53">
                  <c:v>38411</c:v>
                </c:pt>
                <c:pt idx="54">
                  <c:v>38442</c:v>
                </c:pt>
                <c:pt idx="55">
                  <c:v>38472</c:v>
                </c:pt>
                <c:pt idx="56">
                  <c:v>38503</c:v>
                </c:pt>
                <c:pt idx="57">
                  <c:v>38533</c:v>
                </c:pt>
                <c:pt idx="58">
                  <c:v>38564</c:v>
                </c:pt>
                <c:pt idx="59">
                  <c:v>38595</c:v>
                </c:pt>
                <c:pt idx="60">
                  <c:v>38625</c:v>
                </c:pt>
                <c:pt idx="61">
                  <c:v>38656</c:v>
                </c:pt>
                <c:pt idx="62">
                  <c:v>38686</c:v>
                </c:pt>
                <c:pt idx="63">
                  <c:v>38717</c:v>
                </c:pt>
                <c:pt idx="64">
                  <c:v>38748</c:v>
                </c:pt>
                <c:pt idx="65">
                  <c:v>38776</c:v>
                </c:pt>
                <c:pt idx="66">
                  <c:v>38807</c:v>
                </c:pt>
                <c:pt idx="67">
                  <c:v>38837</c:v>
                </c:pt>
                <c:pt idx="68">
                  <c:v>38868</c:v>
                </c:pt>
                <c:pt idx="69">
                  <c:v>38898</c:v>
                </c:pt>
                <c:pt idx="70">
                  <c:v>38929</c:v>
                </c:pt>
                <c:pt idx="71">
                  <c:v>38960</c:v>
                </c:pt>
                <c:pt idx="72">
                  <c:v>38990</c:v>
                </c:pt>
                <c:pt idx="73">
                  <c:v>39021</c:v>
                </c:pt>
                <c:pt idx="74">
                  <c:v>39051</c:v>
                </c:pt>
                <c:pt idx="75">
                  <c:v>39082</c:v>
                </c:pt>
                <c:pt idx="76">
                  <c:v>39113</c:v>
                </c:pt>
                <c:pt idx="77">
                  <c:v>39141</c:v>
                </c:pt>
                <c:pt idx="78">
                  <c:v>39172</c:v>
                </c:pt>
                <c:pt idx="79">
                  <c:v>39202</c:v>
                </c:pt>
                <c:pt idx="80">
                  <c:v>39233</c:v>
                </c:pt>
                <c:pt idx="81">
                  <c:v>39263</c:v>
                </c:pt>
                <c:pt idx="82">
                  <c:v>39294</c:v>
                </c:pt>
                <c:pt idx="83">
                  <c:v>39325</c:v>
                </c:pt>
                <c:pt idx="84">
                  <c:v>39355</c:v>
                </c:pt>
                <c:pt idx="85">
                  <c:v>39386</c:v>
                </c:pt>
                <c:pt idx="86">
                  <c:v>39416</c:v>
                </c:pt>
                <c:pt idx="87">
                  <c:v>39447</c:v>
                </c:pt>
                <c:pt idx="88">
                  <c:v>39478</c:v>
                </c:pt>
                <c:pt idx="89">
                  <c:v>39507</c:v>
                </c:pt>
                <c:pt idx="90">
                  <c:v>39538</c:v>
                </c:pt>
                <c:pt idx="91">
                  <c:v>39568</c:v>
                </c:pt>
                <c:pt idx="92">
                  <c:v>39599</c:v>
                </c:pt>
                <c:pt idx="93">
                  <c:v>39629</c:v>
                </c:pt>
                <c:pt idx="94">
                  <c:v>39660</c:v>
                </c:pt>
                <c:pt idx="95">
                  <c:v>39691</c:v>
                </c:pt>
                <c:pt idx="96">
                  <c:v>39721</c:v>
                </c:pt>
                <c:pt idx="97">
                  <c:v>39752</c:v>
                </c:pt>
                <c:pt idx="98">
                  <c:v>39782</c:v>
                </c:pt>
                <c:pt idx="99">
                  <c:v>39813</c:v>
                </c:pt>
                <c:pt idx="100">
                  <c:v>39844</c:v>
                </c:pt>
                <c:pt idx="101">
                  <c:v>39872</c:v>
                </c:pt>
                <c:pt idx="102">
                  <c:v>39903</c:v>
                </c:pt>
                <c:pt idx="103">
                  <c:v>39933</c:v>
                </c:pt>
                <c:pt idx="104">
                  <c:v>39964</c:v>
                </c:pt>
                <c:pt idx="105">
                  <c:v>39994</c:v>
                </c:pt>
                <c:pt idx="106">
                  <c:v>40025</c:v>
                </c:pt>
                <c:pt idx="107">
                  <c:v>40056</c:v>
                </c:pt>
                <c:pt idx="108">
                  <c:v>40086</c:v>
                </c:pt>
                <c:pt idx="109">
                  <c:v>40117</c:v>
                </c:pt>
                <c:pt idx="110">
                  <c:v>40147</c:v>
                </c:pt>
                <c:pt idx="111">
                  <c:v>40178</c:v>
                </c:pt>
                <c:pt idx="112">
                  <c:v>40209</c:v>
                </c:pt>
                <c:pt idx="113">
                  <c:v>40237</c:v>
                </c:pt>
                <c:pt idx="114">
                  <c:v>40268</c:v>
                </c:pt>
                <c:pt idx="115">
                  <c:v>40298</c:v>
                </c:pt>
                <c:pt idx="116">
                  <c:v>40329</c:v>
                </c:pt>
                <c:pt idx="117">
                  <c:v>40359</c:v>
                </c:pt>
                <c:pt idx="118">
                  <c:v>40390</c:v>
                </c:pt>
                <c:pt idx="119">
                  <c:v>40421</c:v>
                </c:pt>
                <c:pt idx="120">
                  <c:v>40451</c:v>
                </c:pt>
                <c:pt idx="121">
                  <c:v>40482</c:v>
                </c:pt>
                <c:pt idx="122">
                  <c:v>40512</c:v>
                </c:pt>
                <c:pt idx="123">
                  <c:v>40543</c:v>
                </c:pt>
                <c:pt idx="124">
                  <c:v>40574</c:v>
                </c:pt>
                <c:pt idx="125">
                  <c:v>40602</c:v>
                </c:pt>
                <c:pt idx="126">
                  <c:v>40633</c:v>
                </c:pt>
                <c:pt idx="127">
                  <c:v>40663</c:v>
                </c:pt>
                <c:pt idx="128">
                  <c:v>40694</c:v>
                </c:pt>
                <c:pt idx="129">
                  <c:v>40724</c:v>
                </c:pt>
                <c:pt idx="130">
                  <c:v>40755</c:v>
                </c:pt>
                <c:pt idx="131">
                  <c:v>40786</c:v>
                </c:pt>
                <c:pt idx="132">
                  <c:v>40816</c:v>
                </c:pt>
                <c:pt idx="133">
                  <c:v>40847</c:v>
                </c:pt>
                <c:pt idx="134">
                  <c:v>40877</c:v>
                </c:pt>
                <c:pt idx="135">
                  <c:v>40908</c:v>
                </c:pt>
                <c:pt idx="136">
                  <c:v>40939</c:v>
                </c:pt>
                <c:pt idx="137">
                  <c:v>40968</c:v>
                </c:pt>
                <c:pt idx="138">
                  <c:v>40999</c:v>
                </c:pt>
                <c:pt idx="139">
                  <c:v>41029</c:v>
                </c:pt>
                <c:pt idx="140">
                  <c:v>41060</c:v>
                </c:pt>
                <c:pt idx="141">
                  <c:v>41090</c:v>
                </c:pt>
                <c:pt idx="142">
                  <c:v>41121</c:v>
                </c:pt>
                <c:pt idx="143">
                  <c:v>41152</c:v>
                </c:pt>
                <c:pt idx="144">
                  <c:v>41182</c:v>
                </c:pt>
                <c:pt idx="145">
                  <c:v>41213</c:v>
                </c:pt>
                <c:pt idx="146">
                  <c:v>41243</c:v>
                </c:pt>
                <c:pt idx="147">
                  <c:v>41274</c:v>
                </c:pt>
                <c:pt idx="148">
                  <c:v>41305</c:v>
                </c:pt>
                <c:pt idx="149">
                  <c:v>41333</c:v>
                </c:pt>
                <c:pt idx="150">
                  <c:v>41364</c:v>
                </c:pt>
                <c:pt idx="151">
                  <c:v>41394</c:v>
                </c:pt>
                <c:pt idx="152">
                  <c:v>41425</c:v>
                </c:pt>
                <c:pt idx="153">
                  <c:v>41455</c:v>
                </c:pt>
                <c:pt idx="154">
                  <c:v>41486</c:v>
                </c:pt>
                <c:pt idx="155">
                  <c:v>41517</c:v>
                </c:pt>
                <c:pt idx="156">
                  <c:v>41547</c:v>
                </c:pt>
                <c:pt idx="157">
                  <c:v>41578</c:v>
                </c:pt>
                <c:pt idx="158">
                  <c:v>41608</c:v>
                </c:pt>
                <c:pt idx="159">
                  <c:v>41639</c:v>
                </c:pt>
                <c:pt idx="160">
                  <c:v>41670</c:v>
                </c:pt>
                <c:pt idx="161">
                  <c:v>41698</c:v>
                </c:pt>
                <c:pt idx="162">
                  <c:v>41729</c:v>
                </c:pt>
                <c:pt idx="163">
                  <c:v>41759</c:v>
                </c:pt>
                <c:pt idx="164">
                  <c:v>41790</c:v>
                </c:pt>
                <c:pt idx="165">
                  <c:v>41820</c:v>
                </c:pt>
                <c:pt idx="166">
                  <c:v>41851</c:v>
                </c:pt>
                <c:pt idx="167">
                  <c:v>41882</c:v>
                </c:pt>
                <c:pt idx="168">
                  <c:v>41912</c:v>
                </c:pt>
                <c:pt idx="169">
                  <c:v>41943</c:v>
                </c:pt>
                <c:pt idx="170">
                  <c:v>41973</c:v>
                </c:pt>
                <c:pt idx="171">
                  <c:v>42004</c:v>
                </c:pt>
                <c:pt idx="172">
                  <c:v>42035</c:v>
                </c:pt>
                <c:pt idx="173">
                  <c:v>42063</c:v>
                </c:pt>
                <c:pt idx="174">
                  <c:v>42094</c:v>
                </c:pt>
                <c:pt idx="175">
                  <c:v>42124</c:v>
                </c:pt>
                <c:pt idx="176">
                  <c:v>42155</c:v>
                </c:pt>
                <c:pt idx="177">
                  <c:v>42185</c:v>
                </c:pt>
                <c:pt idx="178">
                  <c:v>42216</c:v>
                </c:pt>
                <c:pt idx="179">
                  <c:v>42247</c:v>
                </c:pt>
                <c:pt idx="180">
                  <c:v>42277</c:v>
                </c:pt>
                <c:pt idx="181">
                  <c:v>42308</c:v>
                </c:pt>
                <c:pt idx="182">
                  <c:v>42338</c:v>
                </c:pt>
                <c:pt idx="183">
                  <c:v>42369</c:v>
                </c:pt>
                <c:pt idx="184">
                  <c:v>42400</c:v>
                </c:pt>
                <c:pt idx="185">
                  <c:v>42429</c:v>
                </c:pt>
                <c:pt idx="186">
                  <c:v>42460</c:v>
                </c:pt>
                <c:pt idx="187">
                  <c:v>42490</c:v>
                </c:pt>
                <c:pt idx="188">
                  <c:v>42521</c:v>
                </c:pt>
                <c:pt idx="189">
                  <c:v>42551</c:v>
                </c:pt>
                <c:pt idx="190">
                  <c:v>42582</c:v>
                </c:pt>
                <c:pt idx="191">
                  <c:v>42613</c:v>
                </c:pt>
                <c:pt idx="192">
                  <c:v>42643</c:v>
                </c:pt>
                <c:pt idx="193">
                  <c:v>42674</c:v>
                </c:pt>
                <c:pt idx="194">
                  <c:v>42704</c:v>
                </c:pt>
                <c:pt idx="195">
                  <c:v>42735</c:v>
                </c:pt>
                <c:pt idx="196">
                  <c:v>42766</c:v>
                </c:pt>
                <c:pt idx="197">
                  <c:v>42794</c:v>
                </c:pt>
                <c:pt idx="198">
                  <c:v>42825</c:v>
                </c:pt>
                <c:pt idx="199">
                  <c:v>42855</c:v>
                </c:pt>
                <c:pt idx="200">
                  <c:v>42886</c:v>
                </c:pt>
                <c:pt idx="201">
                  <c:v>42916</c:v>
                </c:pt>
                <c:pt idx="202">
                  <c:v>42947</c:v>
                </c:pt>
              </c:numCache>
            </c:numRef>
          </c:cat>
          <c:val>
            <c:numRef>
              <c:f>Sheet1!$C$2:$C$204</c:f>
              <c:numCache>
                <c:formatCode>General</c:formatCode>
                <c:ptCount val="203"/>
                <c:pt idx="22">
                  <c:v>3015</c:v>
                </c:pt>
                <c:pt idx="23">
                  <c:v>3613</c:v>
                </c:pt>
                <c:pt idx="24">
                  <c:v>3934</c:v>
                </c:pt>
                <c:pt idx="25">
                  <c:v>4039</c:v>
                </c:pt>
                <c:pt idx="26">
                  <c:v>3896</c:v>
                </c:pt>
                <c:pt idx="27">
                  <c:v>3915</c:v>
                </c:pt>
                <c:pt idx="28">
                  <c:v>3689</c:v>
                </c:pt>
                <c:pt idx="29">
                  <c:v>3834</c:v>
                </c:pt>
                <c:pt idx="30">
                  <c:v>3669</c:v>
                </c:pt>
                <c:pt idx="31">
                  <c:v>3285</c:v>
                </c:pt>
                <c:pt idx="32">
                  <c:v>3545</c:v>
                </c:pt>
                <c:pt idx="33">
                  <c:v>3868</c:v>
                </c:pt>
                <c:pt idx="34">
                  <c:v>4284</c:v>
                </c:pt>
                <c:pt idx="35">
                  <c:v>4320</c:v>
                </c:pt>
                <c:pt idx="36">
                  <c:v>4206</c:v>
                </c:pt>
                <c:pt idx="37">
                  <c:v>4321</c:v>
                </c:pt>
                <c:pt idx="38">
                  <c:v>4253</c:v>
                </c:pt>
                <c:pt idx="39">
                  <c:v>4667</c:v>
                </c:pt>
                <c:pt idx="40">
                  <c:v>5149</c:v>
                </c:pt>
                <c:pt idx="41">
                  <c:v>5445</c:v>
                </c:pt>
                <c:pt idx="42">
                  <c:v>6088</c:v>
                </c:pt>
                <c:pt idx="43">
                  <c:v>6358</c:v>
                </c:pt>
                <c:pt idx="44">
                  <c:v>6892</c:v>
                </c:pt>
                <c:pt idx="45">
                  <c:v>6709</c:v>
                </c:pt>
                <c:pt idx="46">
                  <c:v>7007</c:v>
                </c:pt>
                <c:pt idx="47">
                  <c:v>7126</c:v>
                </c:pt>
                <c:pt idx="48">
                  <c:v>7459</c:v>
                </c:pt>
                <c:pt idx="49">
                  <c:v>7792</c:v>
                </c:pt>
                <c:pt idx="50">
                  <c:v>7912</c:v>
                </c:pt>
                <c:pt idx="51">
                  <c:v>8516</c:v>
                </c:pt>
                <c:pt idx="52">
                  <c:v>9402</c:v>
                </c:pt>
                <c:pt idx="53">
                  <c:v>10123</c:v>
                </c:pt>
                <c:pt idx="54">
                  <c:v>11316</c:v>
                </c:pt>
                <c:pt idx="55">
                  <c:v>11844</c:v>
                </c:pt>
                <c:pt idx="56">
                  <c:v>11956</c:v>
                </c:pt>
                <c:pt idx="57">
                  <c:v>12420</c:v>
                </c:pt>
                <c:pt idx="58">
                  <c:v>13109</c:v>
                </c:pt>
                <c:pt idx="59">
                  <c:v>13664</c:v>
                </c:pt>
                <c:pt idx="60">
                  <c:v>13956</c:v>
                </c:pt>
                <c:pt idx="61">
                  <c:v>14404</c:v>
                </c:pt>
                <c:pt idx="62">
                  <c:v>15030</c:v>
                </c:pt>
                <c:pt idx="63">
                  <c:v>15004</c:v>
                </c:pt>
                <c:pt idx="64">
                  <c:v>15640</c:v>
                </c:pt>
                <c:pt idx="65">
                  <c:v>14978</c:v>
                </c:pt>
                <c:pt idx="66">
                  <c:v>15478</c:v>
                </c:pt>
                <c:pt idx="67">
                  <c:v>16146</c:v>
                </c:pt>
                <c:pt idx="68">
                  <c:v>16464</c:v>
                </c:pt>
                <c:pt idx="69">
                  <c:v>17564</c:v>
                </c:pt>
                <c:pt idx="70">
                  <c:v>18165</c:v>
                </c:pt>
                <c:pt idx="71">
                  <c:v>18901</c:v>
                </c:pt>
                <c:pt idx="72">
                  <c:v>18703</c:v>
                </c:pt>
                <c:pt idx="73">
                  <c:v>19904</c:v>
                </c:pt>
                <c:pt idx="74">
                  <c:v>20251</c:v>
                </c:pt>
                <c:pt idx="75">
                  <c:v>20514</c:v>
                </c:pt>
                <c:pt idx="76">
                  <c:v>20949</c:v>
                </c:pt>
                <c:pt idx="77">
                  <c:v>21455</c:v>
                </c:pt>
                <c:pt idx="78">
                  <c:v>22407</c:v>
                </c:pt>
                <c:pt idx="79">
                  <c:v>23402</c:v>
                </c:pt>
                <c:pt idx="80">
                  <c:v>24392</c:v>
                </c:pt>
                <c:pt idx="81">
                  <c:v>25901</c:v>
                </c:pt>
                <c:pt idx="82">
                  <c:v>26782</c:v>
                </c:pt>
                <c:pt idx="83">
                  <c:v>27674</c:v>
                </c:pt>
                <c:pt idx="84">
                  <c:v>29201</c:v>
                </c:pt>
                <c:pt idx="85">
                  <c:v>31031</c:v>
                </c:pt>
                <c:pt idx="86">
                  <c:v>32940</c:v>
                </c:pt>
                <c:pt idx="87">
                  <c:v>34648</c:v>
                </c:pt>
                <c:pt idx="88">
                  <c:v>37743</c:v>
                </c:pt>
                <c:pt idx="89">
                  <c:v>39879</c:v>
                </c:pt>
                <c:pt idx="90">
                  <c:v>40391</c:v>
                </c:pt>
                <c:pt idx="91">
                  <c:v>42171</c:v>
                </c:pt>
                <c:pt idx="92">
                  <c:v>43445</c:v>
                </c:pt>
                <c:pt idx="93">
                  <c:v>45088</c:v>
                </c:pt>
                <c:pt idx="94">
                  <c:v>47305</c:v>
                </c:pt>
                <c:pt idx="95">
                  <c:v>49460</c:v>
                </c:pt>
                <c:pt idx="96">
                  <c:v>50635</c:v>
                </c:pt>
                <c:pt idx="97">
                  <c:v>48175</c:v>
                </c:pt>
                <c:pt idx="98">
                  <c:v>51273</c:v>
                </c:pt>
                <c:pt idx="99">
                  <c:v>57209</c:v>
                </c:pt>
                <c:pt idx="100">
                  <c:v>62188</c:v>
                </c:pt>
                <c:pt idx="101">
                  <c:v>64405</c:v>
                </c:pt>
                <c:pt idx="102">
                  <c:v>69050</c:v>
                </c:pt>
                <c:pt idx="103">
                  <c:v>74130</c:v>
                </c:pt>
                <c:pt idx="104">
                  <c:v>78513</c:v>
                </c:pt>
                <c:pt idx="105">
                  <c:v>82325</c:v>
                </c:pt>
                <c:pt idx="106">
                  <c:v>86841</c:v>
                </c:pt>
                <c:pt idx="107">
                  <c:v>90038</c:v>
                </c:pt>
                <c:pt idx="108">
                  <c:v>95706</c:v>
                </c:pt>
                <c:pt idx="109">
                  <c:v>99444</c:v>
                </c:pt>
                <c:pt idx="110">
                  <c:v>104248</c:v>
                </c:pt>
                <c:pt idx="111">
                  <c:v>107018</c:v>
                </c:pt>
                <c:pt idx="112">
                  <c:v>110287</c:v>
                </c:pt>
                <c:pt idx="113">
                  <c:v>112489</c:v>
                </c:pt>
                <c:pt idx="114">
                  <c:v>117929</c:v>
                </c:pt>
                <c:pt idx="115">
                  <c:v>121446</c:v>
                </c:pt>
                <c:pt idx="116">
                  <c:v>123610</c:v>
                </c:pt>
                <c:pt idx="117">
                  <c:v>129477</c:v>
                </c:pt>
                <c:pt idx="118">
                  <c:v>134062</c:v>
                </c:pt>
                <c:pt idx="119">
                  <c:v>138671</c:v>
                </c:pt>
                <c:pt idx="120">
                  <c:v>140955</c:v>
                </c:pt>
                <c:pt idx="121">
                  <c:v>143183</c:v>
                </c:pt>
                <c:pt idx="122">
                  <c:v>140968</c:v>
                </c:pt>
                <c:pt idx="123">
                  <c:v>137781</c:v>
                </c:pt>
                <c:pt idx="124">
                  <c:v>141189</c:v>
                </c:pt>
                <c:pt idx="125">
                  <c:v>142291</c:v>
                </c:pt>
                <c:pt idx="126">
                  <c:v>145833</c:v>
                </c:pt>
                <c:pt idx="127">
                  <c:v>151651</c:v>
                </c:pt>
                <c:pt idx="128">
                  <c:v>154331</c:v>
                </c:pt>
                <c:pt idx="129">
                  <c:v>157683</c:v>
                </c:pt>
                <c:pt idx="130">
                  <c:v>163274</c:v>
                </c:pt>
                <c:pt idx="131">
                  <c:v>166107</c:v>
                </c:pt>
                <c:pt idx="132">
                  <c:v>168316</c:v>
                </c:pt>
                <c:pt idx="133">
                  <c:v>174234</c:v>
                </c:pt>
                <c:pt idx="134">
                  <c:v>177581</c:v>
                </c:pt>
                <c:pt idx="135">
                  <c:v>184222</c:v>
                </c:pt>
                <c:pt idx="136">
                  <c:v>194708</c:v>
                </c:pt>
                <c:pt idx="137">
                  <c:v>200465</c:v>
                </c:pt>
                <c:pt idx="138">
                  <c:v>202615</c:v>
                </c:pt>
                <c:pt idx="139">
                  <c:v>208981</c:v>
                </c:pt>
                <c:pt idx="140">
                  <c:v>216367</c:v>
                </c:pt>
                <c:pt idx="141">
                  <c:v>222025</c:v>
                </c:pt>
                <c:pt idx="142">
                  <c:v>225586</c:v>
                </c:pt>
                <c:pt idx="143">
                  <c:v>229565</c:v>
                </c:pt>
                <c:pt idx="144">
                  <c:v>233444</c:v>
                </c:pt>
                <c:pt idx="145">
                  <c:v>238660</c:v>
                </c:pt>
                <c:pt idx="146">
                  <c:v>244006</c:v>
                </c:pt>
                <c:pt idx="147">
                  <c:v>243203</c:v>
                </c:pt>
                <c:pt idx="148">
                  <c:v>243216</c:v>
                </c:pt>
                <c:pt idx="149">
                  <c:v>244907</c:v>
                </c:pt>
                <c:pt idx="150">
                  <c:v>249395</c:v>
                </c:pt>
                <c:pt idx="151">
                  <c:v>258316</c:v>
                </c:pt>
                <c:pt idx="152">
                  <c:v>257123</c:v>
                </c:pt>
                <c:pt idx="153">
                  <c:v>244112</c:v>
                </c:pt>
                <c:pt idx="154">
                  <c:v>250119</c:v>
                </c:pt>
                <c:pt idx="155">
                  <c:v>241215</c:v>
                </c:pt>
                <c:pt idx="156">
                  <c:v>248985</c:v>
                </c:pt>
                <c:pt idx="157">
                  <c:v>248683</c:v>
                </c:pt>
                <c:pt idx="158">
                  <c:v>247661</c:v>
                </c:pt>
                <c:pt idx="159">
                  <c:v>245862</c:v>
                </c:pt>
                <c:pt idx="160">
                  <c:v>248182</c:v>
                </c:pt>
                <c:pt idx="161">
                  <c:v>266446</c:v>
                </c:pt>
                <c:pt idx="162">
                  <c:v>259008</c:v>
                </c:pt>
                <c:pt idx="163">
                  <c:v>263351</c:v>
                </c:pt>
                <c:pt idx="164">
                  <c:v>276407</c:v>
                </c:pt>
                <c:pt idx="165">
                  <c:v>273769</c:v>
                </c:pt>
                <c:pt idx="166">
                  <c:v>271838</c:v>
                </c:pt>
                <c:pt idx="167">
                  <c:v>281512</c:v>
                </c:pt>
                <c:pt idx="168">
                  <c:v>276240</c:v>
                </c:pt>
                <c:pt idx="169">
                  <c:v>294243</c:v>
                </c:pt>
                <c:pt idx="170">
                  <c:v>296126</c:v>
                </c:pt>
                <c:pt idx="171">
                  <c:v>296376</c:v>
                </c:pt>
                <c:pt idx="172">
                  <c:v>308381</c:v>
                </c:pt>
                <c:pt idx="173">
                  <c:v>319869</c:v>
                </c:pt>
                <c:pt idx="174">
                  <c:v>318113</c:v>
                </c:pt>
                <c:pt idx="175">
                  <c:v>321877</c:v>
                </c:pt>
                <c:pt idx="176">
                  <c:v>319925</c:v>
                </c:pt>
                <c:pt idx="177">
                  <c:v>314440</c:v>
                </c:pt>
                <c:pt idx="178">
                  <c:v>321490</c:v>
                </c:pt>
                <c:pt idx="179">
                  <c:v>324492</c:v>
                </c:pt>
                <c:pt idx="180">
                  <c:v>333098</c:v>
                </c:pt>
                <c:pt idx="181">
                  <c:v>344908</c:v>
                </c:pt>
                <c:pt idx="182">
                  <c:v>342174</c:v>
                </c:pt>
                <c:pt idx="183">
                  <c:v>340270</c:v>
                </c:pt>
                <c:pt idx="184">
                  <c:v>355142</c:v>
                </c:pt>
                <c:pt idx="185">
                  <c:v>367412</c:v>
                </c:pt>
                <c:pt idx="186">
                  <c:v>379897</c:v>
                </c:pt>
                <c:pt idx="187">
                  <c:v>385353</c:v>
                </c:pt>
                <c:pt idx="188">
                  <c:v>388079</c:v>
                </c:pt>
                <c:pt idx="189">
                  <c:v>401686</c:v>
                </c:pt>
                <c:pt idx="190">
                  <c:v>413175</c:v>
                </c:pt>
                <c:pt idx="191">
                  <c:v>420740</c:v>
                </c:pt>
                <c:pt idx="192">
                  <c:v>427229</c:v>
                </c:pt>
                <c:pt idx="193">
                  <c:v>427327</c:v>
                </c:pt>
                <c:pt idx="194">
                  <c:v>421147</c:v>
                </c:pt>
                <c:pt idx="195">
                  <c:v>427133</c:v>
                </c:pt>
                <c:pt idx="196">
                  <c:v>442799</c:v>
                </c:pt>
                <c:pt idx="197">
                  <c:v>457444</c:v>
                </c:pt>
                <c:pt idx="198">
                  <c:v>465235</c:v>
                </c:pt>
                <c:pt idx="199">
                  <c:v>477699</c:v>
                </c:pt>
                <c:pt idx="200">
                  <c:v>489980</c:v>
                </c:pt>
                <c:pt idx="201">
                  <c:v>500961</c:v>
                </c:pt>
                <c:pt idx="202">
                  <c:v>514275</c:v>
                </c:pt>
              </c:numCache>
            </c:numRef>
          </c:val>
          <c:smooth val="0"/>
        </c:ser>
        <c:dLbls>
          <c:showLegendKey val="0"/>
          <c:showVal val="0"/>
          <c:showCatName val="0"/>
          <c:showSerName val="0"/>
          <c:showPercent val="0"/>
          <c:showBubbleSize val="0"/>
        </c:dLbls>
        <c:smooth val="0"/>
        <c:axId val="376325184"/>
        <c:axId val="376325576"/>
      </c:lineChart>
      <c:catAx>
        <c:axId val="376325184"/>
        <c:scaling>
          <c:orientation val="minMax"/>
        </c:scaling>
        <c:delete val="0"/>
        <c:axPos val="b"/>
        <c:numFmt formatCode="mmm\-yy" sourceLinked="0"/>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325576"/>
        <c:crosses val="autoZero"/>
        <c:auto val="1"/>
        <c:lblAlgn val="ctr"/>
        <c:lblOffset val="100"/>
        <c:noMultiLvlLbl val="0"/>
      </c:catAx>
      <c:valAx>
        <c:axId val="37632557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r>
                  <a:rPr lang="en-GB" b="1"/>
                  <a:t>USD million </a:t>
                </a:r>
              </a:p>
            </c:rich>
          </c:tx>
          <c:layout>
            <c:manualLayout>
              <c:xMode val="edge"/>
              <c:yMode val="edge"/>
              <c:x val="0"/>
              <c:y val="0.2988339819695730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76325184"/>
        <c:crosses val="autoZero"/>
        <c:crossBetween val="between"/>
      </c:valAx>
      <c:spPr>
        <a:noFill/>
        <a:ln>
          <a:noFill/>
        </a:ln>
        <a:effectLst/>
      </c:spPr>
    </c:plotArea>
    <c:legend>
      <c:legendPos val="b"/>
      <c:layout>
        <c:manualLayout>
          <c:xMode val="edge"/>
          <c:yMode val="edge"/>
          <c:x val="5.5261156375675448E-2"/>
          <c:y val="0.9212026054050555"/>
          <c:w val="0.89999983429689689"/>
          <c:h val="7.87973945949444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2317"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sz="quarter" idx="1"/>
          </p:nvPr>
        </p:nvSpPr>
        <p:spPr>
          <a:xfrm>
            <a:off x="3818222" y="1"/>
            <a:ext cx="2922317" cy="493635"/>
          </a:xfrm>
          <a:prstGeom prst="rect">
            <a:avLst/>
          </a:prstGeom>
        </p:spPr>
        <p:txBody>
          <a:bodyPr vert="horz" lIns="90708" tIns="45353" rIns="90708" bIns="45353" rtlCol="0"/>
          <a:lstStyle>
            <a:lvl1pPr algn="r">
              <a:defRPr sz="1200"/>
            </a:lvl1pPr>
          </a:lstStyle>
          <a:p>
            <a:fld id="{30BC02D5-E102-4C79-A2FD-3761128DD7AB}" type="datetimeFigureOut">
              <a:rPr lang="en-GB" smtClean="0"/>
              <a:pPr/>
              <a:t>15/09/2017</a:t>
            </a:fld>
            <a:endParaRPr lang="en-GB"/>
          </a:p>
        </p:txBody>
      </p:sp>
      <p:sp>
        <p:nvSpPr>
          <p:cNvPr id="4" name="Footer Placeholder 3"/>
          <p:cNvSpPr>
            <a:spLocks noGrp="1"/>
          </p:cNvSpPr>
          <p:nvPr>
            <p:ph type="ftr" sz="quarter" idx="2"/>
          </p:nvPr>
        </p:nvSpPr>
        <p:spPr>
          <a:xfrm>
            <a:off x="1" y="9377444"/>
            <a:ext cx="2922317" cy="493635"/>
          </a:xfrm>
          <a:prstGeom prst="rect">
            <a:avLst/>
          </a:prstGeom>
        </p:spPr>
        <p:txBody>
          <a:bodyPr vert="horz" lIns="90708" tIns="45353" rIns="90708" bIns="45353" rtlCol="0" anchor="b"/>
          <a:lstStyle>
            <a:lvl1pPr algn="l">
              <a:defRPr sz="1200"/>
            </a:lvl1pPr>
          </a:lstStyle>
          <a:p>
            <a:endParaRPr lang="en-GB"/>
          </a:p>
        </p:txBody>
      </p:sp>
      <p:sp>
        <p:nvSpPr>
          <p:cNvPr id="5" name="Slide Number Placeholder 4"/>
          <p:cNvSpPr>
            <a:spLocks noGrp="1"/>
          </p:cNvSpPr>
          <p:nvPr>
            <p:ph type="sldNum" sz="quarter" idx="3"/>
          </p:nvPr>
        </p:nvSpPr>
        <p:spPr>
          <a:xfrm>
            <a:off x="3818222" y="9377444"/>
            <a:ext cx="2922317" cy="493635"/>
          </a:xfrm>
          <a:prstGeom prst="rect">
            <a:avLst/>
          </a:prstGeom>
        </p:spPr>
        <p:txBody>
          <a:bodyPr vert="horz" lIns="90708" tIns="45353" rIns="90708" bIns="45353" rtlCol="0" anchor="b"/>
          <a:lstStyle>
            <a:lvl1pPr algn="r">
              <a:defRPr sz="1200"/>
            </a:lvl1pPr>
          </a:lstStyle>
          <a:p>
            <a:fld id="{845D9ED5-8DA2-446E-86A1-99AAB6AFFB9F}" type="slidenum">
              <a:rPr lang="en-GB" smtClean="0"/>
              <a:pPr/>
              <a:t>‹#›</a:t>
            </a:fld>
            <a:endParaRPr lang="en-GB"/>
          </a:p>
        </p:txBody>
      </p:sp>
    </p:spTree>
    <p:extLst>
      <p:ext uri="{BB962C8B-B14F-4D97-AF65-F5344CB8AC3E}">
        <p14:creationId xmlns:p14="http://schemas.microsoft.com/office/powerpoint/2010/main" val="1149904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21581"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idx="1"/>
          </p:nvPr>
        </p:nvSpPr>
        <p:spPr>
          <a:xfrm>
            <a:off x="3818973" y="1"/>
            <a:ext cx="2921581" cy="493635"/>
          </a:xfrm>
          <a:prstGeom prst="rect">
            <a:avLst/>
          </a:prstGeom>
        </p:spPr>
        <p:txBody>
          <a:bodyPr vert="horz" lIns="90708" tIns="45353" rIns="90708" bIns="45353" rtlCol="0"/>
          <a:lstStyle>
            <a:lvl1pPr algn="r">
              <a:defRPr sz="1200"/>
            </a:lvl1pPr>
          </a:lstStyle>
          <a:p>
            <a:fld id="{2F21FF12-3416-43D0-B56D-C0167AEA935A}" type="datetimeFigureOut">
              <a:rPr lang="en-US" smtClean="0"/>
              <a:pPr/>
              <a:t>9/15/2017</a:t>
            </a:fld>
            <a:endParaRPr lang="en-GB"/>
          </a:p>
        </p:txBody>
      </p:sp>
      <p:sp>
        <p:nvSpPr>
          <p:cNvPr id="4" name="Slide Image Placeholder 3"/>
          <p:cNvSpPr>
            <a:spLocks noGrp="1" noRot="1" noChangeAspect="1"/>
          </p:cNvSpPr>
          <p:nvPr>
            <p:ph type="sldImg" idx="2"/>
          </p:nvPr>
        </p:nvSpPr>
        <p:spPr>
          <a:xfrm>
            <a:off x="754063" y="742950"/>
            <a:ext cx="5235575" cy="3702050"/>
          </a:xfrm>
          <a:prstGeom prst="rect">
            <a:avLst/>
          </a:prstGeom>
          <a:noFill/>
          <a:ln w="12700">
            <a:solidFill>
              <a:prstClr val="black"/>
            </a:solidFill>
          </a:ln>
        </p:spPr>
        <p:txBody>
          <a:bodyPr vert="horz" lIns="90708" tIns="45353" rIns="90708" bIns="45353" rtlCol="0" anchor="ctr"/>
          <a:lstStyle/>
          <a:p>
            <a:endParaRPr lang="en-GB"/>
          </a:p>
        </p:txBody>
      </p:sp>
      <p:sp>
        <p:nvSpPr>
          <p:cNvPr id="5" name="Notes Placeholder 4"/>
          <p:cNvSpPr>
            <a:spLocks noGrp="1"/>
          </p:cNvSpPr>
          <p:nvPr>
            <p:ph type="body" sz="quarter" idx="3"/>
          </p:nvPr>
        </p:nvSpPr>
        <p:spPr>
          <a:xfrm>
            <a:off x="674212" y="4689516"/>
            <a:ext cx="5393690" cy="4442700"/>
          </a:xfrm>
          <a:prstGeom prst="rect">
            <a:avLst/>
          </a:prstGeom>
        </p:spPr>
        <p:txBody>
          <a:bodyPr vert="horz" lIns="90708" tIns="45353" rIns="90708" bIns="453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377318"/>
            <a:ext cx="2921581" cy="493635"/>
          </a:xfrm>
          <a:prstGeom prst="rect">
            <a:avLst/>
          </a:prstGeom>
        </p:spPr>
        <p:txBody>
          <a:bodyPr vert="horz" lIns="90708" tIns="45353" rIns="90708" bIns="45353" rtlCol="0" anchor="b"/>
          <a:lstStyle>
            <a:lvl1pPr algn="l">
              <a:defRPr sz="1200"/>
            </a:lvl1pPr>
          </a:lstStyle>
          <a:p>
            <a:endParaRPr lang="en-GB"/>
          </a:p>
        </p:txBody>
      </p:sp>
      <p:sp>
        <p:nvSpPr>
          <p:cNvPr id="7" name="Slide Number Placeholder 6"/>
          <p:cNvSpPr>
            <a:spLocks noGrp="1"/>
          </p:cNvSpPr>
          <p:nvPr>
            <p:ph type="sldNum" sz="quarter" idx="5"/>
          </p:nvPr>
        </p:nvSpPr>
        <p:spPr>
          <a:xfrm>
            <a:off x="3818973" y="9377318"/>
            <a:ext cx="2921581" cy="493635"/>
          </a:xfrm>
          <a:prstGeom prst="rect">
            <a:avLst/>
          </a:prstGeom>
        </p:spPr>
        <p:txBody>
          <a:bodyPr vert="horz" lIns="90708" tIns="45353" rIns="90708" bIns="45353" rtlCol="0" anchor="b"/>
          <a:lstStyle>
            <a:lvl1pPr algn="r">
              <a:defRPr sz="1200"/>
            </a:lvl1pPr>
          </a:lstStyle>
          <a:p>
            <a:fld id="{722DBCD6-B5F9-444B-AD53-447C2BE1D2B6}" type="slidenum">
              <a:rPr lang="en-GB" smtClean="0"/>
              <a:pPr/>
              <a:t>‹#›</a:t>
            </a:fld>
            <a:endParaRPr lang="en-GB"/>
          </a:p>
        </p:txBody>
      </p:sp>
    </p:spTree>
    <p:extLst>
      <p:ext uri="{BB962C8B-B14F-4D97-AF65-F5344CB8AC3E}">
        <p14:creationId xmlns:p14="http://schemas.microsoft.com/office/powerpoint/2010/main" val="464509904"/>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CD900-116E-4E43-8E96-92172C59DED7}" type="slidenum">
              <a:rPr lang="en-GB"/>
              <a:pPr/>
              <a:t>19</a:t>
            </a:fld>
            <a:endParaRPr lang="en-GB"/>
          </a:p>
        </p:txBody>
      </p:sp>
      <p:sp>
        <p:nvSpPr>
          <p:cNvPr id="313346" name="Rectangle 2"/>
          <p:cNvSpPr>
            <a:spLocks noGrp="1" noRot="1" noChangeAspect="1" noChangeArrowheads="1" noTextEdit="1"/>
          </p:cNvSpPr>
          <p:nvPr>
            <p:ph type="sldImg"/>
          </p:nvPr>
        </p:nvSpPr>
        <p:spPr>
          <a:xfrm>
            <a:off x="768350" y="747713"/>
            <a:ext cx="5260975" cy="3721100"/>
          </a:xfrm>
          <a:ln/>
        </p:spPr>
      </p:sp>
      <p:sp>
        <p:nvSpPr>
          <p:cNvPr id="313347" name="Rectangle 3"/>
          <p:cNvSpPr>
            <a:spLocks noGrp="1" noChangeArrowheads="1"/>
          </p:cNvSpPr>
          <p:nvPr>
            <p:ph type="body" idx="1"/>
          </p:nvPr>
        </p:nvSpPr>
        <p:spPr>
          <a:xfrm>
            <a:off x="680096" y="4717262"/>
            <a:ext cx="5437491" cy="4464038"/>
          </a:xfrm>
        </p:spPr>
        <p:txBody>
          <a:bodyPr/>
          <a:lstStyle/>
          <a:p>
            <a:endParaRPr lang="en-ZA"/>
          </a:p>
        </p:txBody>
      </p:sp>
    </p:spTree>
    <p:extLst>
      <p:ext uri="{BB962C8B-B14F-4D97-AF65-F5344CB8AC3E}">
        <p14:creationId xmlns:p14="http://schemas.microsoft.com/office/powerpoint/2010/main" val="138658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pic>
        <p:nvPicPr>
          <p:cNvPr id="8" name="Zebr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0344" y="121776"/>
            <a:ext cx="7253056" cy="7439487"/>
          </a:xfrm>
          <a:prstGeom prst="rect">
            <a:avLst/>
          </a:prstGeom>
        </p:spPr>
      </p:pic>
      <p:sp>
        <p:nvSpPr>
          <p:cNvPr id="18"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7"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baseline="0" dirty="0">
                <a:solidFill>
                  <a:schemeClr val="tx1"/>
                </a:solidFill>
                <a:latin typeface="+mj-lt"/>
                <a:ea typeface="+mj-ea"/>
                <a:cs typeface="+mj-cs"/>
              </a:defRPr>
            </a:lvl1pPr>
          </a:lstStyle>
          <a:p>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1"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spTree>
    <p:extLst>
      <p:ext uri="{BB962C8B-B14F-4D97-AF65-F5344CB8AC3E}">
        <p14:creationId xmlns:p14="http://schemas.microsoft.com/office/powerpoint/2010/main" val="3586835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46600" y="1731942"/>
            <a:ext cx="5729740" cy="5829321"/>
          </a:xfrm>
          <a:prstGeom prst="rect">
            <a:avLst/>
          </a:prstGeom>
        </p:spPr>
      </p:pic>
      <p:sp>
        <p:nvSpPr>
          <p:cNvPr id="8" name="Divider title"/>
          <p:cNvSpPr>
            <a:spLocks noGrp="1"/>
          </p:cNvSpPr>
          <p:nvPr>
            <p:ph type="body" sz="quarter" idx="10" hasCustomPrompt="1"/>
          </p:nvPr>
        </p:nvSpPr>
        <p:spPr bwMode="gray">
          <a:xfrm>
            <a:off x="450849" y="1223963"/>
            <a:ext cx="9791701"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5" name="Subtitle"/>
          <p:cNvSpPr>
            <a:spLocks noGrp="1"/>
          </p:cNvSpPr>
          <p:nvPr>
            <p:ph type="subTitle" idx="1" hasCustomPrompt="1"/>
          </p:nvPr>
        </p:nvSpPr>
        <p:spPr bwMode="gray">
          <a:xfrm>
            <a:off x="450849"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8" y="719138"/>
            <a:ext cx="9791701"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33710355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88" y="1249046"/>
            <a:ext cx="6154035" cy="6312217"/>
          </a:xfrm>
          <a:prstGeom prst="rect">
            <a:avLst/>
          </a:prstGeom>
        </p:spPr>
      </p:pic>
      <p:sp>
        <p:nvSpPr>
          <p:cNvPr id="8" name="Divider title"/>
          <p:cNvSpPr>
            <a:spLocks noGrp="1"/>
          </p:cNvSpPr>
          <p:nvPr>
            <p:ph type="body" sz="quarter" idx="10" hasCustomPrompt="1"/>
          </p:nvPr>
        </p:nvSpPr>
        <p:spPr bwMode="gray">
          <a:xfrm>
            <a:off x="450850" y="1223963"/>
            <a:ext cx="9791700"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4" name="Subtitle"/>
          <p:cNvSpPr>
            <a:spLocks noGrp="1"/>
          </p:cNvSpPr>
          <p:nvPr>
            <p:ph type="subTitle" idx="1" hasCustomPrompt="1"/>
          </p:nvPr>
        </p:nvSpPr>
        <p:spPr bwMode="gray">
          <a:xfrm>
            <a:off x="450850"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9" y="719138"/>
            <a:ext cx="9791700"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957634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29000" y="594917"/>
            <a:ext cx="6847340" cy="6966346"/>
          </a:xfrm>
          <a:prstGeom prst="rect">
            <a:avLst/>
          </a:prstGeom>
        </p:spPr>
      </p:pic>
      <p:sp>
        <p:nvSpPr>
          <p:cNvPr id="16"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9"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dirty="0">
                <a:solidFill>
                  <a:schemeClr val="tx1"/>
                </a:solidFill>
                <a:latin typeface="+mj-lt"/>
                <a:ea typeface="+mj-ea"/>
                <a:cs typeface="+mj-cs"/>
              </a:defRPr>
            </a:lvl1pPr>
          </a:lstStyle>
          <a:p>
            <a:pPr lvl="0"/>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2"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spTree>
    <p:extLst>
      <p:ext uri="{BB962C8B-B14F-4D97-AF65-F5344CB8AC3E}">
        <p14:creationId xmlns:p14="http://schemas.microsoft.com/office/powerpoint/2010/main" val="2436528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Full"/>
          <p:cNvSpPr>
            <a:spLocks noGrp="1"/>
          </p:cNvSpPr>
          <p:nvPr>
            <p:ph type="body" sz="quarter" idx="10" hasCustomPrompt="1"/>
          </p:nvPr>
        </p:nvSpPr>
        <p:spPr>
          <a:xfrm>
            <a:off x="450850" y="1619250"/>
            <a:ext cx="97917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663059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Right"/>
          <p:cNvSpPr>
            <a:spLocks noGrp="1"/>
          </p:cNvSpPr>
          <p:nvPr>
            <p:ph type="body" sz="quarter" idx="15" hasCustomPrompt="1"/>
          </p:nvPr>
        </p:nvSpPr>
        <p:spPr>
          <a:xfrm>
            <a:off x="5418138"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75940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Centre"/>
          <p:cNvSpPr>
            <a:spLocks noGrp="1"/>
          </p:cNvSpPr>
          <p:nvPr>
            <p:ph type="body" sz="quarter" idx="15" hasCustomPrompt="1"/>
          </p:nvPr>
        </p:nvSpPr>
        <p:spPr>
          <a:xfrm>
            <a:off x="376270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8" name="Text Right"/>
          <p:cNvSpPr>
            <a:spLocks noGrp="1"/>
          </p:cNvSpPr>
          <p:nvPr>
            <p:ph type="body" sz="quarter" idx="16" hasCustomPrompt="1"/>
          </p:nvPr>
        </p:nvSpPr>
        <p:spPr>
          <a:xfrm>
            <a:off x="7074551"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37824242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1427946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Right"/>
          <p:cNvSpPr>
            <a:spLocks noGrp="1"/>
          </p:cNvSpPr>
          <p:nvPr>
            <p:ph type="body" sz="quarter" idx="10" hasCustomPrompt="1"/>
          </p:nvPr>
        </p:nvSpPr>
        <p:spPr>
          <a:xfrm>
            <a:off x="5418551"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710068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0849" y="431800"/>
            <a:ext cx="9791701" cy="400110"/>
          </a:xfrm>
        </p:spPr>
        <p:txBody>
          <a:bodyPr/>
          <a:lstStyle>
            <a:lvl1pPr>
              <a:lnSpc>
                <a:spcPct val="100000"/>
              </a:lnSpc>
              <a:defRPr baseline="0"/>
            </a:lvl1pPr>
          </a:lstStyle>
          <a:p>
            <a:r>
              <a:rPr lang="en-US" dirty="0" smtClean="0"/>
              <a:t>Title (one line)</a:t>
            </a:r>
            <a:endParaRPr lang="en-GB" dirty="0"/>
          </a:p>
        </p:txBody>
      </p:sp>
      <p:sp>
        <p:nvSpPr>
          <p:cNvPr id="6"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7"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Tree>
    <p:extLst>
      <p:ext uri="{BB962C8B-B14F-4D97-AF65-F5344CB8AC3E}">
        <p14:creationId xmlns:p14="http://schemas.microsoft.com/office/powerpoint/2010/main" val="2085375142"/>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940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67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450849" y="431800"/>
            <a:ext cx="9791701"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smtClean="0"/>
              <a:t>Click to edit Master title style</a:t>
            </a:r>
            <a:endParaRPr lang="en-GB" noProof="0" dirty="0"/>
          </a:p>
        </p:txBody>
      </p:sp>
      <p:sp>
        <p:nvSpPr>
          <p:cNvPr id="10" name="Text Placeholder 9"/>
          <p:cNvSpPr>
            <a:spLocks noGrp="1"/>
          </p:cNvSpPr>
          <p:nvPr>
            <p:ph type="body" idx="1"/>
          </p:nvPr>
        </p:nvSpPr>
        <p:spPr bwMode="gray">
          <a:xfrm>
            <a:off x="450849" y="1619250"/>
            <a:ext cx="9791701" cy="1708160"/>
          </a:xfrm>
          <a:prstGeom prst="rect">
            <a:avLst/>
          </a:prstGeom>
        </p:spPr>
        <p:txBody>
          <a:bodyPr vert="horz" wrap="square" lIns="0" tIns="0" rIns="0" bIns="0" rtlCol="0">
            <a:spAutoFit/>
          </a:bodyPr>
          <a:lstStyle/>
          <a:p>
            <a:pPr lvl="0"/>
            <a:r>
              <a:rPr lang="en-US" noProof="0" dirty="0" smtClean="0"/>
              <a:t>Text (level 1)</a:t>
            </a:r>
          </a:p>
          <a:p>
            <a:pPr lvl="1"/>
            <a:r>
              <a:rPr lang="en-US" noProof="0" dirty="0" smtClean="0"/>
              <a:t>Bullet (level 2)</a:t>
            </a:r>
          </a:p>
          <a:p>
            <a:pPr lvl="2"/>
            <a:r>
              <a:rPr lang="en-US" noProof="0" dirty="0" smtClean="0"/>
              <a:t>Bullet (level 3)</a:t>
            </a:r>
          </a:p>
          <a:p>
            <a:pPr lvl="3"/>
            <a:r>
              <a:rPr lang="en-US" noProof="0" dirty="0" smtClean="0"/>
              <a:t>Bullet (level 4)</a:t>
            </a:r>
          </a:p>
          <a:p>
            <a:pPr lvl="4"/>
            <a:r>
              <a:rPr lang="en-US" noProof="0" dirty="0" smtClean="0"/>
              <a:t>Heading (level 5)</a:t>
            </a:r>
          </a:p>
        </p:txBody>
      </p:sp>
      <p:sp>
        <p:nvSpPr>
          <p:cNvPr id="7" name="Slide No. Placeholder"/>
          <p:cNvSpPr txBox="1">
            <a:spLocks/>
          </p:cNvSpPr>
          <p:nvPr/>
        </p:nvSpPr>
        <p:spPr bwMode="gray">
          <a:xfrm>
            <a:off x="450850" y="6992668"/>
            <a:ext cx="141064" cy="138499"/>
          </a:xfrm>
          <a:prstGeom prst="rect">
            <a:avLst/>
          </a:prstGeom>
          <a:noFill/>
          <a:ln w="9525" algn="ctr">
            <a:noFill/>
            <a:miter lim="800000"/>
            <a:headEnd/>
            <a:tailEnd/>
          </a:ln>
          <a:effectLst/>
        </p:spPr>
        <p:txBody>
          <a:bodyPr wrap="none" lIns="0" tIns="0" rIns="0" bIns="0">
            <a:spAutoFit/>
          </a:bodyPr>
          <a:lstStyle>
            <a:lvl1pPr algn="r">
              <a:defRPr sz="1200">
                <a:solidFill>
                  <a:schemeClr val="tx1">
                    <a:tint val="75000"/>
                  </a:schemeClr>
                </a:solidFill>
              </a:defRPr>
            </a:lvl1pPr>
          </a:lstStyle>
          <a:p>
            <a:pPr marL="0" marR="0" lvl="0" indent="0" algn="l" defTabSz="995690" rtl="0" eaLnBrk="1" fontAlgn="base" latinLnBrk="0" hangingPunct="1">
              <a:lnSpc>
                <a:spcPct val="100000"/>
              </a:lnSpc>
              <a:spcBef>
                <a:spcPct val="0"/>
              </a:spcBef>
              <a:spcAft>
                <a:spcPct val="0"/>
              </a:spcAft>
              <a:buClrTx/>
              <a:buSzTx/>
              <a:buFontTx/>
              <a:buNone/>
              <a:tabLst/>
              <a:defRPr/>
            </a:pPr>
            <a:fld id="{CA2AB277-B7D8-41C2-8903-16C7182C2CBB}" type="slidenum">
              <a:rPr lang="en-GB" sz="900" noProof="0" smtClean="0">
                <a:solidFill>
                  <a:schemeClr val="tx2"/>
                </a:solidFill>
                <a:cs typeface="Arial" charset="0"/>
              </a:rPr>
              <a:pPr marL="0" marR="0" lvl="0" indent="0" algn="l" defTabSz="995690" rtl="0" eaLnBrk="1" fontAlgn="base" latinLnBrk="0" hangingPunct="1">
                <a:lnSpc>
                  <a:spcPct val="100000"/>
                </a:lnSpc>
                <a:spcBef>
                  <a:spcPct val="0"/>
                </a:spcBef>
                <a:spcAft>
                  <a:spcPct val="0"/>
                </a:spcAft>
                <a:buClrTx/>
                <a:buSzTx/>
                <a:buFontTx/>
                <a:buNone/>
                <a:tabLst/>
                <a:defRPr/>
              </a:pPr>
              <a:t>‹#›</a:t>
            </a:fld>
            <a:endParaRPr lang="en-GB" sz="900" noProof="0" dirty="0" smtClean="0">
              <a:solidFill>
                <a:schemeClr val="tx2"/>
              </a:solidFill>
              <a:cs typeface="Arial" charset="0"/>
            </a:endParaRPr>
          </a:p>
        </p:txBody>
      </p:sp>
      <p:sp>
        <p:nvSpPr>
          <p:cNvPr id="8" name="Info Placeholder"/>
          <p:cNvSpPr/>
          <p:nvPr/>
        </p:nvSpPr>
        <p:spPr bwMode="gray">
          <a:xfrm>
            <a:off x="1106736" y="6993986"/>
            <a:ext cx="4168527" cy="138499"/>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900" dirty="0">
              <a:solidFill>
                <a:schemeClr val="tx2"/>
              </a:solidFill>
              <a:cs typeface="Arial" charset="0"/>
            </a:endParaRPr>
          </a:p>
        </p:txBody>
      </p:sp>
      <p:cxnSp>
        <p:nvCxnSpPr>
          <p:cNvPr id="38" name="Line Top"/>
          <p:cNvCxnSpPr/>
          <p:nvPr/>
        </p:nvCxnSpPr>
        <p:spPr bwMode="gray">
          <a:xfrm>
            <a:off x="450849" y="423836"/>
            <a:ext cx="97917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Line Bottom"/>
          <p:cNvCxnSpPr/>
          <p:nvPr/>
        </p:nvCxnSpPr>
        <p:spPr bwMode="gray">
          <a:xfrm>
            <a:off x="450849" y="6944465"/>
            <a:ext cx="97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1" name="Info Placeholder"/>
          <p:cNvSpPr/>
          <p:nvPr/>
        </p:nvSpPr>
        <p:spPr bwMode="gray">
          <a:xfrm>
            <a:off x="447314" y="7132485"/>
            <a:ext cx="1443002" cy="107722"/>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r>
              <a:rPr lang="en-GB" sz="700" smtClean="0">
                <a:solidFill>
                  <a:schemeClr val="bg2"/>
                </a:solidFill>
                <a:cs typeface="Arial" charset="0"/>
              </a:rPr>
              <a:t>P20170914_1194502P</a:t>
            </a:r>
            <a:endParaRPr lang="en-GB" sz="700" dirty="0">
              <a:solidFill>
                <a:schemeClr val="bg2"/>
              </a:solidFill>
              <a:cs typeface="Arial" charset="0"/>
            </a:endParaRPr>
          </a:p>
        </p:txBody>
      </p:sp>
      <p:sp>
        <p:nvSpPr>
          <p:cNvPr id="12"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3" name="Info Placeholder"/>
          <p:cNvSpPr/>
          <p:nvPr/>
        </p:nvSpPr>
        <p:spPr bwMode="gray">
          <a:xfrm>
            <a:off x="447314" y="7132485"/>
            <a:ext cx="651236" cy="107722"/>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endParaRPr lang="en-GB" sz="700" dirty="0">
              <a:solidFill>
                <a:schemeClr val="bg2"/>
              </a:solidFill>
              <a:cs typeface="Arial" charset="0"/>
            </a:endParaRPr>
          </a:p>
        </p:txBody>
      </p:sp>
    </p:spTree>
    <p:extLst>
      <p:ext uri="{BB962C8B-B14F-4D97-AF65-F5344CB8AC3E}">
        <p14:creationId xmlns:p14="http://schemas.microsoft.com/office/powerpoint/2010/main" val="2958960056"/>
      </p:ext>
    </p:extLst>
  </p:cSld>
  <p:clrMap bg1="lt1" tx1="dk1" bg2="lt2" tx2="dk2" accent1="accent1" accent2="accent2" accent3="accent3" accent4="accent4" accent5="accent5" accent6="accent6" hlink="hlink" folHlink="folHlink"/>
  <p:sldLayoutIdLst>
    <p:sldLayoutId id="2147483815" r:id="rId1"/>
    <p:sldLayoutId id="2147483817" r:id="rId2"/>
    <p:sldLayoutId id="2147483818" r:id="rId3"/>
    <p:sldLayoutId id="2147483819" r:id="rId4"/>
    <p:sldLayoutId id="2147483820" r:id="rId5"/>
    <p:sldLayoutId id="2147483821" r:id="rId6"/>
    <p:sldLayoutId id="2147483803" r:id="rId7"/>
    <p:sldLayoutId id="2147483804" r:id="rId8"/>
    <p:sldLayoutId id="2147483805" r:id="rId9"/>
    <p:sldLayoutId id="2147483812" r:id="rId10"/>
    <p:sldLayoutId id="2147483813" r:id="rId11"/>
    <p:sldLayoutId id="2147483814" r:id="rId12"/>
  </p:sldLayoutIdLst>
  <p:timing>
    <p:tnLst>
      <p:par>
        <p:cTn id="1" dur="indefinite" restart="never" nodeType="tmRoot"/>
      </p:par>
    </p:tnLst>
  </p:timing>
  <p:hf hdr="0"/>
  <p:txStyles>
    <p:title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p:titleStyle>
    <p:body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84" userDrawn="1">
          <p15:clr>
            <a:srgbClr val="F26B43"/>
          </p15:clr>
        </p15:guide>
        <p15:guide id="1" pos="6452" userDrawn="1">
          <p15:clr>
            <a:srgbClr val="F26B43"/>
          </p15:clr>
        </p15:guide>
        <p15:guide id="2" orient="horz" pos="1021" userDrawn="1">
          <p15:clr>
            <a:srgbClr val="F26B43"/>
          </p15:clr>
        </p15:guide>
        <p15:guide id="5" pos="3323" userDrawn="1">
          <p15:clr>
            <a:srgbClr val="F26B43"/>
          </p15:clr>
        </p15:guide>
        <p15:guide id="6" pos="3413" userDrawn="1">
          <p15:clr>
            <a:srgbClr val="F26B43"/>
          </p15:clr>
        </p15:guide>
        <p15:guide id="9" pos="692" userDrawn="1">
          <p15:clr>
            <a:srgbClr val="F26B43"/>
          </p15:clr>
        </p15:guide>
        <p15:guide id="10" pos="3822" userDrawn="1">
          <p15:clr>
            <a:srgbClr val="F26B43"/>
          </p15:clr>
        </p15:guide>
        <p15:guide id="11" orient="horz" pos="1248" userDrawn="1">
          <p15:clr>
            <a:srgbClr val="F26B43"/>
          </p15:clr>
        </p15:guide>
        <p15:guide id="13" orient="horz" pos="4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0850" y="576385"/>
            <a:ext cx="5493600" cy="861774"/>
          </a:xfrm>
        </p:spPr>
        <p:txBody>
          <a:bodyPr/>
          <a:lstStyle/>
          <a:p>
            <a:r>
              <a:rPr lang="en-GB" sz="2800" dirty="0" smtClean="0"/>
              <a:t>MEFMI Retreat for </a:t>
            </a:r>
          </a:p>
          <a:p>
            <a:r>
              <a:rPr lang="en-GB" sz="2800" dirty="0" smtClean="0"/>
              <a:t>Heads of Reserve Management</a:t>
            </a:r>
            <a:endParaRPr lang="en-US" sz="2800" dirty="0"/>
          </a:p>
        </p:txBody>
      </p:sp>
      <p:sp>
        <p:nvSpPr>
          <p:cNvPr id="2" name="Title 1"/>
          <p:cNvSpPr>
            <a:spLocks noGrp="1"/>
          </p:cNvSpPr>
          <p:nvPr>
            <p:ph type="ctrTitle"/>
          </p:nvPr>
        </p:nvSpPr>
        <p:spPr/>
        <p:txBody>
          <a:bodyPr/>
          <a:lstStyle/>
          <a:p>
            <a:r>
              <a:rPr lang="en-GB" dirty="0" smtClean="0"/>
              <a:t/>
            </a:r>
            <a:br>
              <a:rPr lang="en-GB" dirty="0" smtClean="0"/>
            </a:br>
            <a:r>
              <a:rPr lang="en-GB" dirty="0"/>
              <a:t>Current global financial risk characteristics</a:t>
            </a:r>
            <a:br>
              <a:rPr lang="en-GB" dirty="0"/>
            </a:br>
            <a:endParaRPr lang="en-GB" dirty="0"/>
          </a:p>
        </p:txBody>
      </p:sp>
      <p:sp>
        <p:nvSpPr>
          <p:cNvPr id="3" name="Subtitle 2"/>
          <p:cNvSpPr>
            <a:spLocks noGrp="1"/>
          </p:cNvSpPr>
          <p:nvPr>
            <p:ph type="subTitle" idx="1"/>
          </p:nvPr>
        </p:nvSpPr>
        <p:spPr>
          <a:xfrm>
            <a:off x="450850" y="2973173"/>
            <a:ext cx="5493600" cy="1338828"/>
          </a:xfrm>
        </p:spPr>
        <p:txBody>
          <a:bodyPr/>
          <a:lstStyle/>
          <a:p>
            <a:endParaRPr lang="en-GB" dirty="0" smtClean="0"/>
          </a:p>
          <a:p>
            <a:endParaRPr lang="en-GB" dirty="0"/>
          </a:p>
          <a:p>
            <a:r>
              <a:rPr lang="en-GB" dirty="0" smtClean="0"/>
              <a:t>Johan du Plessis</a:t>
            </a:r>
          </a:p>
          <a:p>
            <a:r>
              <a:rPr lang="en-GB" dirty="0" smtClean="0"/>
              <a:t>20 September 2017</a:t>
            </a:r>
            <a:endParaRPr lang="en-GB" dirty="0"/>
          </a:p>
        </p:txBody>
      </p:sp>
    </p:spTree>
    <p:extLst>
      <p:ext uri="{BB962C8B-B14F-4D97-AF65-F5344CB8AC3E}">
        <p14:creationId xmlns:p14="http://schemas.microsoft.com/office/powerpoint/2010/main" val="221671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Foreign Exchange</a:t>
            </a:r>
            <a:endParaRPr lang="en-US" dirty="0"/>
          </a:p>
        </p:txBody>
      </p:sp>
      <p:sp>
        <p:nvSpPr>
          <p:cNvPr id="13" name="Text Placeholder 12"/>
          <p:cNvSpPr>
            <a:spLocks noGrp="1"/>
          </p:cNvSpPr>
          <p:nvPr>
            <p:ph type="body" sz="quarter" idx="13"/>
          </p:nvPr>
        </p:nvSpPr>
        <p:spPr/>
        <p:txBody>
          <a:bodyPr/>
          <a:lstStyle/>
          <a:p>
            <a:r>
              <a:rPr lang="fr-FR"/>
              <a:t>Sources: Bloomberg &amp; Investec Asset Management calculations</a:t>
            </a:r>
          </a:p>
        </p:txBody>
      </p:sp>
      <p:sp>
        <p:nvSpPr>
          <p:cNvPr id="4" name="Text Placeholder 27"/>
          <p:cNvSpPr>
            <a:spLocks noGrp="1"/>
          </p:cNvSpPr>
          <p:nvPr>
            <p:ph type="body" sz="quarter" idx="10"/>
          </p:nvPr>
        </p:nvSpPr>
        <p:spPr>
          <a:xfrm>
            <a:off x="450850" y="1619250"/>
            <a:ext cx="4824000" cy="4262705"/>
          </a:xfrm>
        </p:spPr>
        <p:txBody>
          <a:bodyPr/>
          <a:lstStyle/>
          <a:p>
            <a:pPr lvl="1"/>
            <a:r>
              <a:rPr lang="en-GB" dirty="0" smtClean="0"/>
              <a:t>Once interest rates in advanced economies hit the zero lower bound currency became very sensitive to minor changes in policy</a:t>
            </a:r>
          </a:p>
          <a:p>
            <a:pPr lvl="1"/>
            <a:r>
              <a:rPr lang="en-GB" dirty="0" smtClean="0"/>
              <a:t>This lesson was forgotten as investors rushed to emerging market debt</a:t>
            </a:r>
          </a:p>
          <a:p>
            <a:pPr lvl="1"/>
            <a:r>
              <a:rPr lang="en-GB" dirty="0" smtClean="0"/>
              <a:t>But the effect of a higher USD, as the FOMC raised Fed Funds modestly, swamped any yield pick up</a:t>
            </a:r>
          </a:p>
          <a:p>
            <a:pPr lvl="1"/>
            <a:r>
              <a:rPr lang="en-GB" dirty="0" smtClean="0"/>
              <a:t>With interest rates still close to the ZLB we expect FX to remain a major influence on asset pricing</a:t>
            </a:r>
          </a:p>
          <a:p>
            <a:pPr lvl="1"/>
            <a:r>
              <a:rPr lang="en-GB" dirty="0" smtClean="0"/>
              <a:t>Do Reserve Managers overlook this as a source of possible alpha? </a:t>
            </a:r>
          </a:p>
          <a:p>
            <a:pPr lvl="1"/>
            <a:endParaRPr lang="en-GB" dirty="0"/>
          </a:p>
        </p:txBody>
      </p:sp>
      <p:sp>
        <p:nvSpPr>
          <p:cNvPr id="6" name="Text Placeholder 5"/>
          <p:cNvSpPr txBox="1">
            <a:spLocks/>
          </p:cNvSpPr>
          <p:nvPr/>
        </p:nvSpPr>
        <p:spPr>
          <a:xfrm>
            <a:off x="306140" y="1179370"/>
            <a:ext cx="4968552" cy="1338828"/>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dirty="0" smtClean="0"/>
          </a:p>
          <a:p>
            <a:pPr marL="285750" indent="-285750">
              <a:buFont typeface="Arial" pitchFamily="34" charset="0"/>
              <a:buChar char="•"/>
            </a:pPr>
            <a:endParaRPr lang="en-GB" dirty="0" smtClean="0"/>
          </a:p>
          <a:p>
            <a:pPr marL="552450" lvl="1" indent="-285750">
              <a:buFont typeface="Arial" pitchFamily="34" charset="0"/>
              <a:buChar char="•"/>
            </a:pPr>
            <a:endParaRPr lang="en-GB" dirty="0" smtClean="0"/>
          </a:p>
        </p:txBody>
      </p:sp>
      <p:graphicFrame>
        <p:nvGraphicFramePr>
          <p:cNvPr id="15" name="Chart 14"/>
          <p:cNvGraphicFramePr/>
          <p:nvPr>
            <p:extLst>
              <p:ext uri="{D42A27DB-BD31-4B8C-83A1-F6EECF244321}">
                <p14:modId xmlns:p14="http://schemas.microsoft.com/office/powerpoint/2010/main" val="2399960524"/>
              </p:ext>
            </p:extLst>
          </p:nvPr>
        </p:nvGraphicFramePr>
        <p:xfrm>
          <a:off x="5275262" y="1907659"/>
          <a:ext cx="5067647"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69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Interest Rate</a:t>
            </a:r>
            <a:endParaRPr lang="en-US" dirty="0"/>
          </a:p>
        </p:txBody>
      </p:sp>
      <p:sp>
        <p:nvSpPr>
          <p:cNvPr id="14" name="Text Placeholder 13"/>
          <p:cNvSpPr>
            <a:spLocks noGrp="1"/>
          </p:cNvSpPr>
          <p:nvPr>
            <p:ph type="body" sz="quarter" idx="13"/>
          </p:nvPr>
        </p:nvSpPr>
        <p:spPr/>
        <p:txBody>
          <a:bodyPr/>
          <a:lstStyle/>
          <a:p>
            <a:r>
              <a:rPr lang="en-US"/>
              <a:t>Sources: Homer: a history of interest rates, Bloomberg &amp; Investec Asset Management calculations</a:t>
            </a:r>
          </a:p>
        </p:txBody>
      </p:sp>
      <p:sp>
        <p:nvSpPr>
          <p:cNvPr id="4" name="Text Placeholder 27"/>
          <p:cNvSpPr>
            <a:spLocks noGrp="1"/>
          </p:cNvSpPr>
          <p:nvPr>
            <p:ph type="body" sz="quarter" idx="10"/>
          </p:nvPr>
        </p:nvSpPr>
        <p:spPr>
          <a:xfrm>
            <a:off x="450850" y="1619250"/>
            <a:ext cx="4824000" cy="4139595"/>
          </a:xfrm>
        </p:spPr>
        <p:txBody>
          <a:bodyPr/>
          <a:lstStyle/>
          <a:p>
            <a:pPr lvl="1"/>
            <a:r>
              <a:rPr lang="en-GB" dirty="0" smtClean="0"/>
              <a:t>Potentially the greatest danger of all</a:t>
            </a:r>
          </a:p>
          <a:p>
            <a:pPr lvl="1"/>
            <a:r>
              <a:rPr lang="en-GB" dirty="0" smtClean="0"/>
              <a:t>Yields are at historic lows</a:t>
            </a:r>
          </a:p>
          <a:p>
            <a:pPr lvl="1"/>
            <a:r>
              <a:rPr lang="en-GB" dirty="0" smtClean="0"/>
              <a:t>And debt is at historic highs</a:t>
            </a:r>
          </a:p>
          <a:p>
            <a:pPr lvl="1"/>
            <a:r>
              <a:rPr lang="en-GB" dirty="0" smtClean="0"/>
              <a:t>The market’s sensitivity to higher interest rates as therefore never been higher</a:t>
            </a:r>
          </a:p>
          <a:p>
            <a:pPr lvl="1"/>
            <a:r>
              <a:rPr lang="en-GB" dirty="0" smtClean="0"/>
              <a:t>But just how high do we think interest rates in advanced economies can rise?</a:t>
            </a:r>
          </a:p>
          <a:p>
            <a:pPr lvl="1"/>
            <a:r>
              <a:rPr lang="en-GB" dirty="0" smtClean="0"/>
              <a:t>And medium term interest in the medium term are already in line with the Federal Reserve’s assessment of neutral</a:t>
            </a:r>
          </a:p>
          <a:p>
            <a:pPr lvl="1"/>
            <a:r>
              <a:rPr lang="en-GB" dirty="0" smtClean="0"/>
              <a:t>And there is an argument that the 1970 to 2008 period was the exception…</a:t>
            </a:r>
          </a:p>
          <a:p>
            <a:pPr lvl="1"/>
            <a:endParaRPr lang="en-GB" dirty="0"/>
          </a:p>
        </p:txBody>
      </p:sp>
      <p:graphicFrame>
        <p:nvGraphicFramePr>
          <p:cNvPr id="8" name="Chart 7"/>
          <p:cNvGraphicFramePr/>
          <p:nvPr>
            <p:extLst>
              <p:ext uri="{D42A27DB-BD31-4B8C-83A1-F6EECF244321}">
                <p14:modId xmlns:p14="http://schemas.microsoft.com/office/powerpoint/2010/main" val="625726298"/>
              </p:ext>
            </p:extLst>
          </p:nvPr>
        </p:nvGraphicFramePr>
        <p:xfrm>
          <a:off x="5418959" y="1836415"/>
          <a:ext cx="4822320" cy="2340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199669533"/>
              </p:ext>
            </p:extLst>
          </p:nvPr>
        </p:nvGraphicFramePr>
        <p:xfrm>
          <a:off x="5418959" y="4588845"/>
          <a:ext cx="482232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5417819"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400" dirty="0">
                <a:solidFill>
                  <a:srgbClr val="000000"/>
                </a:solidFill>
                <a:latin typeface="Arial Black" panose="020B0A04020102020204" pitchFamily="34" charset="0"/>
              </a:rPr>
              <a:t>Selected 10 year government bond yields</a:t>
            </a:r>
          </a:p>
        </p:txBody>
      </p:sp>
      <p:sp>
        <p:nvSpPr>
          <p:cNvPr id="17" name="Rectangle 16"/>
          <p:cNvSpPr/>
          <p:nvPr/>
        </p:nvSpPr>
        <p:spPr>
          <a:xfrm>
            <a:off x="5417820" y="417703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400" dirty="0">
                <a:solidFill>
                  <a:srgbClr val="000000"/>
                </a:solidFill>
                <a:latin typeface="Arial Black" panose="020B0A04020102020204" pitchFamily="34" charset="0"/>
              </a:rPr>
              <a:t>10 year nominal government bond yields – rolling 3 year average</a:t>
            </a:r>
          </a:p>
        </p:txBody>
      </p:sp>
    </p:spTree>
    <p:extLst>
      <p:ext uri="{BB962C8B-B14F-4D97-AF65-F5344CB8AC3E}">
        <p14:creationId xmlns:p14="http://schemas.microsoft.com/office/powerpoint/2010/main" val="410901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Operational Risk Assessment – Counterparty</a:t>
            </a:r>
            <a:endParaRPr lang="en-US" dirty="0"/>
          </a:p>
        </p:txBody>
      </p:sp>
      <p:sp>
        <p:nvSpPr>
          <p:cNvPr id="13" name="Text Placeholder 12"/>
          <p:cNvSpPr>
            <a:spLocks noGrp="1"/>
          </p:cNvSpPr>
          <p:nvPr>
            <p:ph type="body" sz="quarter" idx="13"/>
          </p:nvPr>
        </p:nvSpPr>
        <p:spPr/>
        <p:txBody>
          <a:bodyPr/>
          <a:lstStyle/>
          <a:p>
            <a:r>
              <a:rPr lang="en-US"/>
              <a:t>Sources: IMF WEO database April 2017, Bloomberg &amp; Investec Asset Management calculations</a:t>
            </a:r>
          </a:p>
        </p:txBody>
      </p:sp>
      <p:sp>
        <p:nvSpPr>
          <p:cNvPr id="4" name="Text Placeholder 27"/>
          <p:cNvSpPr>
            <a:spLocks noGrp="1"/>
          </p:cNvSpPr>
          <p:nvPr>
            <p:ph type="body" sz="quarter" idx="10"/>
          </p:nvPr>
        </p:nvSpPr>
        <p:spPr>
          <a:xfrm>
            <a:off x="450850" y="1619250"/>
            <a:ext cx="4824000" cy="3508653"/>
          </a:xfrm>
        </p:spPr>
        <p:txBody>
          <a:bodyPr/>
          <a:lstStyle/>
          <a:p>
            <a:pPr lvl="1"/>
            <a:r>
              <a:rPr lang="en-GB" dirty="0" smtClean="0"/>
              <a:t>Banks are far better capitalised</a:t>
            </a:r>
          </a:p>
          <a:p>
            <a:pPr lvl="1"/>
            <a:r>
              <a:rPr lang="en-GB" dirty="0" smtClean="0"/>
              <a:t>And have much lower leverage</a:t>
            </a:r>
          </a:p>
          <a:p>
            <a:pPr lvl="1"/>
            <a:r>
              <a:rPr lang="en-GB" dirty="0" smtClean="0"/>
              <a:t>As such, their status as counterparties is stronger</a:t>
            </a:r>
          </a:p>
          <a:p>
            <a:pPr lvl="1"/>
            <a:r>
              <a:rPr lang="en-GB" dirty="0" smtClean="0"/>
              <a:t>The push toward centralised clearing helps too</a:t>
            </a:r>
          </a:p>
          <a:p>
            <a:pPr lvl="1"/>
            <a:r>
              <a:rPr lang="en-GB" dirty="0" smtClean="0"/>
              <a:t>As do ‘living wills’</a:t>
            </a:r>
          </a:p>
          <a:p>
            <a:pPr lvl="1"/>
            <a:r>
              <a:rPr lang="en-GB" dirty="0" smtClean="0"/>
              <a:t>Not clear if counterparties are still ‘too connected too fail’ as the system has not been tested</a:t>
            </a:r>
          </a:p>
          <a:p>
            <a:endParaRPr lang="en-GB" dirty="0"/>
          </a:p>
        </p:txBody>
      </p:sp>
      <p:pic>
        <p:nvPicPr>
          <p:cNvPr id="5" name="Picture 4"/>
          <p:cNvPicPr>
            <a:picLocks noChangeAspect="1"/>
          </p:cNvPicPr>
          <p:nvPr/>
        </p:nvPicPr>
        <p:blipFill>
          <a:blip r:embed="rId2"/>
          <a:stretch>
            <a:fillRect/>
          </a:stretch>
        </p:blipFill>
        <p:spPr>
          <a:xfrm>
            <a:off x="6067425" y="1263581"/>
            <a:ext cx="3991149" cy="5523036"/>
          </a:xfrm>
          <a:prstGeom prst="rect">
            <a:avLst/>
          </a:prstGeom>
        </p:spPr>
      </p:pic>
    </p:spTree>
    <p:extLst>
      <p:ext uri="{BB962C8B-B14F-4D97-AF65-F5344CB8AC3E}">
        <p14:creationId xmlns:p14="http://schemas.microsoft.com/office/powerpoint/2010/main" val="2173127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Operational Risk Assessment – Cyber</a:t>
            </a:r>
            <a:endParaRPr lang="en-US" dirty="0"/>
          </a:p>
        </p:txBody>
      </p:sp>
      <p:sp>
        <p:nvSpPr>
          <p:cNvPr id="3" name="Text Placeholder 2"/>
          <p:cNvSpPr>
            <a:spLocks noGrp="1"/>
          </p:cNvSpPr>
          <p:nvPr>
            <p:ph type="body" sz="quarter" idx="13"/>
          </p:nvPr>
        </p:nvSpPr>
        <p:spPr/>
        <p:txBody>
          <a:bodyPr/>
          <a:lstStyle/>
          <a:p>
            <a:r>
              <a:rPr lang="en-US" smtClean="0"/>
              <a:t>Sources: Joachim Wuermeling: Cybersecurity - pivotal for central banks, Keynote speech by Prof Joachim Wuermeling, Member of the Executive Board of the Deutsche Bundesbank, at the 2nd Payments Drift Forum, Euroforum, Aschaffenburg, 7 September 2017.</a:t>
            </a:r>
            <a:endParaRPr lang="en-US" dirty="0"/>
          </a:p>
        </p:txBody>
      </p:sp>
      <p:sp>
        <p:nvSpPr>
          <p:cNvPr id="4" name="Text Placeholder 27"/>
          <p:cNvSpPr>
            <a:spLocks noGrp="1"/>
          </p:cNvSpPr>
          <p:nvPr>
            <p:ph type="body" sz="quarter" idx="10"/>
          </p:nvPr>
        </p:nvSpPr>
        <p:spPr>
          <a:xfrm>
            <a:off x="450850" y="1619250"/>
            <a:ext cx="9791700" cy="3631763"/>
          </a:xfrm>
        </p:spPr>
        <p:txBody>
          <a:bodyPr/>
          <a:lstStyle/>
          <a:p>
            <a:pPr lvl="1"/>
            <a:r>
              <a:rPr lang="en-GB" i="1" dirty="0" smtClean="0">
                <a:solidFill>
                  <a:schemeClr val="accent6"/>
                </a:solidFill>
              </a:rPr>
              <a:t>‘The only truly secure system is one that is powered off, cast in a block of concrete and sealed in a lead-lined room with armed guards"</a:t>
            </a:r>
          </a:p>
          <a:p>
            <a:pPr lvl="1"/>
            <a:r>
              <a:rPr lang="en-GB" dirty="0" smtClean="0"/>
              <a:t>In February 2016 the Central bank of Bangladesh saw $81m misappropriated</a:t>
            </a:r>
          </a:p>
          <a:p>
            <a:pPr lvl="1"/>
            <a:r>
              <a:rPr lang="en-GB" dirty="0" smtClean="0"/>
              <a:t>Defined by the Bundesbank as ‘a deliberately targeted and IT-based attack on data and IT systems which can viably impair confidentiality, integrity, or availability’</a:t>
            </a:r>
          </a:p>
          <a:p>
            <a:pPr lvl="1"/>
            <a:r>
              <a:rPr lang="en-GB" dirty="0" smtClean="0"/>
              <a:t>‘Well-known hacker Kevin </a:t>
            </a:r>
            <a:r>
              <a:rPr lang="en-GB" dirty="0" err="1" smtClean="0"/>
              <a:t>Mitnick</a:t>
            </a:r>
            <a:r>
              <a:rPr lang="en-GB" dirty="0" smtClean="0"/>
              <a:t> - who allegedly hacked into the US Department of Defence's network more than one hundred times and penetrated NSA systems on multiple occasions - once said:’ </a:t>
            </a:r>
            <a:r>
              <a:rPr lang="en-GB" i="1" dirty="0" smtClean="0">
                <a:solidFill>
                  <a:schemeClr val="accent6"/>
                </a:solidFill>
              </a:rPr>
              <a:t>"Companies spend millions of dollars on firewalls, encryption, and secure access devices and it's money wasted because none of these measures address the weakest link in the security chain: the people who use, administer, operate and account for computer systems that contain protected information." </a:t>
            </a:r>
          </a:p>
          <a:p>
            <a:endParaRPr lang="en-GB" dirty="0"/>
          </a:p>
        </p:txBody>
      </p:sp>
    </p:spTree>
    <p:extLst>
      <p:ext uri="{BB962C8B-B14F-4D97-AF65-F5344CB8AC3E}">
        <p14:creationId xmlns:p14="http://schemas.microsoft.com/office/powerpoint/2010/main" val="3091265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Current global financial risk </a:t>
            </a:r>
            <a:r>
              <a:rPr lang="en-GB" dirty="0" smtClean="0"/>
              <a:t>characteristics </a:t>
            </a:r>
            <a:endParaRPr lang="en-GB" dirty="0"/>
          </a:p>
        </p:txBody>
      </p:sp>
      <p:sp>
        <p:nvSpPr>
          <p:cNvPr id="4" name="Text Placeholder 27"/>
          <p:cNvSpPr>
            <a:spLocks noGrp="1"/>
          </p:cNvSpPr>
          <p:nvPr>
            <p:ph type="body" sz="quarter" idx="11"/>
          </p:nvPr>
        </p:nvSpPr>
        <p:spPr/>
        <p:txBody>
          <a:bodyPr/>
          <a:lstStyle/>
          <a:p>
            <a:r>
              <a:rPr lang="en-GB" dirty="0" smtClean="0"/>
              <a:t>Operational Risk Assessment – Regulatory</a:t>
            </a:r>
            <a:endParaRPr lang="en-GB" dirty="0"/>
          </a:p>
        </p:txBody>
      </p:sp>
      <p:sp>
        <p:nvSpPr>
          <p:cNvPr id="2" name="Text Placeholder 1"/>
          <p:cNvSpPr>
            <a:spLocks noGrp="1"/>
          </p:cNvSpPr>
          <p:nvPr>
            <p:ph type="body" sz="quarter" idx="13"/>
          </p:nvPr>
        </p:nvSpPr>
        <p:spPr/>
        <p:txBody>
          <a:bodyPr/>
          <a:lstStyle/>
          <a:p>
            <a:r>
              <a:rPr lang="en-US"/>
              <a:t>Sources: UK PRA Annual Report 2014/15 &amp; Crazy Quilt Chart of Regulation, SEC Commissioner Daniel M. Gallagher, 3 June 2015</a:t>
            </a:r>
          </a:p>
        </p:txBody>
      </p:sp>
      <p:pic>
        <p:nvPicPr>
          <p:cNvPr id="3" name="Picture 2"/>
          <p:cNvPicPr>
            <a:picLocks noChangeAspect="1"/>
          </p:cNvPicPr>
          <p:nvPr/>
        </p:nvPicPr>
        <p:blipFill>
          <a:blip r:embed="rId2"/>
          <a:stretch>
            <a:fillRect/>
          </a:stretch>
        </p:blipFill>
        <p:spPr>
          <a:xfrm>
            <a:off x="5268950" y="1622047"/>
            <a:ext cx="5109301" cy="4174808"/>
          </a:xfrm>
          <a:prstGeom prst="rect">
            <a:avLst/>
          </a:prstGeom>
        </p:spPr>
      </p:pic>
      <p:pic>
        <p:nvPicPr>
          <p:cNvPr id="5" name="Picture 4"/>
          <p:cNvPicPr>
            <a:picLocks noChangeAspect="1"/>
          </p:cNvPicPr>
          <p:nvPr/>
        </p:nvPicPr>
        <p:blipFill>
          <a:blip r:embed="rId3"/>
          <a:stretch>
            <a:fillRect/>
          </a:stretch>
        </p:blipFill>
        <p:spPr>
          <a:xfrm>
            <a:off x="378148" y="1575919"/>
            <a:ext cx="4859836" cy="4263752"/>
          </a:xfrm>
          <a:prstGeom prst="rect">
            <a:avLst/>
          </a:prstGeom>
        </p:spPr>
      </p:pic>
    </p:spTree>
    <p:extLst>
      <p:ext uri="{BB962C8B-B14F-4D97-AF65-F5344CB8AC3E}">
        <p14:creationId xmlns:p14="http://schemas.microsoft.com/office/powerpoint/2010/main" val="164205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3" name="Text Placeholder 2"/>
          <p:cNvSpPr>
            <a:spLocks noGrp="1"/>
          </p:cNvSpPr>
          <p:nvPr>
            <p:ph type="body" sz="quarter" idx="11"/>
          </p:nvPr>
        </p:nvSpPr>
        <p:spPr/>
        <p:txBody>
          <a:bodyPr/>
          <a:lstStyle/>
          <a:p>
            <a:r>
              <a:rPr lang="en-US" smtClean="0"/>
              <a:t>Operational Risk Assessment – Regulatory</a:t>
            </a:r>
            <a:endParaRPr lang="en-US" dirty="0"/>
          </a:p>
        </p:txBody>
      </p:sp>
      <p:sp>
        <p:nvSpPr>
          <p:cNvPr id="11" name="Text Placeholder 10"/>
          <p:cNvSpPr>
            <a:spLocks noGrp="1"/>
          </p:cNvSpPr>
          <p:nvPr>
            <p:ph type="body" sz="quarter" idx="13"/>
          </p:nvPr>
        </p:nvSpPr>
        <p:spPr/>
        <p:txBody>
          <a:bodyPr/>
          <a:lstStyle/>
          <a:p>
            <a:endParaRPr lang="en-US"/>
          </a:p>
        </p:txBody>
      </p:sp>
      <p:sp>
        <p:nvSpPr>
          <p:cNvPr id="12" name="Text Placeholder 11"/>
          <p:cNvSpPr>
            <a:spLocks noGrp="1"/>
          </p:cNvSpPr>
          <p:nvPr>
            <p:ph type="body" sz="quarter" idx="14"/>
          </p:nvPr>
        </p:nvSpPr>
        <p:spPr/>
        <p:txBody>
          <a:bodyPr/>
          <a:lstStyle/>
          <a:p>
            <a:endParaRPr lang="en-US"/>
          </a:p>
        </p:txBody>
      </p:sp>
      <p:sp>
        <p:nvSpPr>
          <p:cNvPr id="4" name="Text Placeholder 27"/>
          <p:cNvSpPr>
            <a:spLocks noGrp="1"/>
          </p:cNvSpPr>
          <p:nvPr>
            <p:ph type="body" sz="quarter" idx="10"/>
          </p:nvPr>
        </p:nvSpPr>
        <p:spPr>
          <a:xfrm>
            <a:off x="450850" y="1619250"/>
            <a:ext cx="9791700" cy="3031599"/>
          </a:xfrm>
        </p:spPr>
        <p:txBody>
          <a:bodyPr/>
          <a:lstStyle/>
          <a:p>
            <a:pPr lvl="1"/>
            <a:r>
              <a:rPr lang="en-GB" dirty="0" smtClean="0"/>
              <a:t>There is no doubt that pre-crisis regulation was too lax</a:t>
            </a:r>
          </a:p>
          <a:p>
            <a:pPr lvl="1"/>
            <a:r>
              <a:rPr lang="en-GB" dirty="0" smtClean="0"/>
              <a:t>But have we gone too far? </a:t>
            </a:r>
          </a:p>
          <a:p>
            <a:pPr lvl="1"/>
            <a:r>
              <a:rPr lang="en-GB" dirty="0" smtClean="0"/>
              <a:t>US Administration already pushing back</a:t>
            </a:r>
          </a:p>
          <a:p>
            <a:pPr lvl="1"/>
            <a:r>
              <a:rPr lang="en-GB" dirty="0" smtClean="0"/>
              <a:t>And the burden of implementing so much regulation is burdensome</a:t>
            </a:r>
          </a:p>
          <a:p>
            <a:pPr lvl="1"/>
            <a:r>
              <a:rPr lang="en-GB" dirty="0" smtClean="0"/>
              <a:t>And are there unintended consequences</a:t>
            </a:r>
          </a:p>
          <a:p>
            <a:pPr lvl="1"/>
            <a:r>
              <a:rPr lang="en-GB" dirty="0" smtClean="0"/>
              <a:t>Focus shifting from banks to asset managers and investment consultants</a:t>
            </a:r>
          </a:p>
          <a:p>
            <a:pPr lvl="1"/>
            <a:r>
              <a:rPr lang="en-GB" dirty="0" smtClean="0"/>
              <a:t>But bottom line has to be a safe financial sector that protects taxpayers and ends too big to fail</a:t>
            </a:r>
          </a:p>
          <a:p>
            <a:pPr lvl="1"/>
            <a:endParaRPr lang="en-GB" dirty="0"/>
          </a:p>
        </p:txBody>
      </p:sp>
    </p:spTree>
    <p:extLst>
      <p:ext uri="{BB962C8B-B14F-4D97-AF65-F5344CB8AC3E}">
        <p14:creationId xmlns:p14="http://schemas.microsoft.com/office/powerpoint/2010/main" val="304110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10" name="Text Placeholder 9"/>
          <p:cNvSpPr>
            <a:spLocks noGrp="1"/>
          </p:cNvSpPr>
          <p:nvPr>
            <p:ph type="body" sz="quarter" idx="11"/>
          </p:nvPr>
        </p:nvSpPr>
        <p:spPr/>
        <p:txBody>
          <a:bodyPr/>
          <a:lstStyle/>
          <a:p>
            <a:r>
              <a:rPr lang="en-US" smtClean="0"/>
              <a:t>Conclusion</a:t>
            </a:r>
            <a:endParaRPr lang="en-US" dirty="0"/>
          </a:p>
        </p:txBody>
      </p:sp>
      <p:sp>
        <p:nvSpPr>
          <p:cNvPr id="16" name="Text Placeholder 15"/>
          <p:cNvSpPr>
            <a:spLocks noGrp="1"/>
          </p:cNvSpPr>
          <p:nvPr>
            <p:ph type="body" sz="quarter" idx="13"/>
          </p:nvPr>
        </p:nvSpPr>
        <p:spPr/>
        <p:txBody>
          <a:bodyPr/>
          <a:lstStyle/>
          <a:p>
            <a:endParaRPr lang="en-US"/>
          </a:p>
        </p:txBody>
      </p:sp>
      <p:sp>
        <p:nvSpPr>
          <p:cNvPr id="17" name="Text Placeholder 16"/>
          <p:cNvSpPr>
            <a:spLocks noGrp="1"/>
          </p:cNvSpPr>
          <p:nvPr>
            <p:ph type="body" sz="quarter" idx="14"/>
          </p:nvPr>
        </p:nvSpPr>
        <p:spPr/>
        <p:txBody>
          <a:bodyPr/>
          <a:lstStyle/>
          <a:p>
            <a:endParaRPr lang="en-US"/>
          </a:p>
        </p:txBody>
      </p:sp>
      <p:sp>
        <p:nvSpPr>
          <p:cNvPr id="4" name="Text Placeholder 27"/>
          <p:cNvSpPr>
            <a:spLocks noGrp="1"/>
          </p:cNvSpPr>
          <p:nvPr>
            <p:ph type="body" sz="quarter" idx="10"/>
          </p:nvPr>
        </p:nvSpPr>
        <p:spPr>
          <a:xfrm>
            <a:off x="450850" y="1619250"/>
            <a:ext cx="9791700" cy="2046714"/>
          </a:xfrm>
        </p:spPr>
        <p:txBody>
          <a:bodyPr/>
          <a:lstStyle/>
          <a:p>
            <a:pPr lvl="1"/>
            <a:r>
              <a:rPr lang="en-GB" dirty="0" smtClean="0"/>
              <a:t>Optically strong but structurally weak?</a:t>
            </a:r>
          </a:p>
          <a:p>
            <a:pPr lvl="1"/>
            <a:r>
              <a:rPr lang="en-GB" dirty="0" smtClean="0"/>
              <a:t>Is low volatility the time of maximum danger?</a:t>
            </a:r>
          </a:p>
          <a:p>
            <a:pPr lvl="1"/>
            <a:r>
              <a:rPr lang="en-GB" dirty="0" smtClean="0"/>
              <a:t>What are the unintended consequences of super easy policy and much tighter regulation?</a:t>
            </a:r>
          </a:p>
          <a:p>
            <a:pPr lvl="1"/>
            <a:r>
              <a:rPr lang="en-GB" dirty="0" smtClean="0"/>
              <a:t>Risk can be quantified but markets are uncertain</a:t>
            </a:r>
          </a:p>
          <a:p>
            <a:pPr lvl="1"/>
            <a:r>
              <a:rPr lang="en-GB" b="1" dirty="0" smtClean="0">
                <a:solidFill>
                  <a:schemeClr val="accent6"/>
                </a:solidFill>
              </a:rPr>
              <a:t>Better to be roughly right than precisely wrong</a:t>
            </a:r>
          </a:p>
          <a:p>
            <a:endParaRPr lang="en-GB" dirty="0"/>
          </a:p>
        </p:txBody>
      </p:sp>
    </p:spTree>
    <p:extLst>
      <p:ext uri="{BB962C8B-B14F-4D97-AF65-F5344CB8AC3E}">
        <p14:creationId xmlns:p14="http://schemas.microsoft.com/office/powerpoint/2010/main" val="37937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448748" y="831910"/>
            <a:ext cx="9866503" cy="6117073"/>
          </a:xfrm>
          <a:prstGeom prst="rect">
            <a:avLst/>
          </a:prstGeom>
          <a:solidFill>
            <a:schemeClr val="accent2">
              <a:lumMod val="40000"/>
              <a:lumOff val="60000"/>
              <a:alpha val="25000"/>
            </a:scheme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552" y="1179810"/>
            <a:ext cx="3559092" cy="231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64" y="872589"/>
            <a:ext cx="3107381" cy="25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50849" y="431800"/>
            <a:ext cx="9791701" cy="400110"/>
          </a:xfrm>
        </p:spPr>
        <p:txBody>
          <a:bodyPr/>
          <a:lstStyle/>
          <a:p>
            <a:r>
              <a:rPr lang="en-GB" dirty="0" smtClean="0"/>
              <a:t>A scrapbook of financial mishaps </a:t>
            </a:r>
            <a:endParaRPr lang="en-GB"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98" y="4760184"/>
            <a:ext cx="5108159"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043" y="5963380"/>
            <a:ext cx="5126757" cy="79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9"/>
          <p:cNvSpPr>
            <a:spLocks noGrp="1"/>
          </p:cNvSpPr>
          <p:nvPr>
            <p:ph type="body" sz="quarter" idx="13"/>
          </p:nvPr>
        </p:nvSpPr>
        <p:spPr>
          <a:xfrm>
            <a:off x="5164932" y="5652839"/>
            <a:ext cx="2592288" cy="123111"/>
          </a:xfrm>
        </p:spPr>
        <p:txBody>
          <a:bodyPr/>
          <a:lstStyle/>
          <a:p>
            <a:r>
              <a:rPr lang="en-GB" dirty="0" smtClean="0"/>
              <a:t>Source: Financial Times 13 Aug 2007</a:t>
            </a:r>
            <a:endParaRPr lang="en-GB" dirty="0"/>
          </a:p>
        </p:txBody>
      </p:sp>
      <p:sp>
        <p:nvSpPr>
          <p:cNvPr id="14" name="Text Placeholder 9"/>
          <p:cNvSpPr>
            <a:spLocks noGrp="1"/>
          </p:cNvSpPr>
          <p:nvPr>
            <p:ph type="body" sz="quarter" idx="13"/>
          </p:nvPr>
        </p:nvSpPr>
        <p:spPr>
          <a:xfrm>
            <a:off x="6462862" y="6759743"/>
            <a:ext cx="3733824" cy="122912"/>
          </a:xfrm>
        </p:spPr>
        <p:txBody>
          <a:bodyPr/>
          <a:lstStyle/>
          <a:p>
            <a:r>
              <a:rPr lang="en-GB" dirty="0" smtClean="0"/>
              <a:t>Source: Johnkay.com 03 Mar 2011, accessed 27 Aug 2015</a:t>
            </a:r>
            <a:endParaRPr lang="en-GB" dirty="0"/>
          </a:p>
        </p:txBody>
      </p:sp>
      <p:pic>
        <p:nvPicPr>
          <p:cNvPr id="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196" y="3947759"/>
            <a:ext cx="1207707" cy="187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0849" y="5852744"/>
            <a:ext cx="2232248" cy="507831"/>
          </a:xfrm>
          <a:prstGeom prst="rect">
            <a:avLst/>
          </a:prstGeom>
        </p:spPr>
        <p:txBody>
          <a:bodyPr wrap="square">
            <a:spAutoFit/>
          </a:bodyPr>
          <a:lstStyle/>
          <a:p>
            <a:r>
              <a:rPr lang="en-GB" sz="900" dirty="0"/>
              <a:t>LTCM calculated that a 45% drop in its equity value over the course of a month was a 10 standard deviation event.</a:t>
            </a:r>
          </a:p>
        </p:txBody>
      </p:sp>
      <p:sp>
        <p:nvSpPr>
          <p:cNvPr id="16" name="Text Placeholder 9"/>
          <p:cNvSpPr>
            <a:spLocks noGrp="1"/>
          </p:cNvSpPr>
          <p:nvPr>
            <p:ph type="body" sz="quarter" idx="13"/>
          </p:nvPr>
        </p:nvSpPr>
        <p:spPr>
          <a:xfrm>
            <a:off x="550541" y="6319430"/>
            <a:ext cx="2592288" cy="369332"/>
          </a:xfrm>
        </p:spPr>
        <p:txBody>
          <a:bodyPr/>
          <a:lstStyle/>
          <a:p>
            <a:r>
              <a:rPr lang="en-GB" dirty="0" smtClean="0"/>
              <a:t>Source:  </a:t>
            </a:r>
            <a:r>
              <a:rPr lang="en-GB" dirty="0"/>
              <a:t>Long Term Capital Management,: The Dangers of Leverage, </a:t>
            </a:r>
            <a:r>
              <a:rPr lang="en-GB" dirty="0" err="1"/>
              <a:t>Siddharth</a:t>
            </a:r>
            <a:r>
              <a:rPr lang="en-GB" dirty="0"/>
              <a:t> </a:t>
            </a:r>
            <a:r>
              <a:rPr lang="en-GB" dirty="0" err="1"/>
              <a:t>Prabhu</a:t>
            </a:r>
            <a:r>
              <a:rPr lang="en-GB" dirty="0"/>
              <a:t>, Duke University, May 2001 </a:t>
            </a:r>
          </a:p>
        </p:txBody>
      </p:sp>
      <p:sp>
        <p:nvSpPr>
          <p:cNvPr id="6" name="Rectangle 5"/>
          <p:cNvSpPr/>
          <p:nvPr/>
        </p:nvSpPr>
        <p:spPr>
          <a:xfrm>
            <a:off x="3690516" y="896048"/>
            <a:ext cx="1910879" cy="507831"/>
          </a:xfrm>
          <a:prstGeom prst="rect">
            <a:avLst/>
          </a:prstGeom>
        </p:spPr>
        <p:txBody>
          <a:bodyPr wrap="square">
            <a:spAutoFit/>
          </a:bodyPr>
          <a:lstStyle/>
          <a:p>
            <a:r>
              <a:rPr lang="en-GB" sz="900" dirty="0"/>
              <a:t>On Monday 19th October 1987 the Dow Jones Industrial Average fell 22.61%</a:t>
            </a:r>
          </a:p>
        </p:txBody>
      </p:sp>
      <p:sp>
        <p:nvSpPr>
          <p:cNvPr id="19" name="Text Placeholder 9"/>
          <p:cNvSpPr>
            <a:spLocks noGrp="1"/>
          </p:cNvSpPr>
          <p:nvPr>
            <p:ph type="body" sz="quarter" idx="13"/>
          </p:nvPr>
        </p:nvSpPr>
        <p:spPr>
          <a:xfrm>
            <a:off x="3785419" y="1403879"/>
            <a:ext cx="1815976" cy="720175"/>
          </a:xfrm>
        </p:spPr>
        <p:txBody>
          <a:bodyPr/>
          <a:lstStyle/>
          <a:p>
            <a:r>
              <a:rPr lang="en-GB" dirty="0" smtClean="0"/>
              <a:t>Source: </a:t>
            </a:r>
            <a:r>
              <a:rPr lang="en-GB" dirty="0"/>
              <a:t>Stock market volatility: 10 years after the Crash, G. William </a:t>
            </a:r>
            <a:r>
              <a:rPr lang="en-GB" dirty="0" err="1"/>
              <a:t>Schwert</a:t>
            </a:r>
            <a:r>
              <a:rPr lang="en-GB" dirty="0"/>
              <a:t>, Study commissioned for the 1997 Brookings-Wharton conference on Financial  Institutions </a:t>
            </a:r>
          </a:p>
          <a:p>
            <a:endParaRPr lang="en-GB" dirty="0"/>
          </a:p>
        </p:txBody>
      </p:sp>
      <p:sp>
        <p:nvSpPr>
          <p:cNvPr id="21" name="Rectangle 20"/>
          <p:cNvSpPr/>
          <p:nvPr/>
        </p:nvSpPr>
        <p:spPr>
          <a:xfrm>
            <a:off x="4498456" y="4201674"/>
            <a:ext cx="2673350" cy="369332"/>
          </a:xfrm>
          <a:prstGeom prst="rect">
            <a:avLst/>
          </a:prstGeom>
        </p:spPr>
        <p:txBody>
          <a:bodyPr wrap="square">
            <a:spAutoFit/>
          </a:bodyPr>
          <a:lstStyle/>
          <a:p>
            <a:r>
              <a:rPr lang="en-GB" sz="900" dirty="0" smtClean="0"/>
              <a:t>In January 2005 Greek 10 year bonds yielded just 9 basis points more than German Bunds</a:t>
            </a:r>
            <a:endParaRPr lang="en-GB" sz="900" dirty="0"/>
          </a:p>
        </p:txBody>
      </p:sp>
      <p:sp>
        <p:nvSpPr>
          <p:cNvPr id="22" name="Text Placeholder 9"/>
          <p:cNvSpPr>
            <a:spLocks noGrp="1"/>
          </p:cNvSpPr>
          <p:nvPr>
            <p:ph type="body" sz="quarter" idx="13"/>
          </p:nvPr>
        </p:nvSpPr>
        <p:spPr>
          <a:xfrm>
            <a:off x="4538987" y="4637073"/>
            <a:ext cx="2592288" cy="123111"/>
          </a:xfrm>
        </p:spPr>
        <p:txBody>
          <a:bodyPr/>
          <a:lstStyle/>
          <a:p>
            <a:r>
              <a:rPr lang="en-GB" dirty="0" smtClean="0"/>
              <a:t>Source: Bloomberg &amp; IAM calculations</a:t>
            </a:r>
            <a:endParaRPr lang="en-GB" dirty="0"/>
          </a:p>
        </p:txBody>
      </p:sp>
      <p:sp>
        <p:nvSpPr>
          <p:cNvPr id="24" name="Rectangle 23"/>
          <p:cNvSpPr/>
          <p:nvPr/>
        </p:nvSpPr>
        <p:spPr>
          <a:xfrm>
            <a:off x="6634423" y="3501130"/>
            <a:ext cx="2673350" cy="507831"/>
          </a:xfrm>
          <a:prstGeom prst="rect">
            <a:avLst/>
          </a:prstGeom>
        </p:spPr>
        <p:txBody>
          <a:bodyPr wrap="square">
            <a:spAutoFit/>
          </a:bodyPr>
          <a:lstStyle/>
          <a:p>
            <a:r>
              <a:rPr lang="en-GB" sz="900" dirty="0" smtClean="0"/>
              <a:t>At 19.30 on 6 May 2010 the S&amp;P index fell 5% in 3 minutes and bounced straight back. To this day, nobody really knows what happened</a:t>
            </a:r>
            <a:endParaRPr lang="en-GB" sz="900" dirty="0"/>
          </a:p>
        </p:txBody>
      </p:sp>
      <p:sp>
        <p:nvSpPr>
          <p:cNvPr id="25" name="Text Placeholder 9"/>
          <p:cNvSpPr>
            <a:spLocks noGrp="1"/>
          </p:cNvSpPr>
          <p:nvPr>
            <p:ph type="body" sz="quarter" idx="13"/>
          </p:nvPr>
        </p:nvSpPr>
        <p:spPr>
          <a:xfrm>
            <a:off x="6930876" y="4008961"/>
            <a:ext cx="2592288" cy="123111"/>
          </a:xfrm>
        </p:spPr>
        <p:txBody>
          <a:bodyPr/>
          <a:lstStyle/>
          <a:p>
            <a:r>
              <a:rPr lang="en-GB" dirty="0" smtClean="0"/>
              <a:t>Source: Bloomberg</a:t>
            </a:r>
            <a:endParaRPr lang="en-GB" dirty="0"/>
          </a:p>
        </p:txBody>
      </p:sp>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681" y="2433237"/>
            <a:ext cx="2947395" cy="176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90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2" name="Title 1"/>
          <p:cNvSpPr>
            <a:spLocks noGrp="1"/>
          </p:cNvSpPr>
          <p:nvPr>
            <p:ph type="ctrTitle"/>
          </p:nvPr>
        </p:nvSpPr>
        <p:spPr/>
        <p:txBody>
          <a:bodyPr/>
          <a:lstStyle/>
          <a:p>
            <a:r>
              <a:rPr lang="en-ZA" dirty="0"/>
              <a:t>Thank you</a:t>
            </a:r>
            <a:r>
              <a:rPr lang="en-US" dirty="0"/>
              <a:t/>
            </a:r>
            <a:br>
              <a:rPr lang="en-US" dirty="0"/>
            </a:br>
            <a:endParaRPr lang="en-US" dirty="0"/>
          </a:p>
        </p:txBody>
      </p:sp>
      <p:sp>
        <p:nvSpPr>
          <p:cNvPr id="5" name="Subtitle 4"/>
          <p:cNvSpPr>
            <a:spLocks noGrp="1"/>
          </p:cNvSpPr>
          <p:nvPr>
            <p:ph type="subTitle" idx="1"/>
          </p:nvPr>
        </p:nvSpPr>
        <p:spPr/>
        <p:txBody>
          <a:bodyPr/>
          <a:lstStyle/>
          <a:p>
            <a:r>
              <a:rPr lang="en-ZA" dirty="0" smtClean="0"/>
              <a:t>www.investecassetmanagement.com</a:t>
            </a:r>
            <a:endParaRPr lang="en-US" dirty="0"/>
          </a:p>
        </p:txBody>
      </p:sp>
    </p:spTree>
    <p:extLst>
      <p:ext uri="{BB962C8B-B14F-4D97-AF65-F5344CB8AC3E}">
        <p14:creationId xmlns:p14="http://schemas.microsoft.com/office/powerpoint/2010/main" val="328522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p:txBody>
          <a:bodyPr/>
          <a:lstStyle/>
          <a:p>
            <a:r>
              <a:rPr lang="en-ZA" dirty="0" smtClean="0"/>
              <a:t>Important information</a:t>
            </a:r>
            <a:endParaRPr lang="en-ZA" dirty="0"/>
          </a:p>
        </p:txBody>
      </p:sp>
      <p:sp>
        <p:nvSpPr>
          <p:cNvPr id="8" name="Text Placeholder 7"/>
          <p:cNvSpPr>
            <a:spLocks noGrp="1"/>
          </p:cNvSpPr>
          <p:nvPr>
            <p:ph type="body" sz="quarter" idx="11"/>
          </p:nvPr>
        </p:nvSpPr>
        <p:spPr/>
        <p:txBody>
          <a:bodyPr/>
          <a:lstStyle/>
          <a:p>
            <a:endParaRPr lang="en-US"/>
          </a:p>
        </p:txBody>
      </p:sp>
      <p:sp>
        <p:nvSpPr>
          <p:cNvPr id="312325" name="Rectangle 5"/>
          <p:cNvSpPr>
            <a:spLocks noGrp="1" noChangeArrowheads="1"/>
          </p:cNvSpPr>
          <p:nvPr>
            <p:ph type="body" sz="quarter" idx="10"/>
          </p:nvPr>
        </p:nvSpPr>
        <p:spPr>
          <a:xfrm>
            <a:off x="450850" y="1619250"/>
            <a:ext cx="9791700" cy="3770263"/>
          </a:xfrm>
        </p:spPr>
        <p:txBody>
          <a:bodyPr/>
          <a:lstStyle/>
          <a:p>
            <a:r>
              <a:rPr lang="en-GB" sz="1000" dirty="0" smtClean="0"/>
              <a:t>All information and opinions provided are of a general nature and are not intended to address the circumstances of any particular individual or entity.  We are not acting and do not purport to act in any way as an advisor or in a fiduciary capacity.  No one should act upon such information or opinion without appropriate professional advice after a thorough examination of a particular situation.  We endeavour to provide accurate and timely information but we make no representation or warranty, express or implied, with respect to the correctness, accuracy or completeness of the information and opinions.  We do not undertake to update, modify or amend the information on a frequent basis or to advise any person if such information subsequently becomes inaccurate.  Any representation or opinion is provided for information purposes only.  </a:t>
            </a:r>
          </a:p>
          <a:p>
            <a:r>
              <a:rPr lang="en-GB" sz="1000" dirty="0" smtClean="0"/>
              <a:t>In </a:t>
            </a:r>
            <a:r>
              <a:rPr lang="en-US" sz="1000" dirty="0"/>
              <a:t>In the event that specific funds are mentioned please refer to the relevant </a:t>
            </a:r>
            <a:r>
              <a:rPr lang="en-US" sz="1000" dirty="0" smtClean="0"/>
              <a:t>fact sheet in </a:t>
            </a:r>
            <a:r>
              <a:rPr lang="en-US" sz="1000" dirty="0"/>
              <a:t>order to obtain all the necessary information in regard to that fund</a:t>
            </a:r>
            <a:r>
              <a:rPr lang="en-GB" sz="1000" dirty="0" smtClean="0"/>
              <a:t>.  </a:t>
            </a:r>
          </a:p>
          <a:p>
            <a:r>
              <a:rPr lang="en-GB" sz="1000" dirty="0" smtClean="0"/>
              <a:t>Collective Investment scheme funds are generally medium to long term investments.  The value of participatory interests may go down as well as up and past performance is not necessarily a guide to the future. Funds  are traded at ruling prices and can engage in borrowing and scrip lending.  A schedule of charges, fees and adviser fees is available on request from the manager.  Additional adviser fees may be paid and if so, are subject to the relevant FAIS disclosure requirements.</a:t>
            </a:r>
            <a:r>
              <a:rPr lang="en-ZA" sz="1000" dirty="0" smtClean="0"/>
              <a:t> </a:t>
            </a:r>
          </a:p>
          <a:p>
            <a:r>
              <a:rPr lang="en-GB" sz="1000" dirty="0" smtClean="0"/>
              <a:t>Investment Team: There is no assurance that the persons referenced herein will continue to be involved with investing for this Fund, or that other persons not identified herein will become involved with investing assets for the Manager or assets of the Fund at any time without notice. </a:t>
            </a:r>
          </a:p>
          <a:p>
            <a:pPr lvl="0"/>
            <a:r>
              <a:rPr lang="en-GB" sz="1000" dirty="0" smtClean="0"/>
              <a:t>Investment Process: Any description or information regarding investment process or strategies is provided for illustrative purposes only, may not be fully indicative of any present or future investments and may be changed at the discretion of the manager without notice. References to specific investments, strategies or investment vehicles are for illustrative purposes only and should not be relied upon as a recommendation to purchase or sell such investments or to engage in any particular strategy. Portfolio data is expected to change and there is no assurance that the actual portfolio will remain as described herein. There is no assurance that the investments presented will be available in the future at the levels presented, with the same characteristics or be available at all. Past performance is no guarantee of future results and has no bearing upon the ability of Manager to construct the illustrative portfolio and implement its investment strategy or investment objective. </a:t>
            </a:r>
          </a:p>
          <a:p>
            <a:r>
              <a:rPr lang="en-GB" sz="1000" dirty="0" smtClean="0"/>
              <a:t>Certain Investec Asset Management funds are offered as long-term insurance policies issued by Investec Assurance Limited, a registered insurer in terms of the Long-term Insurance Act.</a:t>
            </a:r>
          </a:p>
          <a:p>
            <a:r>
              <a:rPr lang="en-US" sz="1000" dirty="0"/>
              <a:t>This presentation is the copyright of Investec and its contents may not be re-used without Investec’s prior permission</a:t>
            </a:r>
            <a:r>
              <a:rPr lang="en-US" sz="1000" dirty="0" smtClean="0"/>
              <a:t>.</a:t>
            </a:r>
            <a:endParaRPr lang="en-GB" sz="1000" dirty="0" smtClean="0"/>
          </a:p>
          <a:p>
            <a:r>
              <a:rPr lang="en-GB" sz="1000" dirty="0" smtClean="0"/>
              <a:t>Investec Asset Management is an authorised financial services provider.</a:t>
            </a:r>
            <a:endParaRPr lang="en-ZA" sz="1000" dirty="0"/>
          </a:p>
        </p:txBody>
      </p:sp>
      <p:sp>
        <p:nvSpPr>
          <p:cNvPr id="2" name="Rectangle 1"/>
          <p:cNvSpPr/>
          <p:nvPr/>
        </p:nvSpPr>
        <p:spPr bwMode="gray">
          <a:xfrm>
            <a:off x="0" y="-288759"/>
            <a:ext cx="10693400" cy="269507"/>
          </a:xfrm>
          <a:prstGeom prst="rect">
            <a:avLst/>
          </a:prstGeom>
          <a:solidFill>
            <a:schemeClr val="accent1"/>
          </a:solidFill>
          <a:ln w="6350">
            <a:noFill/>
            <a:miter lim="800000"/>
            <a:headEnd/>
            <a:tailEnd/>
          </a:ln>
          <a:effectLst/>
        </p:spPr>
        <p:txBody>
          <a:bodyPr lIns="36000" tIns="36000" rIns="36000" bIns="36000" rtlCol="0" anchor="ctr"/>
          <a:lstStyle/>
          <a:p>
            <a:pPr>
              <a:spcBef>
                <a:spcPct val="0"/>
              </a:spcBef>
              <a:buClrTx/>
              <a:buFontTx/>
              <a:buNone/>
            </a:pPr>
            <a:r>
              <a:rPr lang="en-ZA" sz="1200" b="1" dirty="0" smtClean="0">
                <a:solidFill>
                  <a:schemeClr val="bg1"/>
                </a:solidFill>
                <a:cs typeface="Arial" charset="0"/>
              </a:rPr>
              <a:t>GENERIC INSTITUTIONAL DISCLAIMER</a:t>
            </a:r>
            <a:endParaRPr lang="en-US" sz="1200" b="1" dirty="0">
              <a:solidFill>
                <a:schemeClr val="bg1"/>
              </a:solidFill>
              <a:cs typeface="Arial" charset="0"/>
            </a:endParaRPr>
          </a:p>
        </p:txBody>
      </p:sp>
    </p:spTree>
    <p:extLst>
      <p:ext uri="{BB962C8B-B14F-4D97-AF65-F5344CB8AC3E}">
        <p14:creationId xmlns:p14="http://schemas.microsoft.com/office/powerpoint/2010/main" val="30037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Agenda</a:t>
            </a:r>
            <a:endParaRPr lang="en-GB" dirty="0"/>
          </a:p>
        </p:txBody>
      </p:sp>
      <p:sp>
        <p:nvSpPr>
          <p:cNvPr id="8" name="Text Placeholder 7"/>
          <p:cNvSpPr>
            <a:spLocks noGrp="1"/>
          </p:cNvSpPr>
          <p:nvPr>
            <p:ph type="body" sz="quarter" idx="11"/>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3" name="Text Placeholder 5"/>
          <p:cNvSpPr>
            <a:spLocks noGrp="1"/>
          </p:cNvSpPr>
          <p:nvPr>
            <p:ph type="body" sz="quarter" idx="10"/>
          </p:nvPr>
        </p:nvSpPr>
        <p:spPr>
          <a:xfrm>
            <a:off x="450850" y="1619250"/>
            <a:ext cx="9791700" cy="1692771"/>
          </a:xfrm>
        </p:spPr>
        <p:txBody>
          <a:bodyPr/>
          <a:lstStyle/>
          <a:p>
            <a:pPr lvl="1"/>
            <a:r>
              <a:rPr lang="en-GB" dirty="0" smtClean="0"/>
              <a:t>Setting the scene</a:t>
            </a:r>
          </a:p>
          <a:p>
            <a:pPr lvl="1"/>
            <a:r>
              <a:rPr lang="en-GB" dirty="0" smtClean="0"/>
              <a:t>Investment risk assessment</a:t>
            </a:r>
          </a:p>
          <a:p>
            <a:pPr lvl="1"/>
            <a:r>
              <a:rPr lang="en-GB" dirty="0" smtClean="0"/>
              <a:t>Operational risk assessment</a:t>
            </a:r>
          </a:p>
          <a:p>
            <a:pPr lvl="1"/>
            <a:r>
              <a:rPr lang="en-GB" dirty="0" smtClean="0"/>
              <a:t>Conclusion</a:t>
            </a:r>
          </a:p>
          <a:p>
            <a:endParaRPr lang="en-GB" dirty="0" smtClean="0"/>
          </a:p>
        </p:txBody>
      </p:sp>
    </p:spTree>
    <p:extLst>
      <p:ext uri="{BB962C8B-B14F-4D97-AF65-F5344CB8AC3E}">
        <p14:creationId xmlns:p14="http://schemas.microsoft.com/office/powerpoint/2010/main" val="329553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A timeline of market disasters</a:t>
            </a:r>
            <a:endParaRPr lang="en-GB" dirty="0"/>
          </a:p>
        </p:txBody>
      </p:sp>
      <p:sp>
        <p:nvSpPr>
          <p:cNvPr id="11" name="Text Placeholder 10"/>
          <p:cNvSpPr>
            <a:spLocks noGrp="1"/>
          </p:cNvSpPr>
          <p:nvPr>
            <p:ph type="body" sz="quarter" idx="11"/>
          </p:nvPr>
        </p:nvSpPr>
        <p:spPr/>
        <p:txBody>
          <a:bodyPr/>
          <a:lstStyle/>
          <a:p>
            <a:r>
              <a:rPr lang="en-US" smtClean="0"/>
              <a:t>Setting the scene</a:t>
            </a:r>
            <a:endParaRPr lang="en-US" dirty="0"/>
          </a:p>
        </p:txBody>
      </p:sp>
      <p:sp>
        <p:nvSpPr>
          <p:cNvPr id="4" name="Text Placeholder 27"/>
          <p:cNvSpPr>
            <a:spLocks noGrp="1"/>
          </p:cNvSpPr>
          <p:nvPr>
            <p:ph type="body" sz="quarter" idx="10"/>
          </p:nvPr>
        </p:nvSpPr>
        <p:spPr>
          <a:xfrm>
            <a:off x="450850" y="1619250"/>
            <a:ext cx="4824000" cy="2285241"/>
          </a:xfrm>
        </p:spPr>
        <p:txBody>
          <a:bodyPr/>
          <a:lstStyle/>
          <a:p>
            <a:pPr lvl="1"/>
            <a:r>
              <a:rPr lang="en-GB" dirty="0" smtClean="0"/>
              <a:t>30 years ago</a:t>
            </a:r>
          </a:p>
          <a:p>
            <a:pPr lvl="2"/>
            <a:r>
              <a:rPr lang="en-GB" sz="1800" dirty="0" smtClean="0"/>
              <a:t>Black Monday refers October 19, 1987</a:t>
            </a:r>
          </a:p>
          <a:p>
            <a:pPr lvl="1"/>
            <a:r>
              <a:rPr lang="en-GB" dirty="0" smtClean="0"/>
              <a:t>20 years ago</a:t>
            </a:r>
          </a:p>
          <a:p>
            <a:pPr lvl="2"/>
            <a:r>
              <a:rPr lang="en-GB" sz="1800" dirty="0" smtClean="0"/>
              <a:t>Asian financial crisis</a:t>
            </a:r>
          </a:p>
          <a:p>
            <a:pPr lvl="1"/>
            <a:r>
              <a:rPr lang="en-GB" dirty="0" smtClean="0"/>
              <a:t>10 years ago</a:t>
            </a:r>
          </a:p>
          <a:p>
            <a:pPr lvl="2"/>
            <a:r>
              <a:rPr lang="en-GB" sz="1800" dirty="0" smtClean="0"/>
              <a:t>Global financial crisis</a:t>
            </a:r>
          </a:p>
          <a:p>
            <a:pPr lvl="1"/>
            <a:endParaRPr lang="en-GB" dirty="0"/>
          </a:p>
        </p:txBody>
      </p:sp>
      <p:pic>
        <p:nvPicPr>
          <p:cNvPr id="2" name="Picture 1"/>
          <p:cNvPicPr>
            <a:picLocks noChangeAspect="1"/>
          </p:cNvPicPr>
          <p:nvPr/>
        </p:nvPicPr>
        <p:blipFill rotWithShape="1">
          <a:blip r:embed="rId2"/>
          <a:srcRect t="1" b="1237"/>
          <a:stretch/>
        </p:blipFill>
        <p:spPr>
          <a:xfrm>
            <a:off x="5995417" y="1252461"/>
            <a:ext cx="3838664" cy="1592066"/>
          </a:xfrm>
          <a:prstGeom prst="rect">
            <a:avLst/>
          </a:prstGeom>
        </p:spPr>
      </p:pic>
      <p:pic>
        <p:nvPicPr>
          <p:cNvPr id="3" name="Picture 2"/>
          <p:cNvPicPr>
            <a:picLocks noChangeAspect="1"/>
          </p:cNvPicPr>
          <p:nvPr/>
        </p:nvPicPr>
        <p:blipFill>
          <a:blip r:embed="rId3"/>
          <a:stretch>
            <a:fillRect/>
          </a:stretch>
        </p:blipFill>
        <p:spPr>
          <a:xfrm>
            <a:off x="6067425" y="2857569"/>
            <a:ext cx="3694648" cy="2003182"/>
          </a:xfrm>
          <a:prstGeom prst="rect">
            <a:avLst/>
          </a:prstGeom>
        </p:spPr>
      </p:pic>
      <p:pic>
        <p:nvPicPr>
          <p:cNvPr id="5" name="Picture 4"/>
          <p:cNvPicPr>
            <a:picLocks noChangeAspect="1"/>
          </p:cNvPicPr>
          <p:nvPr/>
        </p:nvPicPr>
        <p:blipFill rotWithShape="1">
          <a:blip r:embed="rId4"/>
          <a:srcRect r="1632"/>
          <a:stretch/>
        </p:blipFill>
        <p:spPr>
          <a:xfrm>
            <a:off x="6046046" y="4860751"/>
            <a:ext cx="3737406" cy="1948805"/>
          </a:xfrm>
          <a:prstGeom prst="rect">
            <a:avLst/>
          </a:prstGeom>
        </p:spPr>
      </p:pic>
    </p:spTree>
    <p:extLst>
      <p:ext uri="{BB962C8B-B14F-4D97-AF65-F5344CB8AC3E}">
        <p14:creationId xmlns:p14="http://schemas.microsoft.com/office/powerpoint/2010/main" val="328324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Setting the scene</a:t>
            </a:r>
            <a:endParaRPr lang="en-US" dirty="0"/>
          </a:p>
        </p:txBody>
      </p:sp>
      <p:sp>
        <p:nvSpPr>
          <p:cNvPr id="15" name="Text Placeholder 14"/>
          <p:cNvSpPr>
            <a:spLocks noGrp="1"/>
          </p:cNvSpPr>
          <p:nvPr>
            <p:ph type="body" sz="quarter" idx="13"/>
          </p:nvPr>
        </p:nvSpPr>
        <p:spPr/>
        <p:txBody>
          <a:bodyPr/>
          <a:lstStyle/>
          <a:p>
            <a:r>
              <a:rPr lang="en-US"/>
              <a:t>Sources: IMF WEO database April 2017, Bloomberg &amp; Investec Asset Management calculations</a:t>
            </a:r>
            <a:endParaRPr lang="en-US" dirty="0"/>
          </a:p>
        </p:txBody>
      </p:sp>
      <p:sp>
        <p:nvSpPr>
          <p:cNvPr id="4" name="Text Placeholder 27"/>
          <p:cNvSpPr>
            <a:spLocks noGrp="1"/>
          </p:cNvSpPr>
          <p:nvPr>
            <p:ph type="body" sz="quarter" idx="10"/>
          </p:nvPr>
        </p:nvSpPr>
        <p:spPr>
          <a:xfrm>
            <a:off x="450850" y="1619250"/>
            <a:ext cx="4824000" cy="4878259"/>
          </a:xfrm>
        </p:spPr>
        <p:txBody>
          <a:bodyPr/>
          <a:lstStyle/>
          <a:p>
            <a:pPr lvl="1"/>
            <a:r>
              <a:rPr lang="en-GB" sz="1600" dirty="0" smtClean="0"/>
              <a:t>The effects of the Global Financial Crisis are fading</a:t>
            </a:r>
          </a:p>
          <a:p>
            <a:pPr lvl="1"/>
            <a:r>
              <a:rPr lang="en-GB" sz="1600" dirty="0" smtClean="0"/>
              <a:t>Global growth is picking up</a:t>
            </a:r>
          </a:p>
          <a:p>
            <a:pPr lvl="1"/>
            <a:r>
              <a:rPr lang="en-GB" sz="1600" dirty="0" smtClean="0"/>
              <a:t>And inflation is firming</a:t>
            </a:r>
          </a:p>
          <a:p>
            <a:pPr lvl="1"/>
            <a:r>
              <a:rPr lang="en-GB" sz="1600" dirty="0" smtClean="0"/>
              <a:t>Financial markets have performed well</a:t>
            </a:r>
          </a:p>
          <a:p>
            <a:pPr lvl="1"/>
            <a:r>
              <a:rPr lang="en-GB" sz="1600" dirty="0" smtClean="0"/>
              <a:t>And commodity prices are, on balance, recovering too</a:t>
            </a:r>
          </a:p>
          <a:p>
            <a:pPr lvl="1"/>
            <a:r>
              <a:rPr lang="en-GB" sz="1600" dirty="0" smtClean="0"/>
              <a:t>But much of this stability has been engineered by the extraordinary measures taken by policy makers</a:t>
            </a:r>
          </a:p>
          <a:p>
            <a:pPr lvl="1"/>
            <a:r>
              <a:rPr lang="en-GB" sz="1600" dirty="0" smtClean="0"/>
              <a:t>And investors have undertaken a monumental ‘search for yield’</a:t>
            </a:r>
          </a:p>
          <a:p>
            <a:pPr lvl="1"/>
            <a:r>
              <a:rPr lang="en-GB" sz="1600" dirty="0" smtClean="0"/>
              <a:t>However, some of central bank policies are now being unwound</a:t>
            </a:r>
          </a:p>
          <a:p>
            <a:pPr lvl="1"/>
            <a:r>
              <a:rPr lang="en-GB" sz="1600" dirty="0" smtClean="0"/>
              <a:t>Will the peace hold?</a:t>
            </a:r>
          </a:p>
          <a:p>
            <a:pPr lvl="1"/>
            <a:r>
              <a:rPr lang="en-GB" sz="1600" dirty="0" smtClean="0"/>
              <a:t>And are we equipped with the correct tools to handle possible dislocations?</a:t>
            </a:r>
          </a:p>
        </p:txBody>
      </p:sp>
      <p:graphicFrame>
        <p:nvGraphicFramePr>
          <p:cNvPr id="9" name="Chart 8"/>
          <p:cNvGraphicFramePr/>
          <p:nvPr>
            <p:extLst>
              <p:ext uri="{D42A27DB-BD31-4B8C-83A1-F6EECF244321}">
                <p14:modId xmlns:p14="http://schemas.microsoft.com/office/powerpoint/2010/main" val="2019674307"/>
              </p:ext>
            </p:extLst>
          </p:nvPr>
        </p:nvGraphicFramePr>
        <p:xfrm>
          <a:off x="5447315" y="1827143"/>
          <a:ext cx="4790568"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720323445"/>
              </p:ext>
            </p:extLst>
          </p:nvPr>
        </p:nvGraphicFramePr>
        <p:xfrm>
          <a:off x="5410137" y="3631233"/>
          <a:ext cx="4827745"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430056315"/>
              </p:ext>
            </p:extLst>
          </p:nvPr>
        </p:nvGraphicFramePr>
        <p:xfrm>
          <a:off x="5410137" y="5435323"/>
          <a:ext cx="4827745"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Global GDP &amp; CPI</a:t>
            </a:r>
          </a:p>
        </p:txBody>
      </p:sp>
      <p:sp>
        <p:nvSpPr>
          <p:cNvPr id="18" name="Rectangle 17"/>
          <p:cNvSpPr/>
          <p:nvPr/>
        </p:nvSpPr>
        <p:spPr>
          <a:xfrm>
            <a:off x="5417820" y="3420525"/>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MSCI AWD Index</a:t>
            </a:r>
          </a:p>
        </p:txBody>
      </p:sp>
      <p:sp>
        <p:nvSpPr>
          <p:cNvPr id="19" name="Rectangle 18"/>
          <p:cNvSpPr/>
          <p:nvPr/>
        </p:nvSpPr>
        <p:spPr>
          <a:xfrm>
            <a:off x="5417820" y="522015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defRPr sz="720" b="0" i="0" u="none" strike="noStrike" kern="1200" spc="0" baseline="0">
                <a:solidFill>
                  <a:srgbClr val="000000">
                    <a:lumMod val="65000"/>
                    <a:lumOff val="35000"/>
                  </a:srgbClr>
                </a:solidFill>
                <a:latin typeface="+mn-lt"/>
                <a:ea typeface="+mn-ea"/>
                <a:cs typeface="+mn-cs"/>
              </a:defRPr>
            </a:pPr>
            <a:r>
              <a:rPr lang="en-GB" sz="1600" dirty="0">
                <a:solidFill>
                  <a:srgbClr val="000000"/>
                </a:solidFill>
                <a:latin typeface="Arial Black" panose="020B0A04020102020204" pitchFamily="34" charset="0"/>
              </a:rPr>
              <a:t>Commodity Prices</a:t>
            </a:r>
          </a:p>
        </p:txBody>
      </p:sp>
    </p:spTree>
    <p:extLst>
      <p:ext uri="{BB962C8B-B14F-4D97-AF65-F5344CB8AC3E}">
        <p14:creationId xmlns:p14="http://schemas.microsoft.com/office/powerpoint/2010/main" val="289084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Credit</a:t>
            </a:r>
            <a:endParaRPr lang="en-US"/>
          </a:p>
        </p:txBody>
      </p:sp>
      <p:sp>
        <p:nvSpPr>
          <p:cNvPr id="14" name="Text Placeholder 13"/>
          <p:cNvSpPr>
            <a:spLocks noGrp="1"/>
          </p:cNvSpPr>
          <p:nvPr>
            <p:ph type="body" sz="quarter" idx="13"/>
          </p:nvPr>
        </p:nvSpPr>
        <p:spPr/>
        <p:txBody>
          <a:bodyPr/>
          <a:lstStyle/>
          <a:p>
            <a:r>
              <a:rPr lang="fr-FR"/>
              <a:t>Sources: Bloomberg &amp; Investec Asset Management calculations</a:t>
            </a:r>
          </a:p>
        </p:txBody>
      </p:sp>
      <p:sp>
        <p:nvSpPr>
          <p:cNvPr id="4" name="Text Placeholder 27"/>
          <p:cNvSpPr>
            <a:spLocks noGrp="1"/>
          </p:cNvSpPr>
          <p:nvPr>
            <p:ph type="body" sz="quarter" idx="10"/>
          </p:nvPr>
        </p:nvSpPr>
        <p:spPr>
          <a:xfrm>
            <a:off x="450850" y="1619250"/>
            <a:ext cx="4824000" cy="4539704"/>
          </a:xfrm>
        </p:spPr>
        <p:txBody>
          <a:bodyPr/>
          <a:lstStyle/>
          <a:p>
            <a:pPr lvl="1"/>
            <a:r>
              <a:rPr lang="en-GB" dirty="0" smtClean="0"/>
              <a:t>The Global Financial Crisis saw credit conditions deteriorate across the world</a:t>
            </a:r>
          </a:p>
          <a:p>
            <a:pPr lvl="1"/>
            <a:r>
              <a:rPr lang="en-GB" dirty="0" smtClean="0"/>
              <a:t>The credit rating agencies were behind the curve, still upgrading more Investment Grade ratings than downgrading in 2007</a:t>
            </a:r>
          </a:p>
          <a:p>
            <a:pPr lvl="1"/>
            <a:r>
              <a:rPr lang="en-GB" dirty="0" smtClean="0"/>
              <a:t>In recent years, ratings are rising again as balance sheets are repaired</a:t>
            </a:r>
          </a:p>
          <a:p>
            <a:pPr lvl="1"/>
            <a:r>
              <a:rPr lang="en-GB" dirty="0" smtClean="0"/>
              <a:t>There is no doubt banks are better capitalised and credit standards have been tightened</a:t>
            </a:r>
          </a:p>
          <a:p>
            <a:pPr lvl="1"/>
            <a:r>
              <a:rPr lang="en-GB" dirty="0" smtClean="0"/>
              <a:t>But corporate borrowers are now much more leveraged, taking advantage of low interest rates to borrow heavily</a:t>
            </a:r>
          </a:p>
          <a:p>
            <a:pPr lvl="1"/>
            <a:r>
              <a:rPr lang="en-GB" dirty="0" smtClean="0"/>
              <a:t>Much of this has gone into share buyback, fuelling markets</a:t>
            </a:r>
          </a:p>
        </p:txBody>
      </p:sp>
      <p:graphicFrame>
        <p:nvGraphicFramePr>
          <p:cNvPr id="10" name="Chart 9"/>
          <p:cNvGraphicFramePr/>
          <p:nvPr>
            <p:extLst>
              <p:ext uri="{D42A27DB-BD31-4B8C-83A1-F6EECF244321}">
                <p14:modId xmlns:p14="http://schemas.microsoft.com/office/powerpoint/2010/main" val="1747852067"/>
              </p:ext>
            </p:extLst>
          </p:nvPr>
        </p:nvGraphicFramePr>
        <p:xfrm>
          <a:off x="5418708" y="1825674"/>
          <a:ext cx="4822572" cy="14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257112397"/>
              </p:ext>
            </p:extLst>
          </p:nvPr>
        </p:nvGraphicFramePr>
        <p:xfrm>
          <a:off x="5418708" y="3558477"/>
          <a:ext cx="4905074"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70815647"/>
              </p:ext>
            </p:extLst>
          </p:nvPr>
        </p:nvGraphicFramePr>
        <p:xfrm>
          <a:off x="5418708" y="5461567"/>
          <a:ext cx="4905074"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a:solidFill>
                  <a:srgbClr val="000000"/>
                </a:solidFill>
                <a:latin typeface="Arial Black" panose="020B0A04020102020204" pitchFamily="34" charset="0"/>
              </a:rPr>
              <a:t>US IG credit rating changes</a:t>
            </a:r>
            <a:endParaRPr lang="en-US" sz="1600" dirty="0">
              <a:solidFill>
                <a:srgbClr val="000000"/>
              </a:solidFill>
              <a:latin typeface="Arial Black" panose="020B0A04020102020204" pitchFamily="34" charset="0"/>
            </a:endParaRPr>
          </a:p>
        </p:txBody>
      </p:sp>
      <p:sp>
        <p:nvSpPr>
          <p:cNvPr id="18" name="Rectangle 17"/>
          <p:cNvSpPr/>
          <p:nvPr/>
        </p:nvSpPr>
        <p:spPr>
          <a:xfrm>
            <a:off x="5417820" y="3420525"/>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a:solidFill>
                  <a:srgbClr val="000000"/>
                </a:solidFill>
                <a:latin typeface="Arial Black" panose="020B0A04020102020204" pitchFamily="34" charset="0"/>
              </a:rPr>
              <a:t>Western Europe IG credit rating changes</a:t>
            </a:r>
            <a:endParaRPr lang="en-US" sz="1600" dirty="0">
              <a:solidFill>
                <a:srgbClr val="000000"/>
              </a:solidFill>
              <a:latin typeface="Arial Black" panose="020B0A04020102020204" pitchFamily="34" charset="0"/>
            </a:endParaRPr>
          </a:p>
        </p:txBody>
      </p:sp>
      <p:sp>
        <p:nvSpPr>
          <p:cNvPr id="19" name="Rectangle 18"/>
          <p:cNvSpPr/>
          <p:nvPr/>
        </p:nvSpPr>
        <p:spPr>
          <a:xfrm>
            <a:off x="5417820" y="522015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defRPr sz="720" b="0" i="0" u="none" strike="noStrike" kern="1200" spc="0" baseline="0">
                <a:solidFill>
                  <a:srgbClr val="000000">
                    <a:lumMod val="65000"/>
                    <a:lumOff val="35000"/>
                  </a:srgbClr>
                </a:solidFill>
                <a:latin typeface="+mn-lt"/>
                <a:ea typeface="+mn-ea"/>
                <a:cs typeface="+mn-cs"/>
              </a:defRPr>
            </a:pPr>
            <a:r>
              <a:rPr lang="en-US" sz="1600" dirty="0">
                <a:solidFill>
                  <a:srgbClr val="000000"/>
                </a:solidFill>
                <a:latin typeface="Arial Black" panose="020B0A04020102020204" pitchFamily="34" charset="0"/>
              </a:rPr>
              <a:t>Asia Pacific IG credit rating changes</a:t>
            </a:r>
          </a:p>
        </p:txBody>
      </p:sp>
    </p:spTree>
    <p:extLst>
      <p:ext uri="{BB962C8B-B14F-4D97-AF65-F5344CB8AC3E}">
        <p14:creationId xmlns:p14="http://schemas.microsoft.com/office/powerpoint/2010/main" val="141059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Credit</a:t>
            </a:r>
            <a:endParaRPr lang="en-US" dirty="0"/>
          </a:p>
        </p:txBody>
      </p:sp>
      <p:sp>
        <p:nvSpPr>
          <p:cNvPr id="15" name="Text Placeholder 14"/>
          <p:cNvSpPr>
            <a:spLocks noGrp="1"/>
          </p:cNvSpPr>
          <p:nvPr>
            <p:ph type="body" sz="quarter" idx="13"/>
          </p:nvPr>
        </p:nvSpPr>
        <p:spPr/>
        <p:txBody>
          <a:bodyPr/>
          <a:lstStyle/>
          <a:p>
            <a:r>
              <a:rPr lang="en-US"/>
              <a:t>Sources: Federal Reserve Bank of St Louis &amp; Investec Asset Management calculations</a:t>
            </a:r>
            <a:endParaRPr lang="en-US" dirty="0"/>
          </a:p>
        </p:txBody>
      </p:sp>
      <p:sp>
        <p:nvSpPr>
          <p:cNvPr id="4" name="Text Placeholder 27"/>
          <p:cNvSpPr>
            <a:spLocks noGrp="1"/>
          </p:cNvSpPr>
          <p:nvPr>
            <p:ph type="body" sz="quarter" idx="10"/>
          </p:nvPr>
        </p:nvSpPr>
        <p:spPr>
          <a:xfrm>
            <a:off x="450850" y="1619250"/>
            <a:ext cx="4824000" cy="4616648"/>
          </a:xfrm>
        </p:spPr>
        <p:txBody>
          <a:bodyPr/>
          <a:lstStyle/>
          <a:p>
            <a:pPr lvl="1"/>
            <a:r>
              <a:rPr lang="en-GB" dirty="0" smtClean="0"/>
              <a:t>The deleveraging post GFC looks very modest now</a:t>
            </a:r>
          </a:p>
          <a:p>
            <a:pPr lvl="1"/>
            <a:r>
              <a:rPr lang="en-GB" dirty="0" smtClean="0"/>
              <a:t>US corporate leverage ratios are elevated relative to history and close to record highs.</a:t>
            </a:r>
          </a:p>
          <a:p>
            <a:pPr lvl="1"/>
            <a:r>
              <a:rPr lang="en-GB" dirty="0" smtClean="0"/>
              <a:t>Previous periods of elevated leverage ratios, in the early 2000s and 2009, have been a result of earnings impairment – ex energy this has not yet occurred.</a:t>
            </a:r>
          </a:p>
          <a:p>
            <a:pPr lvl="1"/>
            <a:r>
              <a:rPr lang="en-GB" dirty="0" smtClean="0"/>
              <a:t>Corporate leverage ratios are therefore at their healthy economy highs.</a:t>
            </a:r>
          </a:p>
          <a:p>
            <a:pPr lvl="1"/>
            <a:r>
              <a:rPr lang="en-GB" dirty="0" smtClean="0"/>
              <a:t>With the US Federal Reserve raising interest rates and reducing their balance sheet, this is a clear vulnerability</a:t>
            </a:r>
          </a:p>
          <a:p>
            <a:pPr lvl="1"/>
            <a:endParaRPr lang="en-GB" dirty="0" smtClean="0"/>
          </a:p>
          <a:p>
            <a:endParaRPr lang="en-GB" dirty="0"/>
          </a:p>
        </p:txBody>
      </p:sp>
      <p:sp>
        <p:nvSpPr>
          <p:cNvPr id="6" name="Text Placeholder 5"/>
          <p:cNvSpPr txBox="1">
            <a:spLocks/>
          </p:cNvSpPr>
          <p:nvPr/>
        </p:nvSpPr>
        <p:spPr>
          <a:xfrm>
            <a:off x="306140" y="1179370"/>
            <a:ext cx="5704600" cy="1338828"/>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dirty="0" smtClean="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562724" y="1943434"/>
            <a:ext cx="4027278" cy="2053221"/>
          </a:xfrm>
          <a:prstGeom prst="rect">
            <a:avLst/>
          </a:prstGeom>
          <a:noFill/>
          <a:ln>
            <a:noFill/>
          </a:ln>
        </p:spPr>
      </p:pic>
      <p:sp>
        <p:nvSpPr>
          <p:cNvPr id="12" name="TextBox 11"/>
          <p:cNvSpPr txBox="1"/>
          <p:nvPr/>
        </p:nvSpPr>
        <p:spPr>
          <a:xfrm>
            <a:off x="5417819"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noAutofit/>
          </a:bodyPr>
          <a:lstStyle>
            <a:defPPr>
              <a:defRPr lang="en-US"/>
            </a:defPPr>
            <a:lvl1pPr>
              <a:defRPr sz="1200">
                <a:solidFill>
                  <a:schemeClr val="bg1">
                    <a:lumMod val="65000"/>
                  </a:schemeClr>
                </a:solidFill>
              </a:defRPr>
            </a:lvl1pPr>
          </a:lstStyle>
          <a:p>
            <a:pPr>
              <a:spcBef>
                <a:spcPts val="30"/>
              </a:spcBef>
            </a:pPr>
            <a:r>
              <a:rPr lang="en-GB" sz="1400" dirty="0" smtClean="0">
                <a:solidFill>
                  <a:srgbClr val="000000"/>
                </a:solidFill>
                <a:latin typeface="Arial Black" panose="020B0A04020102020204" pitchFamily="34" charset="0"/>
              </a:rPr>
              <a:t>Total </a:t>
            </a:r>
            <a:r>
              <a:rPr lang="en-GB" sz="1400" dirty="0">
                <a:solidFill>
                  <a:srgbClr val="000000"/>
                </a:solidFill>
                <a:latin typeface="Arial Black" panose="020B0A04020102020204" pitchFamily="34" charset="0"/>
              </a:rPr>
              <a:t>Credit to Corporations in Japan and the US</a:t>
            </a:r>
            <a:endParaRPr lang="en-US" sz="1400" dirty="0">
              <a:solidFill>
                <a:srgbClr val="000000"/>
              </a:solidFill>
              <a:latin typeface="Arial Black" panose="020B0A04020102020204" pitchFamily="34" charset="0"/>
            </a:endParaRPr>
          </a:p>
        </p:txBody>
      </p:sp>
      <p:pic>
        <p:nvPicPr>
          <p:cNvPr id="14" name="Picture 13"/>
          <p:cNvPicPr>
            <a:picLocks noChangeAspect="1"/>
          </p:cNvPicPr>
          <p:nvPr/>
        </p:nvPicPr>
        <p:blipFill>
          <a:blip r:embed="rId3"/>
          <a:stretch>
            <a:fillRect/>
          </a:stretch>
        </p:blipFill>
        <p:spPr>
          <a:xfrm>
            <a:off x="5706740" y="4521715"/>
            <a:ext cx="4163197" cy="2230637"/>
          </a:xfrm>
          <a:prstGeom prst="rect">
            <a:avLst/>
          </a:prstGeom>
        </p:spPr>
      </p:pic>
      <p:sp>
        <p:nvSpPr>
          <p:cNvPr id="16" name="TextBox 15"/>
          <p:cNvSpPr txBox="1"/>
          <p:nvPr/>
        </p:nvSpPr>
        <p:spPr>
          <a:xfrm>
            <a:off x="5417819" y="4177029"/>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rtlCol="0" anchor="t" anchorCtr="0">
            <a:noAutofit/>
          </a:bodyPr>
          <a:lstStyle>
            <a:defPPr>
              <a:defRPr lang="en-US"/>
            </a:defPPr>
            <a:lvl1pPr>
              <a:defRPr sz="1200">
                <a:solidFill>
                  <a:schemeClr val="bg1">
                    <a:lumMod val="65000"/>
                  </a:schemeClr>
                </a:solidFill>
              </a:defRPr>
            </a:lvl1pPr>
          </a:lstStyle>
          <a:p>
            <a:pPr>
              <a:spcBef>
                <a:spcPts val="30"/>
              </a:spcBef>
            </a:pPr>
            <a:r>
              <a:rPr lang="en-GB" sz="1400" dirty="0" smtClean="0">
                <a:solidFill>
                  <a:srgbClr val="000000"/>
                </a:solidFill>
                <a:latin typeface="Arial Black" panose="020B0A04020102020204" pitchFamily="34" charset="0"/>
              </a:rPr>
              <a:t>Investment Grade Debt to EBITDA Ratios</a:t>
            </a:r>
          </a:p>
        </p:txBody>
      </p:sp>
    </p:spTree>
    <p:extLst>
      <p:ext uri="{BB962C8B-B14F-4D97-AF65-F5344CB8AC3E}">
        <p14:creationId xmlns:p14="http://schemas.microsoft.com/office/powerpoint/2010/main" val="354807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Credit</a:t>
            </a:r>
            <a:endParaRPr lang="en-US" dirty="0"/>
          </a:p>
        </p:txBody>
      </p:sp>
      <p:sp>
        <p:nvSpPr>
          <p:cNvPr id="13" name="Text Placeholder 12"/>
          <p:cNvSpPr>
            <a:spLocks noGrp="1"/>
          </p:cNvSpPr>
          <p:nvPr>
            <p:ph type="body" sz="quarter" idx="13"/>
          </p:nvPr>
        </p:nvSpPr>
        <p:spPr/>
        <p:txBody>
          <a:bodyPr/>
          <a:lstStyle/>
          <a:p>
            <a:r>
              <a:rPr lang="fr-FR"/>
              <a:t>Sources: Bloomberg &amp; Investec Asset Management calculations</a:t>
            </a:r>
          </a:p>
        </p:txBody>
      </p:sp>
      <p:sp>
        <p:nvSpPr>
          <p:cNvPr id="14" name="Text Placeholder 13"/>
          <p:cNvSpPr>
            <a:spLocks noGrp="1"/>
          </p:cNvSpPr>
          <p:nvPr>
            <p:ph type="body" sz="quarter" idx="14"/>
          </p:nvPr>
        </p:nvSpPr>
        <p:spPr/>
        <p:txBody>
          <a:bodyPr/>
          <a:lstStyle/>
          <a:p>
            <a:endParaRPr lang="en-US"/>
          </a:p>
        </p:txBody>
      </p:sp>
      <p:sp>
        <p:nvSpPr>
          <p:cNvPr id="4" name="Text Placeholder 27"/>
          <p:cNvSpPr>
            <a:spLocks noGrp="1"/>
          </p:cNvSpPr>
          <p:nvPr>
            <p:ph type="body" sz="quarter" idx="10"/>
          </p:nvPr>
        </p:nvSpPr>
        <p:spPr>
          <a:xfrm>
            <a:off x="450850" y="1619250"/>
            <a:ext cx="4824000" cy="3785652"/>
          </a:xfrm>
        </p:spPr>
        <p:txBody>
          <a:bodyPr/>
          <a:lstStyle/>
          <a:p>
            <a:pPr lvl="1"/>
            <a:r>
              <a:rPr lang="en-GB" dirty="0" smtClean="0"/>
              <a:t>Despite the </a:t>
            </a:r>
            <a:r>
              <a:rPr lang="en-GB" dirty="0" err="1" smtClean="0"/>
              <a:t>releveraging</a:t>
            </a:r>
            <a:r>
              <a:rPr lang="en-GB" dirty="0" smtClean="0"/>
              <a:t> experienced…</a:t>
            </a:r>
          </a:p>
          <a:p>
            <a:pPr lvl="1"/>
            <a:r>
              <a:rPr lang="en-GB" dirty="0" smtClean="0"/>
              <a:t>… credit spreads are back to pre-crisis levels</a:t>
            </a:r>
          </a:p>
          <a:p>
            <a:pPr lvl="1"/>
            <a:r>
              <a:rPr lang="en-GB" dirty="0" smtClean="0"/>
              <a:t>As investors have chased anything with a yield</a:t>
            </a:r>
          </a:p>
          <a:p>
            <a:pPr lvl="1"/>
            <a:r>
              <a:rPr lang="en-GB" dirty="0" smtClean="0"/>
              <a:t>This has been aided by European Central Bank buying of corporate debt</a:t>
            </a:r>
          </a:p>
          <a:p>
            <a:pPr lvl="1"/>
            <a:r>
              <a:rPr lang="en-GB" dirty="0" smtClean="0"/>
              <a:t>From here, it is not clear that credit pays for the risk being taken</a:t>
            </a:r>
          </a:p>
          <a:p>
            <a:pPr lvl="1"/>
            <a:r>
              <a:rPr lang="en-GB" dirty="0" smtClean="0"/>
              <a:t>Investor Bail In regulation adds a further complication</a:t>
            </a:r>
          </a:p>
          <a:p>
            <a:pPr lvl="1"/>
            <a:endParaRPr lang="en-GB" dirty="0"/>
          </a:p>
        </p:txBody>
      </p:sp>
      <p:sp>
        <p:nvSpPr>
          <p:cNvPr id="6" name="Text Placeholder 5"/>
          <p:cNvSpPr txBox="1">
            <a:spLocks/>
          </p:cNvSpPr>
          <p:nvPr/>
        </p:nvSpPr>
        <p:spPr>
          <a:xfrm>
            <a:off x="306140" y="1179370"/>
            <a:ext cx="5704600" cy="1338828"/>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dirty="0" smtClean="0"/>
          </a:p>
        </p:txBody>
      </p:sp>
      <p:graphicFrame>
        <p:nvGraphicFramePr>
          <p:cNvPr id="10" name="Chart 9"/>
          <p:cNvGraphicFramePr/>
          <p:nvPr>
            <p:extLst>
              <p:ext uri="{D42A27DB-BD31-4B8C-83A1-F6EECF244321}">
                <p14:modId xmlns:p14="http://schemas.microsoft.com/office/powerpoint/2010/main" val="128150781"/>
              </p:ext>
            </p:extLst>
          </p:nvPr>
        </p:nvGraphicFramePr>
        <p:xfrm>
          <a:off x="5408972" y="1619251"/>
          <a:ext cx="4762263" cy="4321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03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12" name="Text Placeholder 11"/>
          <p:cNvSpPr>
            <a:spLocks noGrp="1"/>
          </p:cNvSpPr>
          <p:nvPr>
            <p:ph type="body" sz="quarter" idx="11"/>
          </p:nvPr>
        </p:nvSpPr>
        <p:spPr/>
        <p:txBody>
          <a:bodyPr/>
          <a:lstStyle/>
          <a:p>
            <a:r>
              <a:rPr lang="en-US" smtClean="0"/>
              <a:t>Investment Risk Assessment – Liquidity</a:t>
            </a:r>
            <a:endParaRPr lang="en-US"/>
          </a:p>
        </p:txBody>
      </p:sp>
      <p:sp>
        <p:nvSpPr>
          <p:cNvPr id="18" name="Text Placeholder 17"/>
          <p:cNvSpPr>
            <a:spLocks noGrp="1"/>
          </p:cNvSpPr>
          <p:nvPr>
            <p:ph type="body" sz="quarter" idx="13"/>
          </p:nvPr>
        </p:nvSpPr>
        <p:spPr/>
        <p:txBody>
          <a:bodyPr/>
          <a:lstStyle/>
          <a:p>
            <a:r>
              <a:rPr lang="en-US"/>
              <a:t>Sources: Bank of America Merrill Lynch, Bloomberg &amp; Investec Asset Management calculations</a:t>
            </a:r>
          </a:p>
        </p:txBody>
      </p:sp>
      <p:sp>
        <p:nvSpPr>
          <p:cNvPr id="19" name="Text Placeholder 18"/>
          <p:cNvSpPr>
            <a:spLocks noGrp="1"/>
          </p:cNvSpPr>
          <p:nvPr>
            <p:ph type="body" sz="quarter" idx="14"/>
          </p:nvPr>
        </p:nvSpPr>
        <p:spPr/>
        <p:txBody>
          <a:bodyPr/>
          <a:lstStyle/>
          <a:p>
            <a:endParaRPr lang="en-US"/>
          </a:p>
        </p:txBody>
      </p:sp>
      <p:sp>
        <p:nvSpPr>
          <p:cNvPr id="4" name="Text Placeholder 27"/>
          <p:cNvSpPr>
            <a:spLocks noGrp="1"/>
          </p:cNvSpPr>
          <p:nvPr>
            <p:ph type="body" sz="quarter" idx="10"/>
          </p:nvPr>
        </p:nvSpPr>
        <p:spPr>
          <a:xfrm>
            <a:off x="450850" y="1619250"/>
            <a:ext cx="4824413" cy="4570482"/>
          </a:xfrm>
        </p:spPr>
        <p:txBody>
          <a:bodyPr/>
          <a:lstStyle/>
          <a:p>
            <a:pPr lvl="1"/>
            <a:r>
              <a:rPr lang="en-GB" sz="1600" i="1" dirty="0" smtClean="0"/>
              <a:t>‘as a result of the elusive nature of the concept, it is unlikely that a single measure can capture all relevant aspects of global liquidity’ </a:t>
            </a:r>
            <a:r>
              <a:rPr lang="en-GB" sz="1600" dirty="0" smtClean="0"/>
              <a:t>BIS, Global Financial System Papers No. 45, Nov-11</a:t>
            </a:r>
          </a:p>
          <a:p>
            <a:pPr lvl="1"/>
            <a:r>
              <a:rPr lang="en-GB" sz="1600" i="1" dirty="0" smtClean="0"/>
              <a:t>‘Liquidity is confidence’ </a:t>
            </a:r>
            <a:r>
              <a:rPr lang="en-GB" sz="1600" dirty="0" smtClean="0"/>
              <a:t>Kevin </a:t>
            </a:r>
            <a:r>
              <a:rPr lang="en-GB" sz="1600" dirty="0" err="1" smtClean="0"/>
              <a:t>Warsh</a:t>
            </a:r>
            <a:r>
              <a:rPr lang="en-GB" sz="1600" dirty="0" smtClean="0"/>
              <a:t>, 2007</a:t>
            </a:r>
          </a:p>
          <a:p>
            <a:pPr lvl="1"/>
            <a:r>
              <a:rPr lang="en-GB" sz="1600" dirty="0" smtClean="0"/>
              <a:t>Think about liquidity as </a:t>
            </a:r>
            <a:r>
              <a:rPr lang="en-GB" sz="1600" b="1" dirty="0" smtClean="0">
                <a:solidFill>
                  <a:schemeClr val="accent6"/>
                </a:solidFill>
              </a:rPr>
              <a:t>both demand and supply</a:t>
            </a:r>
          </a:p>
          <a:p>
            <a:pPr lvl="1"/>
            <a:r>
              <a:rPr lang="en-GB" sz="1600" dirty="0" smtClean="0"/>
              <a:t>We, as investors, demand liquidity when we transact in financial markets</a:t>
            </a:r>
          </a:p>
          <a:p>
            <a:pPr lvl="1"/>
            <a:r>
              <a:rPr lang="en-GB" sz="1600" dirty="0" smtClean="0"/>
              <a:t>A typical Reserve Manager index has seen its face value increase 130% since 2007 – demand has increased</a:t>
            </a:r>
          </a:p>
          <a:p>
            <a:pPr lvl="1"/>
            <a:r>
              <a:rPr lang="en-GB" sz="1600" dirty="0" smtClean="0"/>
              <a:t>It is supplied by market makers, usually major banks and specialist intermediaries</a:t>
            </a:r>
          </a:p>
          <a:p>
            <a:pPr lvl="1"/>
            <a:r>
              <a:rPr lang="en-GB" sz="1600" dirty="0" smtClean="0"/>
              <a:t>Tighter capital requirements and stronger regulation has reduced supply</a:t>
            </a:r>
          </a:p>
          <a:p>
            <a:pPr lvl="1"/>
            <a:endParaRPr lang="en-GB" sz="1600" dirty="0"/>
          </a:p>
        </p:txBody>
      </p:sp>
      <p:graphicFrame>
        <p:nvGraphicFramePr>
          <p:cNvPr id="8" name="Chart 7"/>
          <p:cNvGraphicFramePr/>
          <p:nvPr>
            <p:extLst>
              <p:ext uri="{D42A27DB-BD31-4B8C-83A1-F6EECF244321}">
                <p14:modId xmlns:p14="http://schemas.microsoft.com/office/powerpoint/2010/main" val="3940398663"/>
              </p:ext>
            </p:extLst>
          </p:nvPr>
        </p:nvGraphicFramePr>
        <p:xfrm>
          <a:off x="5400531" y="1650219"/>
          <a:ext cx="4842019" cy="4290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0925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global financial risk characteristics </a:t>
            </a:r>
            <a:endParaRPr lang="en-GB" dirty="0"/>
          </a:p>
        </p:txBody>
      </p:sp>
      <p:sp>
        <p:nvSpPr>
          <p:cNvPr id="2" name="Text Placeholder 1"/>
          <p:cNvSpPr>
            <a:spLocks noGrp="1"/>
          </p:cNvSpPr>
          <p:nvPr>
            <p:ph type="body" sz="quarter" idx="11"/>
          </p:nvPr>
        </p:nvSpPr>
        <p:spPr/>
        <p:txBody>
          <a:bodyPr/>
          <a:lstStyle/>
          <a:p>
            <a:r>
              <a:rPr lang="en-US" smtClean="0"/>
              <a:t>Investment Risk Assessment – Liquidity</a:t>
            </a:r>
            <a:endParaRPr lang="en-US" dirty="0"/>
          </a:p>
        </p:txBody>
      </p:sp>
      <p:sp>
        <p:nvSpPr>
          <p:cNvPr id="14" name="Text Placeholder 13"/>
          <p:cNvSpPr>
            <a:spLocks noGrp="1"/>
          </p:cNvSpPr>
          <p:nvPr>
            <p:ph type="body" sz="quarter" idx="13"/>
          </p:nvPr>
        </p:nvSpPr>
        <p:spPr/>
        <p:txBody>
          <a:bodyPr/>
          <a:lstStyle/>
          <a:p>
            <a:r>
              <a:rPr lang="en-US"/>
              <a:t>Sources: Financial Times, Bloomberg &amp; Investec Asset Management calculations</a:t>
            </a:r>
          </a:p>
        </p:txBody>
      </p:sp>
      <p:sp>
        <p:nvSpPr>
          <p:cNvPr id="4" name="Text Placeholder 27"/>
          <p:cNvSpPr>
            <a:spLocks noGrp="1"/>
          </p:cNvSpPr>
          <p:nvPr>
            <p:ph type="body" sz="quarter" idx="10"/>
          </p:nvPr>
        </p:nvSpPr>
        <p:spPr>
          <a:xfrm>
            <a:off x="450850" y="1619250"/>
            <a:ext cx="4824000" cy="3154710"/>
          </a:xfrm>
        </p:spPr>
        <p:txBody>
          <a:bodyPr/>
          <a:lstStyle/>
          <a:p>
            <a:pPr lvl="1"/>
            <a:r>
              <a:rPr lang="en-GB" dirty="0" smtClean="0"/>
              <a:t>Beware the illusion of liquidity…</a:t>
            </a:r>
          </a:p>
          <a:p>
            <a:pPr lvl="1"/>
            <a:r>
              <a:rPr lang="en-GB" dirty="0" smtClean="0"/>
              <a:t>No bank can fund all client cash demands at the same time</a:t>
            </a:r>
          </a:p>
          <a:p>
            <a:pPr lvl="1"/>
            <a:r>
              <a:rPr lang="en-GB" dirty="0" smtClean="0"/>
              <a:t>Mutual funds offer same day liquidity in illiquid assets – UK property funds over the Brexit vote</a:t>
            </a:r>
          </a:p>
          <a:p>
            <a:pPr lvl="1"/>
            <a:r>
              <a:rPr lang="en-GB" dirty="0" smtClean="0"/>
              <a:t>Exchange Traded Funds offer intraday liquidity</a:t>
            </a:r>
          </a:p>
          <a:p>
            <a:pPr lvl="2"/>
            <a:endParaRPr lang="en-GB" dirty="0" smtClean="0"/>
          </a:p>
          <a:p>
            <a:pPr lvl="1"/>
            <a:endParaRPr lang="en-GB" dirty="0"/>
          </a:p>
        </p:txBody>
      </p:sp>
      <p:pic>
        <p:nvPicPr>
          <p:cNvPr id="9" name="Picture 8"/>
          <p:cNvPicPr>
            <a:picLocks noChangeAspect="1"/>
          </p:cNvPicPr>
          <p:nvPr/>
        </p:nvPicPr>
        <p:blipFill>
          <a:blip r:embed="rId2"/>
          <a:stretch>
            <a:fillRect/>
          </a:stretch>
        </p:blipFill>
        <p:spPr>
          <a:xfrm>
            <a:off x="6642844" y="1144389"/>
            <a:ext cx="3183274" cy="2880320"/>
          </a:xfrm>
          <a:prstGeom prst="rect">
            <a:avLst/>
          </a:prstGeom>
        </p:spPr>
      </p:pic>
      <p:graphicFrame>
        <p:nvGraphicFramePr>
          <p:cNvPr id="10" name="Chart 9"/>
          <p:cNvGraphicFramePr/>
          <p:nvPr>
            <p:extLst>
              <p:ext uri="{D42A27DB-BD31-4B8C-83A1-F6EECF244321}">
                <p14:modId xmlns:p14="http://schemas.microsoft.com/office/powerpoint/2010/main" val="2546470400"/>
              </p:ext>
            </p:extLst>
          </p:nvPr>
        </p:nvGraphicFramePr>
        <p:xfrm>
          <a:off x="5418139" y="3838814"/>
          <a:ext cx="4827912" cy="2750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457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IAM Colours - 2014 1">
      <a:dk1>
        <a:srgbClr val="000000"/>
      </a:dk1>
      <a:lt1>
        <a:srgbClr val="FFFFFF"/>
      </a:lt1>
      <a:dk2>
        <a:srgbClr val="7F7F7B"/>
      </a:dk2>
      <a:lt2>
        <a:srgbClr val="D0D0CE"/>
      </a:lt2>
      <a:accent1>
        <a:srgbClr val="326295"/>
      </a:accent1>
      <a:accent2>
        <a:srgbClr val="74AA50"/>
      </a:accent2>
      <a:accent3>
        <a:srgbClr val="CE0F69"/>
      </a:accent3>
      <a:accent4>
        <a:srgbClr val="DE7C00"/>
      </a:accent4>
      <a:accent5>
        <a:srgbClr val="93328E"/>
      </a:accent5>
      <a:accent6>
        <a:srgbClr val="4298B5"/>
      </a:accent6>
      <a:hlink>
        <a:srgbClr val="000000"/>
      </a:hlink>
      <a:folHlink>
        <a:srgbClr val="000000"/>
      </a:folHlink>
    </a:clrScheme>
    <a:fontScheme name="Investe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Sea 100%">
      <a:srgbClr val="326295"/>
    </a:custClr>
    <a:custClr name="Sea 80%">
      <a:srgbClr val="5B81AA"/>
    </a:custClr>
    <a:custClr name="Sea 60%">
      <a:srgbClr val="84A1BF"/>
    </a:custClr>
    <a:custClr name="Sea 40%">
      <a:srgbClr val="ADC0D5"/>
    </a:custClr>
    <a:custClr name="Sea 20%">
      <a:srgbClr val="D6E0EA"/>
    </a:custClr>
    <a:custClr name="Forrest 100%">
      <a:srgbClr val="74AA50"/>
    </a:custClr>
    <a:custClr name="Forrest 80%">
      <a:srgbClr val="90BB73"/>
    </a:custClr>
    <a:custClr name="Forrest 60%">
      <a:srgbClr val="ACCC96"/>
    </a:custClr>
    <a:custClr name="Forrest 40%">
      <a:srgbClr val="C7DDB9"/>
    </a:custClr>
    <a:custClr name="Forrest 20%">
      <a:srgbClr val="E3EEDC"/>
    </a:custClr>
    <a:custClr name="Cerise 100%">
      <a:srgbClr val="CE0F69"/>
    </a:custClr>
    <a:custClr name="Cerise 80%">
      <a:srgbClr val="D83F87"/>
    </a:custClr>
    <a:custClr name="Cerise 60%">
      <a:srgbClr val="E26FA5"/>
    </a:custClr>
    <a:custClr name="Cerise 40%">
      <a:srgbClr val="EB9FC3"/>
    </a:custClr>
    <a:custClr name="Cerise 20%">
      <a:srgbClr val="F5CFE1"/>
    </a:custClr>
    <a:custClr name="Sunrise 100%">
      <a:srgbClr val="DE7C00"/>
    </a:custClr>
    <a:custClr name="Sunrise 80%">
      <a:srgbClr val="E59633"/>
    </a:custClr>
    <a:custClr name="Sunrise 60%">
      <a:srgbClr val="EBB066"/>
    </a:custClr>
    <a:custClr name="Sunrise 40%">
      <a:srgbClr val="F2CB99"/>
    </a:custClr>
    <a:custClr name="Sunrise 20%">
      <a:srgbClr val="F8E5CC"/>
    </a:custClr>
    <a:custClr name="Violet 100%">
      <a:srgbClr val="93328E"/>
    </a:custClr>
    <a:custClr name="Violet 80%">
      <a:srgbClr val="A95BA5"/>
    </a:custClr>
    <a:custClr name="Violet 60%">
      <a:srgbClr val="BE84BB"/>
    </a:custClr>
    <a:custClr name="Violet 40%">
      <a:srgbClr val="D4ADD2"/>
    </a:custClr>
    <a:custClr name="Violet 20%">
      <a:srgbClr val="E9D6E8"/>
    </a:custClr>
    <a:custClr name="Sky 100%">
      <a:srgbClr val="4298B5"/>
    </a:custClr>
    <a:custClr name="Sky 80%">
      <a:srgbClr val="68ADC4"/>
    </a:custClr>
    <a:custClr name="Sky 60%">
      <a:srgbClr val="8EC1D3"/>
    </a:custClr>
    <a:custClr name="Sky 40%">
      <a:srgbClr val="B3D6E1"/>
    </a:custClr>
    <a:custClr name="Sky 20%">
      <a:srgbClr val="D9EAF0"/>
    </a:custClr>
    <a:custClr name="Teal 100%">
      <a:srgbClr val="009681"/>
    </a:custClr>
    <a:custClr name="Teal 80%">
      <a:srgbClr val="33AB9A"/>
    </a:custClr>
    <a:custClr name="Teal 60%">
      <a:srgbClr val="66C0B3"/>
    </a:custClr>
    <a:custClr name="Teal 40%">
      <a:srgbClr val="99D5CD"/>
    </a:custClr>
    <a:custClr name="Teal 20%">
      <a:srgbClr val="CCEAE6"/>
    </a:custClr>
    <a:custClr name="Terracotta 100%">
      <a:srgbClr val="A50034"/>
    </a:custClr>
    <a:custClr name="Terracotta 80%">
      <a:srgbClr val="B7335D"/>
    </a:custClr>
    <a:custClr name="Terracotta 60%">
      <a:srgbClr val="C96685"/>
    </a:custClr>
    <a:custClr name="Terracotta 40%">
      <a:srgbClr val="DB99AE"/>
    </a:custClr>
    <a:custClr name="Terracotta 20%">
      <a:srgbClr val="EDCCD6"/>
    </a:custClr>
    <a:custClr name="Black 100%">
      <a:srgbClr val="000000"/>
    </a:custClr>
    <a:custClr name="Black 80%">
      <a:srgbClr val="333333"/>
    </a:custClr>
    <a:custClr name="Black 60%">
      <a:srgbClr val="666666"/>
    </a:custClr>
    <a:custClr name="Black 40%">
      <a:srgbClr val="999999"/>
    </a:custClr>
    <a:custClr name="Black 20%">
      <a:srgbClr val="CCCCCC"/>
    </a:custClr>
    <a:custClr name="Putty 100%">
      <a:srgbClr val="D0D0CE"/>
    </a:custClr>
    <a:custClr name="Putty 50%">
      <a:srgbClr val="EDEDEC"/>
    </a:custClr>
  </a:custClrLst>
  <a:extLst>
    <a:ext uri="{05A4C25C-085E-4340-85A3-A5531E510DB2}">
      <thm15:themeFamily xmlns:thm15="http://schemas.microsoft.com/office/thememl/2012/main" name="Blank.potx" id="{B410087C-3110-453C-B2FF-489A1EEE299A}" vid="{C4154D22-6E13-4D71-AA81-43DE4DC530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1576</Words>
  <Application>Microsoft Office PowerPoint</Application>
  <PresentationFormat>Custom</PresentationFormat>
  <Paragraphs>174</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Blank</vt:lpstr>
      <vt:lpstr> Current global financial risk characteristics </vt:lpstr>
      <vt:lpstr>Agenda</vt:lpstr>
      <vt:lpstr>A timeline of market disasters</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Current global financial risk characteristics </vt:lpstr>
      <vt:lpstr>A scrapbook of financial mishaps </vt:lpstr>
      <vt:lpstr>Thank you </vt:lpstr>
      <vt:lpstr>Important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2015-01-19T16:11:05Z</dcterms:created>
  <dcterms:modified xsi:type="dcterms:W3CDTF">2017-09-15T10:34:24Z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-670292559</vt:i4>
  </property>
  <property fmtid="{D5CDD505-2E9C-101B-9397-08002B2CF9AE}" pid="3" name="_NewReviewCycle">
    <vt:lpwstr/>
  </property>
  <property fmtid="{D5CDD505-2E9C-101B-9397-08002B2CF9AE}" pid="4" name="_PreviousAdHocReviewCycleID">
    <vt:i4>355990501</vt:i4>
  </property>
</Properties>
</file>