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797" r:id="rId1"/>
  </p:sldMasterIdLst>
  <p:notesMasterIdLst>
    <p:notesMasterId r:id="rId21"/>
  </p:notesMasterIdLst>
  <p:handoutMasterIdLst>
    <p:handoutMasterId r:id="rId22"/>
  </p:handoutMasterIdLst>
  <p:sldIdLst>
    <p:sldId id="256" r:id="rId2"/>
    <p:sldId id="267" r:id="rId3"/>
    <p:sldId id="301" r:id="rId4"/>
    <p:sldId id="298" r:id="rId5"/>
    <p:sldId id="307" r:id="rId6"/>
    <p:sldId id="308" r:id="rId7"/>
    <p:sldId id="323" r:id="rId8"/>
    <p:sldId id="310" r:id="rId9"/>
    <p:sldId id="320" r:id="rId10"/>
    <p:sldId id="321" r:id="rId11"/>
    <p:sldId id="322" r:id="rId12"/>
    <p:sldId id="302" r:id="rId13"/>
    <p:sldId id="324" r:id="rId14"/>
    <p:sldId id="312" r:id="rId15"/>
    <p:sldId id="325" r:id="rId16"/>
    <p:sldId id="303" r:id="rId17"/>
    <p:sldId id="304" r:id="rId18"/>
    <p:sldId id="326" r:id="rId19"/>
    <p:sldId id="327" r:id="rId20"/>
  </p:sldIdLst>
  <p:sldSz cx="10693400" cy="7561263"/>
  <p:notesSz cx="6742113" cy="9872663"/>
  <p:defaultText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pos="3413" userDrawn="1">
          <p15:clr>
            <a:srgbClr val="A4A3A4"/>
          </p15:clr>
        </p15:guide>
        <p15:guide id="8" pos="3323" userDrawn="1">
          <p15:clr>
            <a:srgbClr val="A4A3A4"/>
          </p15:clr>
        </p15:guide>
        <p15:guide id="9" pos="3822" userDrawn="1">
          <p15:clr>
            <a:srgbClr val="A4A3A4"/>
          </p15:clr>
        </p15:guide>
        <p15:guide id="13" pos="692" userDrawn="1">
          <p15:clr>
            <a:srgbClr val="A4A3A4"/>
          </p15:clr>
        </p15:guide>
        <p15:guide id="14" pos="284" userDrawn="1">
          <p15:clr>
            <a:srgbClr val="A4A3A4"/>
          </p15:clr>
        </p15:guide>
        <p15:guide id="15" pos="6452" userDrawn="1">
          <p15:clr>
            <a:srgbClr val="A4A3A4"/>
          </p15:clr>
        </p15:guide>
        <p15:guide id="16" orient="horz" pos="1021" userDrawn="1">
          <p15:clr>
            <a:srgbClr val="A4A3A4"/>
          </p15:clr>
        </p15:guide>
        <p15:guide id="17" orient="horz" pos="4151" userDrawn="1">
          <p15:clr>
            <a:srgbClr val="A4A3A4"/>
          </p15:clr>
        </p15:guide>
        <p15:guide id="18" orient="horz" pos="1248" userDrawn="1">
          <p15:clr>
            <a:srgbClr val="A4A3A4"/>
          </p15:clr>
        </p15:guide>
      </p15:sldGuideLst>
    </p:ext>
    <p:ext uri="{2D200454-40CA-4A62-9FC3-DE9A4176ACB9}">
      <p15:notesGuideLst xmlns:p15="http://schemas.microsoft.com/office/powerpoint/2012/main">
        <p15:guide id="1" orient="horz" pos="3111" userDrawn="1">
          <p15:clr>
            <a:srgbClr val="A4A3A4"/>
          </p15:clr>
        </p15:guide>
        <p15:guide id="2" pos="2125"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298B5"/>
    <a:srgbClr val="F7F7F7"/>
    <a:srgbClr val="FFFFFF"/>
    <a:srgbClr val="000000"/>
    <a:srgbClr val="D0D0CE"/>
    <a:srgbClr val="7F7F7B"/>
    <a:srgbClr val="DE7C00"/>
    <a:srgbClr val="CE0F69"/>
    <a:srgbClr val="A50034"/>
    <a:srgbClr val="93328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981" autoAdjust="0"/>
    <p:restoredTop sz="96305" autoAdjust="0"/>
  </p:normalViewPr>
  <p:slideViewPr>
    <p:cSldViewPr snapToGrid="0" snapToObjects="1" showGuides="1">
      <p:cViewPr varScale="1">
        <p:scale>
          <a:sx n="111" d="100"/>
          <a:sy n="111" d="100"/>
        </p:scale>
        <p:origin x="942" y="96"/>
      </p:cViewPr>
      <p:guideLst>
        <p:guide pos="3413"/>
        <p:guide pos="3323"/>
        <p:guide pos="3822"/>
        <p:guide pos="692"/>
        <p:guide pos="284"/>
        <p:guide pos="6452"/>
        <p:guide orient="horz" pos="1021"/>
        <p:guide orient="horz" pos="4151"/>
        <p:guide orient="horz" pos="12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showGuides="1">
      <p:cViewPr varScale="1">
        <p:scale>
          <a:sx n="76" d="100"/>
          <a:sy n="76" d="100"/>
        </p:scale>
        <p:origin x="-3330" y="-90"/>
      </p:cViewPr>
      <p:guideLst>
        <p:guide orient="horz" pos="3111"/>
        <p:guide pos="212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40130706056882"/>
          <c:y val="3.5790256288465876E-2"/>
          <c:w val="0.8376418022254728"/>
          <c:h val="0.81201994109082654"/>
        </c:manualLayout>
      </c:layout>
      <c:barChart>
        <c:barDir val="col"/>
        <c:grouping val="percentStacked"/>
        <c:varyColors val="0"/>
        <c:ser>
          <c:idx val="0"/>
          <c:order val="0"/>
          <c:tx>
            <c:strRef>
              <c:f>Sheet1!$L$12</c:f>
              <c:strCache>
                <c:ptCount val="1"/>
                <c:pt idx="0">
                  <c:v>Investment policy</c:v>
                </c:pt>
              </c:strCache>
            </c:strRef>
          </c:tx>
          <c:spPr>
            <a:solidFill>
              <a:schemeClr val="accent1"/>
            </a:solidFill>
            <a:ln>
              <a:solidFill>
                <a:schemeClr val="bg1"/>
              </a:solidFill>
            </a:ln>
            <a:effectLst>
              <a:outerShdw blurRad="40000" dist="23000" dir="5400000" rotWithShape="0">
                <a:srgbClr val="000000">
                  <a:alpha val="35000"/>
                </a:srgbClr>
              </a:outerShdw>
            </a:effectLst>
          </c:spPr>
          <c:invertIfNegative val="0"/>
          <c:cat>
            <c:strRef>
              <c:f>Sheet1!$M$11</c:f>
              <c:strCache>
                <c:ptCount val="1"/>
                <c:pt idx="0">
                  <c:v>Variance of returns explainded</c:v>
                </c:pt>
              </c:strCache>
            </c:strRef>
          </c:cat>
          <c:val>
            <c:numRef>
              <c:f>Sheet1!$M$12</c:f>
              <c:numCache>
                <c:formatCode>General</c:formatCode>
                <c:ptCount val="1"/>
                <c:pt idx="0">
                  <c:v>91.5</c:v>
                </c:pt>
              </c:numCache>
            </c:numRef>
          </c:val>
        </c:ser>
        <c:ser>
          <c:idx val="1"/>
          <c:order val="1"/>
          <c:tx>
            <c:strRef>
              <c:f>Sheet1!$L$13</c:f>
              <c:strCache>
                <c:ptCount val="1"/>
                <c:pt idx="0">
                  <c:v>Active asset allocation</c:v>
                </c:pt>
              </c:strCache>
            </c:strRef>
          </c:tx>
          <c:spPr>
            <a:solidFill>
              <a:schemeClr val="accent2"/>
            </a:solidFill>
            <a:ln>
              <a:solidFill>
                <a:schemeClr val="bg1"/>
              </a:solidFill>
            </a:ln>
            <a:effectLst>
              <a:outerShdw blurRad="40000" dist="23000" dir="5400000" rotWithShape="0">
                <a:srgbClr val="000000">
                  <a:alpha val="35000"/>
                </a:srgbClr>
              </a:outerShdw>
            </a:effectLst>
          </c:spPr>
          <c:invertIfNegative val="0"/>
          <c:cat>
            <c:strRef>
              <c:f>Sheet1!$M$11</c:f>
              <c:strCache>
                <c:ptCount val="1"/>
                <c:pt idx="0">
                  <c:v>Variance of returns explainded</c:v>
                </c:pt>
              </c:strCache>
            </c:strRef>
          </c:cat>
          <c:val>
            <c:numRef>
              <c:f>Sheet1!$M$13</c:f>
              <c:numCache>
                <c:formatCode>General</c:formatCode>
                <c:ptCount val="1"/>
                <c:pt idx="0">
                  <c:v>1.7999999999999972</c:v>
                </c:pt>
              </c:numCache>
            </c:numRef>
          </c:val>
        </c:ser>
        <c:ser>
          <c:idx val="2"/>
          <c:order val="2"/>
          <c:tx>
            <c:strRef>
              <c:f>Sheet1!$L$14</c:f>
              <c:strCache>
                <c:ptCount val="1"/>
                <c:pt idx="0">
                  <c:v>Security selection</c:v>
                </c:pt>
              </c:strCache>
            </c:strRef>
          </c:tx>
          <c:spPr>
            <a:solidFill>
              <a:schemeClr val="accent3"/>
            </a:solidFill>
            <a:ln>
              <a:solidFill>
                <a:schemeClr val="bg1"/>
              </a:solidFill>
            </a:ln>
            <a:effectLst>
              <a:outerShdw blurRad="40000" dist="23000" dir="5400000" rotWithShape="0">
                <a:srgbClr val="000000">
                  <a:alpha val="35000"/>
                </a:srgbClr>
              </a:outerShdw>
            </a:effectLst>
          </c:spPr>
          <c:invertIfNegative val="0"/>
          <c:cat>
            <c:strRef>
              <c:f>Sheet1!$M$11</c:f>
              <c:strCache>
                <c:ptCount val="1"/>
                <c:pt idx="0">
                  <c:v>Variance of returns explainded</c:v>
                </c:pt>
              </c:strCache>
            </c:strRef>
          </c:cat>
          <c:val>
            <c:numRef>
              <c:f>Sheet1!$M$14</c:f>
              <c:numCache>
                <c:formatCode>General</c:formatCode>
                <c:ptCount val="1"/>
                <c:pt idx="0">
                  <c:v>4.5999999999999943</c:v>
                </c:pt>
              </c:numCache>
            </c:numRef>
          </c:val>
        </c:ser>
        <c:ser>
          <c:idx val="3"/>
          <c:order val="3"/>
          <c:tx>
            <c:strRef>
              <c:f>Sheet1!$L$15</c:f>
              <c:strCache>
                <c:ptCount val="1"/>
                <c:pt idx="0">
                  <c:v>Other</c:v>
                </c:pt>
              </c:strCache>
            </c:strRef>
          </c:tx>
          <c:spPr>
            <a:solidFill>
              <a:schemeClr val="accent4"/>
            </a:solidFill>
            <a:ln>
              <a:solidFill>
                <a:schemeClr val="bg1"/>
              </a:solidFill>
            </a:ln>
            <a:effectLst>
              <a:outerShdw blurRad="40000" dist="23000" dir="5400000" rotWithShape="0">
                <a:srgbClr val="000000">
                  <a:alpha val="35000"/>
                </a:srgbClr>
              </a:outerShdw>
            </a:effectLst>
          </c:spPr>
          <c:invertIfNegative val="0"/>
          <c:cat>
            <c:strRef>
              <c:f>Sheet1!$M$11</c:f>
              <c:strCache>
                <c:ptCount val="1"/>
                <c:pt idx="0">
                  <c:v>Variance of returns explainded</c:v>
                </c:pt>
              </c:strCache>
            </c:strRef>
          </c:cat>
          <c:val>
            <c:numRef>
              <c:f>Sheet1!$M$15</c:f>
              <c:numCache>
                <c:formatCode>General</c:formatCode>
                <c:ptCount val="1"/>
                <c:pt idx="0">
                  <c:v>2.1000000000000085</c:v>
                </c:pt>
              </c:numCache>
            </c:numRef>
          </c:val>
        </c:ser>
        <c:dLbls>
          <c:showLegendKey val="0"/>
          <c:showVal val="0"/>
          <c:showCatName val="0"/>
          <c:showSerName val="0"/>
          <c:showPercent val="0"/>
          <c:showBubbleSize val="0"/>
        </c:dLbls>
        <c:gapWidth val="150"/>
        <c:overlap val="100"/>
        <c:axId val="346453408"/>
        <c:axId val="346454584"/>
      </c:barChart>
      <c:catAx>
        <c:axId val="346453408"/>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46454584"/>
        <c:crosses val="autoZero"/>
        <c:auto val="1"/>
        <c:lblAlgn val="ctr"/>
        <c:lblOffset val="100"/>
        <c:noMultiLvlLbl val="0"/>
      </c:catAx>
      <c:valAx>
        <c:axId val="346454584"/>
        <c:scaling>
          <c:orientation val="minMax"/>
          <c:min val="0"/>
        </c:scaling>
        <c:delete val="0"/>
        <c:axPos val="l"/>
        <c:numFmt formatCode="0%"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46453408"/>
        <c:crosses val="autoZero"/>
        <c:crossBetween val="between"/>
      </c:valAx>
      <c:spPr>
        <a:noFill/>
        <a:ln>
          <a:noFill/>
        </a:ln>
        <a:effectLst/>
      </c:spPr>
    </c:plotArea>
    <c:legend>
      <c:legendPos val="b"/>
      <c:layout>
        <c:manualLayout>
          <c:xMode val="edge"/>
          <c:yMode val="edge"/>
          <c:x val="4.7367627937326268E-2"/>
          <c:y val="0.94448206221560904"/>
          <c:w val="0.89999985490462775"/>
          <c:h val="5.5517937784390993E-2"/>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8757665916652"/>
          <c:y val="9.0130328409093255E-2"/>
          <c:w val="0.82819888043046275"/>
          <c:h val="0.73280833237372878"/>
        </c:manualLayout>
      </c:layout>
      <c:lineChart>
        <c:grouping val="standard"/>
        <c:varyColors val="0"/>
        <c:ser>
          <c:idx val="0"/>
          <c:order val="0"/>
          <c:tx>
            <c:strRef>
              <c:f>Sheet2!$C$4</c:f>
              <c:strCache>
                <c:ptCount val="1"/>
                <c:pt idx="0">
                  <c:v>VOLATILITY_90D</c:v>
                </c:pt>
              </c:strCache>
            </c:strRef>
          </c:tx>
          <c:spPr>
            <a:ln w="28575" cap="rnd">
              <a:solidFill>
                <a:schemeClr val="accent1"/>
              </a:solidFill>
              <a:round/>
            </a:ln>
            <a:effectLst/>
          </c:spPr>
          <c:marker>
            <c:symbol val="none"/>
          </c:marker>
          <c:cat>
            <c:numRef>
              <c:f>Sheet2!$B$5:$B$361</c:f>
              <c:numCache>
                <c:formatCode>m/d/yyyy</c:formatCode>
                <c:ptCount val="357"/>
                <c:pt idx="0">
                  <c:v>42916</c:v>
                </c:pt>
                <c:pt idx="1">
                  <c:v>42825</c:v>
                </c:pt>
                <c:pt idx="2">
                  <c:v>42734</c:v>
                </c:pt>
                <c:pt idx="3">
                  <c:v>42643</c:v>
                </c:pt>
                <c:pt idx="4">
                  <c:v>42551</c:v>
                </c:pt>
                <c:pt idx="5">
                  <c:v>42460</c:v>
                </c:pt>
                <c:pt idx="6">
                  <c:v>42369</c:v>
                </c:pt>
                <c:pt idx="7">
                  <c:v>42277</c:v>
                </c:pt>
                <c:pt idx="8">
                  <c:v>42185</c:v>
                </c:pt>
                <c:pt idx="9">
                  <c:v>42094</c:v>
                </c:pt>
                <c:pt idx="10">
                  <c:v>42004</c:v>
                </c:pt>
                <c:pt idx="11">
                  <c:v>41912</c:v>
                </c:pt>
                <c:pt idx="12">
                  <c:v>41820</c:v>
                </c:pt>
                <c:pt idx="13">
                  <c:v>41729</c:v>
                </c:pt>
                <c:pt idx="14">
                  <c:v>41639</c:v>
                </c:pt>
                <c:pt idx="15">
                  <c:v>41547</c:v>
                </c:pt>
                <c:pt idx="16">
                  <c:v>41453</c:v>
                </c:pt>
                <c:pt idx="17">
                  <c:v>41362</c:v>
                </c:pt>
                <c:pt idx="18">
                  <c:v>41274</c:v>
                </c:pt>
                <c:pt idx="19">
                  <c:v>41180</c:v>
                </c:pt>
                <c:pt idx="20">
                  <c:v>41089</c:v>
                </c:pt>
                <c:pt idx="21">
                  <c:v>40998</c:v>
                </c:pt>
                <c:pt idx="22">
                  <c:v>40907</c:v>
                </c:pt>
                <c:pt idx="23">
                  <c:v>40816</c:v>
                </c:pt>
                <c:pt idx="24">
                  <c:v>40724</c:v>
                </c:pt>
                <c:pt idx="25">
                  <c:v>40633</c:v>
                </c:pt>
                <c:pt idx="26">
                  <c:v>40543</c:v>
                </c:pt>
                <c:pt idx="27">
                  <c:v>40451</c:v>
                </c:pt>
                <c:pt idx="28">
                  <c:v>40359</c:v>
                </c:pt>
                <c:pt idx="29">
                  <c:v>40268</c:v>
                </c:pt>
                <c:pt idx="30">
                  <c:v>40178</c:v>
                </c:pt>
                <c:pt idx="31">
                  <c:v>40086</c:v>
                </c:pt>
                <c:pt idx="32">
                  <c:v>39994</c:v>
                </c:pt>
                <c:pt idx="33">
                  <c:v>39903</c:v>
                </c:pt>
                <c:pt idx="34">
                  <c:v>39813</c:v>
                </c:pt>
                <c:pt idx="35">
                  <c:v>39721</c:v>
                </c:pt>
                <c:pt idx="36">
                  <c:v>39629</c:v>
                </c:pt>
                <c:pt idx="37">
                  <c:v>39538</c:v>
                </c:pt>
                <c:pt idx="38">
                  <c:v>39447</c:v>
                </c:pt>
                <c:pt idx="39">
                  <c:v>39353</c:v>
                </c:pt>
                <c:pt idx="40">
                  <c:v>39262</c:v>
                </c:pt>
                <c:pt idx="41">
                  <c:v>39171</c:v>
                </c:pt>
                <c:pt idx="42">
                  <c:v>39080</c:v>
                </c:pt>
                <c:pt idx="43">
                  <c:v>38989</c:v>
                </c:pt>
                <c:pt idx="44">
                  <c:v>38898</c:v>
                </c:pt>
                <c:pt idx="45">
                  <c:v>38807</c:v>
                </c:pt>
                <c:pt idx="46">
                  <c:v>38716</c:v>
                </c:pt>
                <c:pt idx="47">
                  <c:v>38625</c:v>
                </c:pt>
                <c:pt idx="48">
                  <c:v>38533</c:v>
                </c:pt>
                <c:pt idx="49">
                  <c:v>38442</c:v>
                </c:pt>
                <c:pt idx="50">
                  <c:v>38352</c:v>
                </c:pt>
                <c:pt idx="51">
                  <c:v>38260</c:v>
                </c:pt>
                <c:pt idx="52">
                  <c:v>38168</c:v>
                </c:pt>
                <c:pt idx="53">
                  <c:v>38077</c:v>
                </c:pt>
                <c:pt idx="54">
                  <c:v>37986</c:v>
                </c:pt>
                <c:pt idx="55">
                  <c:v>37894</c:v>
                </c:pt>
                <c:pt idx="56">
                  <c:v>37802</c:v>
                </c:pt>
                <c:pt idx="57">
                  <c:v>37711</c:v>
                </c:pt>
                <c:pt idx="58">
                  <c:v>37621</c:v>
                </c:pt>
                <c:pt idx="59">
                  <c:v>37529</c:v>
                </c:pt>
                <c:pt idx="60">
                  <c:v>37435</c:v>
                </c:pt>
                <c:pt idx="61">
                  <c:v>37344</c:v>
                </c:pt>
                <c:pt idx="62">
                  <c:v>37256</c:v>
                </c:pt>
                <c:pt idx="63">
                  <c:v>37162</c:v>
                </c:pt>
                <c:pt idx="64">
                  <c:v>37071</c:v>
                </c:pt>
                <c:pt idx="65">
                  <c:v>36980</c:v>
                </c:pt>
                <c:pt idx="66">
                  <c:v>36889</c:v>
                </c:pt>
                <c:pt idx="67">
                  <c:v>36798</c:v>
                </c:pt>
                <c:pt idx="68">
                  <c:v>36707</c:v>
                </c:pt>
                <c:pt idx="69">
                  <c:v>36616</c:v>
                </c:pt>
                <c:pt idx="70">
                  <c:v>36525</c:v>
                </c:pt>
                <c:pt idx="71">
                  <c:v>36433</c:v>
                </c:pt>
                <c:pt idx="72">
                  <c:v>36341</c:v>
                </c:pt>
                <c:pt idx="73">
                  <c:v>36250</c:v>
                </c:pt>
                <c:pt idx="74">
                  <c:v>36160</c:v>
                </c:pt>
                <c:pt idx="75">
                  <c:v>36068</c:v>
                </c:pt>
                <c:pt idx="76">
                  <c:v>35976</c:v>
                </c:pt>
                <c:pt idx="77">
                  <c:v>35885</c:v>
                </c:pt>
                <c:pt idx="78">
                  <c:v>35795</c:v>
                </c:pt>
                <c:pt idx="79">
                  <c:v>35703</c:v>
                </c:pt>
                <c:pt idx="80">
                  <c:v>35611</c:v>
                </c:pt>
                <c:pt idx="81">
                  <c:v>35520</c:v>
                </c:pt>
                <c:pt idx="82">
                  <c:v>35430</c:v>
                </c:pt>
                <c:pt idx="83">
                  <c:v>35338</c:v>
                </c:pt>
                <c:pt idx="84">
                  <c:v>35244</c:v>
                </c:pt>
                <c:pt idx="85">
                  <c:v>35153</c:v>
                </c:pt>
                <c:pt idx="86">
                  <c:v>35062</c:v>
                </c:pt>
                <c:pt idx="87">
                  <c:v>34971</c:v>
                </c:pt>
                <c:pt idx="88">
                  <c:v>34880</c:v>
                </c:pt>
                <c:pt idx="89">
                  <c:v>34789</c:v>
                </c:pt>
                <c:pt idx="90">
                  <c:v>34698</c:v>
                </c:pt>
                <c:pt idx="91">
                  <c:v>34607</c:v>
                </c:pt>
                <c:pt idx="92">
                  <c:v>34515</c:v>
                </c:pt>
                <c:pt idx="93">
                  <c:v>34424</c:v>
                </c:pt>
                <c:pt idx="94">
                  <c:v>34334</c:v>
                </c:pt>
                <c:pt idx="95">
                  <c:v>34242</c:v>
                </c:pt>
                <c:pt idx="96">
                  <c:v>34150</c:v>
                </c:pt>
                <c:pt idx="97">
                  <c:v>34059</c:v>
                </c:pt>
                <c:pt idx="98">
                  <c:v>33969</c:v>
                </c:pt>
                <c:pt idx="99">
                  <c:v>33877</c:v>
                </c:pt>
                <c:pt idx="100">
                  <c:v>33785</c:v>
                </c:pt>
                <c:pt idx="101">
                  <c:v>33694</c:v>
                </c:pt>
                <c:pt idx="102">
                  <c:v>33603</c:v>
                </c:pt>
                <c:pt idx="103">
                  <c:v>33511</c:v>
                </c:pt>
                <c:pt idx="104">
                  <c:v>33417</c:v>
                </c:pt>
                <c:pt idx="105">
                  <c:v>33326</c:v>
                </c:pt>
                <c:pt idx="106">
                  <c:v>33238</c:v>
                </c:pt>
                <c:pt idx="107">
                  <c:v>33144</c:v>
                </c:pt>
                <c:pt idx="108">
                  <c:v>33053</c:v>
                </c:pt>
                <c:pt idx="109">
                  <c:v>32962</c:v>
                </c:pt>
                <c:pt idx="110">
                  <c:v>32871</c:v>
                </c:pt>
                <c:pt idx="111">
                  <c:v>32780</c:v>
                </c:pt>
                <c:pt idx="112">
                  <c:v>32689</c:v>
                </c:pt>
                <c:pt idx="113">
                  <c:v>32598</c:v>
                </c:pt>
                <c:pt idx="114">
                  <c:v>32507</c:v>
                </c:pt>
                <c:pt idx="115">
                  <c:v>32416</c:v>
                </c:pt>
                <c:pt idx="116">
                  <c:v>32324</c:v>
                </c:pt>
                <c:pt idx="117">
                  <c:v>32233</c:v>
                </c:pt>
                <c:pt idx="118">
                  <c:v>32142</c:v>
                </c:pt>
                <c:pt idx="119">
                  <c:v>32050</c:v>
                </c:pt>
                <c:pt idx="120">
                  <c:v>31958</c:v>
                </c:pt>
                <c:pt idx="121">
                  <c:v>31867</c:v>
                </c:pt>
                <c:pt idx="122">
                  <c:v>31777</c:v>
                </c:pt>
                <c:pt idx="123">
                  <c:v>31685</c:v>
                </c:pt>
                <c:pt idx="124">
                  <c:v>31593</c:v>
                </c:pt>
                <c:pt idx="125">
                  <c:v>31502</c:v>
                </c:pt>
                <c:pt idx="126">
                  <c:v>31412</c:v>
                </c:pt>
                <c:pt idx="127">
                  <c:v>31320</c:v>
                </c:pt>
                <c:pt idx="128">
                  <c:v>31226</c:v>
                </c:pt>
                <c:pt idx="129">
                  <c:v>31135</c:v>
                </c:pt>
                <c:pt idx="130">
                  <c:v>31047</c:v>
                </c:pt>
                <c:pt idx="131">
                  <c:v>30953</c:v>
                </c:pt>
                <c:pt idx="132">
                  <c:v>30862</c:v>
                </c:pt>
                <c:pt idx="133">
                  <c:v>30771</c:v>
                </c:pt>
                <c:pt idx="134">
                  <c:v>30680</c:v>
                </c:pt>
                <c:pt idx="135">
                  <c:v>30589</c:v>
                </c:pt>
                <c:pt idx="136">
                  <c:v>30497</c:v>
                </c:pt>
                <c:pt idx="137">
                  <c:v>30406</c:v>
                </c:pt>
                <c:pt idx="138">
                  <c:v>30316</c:v>
                </c:pt>
                <c:pt idx="139">
                  <c:v>30224</c:v>
                </c:pt>
                <c:pt idx="140">
                  <c:v>30132</c:v>
                </c:pt>
                <c:pt idx="141">
                  <c:v>30041</c:v>
                </c:pt>
                <c:pt idx="142">
                  <c:v>29951</c:v>
                </c:pt>
                <c:pt idx="143">
                  <c:v>29859</c:v>
                </c:pt>
                <c:pt idx="144">
                  <c:v>29767</c:v>
                </c:pt>
                <c:pt idx="145">
                  <c:v>29676</c:v>
                </c:pt>
                <c:pt idx="146">
                  <c:v>29586</c:v>
                </c:pt>
                <c:pt idx="147">
                  <c:v>29494</c:v>
                </c:pt>
                <c:pt idx="148">
                  <c:v>29402</c:v>
                </c:pt>
                <c:pt idx="149">
                  <c:v>29311</c:v>
                </c:pt>
                <c:pt idx="150">
                  <c:v>29220</c:v>
                </c:pt>
                <c:pt idx="151">
                  <c:v>29126</c:v>
                </c:pt>
                <c:pt idx="152">
                  <c:v>29035</c:v>
                </c:pt>
                <c:pt idx="153">
                  <c:v>28944</c:v>
                </c:pt>
                <c:pt idx="154">
                  <c:v>28853</c:v>
                </c:pt>
                <c:pt idx="155">
                  <c:v>28762</c:v>
                </c:pt>
                <c:pt idx="156">
                  <c:v>28671</c:v>
                </c:pt>
                <c:pt idx="157">
                  <c:v>28580</c:v>
                </c:pt>
                <c:pt idx="158">
                  <c:v>28489</c:v>
                </c:pt>
                <c:pt idx="159">
                  <c:v>28398</c:v>
                </c:pt>
                <c:pt idx="160">
                  <c:v>28306</c:v>
                </c:pt>
                <c:pt idx="161">
                  <c:v>28215</c:v>
                </c:pt>
                <c:pt idx="162">
                  <c:v>28125</c:v>
                </c:pt>
                <c:pt idx="163">
                  <c:v>28033</c:v>
                </c:pt>
                <c:pt idx="164">
                  <c:v>27941</c:v>
                </c:pt>
                <c:pt idx="165">
                  <c:v>27850</c:v>
                </c:pt>
                <c:pt idx="166">
                  <c:v>27759</c:v>
                </c:pt>
                <c:pt idx="167">
                  <c:v>27667</c:v>
                </c:pt>
                <c:pt idx="168">
                  <c:v>27575</c:v>
                </c:pt>
                <c:pt idx="169">
                  <c:v>27484</c:v>
                </c:pt>
                <c:pt idx="170">
                  <c:v>27394</c:v>
                </c:pt>
                <c:pt idx="171">
                  <c:v>27302</c:v>
                </c:pt>
                <c:pt idx="172">
                  <c:v>27208</c:v>
                </c:pt>
                <c:pt idx="173">
                  <c:v>27117</c:v>
                </c:pt>
                <c:pt idx="174">
                  <c:v>27029</c:v>
                </c:pt>
                <c:pt idx="175">
                  <c:v>26935</c:v>
                </c:pt>
                <c:pt idx="176">
                  <c:v>26844</c:v>
                </c:pt>
                <c:pt idx="177">
                  <c:v>26753</c:v>
                </c:pt>
                <c:pt idx="178">
                  <c:v>26662</c:v>
                </c:pt>
                <c:pt idx="179">
                  <c:v>26571</c:v>
                </c:pt>
                <c:pt idx="180">
                  <c:v>26480</c:v>
                </c:pt>
                <c:pt idx="181">
                  <c:v>26389</c:v>
                </c:pt>
                <c:pt idx="182">
                  <c:v>26298</c:v>
                </c:pt>
                <c:pt idx="183">
                  <c:v>26206</c:v>
                </c:pt>
                <c:pt idx="184">
                  <c:v>26114</c:v>
                </c:pt>
                <c:pt idx="185">
                  <c:v>26023</c:v>
                </c:pt>
                <c:pt idx="186">
                  <c:v>25933</c:v>
                </c:pt>
                <c:pt idx="187">
                  <c:v>25841</c:v>
                </c:pt>
                <c:pt idx="188">
                  <c:v>25749</c:v>
                </c:pt>
                <c:pt idx="189">
                  <c:v>25658</c:v>
                </c:pt>
                <c:pt idx="190">
                  <c:v>25568</c:v>
                </c:pt>
                <c:pt idx="191">
                  <c:v>25476</c:v>
                </c:pt>
                <c:pt idx="192">
                  <c:v>25384</c:v>
                </c:pt>
                <c:pt idx="193">
                  <c:v>25293</c:v>
                </c:pt>
                <c:pt idx="194">
                  <c:v>25203</c:v>
                </c:pt>
                <c:pt idx="195">
                  <c:v>25111</c:v>
                </c:pt>
                <c:pt idx="196">
                  <c:v>25017</c:v>
                </c:pt>
                <c:pt idx="197">
                  <c:v>24926</c:v>
                </c:pt>
                <c:pt idx="198">
                  <c:v>24835</c:v>
                </c:pt>
                <c:pt idx="199">
                  <c:v>24744</c:v>
                </c:pt>
                <c:pt idx="200">
                  <c:v>24653</c:v>
                </c:pt>
                <c:pt idx="201">
                  <c:v>24562</c:v>
                </c:pt>
                <c:pt idx="202">
                  <c:v>24471</c:v>
                </c:pt>
                <c:pt idx="203">
                  <c:v>24380</c:v>
                </c:pt>
                <c:pt idx="204">
                  <c:v>24288</c:v>
                </c:pt>
                <c:pt idx="205">
                  <c:v>24197</c:v>
                </c:pt>
                <c:pt idx="206">
                  <c:v>24107</c:v>
                </c:pt>
                <c:pt idx="207">
                  <c:v>24015</c:v>
                </c:pt>
                <c:pt idx="208">
                  <c:v>23923</c:v>
                </c:pt>
                <c:pt idx="209">
                  <c:v>23832</c:v>
                </c:pt>
                <c:pt idx="210">
                  <c:v>23742</c:v>
                </c:pt>
                <c:pt idx="211">
                  <c:v>23650</c:v>
                </c:pt>
                <c:pt idx="212">
                  <c:v>23558</c:v>
                </c:pt>
                <c:pt idx="213">
                  <c:v>23467</c:v>
                </c:pt>
                <c:pt idx="214">
                  <c:v>23376</c:v>
                </c:pt>
                <c:pt idx="215">
                  <c:v>23284</c:v>
                </c:pt>
                <c:pt idx="216">
                  <c:v>23190</c:v>
                </c:pt>
                <c:pt idx="217">
                  <c:v>23099</c:v>
                </c:pt>
                <c:pt idx="218">
                  <c:v>23011</c:v>
                </c:pt>
                <c:pt idx="219">
                  <c:v>22917</c:v>
                </c:pt>
                <c:pt idx="220">
                  <c:v>22826</c:v>
                </c:pt>
                <c:pt idx="221">
                  <c:v>22735</c:v>
                </c:pt>
                <c:pt idx="222">
                  <c:v>22644</c:v>
                </c:pt>
                <c:pt idx="223">
                  <c:v>22553</c:v>
                </c:pt>
                <c:pt idx="224">
                  <c:v>22462</c:v>
                </c:pt>
                <c:pt idx="225">
                  <c:v>22371</c:v>
                </c:pt>
                <c:pt idx="226">
                  <c:v>22280</c:v>
                </c:pt>
                <c:pt idx="227">
                  <c:v>22189</c:v>
                </c:pt>
                <c:pt idx="228">
                  <c:v>22097</c:v>
                </c:pt>
                <c:pt idx="229">
                  <c:v>22006</c:v>
                </c:pt>
                <c:pt idx="230">
                  <c:v>21915</c:v>
                </c:pt>
                <c:pt idx="231">
                  <c:v>21823</c:v>
                </c:pt>
                <c:pt idx="232">
                  <c:v>21731</c:v>
                </c:pt>
                <c:pt idx="233">
                  <c:v>21640</c:v>
                </c:pt>
                <c:pt idx="234">
                  <c:v>21550</c:v>
                </c:pt>
                <c:pt idx="235">
                  <c:v>21458</c:v>
                </c:pt>
                <c:pt idx="236">
                  <c:v>21366</c:v>
                </c:pt>
                <c:pt idx="237">
                  <c:v>21275</c:v>
                </c:pt>
                <c:pt idx="238">
                  <c:v>21185</c:v>
                </c:pt>
                <c:pt idx="239">
                  <c:v>21093</c:v>
                </c:pt>
                <c:pt idx="240">
                  <c:v>20999</c:v>
                </c:pt>
                <c:pt idx="241">
                  <c:v>20908</c:v>
                </c:pt>
                <c:pt idx="242">
                  <c:v>20820</c:v>
                </c:pt>
                <c:pt idx="243">
                  <c:v>20726</c:v>
                </c:pt>
                <c:pt idx="244">
                  <c:v>20635</c:v>
                </c:pt>
                <c:pt idx="245">
                  <c:v>20544</c:v>
                </c:pt>
                <c:pt idx="246">
                  <c:v>20453</c:v>
                </c:pt>
                <c:pt idx="247">
                  <c:v>20362</c:v>
                </c:pt>
                <c:pt idx="248">
                  <c:v>20270</c:v>
                </c:pt>
                <c:pt idx="249">
                  <c:v>20179</c:v>
                </c:pt>
                <c:pt idx="250">
                  <c:v>20089</c:v>
                </c:pt>
                <c:pt idx="251">
                  <c:v>19997</c:v>
                </c:pt>
                <c:pt idx="252">
                  <c:v>19905</c:v>
                </c:pt>
                <c:pt idx="253">
                  <c:v>19814</c:v>
                </c:pt>
                <c:pt idx="254">
                  <c:v>19724</c:v>
                </c:pt>
                <c:pt idx="255">
                  <c:v>19632</c:v>
                </c:pt>
                <c:pt idx="256">
                  <c:v>19540</c:v>
                </c:pt>
                <c:pt idx="257">
                  <c:v>19449</c:v>
                </c:pt>
                <c:pt idx="258">
                  <c:v>19359</c:v>
                </c:pt>
                <c:pt idx="259">
                  <c:v>19267</c:v>
                </c:pt>
                <c:pt idx="260">
                  <c:v>19175</c:v>
                </c:pt>
                <c:pt idx="261">
                  <c:v>19084</c:v>
                </c:pt>
                <c:pt idx="262">
                  <c:v>18993</c:v>
                </c:pt>
                <c:pt idx="263">
                  <c:v>18899</c:v>
                </c:pt>
                <c:pt idx="264">
                  <c:v>18808</c:v>
                </c:pt>
                <c:pt idx="265">
                  <c:v>18717</c:v>
                </c:pt>
                <c:pt idx="266">
                  <c:v>18626</c:v>
                </c:pt>
                <c:pt idx="267">
                  <c:v>18535</c:v>
                </c:pt>
                <c:pt idx="268">
                  <c:v>18444</c:v>
                </c:pt>
                <c:pt idx="269">
                  <c:v>18353</c:v>
                </c:pt>
                <c:pt idx="270">
                  <c:v>18262</c:v>
                </c:pt>
                <c:pt idx="271">
                  <c:v>18171</c:v>
                </c:pt>
                <c:pt idx="272">
                  <c:v>18079</c:v>
                </c:pt>
                <c:pt idx="273">
                  <c:v>17988</c:v>
                </c:pt>
                <c:pt idx="274">
                  <c:v>17898</c:v>
                </c:pt>
                <c:pt idx="275">
                  <c:v>17806</c:v>
                </c:pt>
                <c:pt idx="276">
                  <c:v>17714</c:v>
                </c:pt>
                <c:pt idx="277">
                  <c:v>17623</c:v>
                </c:pt>
                <c:pt idx="278">
                  <c:v>17532</c:v>
                </c:pt>
                <c:pt idx="279">
                  <c:v>17440</c:v>
                </c:pt>
                <c:pt idx="280">
                  <c:v>17348</c:v>
                </c:pt>
                <c:pt idx="281">
                  <c:v>17257</c:v>
                </c:pt>
                <c:pt idx="282">
                  <c:v>17167</c:v>
                </c:pt>
                <c:pt idx="283">
                  <c:v>17075</c:v>
                </c:pt>
                <c:pt idx="284">
                  <c:v>16981</c:v>
                </c:pt>
                <c:pt idx="285">
                  <c:v>16890</c:v>
                </c:pt>
                <c:pt idx="286">
                  <c:v>16802</c:v>
                </c:pt>
                <c:pt idx="287">
                  <c:v>16708</c:v>
                </c:pt>
                <c:pt idx="288">
                  <c:v>16617</c:v>
                </c:pt>
                <c:pt idx="289">
                  <c:v>16526</c:v>
                </c:pt>
                <c:pt idx="290">
                  <c:v>16435</c:v>
                </c:pt>
                <c:pt idx="291">
                  <c:v>16344</c:v>
                </c:pt>
                <c:pt idx="292">
                  <c:v>16253</c:v>
                </c:pt>
                <c:pt idx="293">
                  <c:v>16162</c:v>
                </c:pt>
                <c:pt idx="294">
                  <c:v>16071</c:v>
                </c:pt>
                <c:pt idx="295">
                  <c:v>15979</c:v>
                </c:pt>
                <c:pt idx="296">
                  <c:v>15887</c:v>
                </c:pt>
                <c:pt idx="297">
                  <c:v>15796</c:v>
                </c:pt>
                <c:pt idx="298">
                  <c:v>15706</c:v>
                </c:pt>
                <c:pt idx="299">
                  <c:v>15614</c:v>
                </c:pt>
                <c:pt idx="300">
                  <c:v>15522</c:v>
                </c:pt>
                <c:pt idx="301">
                  <c:v>15431</c:v>
                </c:pt>
                <c:pt idx="302">
                  <c:v>15341</c:v>
                </c:pt>
                <c:pt idx="303">
                  <c:v>15249</c:v>
                </c:pt>
                <c:pt idx="304">
                  <c:v>15157</c:v>
                </c:pt>
                <c:pt idx="305">
                  <c:v>15066</c:v>
                </c:pt>
                <c:pt idx="306">
                  <c:v>14976</c:v>
                </c:pt>
                <c:pt idx="307">
                  <c:v>14884</c:v>
                </c:pt>
                <c:pt idx="308">
                  <c:v>14790</c:v>
                </c:pt>
                <c:pt idx="309">
                  <c:v>14699</c:v>
                </c:pt>
                <c:pt idx="310">
                  <c:v>14608</c:v>
                </c:pt>
                <c:pt idx="311">
                  <c:v>14517</c:v>
                </c:pt>
                <c:pt idx="312">
                  <c:v>14426</c:v>
                </c:pt>
                <c:pt idx="313">
                  <c:v>14335</c:v>
                </c:pt>
                <c:pt idx="314">
                  <c:v>14244</c:v>
                </c:pt>
                <c:pt idx="315">
                  <c:v>14153</c:v>
                </c:pt>
                <c:pt idx="316">
                  <c:v>14061</c:v>
                </c:pt>
                <c:pt idx="317">
                  <c:v>13970</c:v>
                </c:pt>
                <c:pt idx="318">
                  <c:v>13880</c:v>
                </c:pt>
                <c:pt idx="319">
                  <c:v>13788</c:v>
                </c:pt>
                <c:pt idx="320">
                  <c:v>13696</c:v>
                </c:pt>
                <c:pt idx="321">
                  <c:v>13605</c:v>
                </c:pt>
                <c:pt idx="322">
                  <c:v>13515</c:v>
                </c:pt>
                <c:pt idx="323">
                  <c:v>13423</c:v>
                </c:pt>
                <c:pt idx="324">
                  <c:v>13331</c:v>
                </c:pt>
                <c:pt idx="325">
                  <c:v>13240</c:v>
                </c:pt>
                <c:pt idx="326">
                  <c:v>13149</c:v>
                </c:pt>
                <c:pt idx="327">
                  <c:v>13057</c:v>
                </c:pt>
                <c:pt idx="328">
                  <c:v>12963</c:v>
                </c:pt>
                <c:pt idx="329">
                  <c:v>12872</c:v>
                </c:pt>
                <c:pt idx="330">
                  <c:v>12784</c:v>
                </c:pt>
                <c:pt idx="331">
                  <c:v>12690</c:v>
                </c:pt>
                <c:pt idx="332">
                  <c:v>12599</c:v>
                </c:pt>
                <c:pt idx="333">
                  <c:v>12508</c:v>
                </c:pt>
                <c:pt idx="334">
                  <c:v>12417</c:v>
                </c:pt>
                <c:pt idx="335">
                  <c:v>12326</c:v>
                </c:pt>
                <c:pt idx="336">
                  <c:v>12235</c:v>
                </c:pt>
                <c:pt idx="337">
                  <c:v>12144</c:v>
                </c:pt>
                <c:pt idx="338">
                  <c:v>12053</c:v>
                </c:pt>
                <c:pt idx="339">
                  <c:v>11962</c:v>
                </c:pt>
                <c:pt idx="340">
                  <c:v>11870</c:v>
                </c:pt>
                <c:pt idx="341">
                  <c:v>11779</c:v>
                </c:pt>
                <c:pt idx="342">
                  <c:v>11688</c:v>
                </c:pt>
                <c:pt idx="343">
                  <c:v>11596</c:v>
                </c:pt>
                <c:pt idx="344">
                  <c:v>11504</c:v>
                </c:pt>
                <c:pt idx="345">
                  <c:v>11413</c:v>
                </c:pt>
                <c:pt idx="346">
                  <c:v>11323</c:v>
                </c:pt>
                <c:pt idx="347">
                  <c:v>11231</c:v>
                </c:pt>
                <c:pt idx="348">
                  <c:v>11139</c:v>
                </c:pt>
                <c:pt idx="349">
                  <c:v>11048</c:v>
                </c:pt>
                <c:pt idx="350">
                  <c:v>10958</c:v>
                </c:pt>
                <c:pt idx="351">
                  <c:v>10866</c:v>
                </c:pt>
                <c:pt idx="352">
                  <c:v>10772</c:v>
                </c:pt>
                <c:pt idx="353">
                  <c:v>10681</c:v>
                </c:pt>
                <c:pt idx="354">
                  <c:v>10593</c:v>
                </c:pt>
                <c:pt idx="355">
                  <c:v>10499</c:v>
                </c:pt>
                <c:pt idx="356">
                  <c:v>10408</c:v>
                </c:pt>
              </c:numCache>
            </c:numRef>
          </c:cat>
          <c:val>
            <c:numRef>
              <c:f>Sheet2!$C$5:$C$361</c:f>
              <c:numCache>
                <c:formatCode>General</c:formatCode>
                <c:ptCount val="357"/>
                <c:pt idx="0">
                  <c:v>7.53</c:v>
                </c:pt>
                <c:pt idx="1">
                  <c:v>6.99</c:v>
                </c:pt>
                <c:pt idx="2">
                  <c:v>10.23</c:v>
                </c:pt>
                <c:pt idx="3">
                  <c:v>12.57</c:v>
                </c:pt>
                <c:pt idx="4">
                  <c:v>13.41</c:v>
                </c:pt>
                <c:pt idx="5">
                  <c:v>18.079999999999998</c:v>
                </c:pt>
                <c:pt idx="6">
                  <c:v>18.559999999999999</c:v>
                </c:pt>
                <c:pt idx="7">
                  <c:v>19</c:v>
                </c:pt>
                <c:pt idx="8">
                  <c:v>11.22</c:v>
                </c:pt>
                <c:pt idx="9">
                  <c:v>14.17</c:v>
                </c:pt>
                <c:pt idx="10">
                  <c:v>13.1</c:v>
                </c:pt>
                <c:pt idx="11">
                  <c:v>8.6999999999999993</c:v>
                </c:pt>
                <c:pt idx="12">
                  <c:v>9.57</c:v>
                </c:pt>
                <c:pt idx="13">
                  <c:v>11.23</c:v>
                </c:pt>
                <c:pt idx="14">
                  <c:v>10.31</c:v>
                </c:pt>
                <c:pt idx="15">
                  <c:v>11.71</c:v>
                </c:pt>
                <c:pt idx="16">
                  <c:v>13.34</c:v>
                </c:pt>
                <c:pt idx="17">
                  <c:v>10.99</c:v>
                </c:pt>
                <c:pt idx="18">
                  <c:v>12.27</c:v>
                </c:pt>
                <c:pt idx="19">
                  <c:v>14.36</c:v>
                </c:pt>
                <c:pt idx="20">
                  <c:v>15.14</c:v>
                </c:pt>
                <c:pt idx="21">
                  <c:v>15.38</c:v>
                </c:pt>
                <c:pt idx="22">
                  <c:v>27.7</c:v>
                </c:pt>
                <c:pt idx="23">
                  <c:v>30.07</c:v>
                </c:pt>
                <c:pt idx="24">
                  <c:v>13.73</c:v>
                </c:pt>
                <c:pt idx="25">
                  <c:v>12.77</c:v>
                </c:pt>
                <c:pt idx="26">
                  <c:v>13.46</c:v>
                </c:pt>
                <c:pt idx="27">
                  <c:v>21.17</c:v>
                </c:pt>
                <c:pt idx="28">
                  <c:v>21.9</c:v>
                </c:pt>
                <c:pt idx="29">
                  <c:v>13.8</c:v>
                </c:pt>
                <c:pt idx="30">
                  <c:v>16.09</c:v>
                </c:pt>
                <c:pt idx="31">
                  <c:v>18.72</c:v>
                </c:pt>
                <c:pt idx="32">
                  <c:v>34.049999999999997</c:v>
                </c:pt>
                <c:pt idx="33">
                  <c:v>47.59</c:v>
                </c:pt>
                <c:pt idx="34">
                  <c:v>63.87</c:v>
                </c:pt>
                <c:pt idx="35">
                  <c:v>32.479999999999997</c:v>
                </c:pt>
                <c:pt idx="36">
                  <c:v>21.23</c:v>
                </c:pt>
                <c:pt idx="37">
                  <c:v>23.61</c:v>
                </c:pt>
                <c:pt idx="38">
                  <c:v>19.55</c:v>
                </c:pt>
                <c:pt idx="39">
                  <c:v>18.13</c:v>
                </c:pt>
                <c:pt idx="40">
                  <c:v>12.89</c:v>
                </c:pt>
                <c:pt idx="41">
                  <c:v>11.16</c:v>
                </c:pt>
                <c:pt idx="42">
                  <c:v>7.39</c:v>
                </c:pt>
                <c:pt idx="43">
                  <c:v>12.1</c:v>
                </c:pt>
                <c:pt idx="44">
                  <c:v>11.81</c:v>
                </c:pt>
                <c:pt idx="45">
                  <c:v>9.01</c:v>
                </c:pt>
                <c:pt idx="46">
                  <c:v>10.34</c:v>
                </c:pt>
                <c:pt idx="47">
                  <c:v>8.7899999999999991</c:v>
                </c:pt>
                <c:pt idx="48">
                  <c:v>11.24</c:v>
                </c:pt>
                <c:pt idx="49">
                  <c:v>9.91</c:v>
                </c:pt>
                <c:pt idx="50">
                  <c:v>10.17</c:v>
                </c:pt>
                <c:pt idx="51">
                  <c:v>10.86</c:v>
                </c:pt>
                <c:pt idx="52">
                  <c:v>12.14</c:v>
                </c:pt>
                <c:pt idx="53">
                  <c:v>11.73</c:v>
                </c:pt>
                <c:pt idx="54">
                  <c:v>12.16</c:v>
                </c:pt>
                <c:pt idx="55">
                  <c:v>14.82</c:v>
                </c:pt>
                <c:pt idx="56">
                  <c:v>20.239999999999998</c:v>
                </c:pt>
                <c:pt idx="57">
                  <c:v>23.38</c:v>
                </c:pt>
                <c:pt idx="58">
                  <c:v>27.98</c:v>
                </c:pt>
                <c:pt idx="59">
                  <c:v>32.19</c:v>
                </c:pt>
                <c:pt idx="60">
                  <c:v>19.149999999999999</c:v>
                </c:pt>
                <c:pt idx="61">
                  <c:v>16.7</c:v>
                </c:pt>
                <c:pt idx="62">
                  <c:v>21.62</c:v>
                </c:pt>
                <c:pt idx="63">
                  <c:v>20.66</c:v>
                </c:pt>
                <c:pt idx="64">
                  <c:v>23.82</c:v>
                </c:pt>
                <c:pt idx="65">
                  <c:v>24.81</c:v>
                </c:pt>
                <c:pt idx="66">
                  <c:v>21.51</c:v>
                </c:pt>
                <c:pt idx="67">
                  <c:v>15.58</c:v>
                </c:pt>
                <c:pt idx="68">
                  <c:v>25.84</c:v>
                </c:pt>
                <c:pt idx="69">
                  <c:v>21.91</c:v>
                </c:pt>
                <c:pt idx="70">
                  <c:v>17.73</c:v>
                </c:pt>
                <c:pt idx="71">
                  <c:v>17.41</c:v>
                </c:pt>
                <c:pt idx="72">
                  <c:v>18.52</c:v>
                </c:pt>
                <c:pt idx="73">
                  <c:v>20.56</c:v>
                </c:pt>
                <c:pt idx="74">
                  <c:v>28.1</c:v>
                </c:pt>
                <c:pt idx="75">
                  <c:v>26.58</c:v>
                </c:pt>
                <c:pt idx="76">
                  <c:v>13.24</c:v>
                </c:pt>
                <c:pt idx="77">
                  <c:v>14.58</c:v>
                </c:pt>
                <c:pt idx="78">
                  <c:v>22.55</c:v>
                </c:pt>
                <c:pt idx="79">
                  <c:v>16.260000000000002</c:v>
                </c:pt>
                <c:pt idx="80">
                  <c:v>16.53</c:v>
                </c:pt>
                <c:pt idx="81">
                  <c:v>14.13</c:v>
                </c:pt>
                <c:pt idx="82">
                  <c:v>10.6</c:v>
                </c:pt>
                <c:pt idx="83">
                  <c:v>11.85</c:v>
                </c:pt>
                <c:pt idx="84">
                  <c:v>11.56</c:v>
                </c:pt>
                <c:pt idx="85">
                  <c:v>12.5</c:v>
                </c:pt>
                <c:pt idx="86">
                  <c:v>7.98</c:v>
                </c:pt>
                <c:pt idx="87">
                  <c:v>8.3699999999999992</c:v>
                </c:pt>
                <c:pt idx="88">
                  <c:v>8.48</c:v>
                </c:pt>
                <c:pt idx="89">
                  <c:v>7.43</c:v>
                </c:pt>
                <c:pt idx="90">
                  <c:v>10.41</c:v>
                </c:pt>
                <c:pt idx="91">
                  <c:v>8.58</c:v>
                </c:pt>
                <c:pt idx="92">
                  <c:v>10.86</c:v>
                </c:pt>
                <c:pt idx="93">
                  <c:v>8.83</c:v>
                </c:pt>
                <c:pt idx="94">
                  <c:v>6.99</c:v>
                </c:pt>
                <c:pt idx="95">
                  <c:v>7.8</c:v>
                </c:pt>
                <c:pt idx="96">
                  <c:v>10.3</c:v>
                </c:pt>
                <c:pt idx="97">
                  <c:v>9.42</c:v>
                </c:pt>
                <c:pt idx="98">
                  <c:v>9.08</c:v>
                </c:pt>
                <c:pt idx="99">
                  <c:v>9.4600000000000009</c:v>
                </c:pt>
                <c:pt idx="100">
                  <c:v>10.53</c:v>
                </c:pt>
                <c:pt idx="101">
                  <c:v>11.42</c:v>
                </c:pt>
                <c:pt idx="102">
                  <c:v>13.06</c:v>
                </c:pt>
                <c:pt idx="103">
                  <c:v>12.31</c:v>
                </c:pt>
                <c:pt idx="104">
                  <c:v>13.92</c:v>
                </c:pt>
                <c:pt idx="105">
                  <c:v>15.36</c:v>
                </c:pt>
                <c:pt idx="106">
                  <c:v>18.3</c:v>
                </c:pt>
                <c:pt idx="107">
                  <c:v>17.75</c:v>
                </c:pt>
                <c:pt idx="108">
                  <c:v>11.98</c:v>
                </c:pt>
                <c:pt idx="109">
                  <c:v>13.4</c:v>
                </c:pt>
                <c:pt idx="110">
                  <c:v>15.97</c:v>
                </c:pt>
                <c:pt idx="111">
                  <c:v>11.42</c:v>
                </c:pt>
                <c:pt idx="112">
                  <c:v>12.11</c:v>
                </c:pt>
                <c:pt idx="113">
                  <c:v>11.21</c:v>
                </c:pt>
                <c:pt idx="114">
                  <c:v>12.05</c:v>
                </c:pt>
                <c:pt idx="115">
                  <c:v>15.33</c:v>
                </c:pt>
                <c:pt idx="116">
                  <c:v>17.7</c:v>
                </c:pt>
                <c:pt idx="117">
                  <c:v>25.61</c:v>
                </c:pt>
                <c:pt idx="118">
                  <c:v>53.52</c:v>
                </c:pt>
                <c:pt idx="119">
                  <c:v>13.42</c:v>
                </c:pt>
                <c:pt idx="120">
                  <c:v>16.95</c:v>
                </c:pt>
                <c:pt idx="121">
                  <c:v>14.37</c:v>
                </c:pt>
                <c:pt idx="122">
                  <c:v>16.059999999999999</c:v>
                </c:pt>
                <c:pt idx="123">
                  <c:v>17.12</c:v>
                </c:pt>
                <c:pt idx="124">
                  <c:v>14.18</c:v>
                </c:pt>
                <c:pt idx="125">
                  <c:v>12.79</c:v>
                </c:pt>
                <c:pt idx="126">
                  <c:v>10.65</c:v>
                </c:pt>
                <c:pt idx="127">
                  <c:v>9.51</c:v>
                </c:pt>
                <c:pt idx="128">
                  <c:v>9.31</c:v>
                </c:pt>
                <c:pt idx="129">
                  <c:v>11.7</c:v>
                </c:pt>
                <c:pt idx="130">
                  <c:v>11.53</c:v>
                </c:pt>
                <c:pt idx="131">
                  <c:v>14.08</c:v>
                </c:pt>
                <c:pt idx="132">
                  <c:v>13.08</c:v>
                </c:pt>
                <c:pt idx="133">
                  <c:v>11.96</c:v>
                </c:pt>
                <c:pt idx="134">
                  <c:v>10.49</c:v>
                </c:pt>
                <c:pt idx="135">
                  <c:v>13.68</c:v>
                </c:pt>
                <c:pt idx="136">
                  <c:v>13.02</c:v>
                </c:pt>
                <c:pt idx="137">
                  <c:v>17.32</c:v>
                </c:pt>
                <c:pt idx="138">
                  <c:v>22.09</c:v>
                </c:pt>
                <c:pt idx="139">
                  <c:v>18.03</c:v>
                </c:pt>
                <c:pt idx="140">
                  <c:v>13.01</c:v>
                </c:pt>
                <c:pt idx="141">
                  <c:v>15.2</c:v>
                </c:pt>
                <c:pt idx="142">
                  <c:v>15.01</c:v>
                </c:pt>
                <c:pt idx="143">
                  <c:v>14.1</c:v>
                </c:pt>
                <c:pt idx="144">
                  <c:v>12.34</c:v>
                </c:pt>
                <c:pt idx="145">
                  <c:v>15.75</c:v>
                </c:pt>
                <c:pt idx="146">
                  <c:v>17.64</c:v>
                </c:pt>
                <c:pt idx="147">
                  <c:v>14.71</c:v>
                </c:pt>
                <c:pt idx="148">
                  <c:v>17.899999999999999</c:v>
                </c:pt>
                <c:pt idx="149">
                  <c:v>16.72</c:v>
                </c:pt>
                <c:pt idx="150">
                  <c:v>13.2</c:v>
                </c:pt>
                <c:pt idx="151">
                  <c:v>9.44</c:v>
                </c:pt>
                <c:pt idx="152">
                  <c:v>9.7200000000000006</c:v>
                </c:pt>
                <c:pt idx="153">
                  <c:v>11.74</c:v>
                </c:pt>
                <c:pt idx="154">
                  <c:v>15.28</c:v>
                </c:pt>
                <c:pt idx="155">
                  <c:v>10.62</c:v>
                </c:pt>
                <c:pt idx="156">
                  <c:v>11.68</c:v>
                </c:pt>
                <c:pt idx="157">
                  <c:v>9.7100000000000009</c:v>
                </c:pt>
                <c:pt idx="158">
                  <c:v>10.1</c:v>
                </c:pt>
                <c:pt idx="159">
                  <c:v>8.4</c:v>
                </c:pt>
                <c:pt idx="160">
                  <c:v>9.26</c:v>
                </c:pt>
                <c:pt idx="161">
                  <c:v>8.41</c:v>
                </c:pt>
                <c:pt idx="162">
                  <c:v>10.89</c:v>
                </c:pt>
                <c:pt idx="163">
                  <c:v>9.6300000000000008</c:v>
                </c:pt>
                <c:pt idx="164">
                  <c:v>11.48</c:v>
                </c:pt>
                <c:pt idx="165">
                  <c:v>12.99</c:v>
                </c:pt>
                <c:pt idx="166">
                  <c:v>14.7</c:v>
                </c:pt>
                <c:pt idx="167">
                  <c:v>14.88</c:v>
                </c:pt>
                <c:pt idx="168">
                  <c:v>15.96</c:v>
                </c:pt>
                <c:pt idx="169">
                  <c:v>18.97</c:v>
                </c:pt>
                <c:pt idx="170">
                  <c:v>27.96</c:v>
                </c:pt>
                <c:pt idx="171">
                  <c:v>23.85</c:v>
                </c:pt>
                <c:pt idx="172">
                  <c:v>15.29</c:v>
                </c:pt>
                <c:pt idx="173">
                  <c:v>20.329999999999998</c:v>
                </c:pt>
                <c:pt idx="174">
                  <c:v>19</c:v>
                </c:pt>
                <c:pt idx="175">
                  <c:v>14.63</c:v>
                </c:pt>
                <c:pt idx="176">
                  <c:v>15.94</c:v>
                </c:pt>
                <c:pt idx="177">
                  <c:v>10.88</c:v>
                </c:pt>
                <c:pt idx="178">
                  <c:v>8.64</c:v>
                </c:pt>
                <c:pt idx="179">
                  <c:v>7.85</c:v>
                </c:pt>
                <c:pt idx="180">
                  <c:v>7.92</c:v>
                </c:pt>
                <c:pt idx="181">
                  <c:v>9.02</c:v>
                </c:pt>
                <c:pt idx="182">
                  <c:v>11.32</c:v>
                </c:pt>
                <c:pt idx="183">
                  <c:v>11.4</c:v>
                </c:pt>
                <c:pt idx="184">
                  <c:v>8.25</c:v>
                </c:pt>
                <c:pt idx="185">
                  <c:v>7.78</c:v>
                </c:pt>
                <c:pt idx="186">
                  <c:v>10.08</c:v>
                </c:pt>
                <c:pt idx="187">
                  <c:v>17.989999999999998</c:v>
                </c:pt>
                <c:pt idx="188">
                  <c:v>19.91</c:v>
                </c:pt>
                <c:pt idx="189">
                  <c:v>11.51</c:v>
                </c:pt>
                <c:pt idx="190">
                  <c:v>10.1</c:v>
                </c:pt>
                <c:pt idx="191">
                  <c:v>12.03</c:v>
                </c:pt>
                <c:pt idx="192">
                  <c:v>8.43</c:v>
                </c:pt>
                <c:pt idx="193">
                  <c:v>8.34</c:v>
                </c:pt>
                <c:pt idx="194">
                  <c:v>8.4499999999999993</c:v>
                </c:pt>
                <c:pt idx="195">
                  <c:v>8.4499999999999993</c:v>
                </c:pt>
                <c:pt idx="196">
                  <c:v>11.1</c:v>
                </c:pt>
                <c:pt idx="197">
                  <c:v>9.5399999999999991</c:v>
                </c:pt>
                <c:pt idx="198">
                  <c:v>7.95</c:v>
                </c:pt>
                <c:pt idx="199">
                  <c:v>8.2200000000000006</c:v>
                </c:pt>
                <c:pt idx="200">
                  <c:v>10.039999999999999</c:v>
                </c:pt>
                <c:pt idx="201">
                  <c:v>8.1300000000000008</c:v>
                </c:pt>
                <c:pt idx="202">
                  <c:v>14.81</c:v>
                </c:pt>
                <c:pt idx="203">
                  <c:v>13.67</c:v>
                </c:pt>
                <c:pt idx="204">
                  <c:v>10.48</c:v>
                </c:pt>
                <c:pt idx="205">
                  <c:v>7.19</c:v>
                </c:pt>
                <c:pt idx="206">
                  <c:v>5.19</c:v>
                </c:pt>
                <c:pt idx="207">
                  <c:v>9.19</c:v>
                </c:pt>
                <c:pt idx="208">
                  <c:v>8.59</c:v>
                </c:pt>
                <c:pt idx="209">
                  <c:v>5.9</c:v>
                </c:pt>
                <c:pt idx="210">
                  <c:v>5.31</c:v>
                </c:pt>
                <c:pt idx="211">
                  <c:v>5.93</c:v>
                </c:pt>
                <c:pt idx="212">
                  <c:v>5.47</c:v>
                </c:pt>
                <c:pt idx="213">
                  <c:v>9.6</c:v>
                </c:pt>
                <c:pt idx="214">
                  <c:v>11.36</c:v>
                </c:pt>
                <c:pt idx="215">
                  <c:v>6.6899999999999995</c:v>
                </c:pt>
                <c:pt idx="216">
                  <c:v>6.55</c:v>
                </c:pt>
                <c:pt idx="217">
                  <c:v>8.02</c:v>
                </c:pt>
                <c:pt idx="218">
                  <c:v>14.07</c:v>
                </c:pt>
                <c:pt idx="219">
                  <c:v>22.89</c:v>
                </c:pt>
                <c:pt idx="220">
                  <c:v>22.37</c:v>
                </c:pt>
                <c:pt idx="221">
                  <c:v>7.37</c:v>
                </c:pt>
                <c:pt idx="222">
                  <c:v>7.59</c:v>
                </c:pt>
                <c:pt idx="223">
                  <c:v>8.7100000000000009</c:v>
                </c:pt>
                <c:pt idx="224">
                  <c:v>8.49</c:v>
                </c:pt>
                <c:pt idx="225">
                  <c:v>7.57</c:v>
                </c:pt>
                <c:pt idx="226">
                  <c:v>10.93</c:v>
                </c:pt>
                <c:pt idx="227">
                  <c:v>10.63</c:v>
                </c:pt>
                <c:pt idx="228">
                  <c:v>8.6300000000000008</c:v>
                </c:pt>
                <c:pt idx="229">
                  <c:v>10.11</c:v>
                </c:pt>
                <c:pt idx="230">
                  <c:v>9.76</c:v>
                </c:pt>
                <c:pt idx="231">
                  <c:v>11.21</c:v>
                </c:pt>
                <c:pt idx="232">
                  <c:v>8.24</c:v>
                </c:pt>
                <c:pt idx="233">
                  <c:v>10.8</c:v>
                </c:pt>
                <c:pt idx="234">
                  <c:v>10.17</c:v>
                </c:pt>
                <c:pt idx="235">
                  <c:v>8.0500000000000007</c:v>
                </c:pt>
                <c:pt idx="236">
                  <c:v>8.32</c:v>
                </c:pt>
                <c:pt idx="237">
                  <c:v>12.21</c:v>
                </c:pt>
                <c:pt idx="238">
                  <c:v>18.440000000000001</c:v>
                </c:pt>
                <c:pt idx="239">
                  <c:v>12.09</c:v>
                </c:pt>
                <c:pt idx="240">
                  <c:v>6.9</c:v>
                </c:pt>
                <c:pt idx="241">
                  <c:v>10.75</c:v>
                </c:pt>
                <c:pt idx="242">
                  <c:v>12.7</c:v>
                </c:pt>
                <c:pt idx="243">
                  <c:v>11.4</c:v>
                </c:pt>
                <c:pt idx="244">
                  <c:v>12.01</c:v>
                </c:pt>
                <c:pt idx="245">
                  <c:v>10.72</c:v>
                </c:pt>
                <c:pt idx="246">
                  <c:v>18.32</c:v>
                </c:pt>
                <c:pt idx="247">
                  <c:v>17.03</c:v>
                </c:pt>
                <c:pt idx="248">
                  <c:v>11.43</c:v>
                </c:pt>
                <c:pt idx="249">
                  <c:v>14.16</c:v>
                </c:pt>
                <c:pt idx="250">
                  <c:v>10.1</c:v>
                </c:pt>
                <c:pt idx="251">
                  <c:v>9.98</c:v>
                </c:pt>
                <c:pt idx="252">
                  <c:v>8.49</c:v>
                </c:pt>
                <c:pt idx="253">
                  <c:v>6.79</c:v>
                </c:pt>
                <c:pt idx="254">
                  <c:v>13.86</c:v>
                </c:pt>
                <c:pt idx="255">
                  <c:v>14.21</c:v>
                </c:pt>
                <c:pt idx="256">
                  <c:v>10.23</c:v>
                </c:pt>
                <c:pt idx="257">
                  <c:v>7.74</c:v>
                </c:pt>
                <c:pt idx="258">
                  <c:v>8.0500000000000007</c:v>
                </c:pt>
                <c:pt idx="259">
                  <c:v>6.35</c:v>
                </c:pt>
                <c:pt idx="260">
                  <c:v>8.0299999999999994</c:v>
                </c:pt>
                <c:pt idx="261">
                  <c:v>8.6</c:v>
                </c:pt>
                <c:pt idx="262">
                  <c:v>9.64</c:v>
                </c:pt>
                <c:pt idx="263">
                  <c:v>9.92</c:v>
                </c:pt>
                <c:pt idx="264">
                  <c:v>11.42</c:v>
                </c:pt>
                <c:pt idx="265">
                  <c:v>15.55</c:v>
                </c:pt>
                <c:pt idx="266">
                  <c:v>16.329999999999998</c:v>
                </c:pt>
                <c:pt idx="267">
                  <c:v>18.440000000000001</c:v>
                </c:pt>
                <c:pt idx="268">
                  <c:v>15.26</c:v>
                </c:pt>
                <c:pt idx="269">
                  <c:v>8.5299999999999994</c:v>
                </c:pt>
                <c:pt idx="270">
                  <c:v>10.199999999999999</c:v>
                </c:pt>
                <c:pt idx="271">
                  <c:v>12.33</c:v>
                </c:pt>
                <c:pt idx="272">
                  <c:v>11.72</c:v>
                </c:pt>
                <c:pt idx="273">
                  <c:v>12.18</c:v>
                </c:pt>
                <c:pt idx="274">
                  <c:v>17.84</c:v>
                </c:pt>
                <c:pt idx="275">
                  <c:v>14.42</c:v>
                </c:pt>
                <c:pt idx="276">
                  <c:v>18.260000000000002</c:v>
                </c:pt>
                <c:pt idx="277">
                  <c:v>13.52</c:v>
                </c:pt>
                <c:pt idx="278">
                  <c:v>10.87</c:v>
                </c:pt>
                <c:pt idx="279">
                  <c:v>13.5</c:v>
                </c:pt>
                <c:pt idx="280">
                  <c:v>17.309999999999999</c:v>
                </c:pt>
                <c:pt idx="281">
                  <c:v>16.68</c:v>
                </c:pt>
                <c:pt idx="282">
                  <c:v>29.64</c:v>
                </c:pt>
                <c:pt idx="283">
                  <c:v>24.77</c:v>
                </c:pt>
                <c:pt idx="284">
                  <c:v>13.25</c:v>
                </c:pt>
                <c:pt idx="285">
                  <c:v>19.87</c:v>
                </c:pt>
                <c:pt idx="286">
                  <c:v>13.42</c:v>
                </c:pt>
                <c:pt idx="287">
                  <c:v>13.56</c:v>
                </c:pt>
                <c:pt idx="288">
                  <c:v>12.58</c:v>
                </c:pt>
                <c:pt idx="289">
                  <c:v>11.81</c:v>
                </c:pt>
                <c:pt idx="290">
                  <c:v>9.7200000000000006</c:v>
                </c:pt>
                <c:pt idx="291">
                  <c:v>10.39</c:v>
                </c:pt>
                <c:pt idx="292">
                  <c:v>8.91</c:v>
                </c:pt>
                <c:pt idx="293">
                  <c:v>9.07</c:v>
                </c:pt>
                <c:pt idx="294">
                  <c:v>11.62</c:v>
                </c:pt>
                <c:pt idx="295">
                  <c:v>14.27</c:v>
                </c:pt>
                <c:pt idx="296">
                  <c:v>13.75</c:v>
                </c:pt>
                <c:pt idx="297">
                  <c:v>10.69</c:v>
                </c:pt>
                <c:pt idx="298">
                  <c:v>10.6</c:v>
                </c:pt>
                <c:pt idx="299">
                  <c:v>11.72</c:v>
                </c:pt>
                <c:pt idx="300">
                  <c:v>16.13</c:v>
                </c:pt>
                <c:pt idx="301">
                  <c:v>19.579999999999998</c:v>
                </c:pt>
                <c:pt idx="302">
                  <c:v>17.170000000000002</c:v>
                </c:pt>
                <c:pt idx="303">
                  <c:v>11.77</c:v>
                </c:pt>
                <c:pt idx="304">
                  <c:v>13.7</c:v>
                </c:pt>
                <c:pt idx="305">
                  <c:v>14.6</c:v>
                </c:pt>
                <c:pt idx="306">
                  <c:v>19.05</c:v>
                </c:pt>
                <c:pt idx="307">
                  <c:v>23.35</c:v>
                </c:pt>
                <c:pt idx="308">
                  <c:v>30.38</c:v>
                </c:pt>
                <c:pt idx="309">
                  <c:v>10.95</c:v>
                </c:pt>
                <c:pt idx="310">
                  <c:v>26.78</c:v>
                </c:pt>
                <c:pt idx="311">
                  <c:v>31.24</c:v>
                </c:pt>
                <c:pt idx="312">
                  <c:v>25.04</c:v>
                </c:pt>
                <c:pt idx="313">
                  <c:v>26.68</c:v>
                </c:pt>
                <c:pt idx="314">
                  <c:v>28.45</c:v>
                </c:pt>
                <c:pt idx="315">
                  <c:v>33.68</c:v>
                </c:pt>
                <c:pt idx="316">
                  <c:v>37.020000000000003</c:v>
                </c:pt>
                <c:pt idx="317">
                  <c:v>34.340000000000003</c:v>
                </c:pt>
                <c:pt idx="318">
                  <c:v>44.02</c:v>
                </c:pt>
                <c:pt idx="319">
                  <c:v>26.64</c:v>
                </c:pt>
                <c:pt idx="320">
                  <c:v>22.05</c:v>
                </c:pt>
                <c:pt idx="321">
                  <c:v>15.71</c:v>
                </c:pt>
                <c:pt idx="322">
                  <c:v>15.32</c:v>
                </c:pt>
                <c:pt idx="323">
                  <c:v>15.14</c:v>
                </c:pt>
                <c:pt idx="324">
                  <c:v>21.84</c:v>
                </c:pt>
                <c:pt idx="325">
                  <c:v>18.87</c:v>
                </c:pt>
                <c:pt idx="326">
                  <c:v>18.45</c:v>
                </c:pt>
                <c:pt idx="327">
                  <c:v>17.5</c:v>
                </c:pt>
                <c:pt idx="328">
                  <c:v>19.75</c:v>
                </c:pt>
                <c:pt idx="329">
                  <c:v>19.39</c:v>
                </c:pt>
                <c:pt idx="330">
                  <c:v>21.17</c:v>
                </c:pt>
                <c:pt idx="331">
                  <c:v>29.88</c:v>
                </c:pt>
                <c:pt idx="332">
                  <c:v>26.18</c:v>
                </c:pt>
                <c:pt idx="333">
                  <c:v>28.69</c:v>
                </c:pt>
                <c:pt idx="334">
                  <c:v>40.07</c:v>
                </c:pt>
                <c:pt idx="335">
                  <c:v>50.07</c:v>
                </c:pt>
                <c:pt idx="336">
                  <c:v>56.63</c:v>
                </c:pt>
                <c:pt idx="337">
                  <c:v>47.06</c:v>
                </c:pt>
                <c:pt idx="338">
                  <c:v>57.43</c:v>
                </c:pt>
                <c:pt idx="339">
                  <c:v>60.41</c:v>
                </c:pt>
                <c:pt idx="340">
                  <c:v>47.53</c:v>
                </c:pt>
                <c:pt idx="341">
                  <c:v>47.04</c:v>
                </c:pt>
                <c:pt idx="342">
                  <c:v>54.11</c:v>
                </c:pt>
                <c:pt idx="343">
                  <c:v>42.17</c:v>
                </c:pt>
                <c:pt idx="344">
                  <c:v>36.630000000000003</c:v>
                </c:pt>
                <c:pt idx="345">
                  <c:v>27.35</c:v>
                </c:pt>
                <c:pt idx="346">
                  <c:v>32.01</c:v>
                </c:pt>
                <c:pt idx="347">
                  <c:v>31.87</c:v>
                </c:pt>
                <c:pt idx="348">
                  <c:v>28.75</c:v>
                </c:pt>
                <c:pt idx="349">
                  <c:v>20.71</c:v>
                </c:pt>
                <c:pt idx="350">
                  <c:v>60.07</c:v>
                </c:pt>
                <c:pt idx="351">
                  <c:v>17.71</c:v>
                </c:pt>
                <c:pt idx="352">
                  <c:v>21.14</c:v>
                </c:pt>
                <c:pt idx="353">
                  <c:v>20.84</c:v>
                </c:pt>
                <c:pt idx="354">
                  <c:v>14.97</c:v>
                </c:pt>
                <c:pt idx="355">
                  <c:v>15.83</c:v>
                </c:pt>
                <c:pt idx="356">
                  <c:v>17.22</c:v>
                </c:pt>
              </c:numCache>
            </c:numRef>
          </c:val>
          <c:smooth val="0"/>
        </c:ser>
        <c:ser>
          <c:idx val="1"/>
          <c:order val="1"/>
          <c:tx>
            <c:strRef>
              <c:f>Sheet2!$D$4</c:f>
              <c:strCache>
                <c:ptCount val="1"/>
                <c:pt idx="0">
                  <c:v>Average</c:v>
                </c:pt>
              </c:strCache>
            </c:strRef>
          </c:tx>
          <c:spPr>
            <a:ln w="28575" cap="rnd">
              <a:solidFill>
                <a:schemeClr val="accent2"/>
              </a:solidFill>
              <a:round/>
            </a:ln>
            <a:effectLst/>
          </c:spPr>
          <c:marker>
            <c:symbol val="none"/>
          </c:marker>
          <c:cat>
            <c:numRef>
              <c:f>Sheet2!$B$5:$B$361</c:f>
              <c:numCache>
                <c:formatCode>m/d/yyyy</c:formatCode>
                <c:ptCount val="357"/>
                <c:pt idx="0">
                  <c:v>42916</c:v>
                </c:pt>
                <c:pt idx="1">
                  <c:v>42825</c:v>
                </c:pt>
                <c:pt idx="2">
                  <c:v>42734</c:v>
                </c:pt>
                <c:pt idx="3">
                  <c:v>42643</c:v>
                </c:pt>
                <c:pt idx="4">
                  <c:v>42551</c:v>
                </c:pt>
                <c:pt idx="5">
                  <c:v>42460</c:v>
                </c:pt>
                <c:pt idx="6">
                  <c:v>42369</c:v>
                </c:pt>
                <c:pt idx="7">
                  <c:v>42277</c:v>
                </c:pt>
                <c:pt idx="8">
                  <c:v>42185</c:v>
                </c:pt>
                <c:pt idx="9">
                  <c:v>42094</c:v>
                </c:pt>
                <c:pt idx="10">
                  <c:v>42004</c:v>
                </c:pt>
                <c:pt idx="11">
                  <c:v>41912</c:v>
                </c:pt>
                <c:pt idx="12">
                  <c:v>41820</c:v>
                </c:pt>
                <c:pt idx="13">
                  <c:v>41729</c:v>
                </c:pt>
                <c:pt idx="14">
                  <c:v>41639</c:v>
                </c:pt>
                <c:pt idx="15">
                  <c:v>41547</c:v>
                </c:pt>
                <c:pt idx="16">
                  <c:v>41453</c:v>
                </c:pt>
                <c:pt idx="17">
                  <c:v>41362</c:v>
                </c:pt>
                <c:pt idx="18">
                  <c:v>41274</c:v>
                </c:pt>
                <c:pt idx="19">
                  <c:v>41180</c:v>
                </c:pt>
                <c:pt idx="20">
                  <c:v>41089</c:v>
                </c:pt>
                <c:pt idx="21">
                  <c:v>40998</c:v>
                </c:pt>
                <c:pt idx="22">
                  <c:v>40907</c:v>
                </c:pt>
                <c:pt idx="23">
                  <c:v>40816</c:v>
                </c:pt>
                <c:pt idx="24">
                  <c:v>40724</c:v>
                </c:pt>
                <c:pt idx="25">
                  <c:v>40633</c:v>
                </c:pt>
                <c:pt idx="26">
                  <c:v>40543</c:v>
                </c:pt>
                <c:pt idx="27">
                  <c:v>40451</c:v>
                </c:pt>
                <c:pt idx="28">
                  <c:v>40359</c:v>
                </c:pt>
                <c:pt idx="29">
                  <c:v>40268</c:v>
                </c:pt>
                <c:pt idx="30">
                  <c:v>40178</c:v>
                </c:pt>
                <c:pt idx="31">
                  <c:v>40086</c:v>
                </c:pt>
                <c:pt idx="32">
                  <c:v>39994</c:v>
                </c:pt>
                <c:pt idx="33">
                  <c:v>39903</c:v>
                </c:pt>
                <c:pt idx="34">
                  <c:v>39813</c:v>
                </c:pt>
                <c:pt idx="35">
                  <c:v>39721</c:v>
                </c:pt>
                <c:pt idx="36">
                  <c:v>39629</c:v>
                </c:pt>
                <c:pt idx="37">
                  <c:v>39538</c:v>
                </c:pt>
                <c:pt idx="38">
                  <c:v>39447</c:v>
                </c:pt>
                <c:pt idx="39">
                  <c:v>39353</c:v>
                </c:pt>
                <c:pt idx="40">
                  <c:v>39262</c:v>
                </c:pt>
                <c:pt idx="41">
                  <c:v>39171</c:v>
                </c:pt>
                <c:pt idx="42">
                  <c:v>39080</c:v>
                </c:pt>
                <c:pt idx="43">
                  <c:v>38989</c:v>
                </c:pt>
                <c:pt idx="44">
                  <c:v>38898</c:v>
                </c:pt>
                <c:pt idx="45">
                  <c:v>38807</c:v>
                </c:pt>
                <c:pt idx="46">
                  <c:v>38716</c:v>
                </c:pt>
                <c:pt idx="47">
                  <c:v>38625</c:v>
                </c:pt>
                <c:pt idx="48">
                  <c:v>38533</c:v>
                </c:pt>
                <c:pt idx="49">
                  <c:v>38442</c:v>
                </c:pt>
                <c:pt idx="50">
                  <c:v>38352</c:v>
                </c:pt>
                <c:pt idx="51">
                  <c:v>38260</c:v>
                </c:pt>
                <c:pt idx="52">
                  <c:v>38168</c:v>
                </c:pt>
                <c:pt idx="53">
                  <c:v>38077</c:v>
                </c:pt>
                <c:pt idx="54">
                  <c:v>37986</c:v>
                </c:pt>
                <c:pt idx="55">
                  <c:v>37894</c:v>
                </c:pt>
                <c:pt idx="56">
                  <c:v>37802</c:v>
                </c:pt>
                <c:pt idx="57">
                  <c:v>37711</c:v>
                </c:pt>
                <c:pt idx="58">
                  <c:v>37621</c:v>
                </c:pt>
                <c:pt idx="59">
                  <c:v>37529</c:v>
                </c:pt>
                <c:pt idx="60">
                  <c:v>37435</c:v>
                </c:pt>
                <c:pt idx="61">
                  <c:v>37344</c:v>
                </c:pt>
                <c:pt idx="62">
                  <c:v>37256</c:v>
                </c:pt>
                <c:pt idx="63">
                  <c:v>37162</c:v>
                </c:pt>
                <c:pt idx="64">
                  <c:v>37071</c:v>
                </c:pt>
                <c:pt idx="65">
                  <c:v>36980</c:v>
                </c:pt>
                <c:pt idx="66">
                  <c:v>36889</c:v>
                </c:pt>
                <c:pt idx="67">
                  <c:v>36798</c:v>
                </c:pt>
                <c:pt idx="68">
                  <c:v>36707</c:v>
                </c:pt>
                <c:pt idx="69">
                  <c:v>36616</c:v>
                </c:pt>
                <c:pt idx="70">
                  <c:v>36525</c:v>
                </c:pt>
                <c:pt idx="71">
                  <c:v>36433</c:v>
                </c:pt>
                <c:pt idx="72">
                  <c:v>36341</c:v>
                </c:pt>
                <c:pt idx="73">
                  <c:v>36250</c:v>
                </c:pt>
                <c:pt idx="74">
                  <c:v>36160</c:v>
                </c:pt>
                <c:pt idx="75">
                  <c:v>36068</c:v>
                </c:pt>
                <c:pt idx="76">
                  <c:v>35976</c:v>
                </c:pt>
                <c:pt idx="77">
                  <c:v>35885</c:v>
                </c:pt>
                <c:pt idx="78">
                  <c:v>35795</c:v>
                </c:pt>
                <c:pt idx="79">
                  <c:v>35703</c:v>
                </c:pt>
                <c:pt idx="80">
                  <c:v>35611</c:v>
                </c:pt>
                <c:pt idx="81">
                  <c:v>35520</c:v>
                </c:pt>
                <c:pt idx="82">
                  <c:v>35430</c:v>
                </c:pt>
                <c:pt idx="83">
                  <c:v>35338</c:v>
                </c:pt>
                <c:pt idx="84">
                  <c:v>35244</c:v>
                </c:pt>
                <c:pt idx="85">
                  <c:v>35153</c:v>
                </c:pt>
                <c:pt idx="86">
                  <c:v>35062</c:v>
                </c:pt>
                <c:pt idx="87">
                  <c:v>34971</c:v>
                </c:pt>
                <c:pt idx="88">
                  <c:v>34880</c:v>
                </c:pt>
                <c:pt idx="89">
                  <c:v>34789</c:v>
                </c:pt>
                <c:pt idx="90">
                  <c:v>34698</c:v>
                </c:pt>
                <c:pt idx="91">
                  <c:v>34607</c:v>
                </c:pt>
                <c:pt idx="92">
                  <c:v>34515</c:v>
                </c:pt>
                <c:pt idx="93">
                  <c:v>34424</c:v>
                </c:pt>
                <c:pt idx="94">
                  <c:v>34334</c:v>
                </c:pt>
                <c:pt idx="95">
                  <c:v>34242</c:v>
                </c:pt>
                <c:pt idx="96">
                  <c:v>34150</c:v>
                </c:pt>
                <c:pt idx="97">
                  <c:v>34059</c:v>
                </c:pt>
                <c:pt idx="98">
                  <c:v>33969</c:v>
                </c:pt>
                <c:pt idx="99">
                  <c:v>33877</c:v>
                </c:pt>
                <c:pt idx="100">
                  <c:v>33785</c:v>
                </c:pt>
                <c:pt idx="101">
                  <c:v>33694</c:v>
                </c:pt>
                <c:pt idx="102">
                  <c:v>33603</c:v>
                </c:pt>
                <c:pt idx="103">
                  <c:v>33511</c:v>
                </c:pt>
                <c:pt idx="104">
                  <c:v>33417</c:v>
                </c:pt>
                <c:pt idx="105">
                  <c:v>33326</c:v>
                </c:pt>
                <c:pt idx="106">
                  <c:v>33238</c:v>
                </c:pt>
                <c:pt idx="107">
                  <c:v>33144</c:v>
                </c:pt>
                <c:pt idx="108">
                  <c:v>33053</c:v>
                </c:pt>
                <c:pt idx="109">
                  <c:v>32962</c:v>
                </c:pt>
                <c:pt idx="110">
                  <c:v>32871</c:v>
                </c:pt>
                <c:pt idx="111">
                  <c:v>32780</c:v>
                </c:pt>
                <c:pt idx="112">
                  <c:v>32689</c:v>
                </c:pt>
                <c:pt idx="113">
                  <c:v>32598</c:v>
                </c:pt>
                <c:pt idx="114">
                  <c:v>32507</c:v>
                </c:pt>
                <c:pt idx="115">
                  <c:v>32416</c:v>
                </c:pt>
                <c:pt idx="116">
                  <c:v>32324</c:v>
                </c:pt>
                <c:pt idx="117">
                  <c:v>32233</c:v>
                </c:pt>
                <c:pt idx="118">
                  <c:v>32142</c:v>
                </c:pt>
                <c:pt idx="119">
                  <c:v>32050</c:v>
                </c:pt>
                <c:pt idx="120">
                  <c:v>31958</c:v>
                </c:pt>
                <c:pt idx="121">
                  <c:v>31867</c:v>
                </c:pt>
                <c:pt idx="122">
                  <c:v>31777</c:v>
                </c:pt>
                <c:pt idx="123">
                  <c:v>31685</c:v>
                </c:pt>
                <c:pt idx="124">
                  <c:v>31593</c:v>
                </c:pt>
                <c:pt idx="125">
                  <c:v>31502</c:v>
                </c:pt>
                <c:pt idx="126">
                  <c:v>31412</c:v>
                </c:pt>
                <c:pt idx="127">
                  <c:v>31320</c:v>
                </c:pt>
                <c:pt idx="128">
                  <c:v>31226</c:v>
                </c:pt>
                <c:pt idx="129">
                  <c:v>31135</c:v>
                </c:pt>
                <c:pt idx="130">
                  <c:v>31047</c:v>
                </c:pt>
                <c:pt idx="131">
                  <c:v>30953</c:v>
                </c:pt>
                <c:pt idx="132">
                  <c:v>30862</c:v>
                </c:pt>
                <c:pt idx="133">
                  <c:v>30771</c:v>
                </c:pt>
                <c:pt idx="134">
                  <c:v>30680</c:v>
                </c:pt>
                <c:pt idx="135">
                  <c:v>30589</c:v>
                </c:pt>
                <c:pt idx="136">
                  <c:v>30497</c:v>
                </c:pt>
                <c:pt idx="137">
                  <c:v>30406</c:v>
                </c:pt>
                <c:pt idx="138">
                  <c:v>30316</c:v>
                </c:pt>
                <c:pt idx="139">
                  <c:v>30224</c:v>
                </c:pt>
                <c:pt idx="140">
                  <c:v>30132</c:v>
                </c:pt>
                <c:pt idx="141">
                  <c:v>30041</c:v>
                </c:pt>
                <c:pt idx="142">
                  <c:v>29951</c:v>
                </c:pt>
                <c:pt idx="143">
                  <c:v>29859</c:v>
                </c:pt>
                <c:pt idx="144">
                  <c:v>29767</c:v>
                </c:pt>
                <c:pt idx="145">
                  <c:v>29676</c:v>
                </c:pt>
                <c:pt idx="146">
                  <c:v>29586</c:v>
                </c:pt>
                <c:pt idx="147">
                  <c:v>29494</c:v>
                </c:pt>
                <c:pt idx="148">
                  <c:v>29402</c:v>
                </c:pt>
                <c:pt idx="149">
                  <c:v>29311</c:v>
                </c:pt>
                <c:pt idx="150">
                  <c:v>29220</c:v>
                </c:pt>
                <c:pt idx="151">
                  <c:v>29126</c:v>
                </c:pt>
                <c:pt idx="152">
                  <c:v>29035</c:v>
                </c:pt>
                <c:pt idx="153">
                  <c:v>28944</c:v>
                </c:pt>
                <c:pt idx="154">
                  <c:v>28853</c:v>
                </c:pt>
                <c:pt idx="155">
                  <c:v>28762</c:v>
                </c:pt>
                <c:pt idx="156">
                  <c:v>28671</c:v>
                </c:pt>
                <c:pt idx="157">
                  <c:v>28580</c:v>
                </c:pt>
                <c:pt idx="158">
                  <c:v>28489</c:v>
                </c:pt>
                <c:pt idx="159">
                  <c:v>28398</c:v>
                </c:pt>
                <c:pt idx="160">
                  <c:v>28306</c:v>
                </c:pt>
                <c:pt idx="161">
                  <c:v>28215</c:v>
                </c:pt>
                <c:pt idx="162">
                  <c:v>28125</c:v>
                </c:pt>
                <c:pt idx="163">
                  <c:v>28033</c:v>
                </c:pt>
                <c:pt idx="164">
                  <c:v>27941</c:v>
                </c:pt>
                <c:pt idx="165">
                  <c:v>27850</c:v>
                </c:pt>
                <c:pt idx="166">
                  <c:v>27759</c:v>
                </c:pt>
                <c:pt idx="167">
                  <c:v>27667</c:v>
                </c:pt>
                <c:pt idx="168">
                  <c:v>27575</c:v>
                </c:pt>
                <c:pt idx="169">
                  <c:v>27484</c:v>
                </c:pt>
                <c:pt idx="170">
                  <c:v>27394</c:v>
                </c:pt>
                <c:pt idx="171">
                  <c:v>27302</c:v>
                </c:pt>
                <c:pt idx="172">
                  <c:v>27208</c:v>
                </c:pt>
                <c:pt idx="173">
                  <c:v>27117</c:v>
                </c:pt>
                <c:pt idx="174">
                  <c:v>27029</c:v>
                </c:pt>
                <c:pt idx="175">
                  <c:v>26935</c:v>
                </c:pt>
                <c:pt idx="176">
                  <c:v>26844</c:v>
                </c:pt>
                <c:pt idx="177">
                  <c:v>26753</c:v>
                </c:pt>
                <c:pt idx="178">
                  <c:v>26662</c:v>
                </c:pt>
                <c:pt idx="179">
                  <c:v>26571</c:v>
                </c:pt>
                <c:pt idx="180">
                  <c:v>26480</c:v>
                </c:pt>
                <c:pt idx="181">
                  <c:v>26389</c:v>
                </c:pt>
                <c:pt idx="182">
                  <c:v>26298</c:v>
                </c:pt>
                <c:pt idx="183">
                  <c:v>26206</c:v>
                </c:pt>
                <c:pt idx="184">
                  <c:v>26114</c:v>
                </c:pt>
                <c:pt idx="185">
                  <c:v>26023</c:v>
                </c:pt>
                <c:pt idx="186">
                  <c:v>25933</c:v>
                </c:pt>
                <c:pt idx="187">
                  <c:v>25841</c:v>
                </c:pt>
                <c:pt idx="188">
                  <c:v>25749</c:v>
                </c:pt>
                <c:pt idx="189">
                  <c:v>25658</c:v>
                </c:pt>
                <c:pt idx="190">
                  <c:v>25568</c:v>
                </c:pt>
                <c:pt idx="191">
                  <c:v>25476</c:v>
                </c:pt>
                <c:pt idx="192">
                  <c:v>25384</c:v>
                </c:pt>
                <c:pt idx="193">
                  <c:v>25293</c:v>
                </c:pt>
                <c:pt idx="194">
                  <c:v>25203</c:v>
                </c:pt>
                <c:pt idx="195">
                  <c:v>25111</c:v>
                </c:pt>
                <c:pt idx="196">
                  <c:v>25017</c:v>
                </c:pt>
                <c:pt idx="197">
                  <c:v>24926</c:v>
                </c:pt>
                <c:pt idx="198">
                  <c:v>24835</c:v>
                </c:pt>
                <c:pt idx="199">
                  <c:v>24744</c:v>
                </c:pt>
                <c:pt idx="200">
                  <c:v>24653</c:v>
                </c:pt>
                <c:pt idx="201">
                  <c:v>24562</c:v>
                </c:pt>
                <c:pt idx="202">
                  <c:v>24471</c:v>
                </c:pt>
                <c:pt idx="203">
                  <c:v>24380</c:v>
                </c:pt>
                <c:pt idx="204">
                  <c:v>24288</c:v>
                </c:pt>
                <c:pt idx="205">
                  <c:v>24197</c:v>
                </c:pt>
                <c:pt idx="206">
                  <c:v>24107</c:v>
                </c:pt>
                <c:pt idx="207">
                  <c:v>24015</c:v>
                </c:pt>
                <c:pt idx="208">
                  <c:v>23923</c:v>
                </c:pt>
                <c:pt idx="209">
                  <c:v>23832</c:v>
                </c:pt>
                <c:pt idx="210">
                  <c:v>23742</c:v>
                </c:pt>
                <c:pt idx="211">
                  <c:v>23650</c:v>
                </c:pt>
                <c:pt idx="212">
                  <c:v>23558</c:v>
                </c:pt>
                <c:pt idx="213">
                  <c:v>23467</c:v>
                </c:pt>
                <c:pt idx="214">
                  <c:v>23376</c:v>
                </c:pt>
                <c:pt idx="215">
                  <c:v>23284</c:v>
                </c:pt>
                <c:pt idx="216">
                  <c:v>23190</c:v>
                </c:pt>
                <c:pt idx="217">
                  <c:v>23099</c:v>
                </c:pt>
                <c:pt idx="218">
                  <c:v>23011</c:v>
                </c:pt>
                <c:pt idx="219">
                  <c:v>22917</c:v>
                </c:pt>
                <c:pt idx="220">
                  <c:v>22826</c:v>
                </c:pt>
                <c:pt idx="221">
                  <c:v>22735</c:v>
                </c:pt>
                <c:pt idx="222">
                  <c:v>22644</c:v>
                </c:pt>
                <c:pt idx="223">
                  <c:v>22553</c:v>
                </c:pt>
                <c:pt idx="224">
                  <c:v>22462</c:v>
                </c:pt>
                <c:pt idx="225">
                  <c:v>22371</c:v>
                </c:pt>
                <c:pt idx="226">
                  <c:v>22280</c:v>
                </c:pt>
                <c:pt idx="227">
                  <c:v>22189</c:v>
                </c:pt>
                <c:pt idx="228">
                  <c:v>22097</c:v>
                </c:pt>
                <c:pt idx="229">
                  <c:v>22006</c:v>
                </c:pt>
                <c:pt idx="230">
                  <c:v>21915</c:v>
                </c:pt>
                <c:pt idx="231">
                  <c:v>21823</c:v>
                </c:pt>
                <c:pt idx="232">
                  <c:v>21731</c:v>
                </c:pt>
                <c:pt idx="233">
                  <c:v>21640</c:v>
                </c:pt>
                <c:pt idx="234">
                  <c:v>21550</c:v>
                </c:pt>
                <c:pt idx="235">
                  <c:v>21458</c:v>
                </c:pt>
                <c:pt idx="236">
                  <c:v>21366</c:v>
                </c:pt>
                <c:pt idx="237">
                  <c:v>21275</c:v>
                </c:pt>
                <c:pt idx="238">
                  <c:v>21185</c:v>
                </c:pt>
                <c:pt idx="239">
                  <c:v>21093</c:v>
                </c:pt>
                <c:pt idx="240">
                  <c:v>20999</c:v>
                </c:pt>
                <c:pt idx="241">
                  <c:v>20908</c:v>
                </c:pt>
                <c:pt idx="242">
                  <c:v>20820</c:v>
                </c:pt>
                <c:pt idx="243">
                  <c:v>20726</c:v>
                </c:pt>
                <c:pt idx="244">
                  <c:v>20635</c:v>
                </c:pt>
                <c:pt idx="245">
                  <c:v>20544</c:v>
                </c:pt>
                <c:pt idx="246">
                  <c:v>20453</c:v>
                </c:pt>
                <c:pt idx="247">
                  <c:v>20362</c:v>
                </c:pt>
                <c:pt idx="248">
                  <c:v>20270</c:v>
                </c:pt>
                <c:pt idx="249">
                  <c:v>20179</c:v>
                </c:pt>
                <c:pt idx="250">
                  <c:v>20089</c:v>
                </c:pt>
                <c:pt idx="251">
                  <c:v>19997</c:v>
                </c:pt>
                <c:pt idx="252">
                  <c:v>19905</c:v>
                </c:pt>
                <c:pt idx="253">
                  <c:v>19814</c:v>
                </c:pt>
                <c:pt idx="254">
                  <c:v>19724</c:v>
                </c:pt>
                <c:pt idx="255">
                  <c:v>19632</c:v>
                </c:pt>
                <c:pt idx="256">
                  <c:v>19540</c:v>
                </c:pt>
                <c:pt idx="257">
                  <c:v>19449</c:v>
                </c:pt>
                <c:pt idx="258">
                  <c:v>19359</c:v>
                </c:pt>
                <c:pt idx="259">
                  <c:v>19267</c:v>
                </c:pt>
                <c:pt idx="260">
                  <c:v>19175</c:v>
                </c:pt>
                <c:pt idx="261">
                  <c:v>19084</c:v>
                </c:pt>
                <c:pt idx="262">
                  <c:v>18993</c:v>
                </c:pt>
                <c:pt idx="263">
                  <c:v>18899</c:v>
                </c:pt>
                <c:pt idx="264">
                  <c:v>18808</c:v>
                </c:pt>
                <c:pt idx="265">
                  <c:v>18717</c:v>
                </c:pt>
                <c:pt idx="266">
                  <c:v>18626</c:v>
                </c:pt>
                <c:pt idx="267">
                  <c:v>18535</c:v>
                </c:pt>
                <c:pt idx="268">
                  <c:v>18444</c:v>
                </c:pt>
                <c:pt idx="269">
                  <c:v>18353</c:v>
                </c:pt>
                <c:pt idx="270">
                  <c:v>18262</c:v>
                </c:pt>
                <c:pt idx="271">
                  <c:v>18171</c:v>
                </c:pt>
                <c:pt idx="272">
                  <c:v>18079</c:v>
                </c:pt>
                <c:pt idx="273">
                  <c:v>17988</c:v>
                </c:pt>
                <c:pt idx="274">
                  <c:v>17898</c:v>
                </c:pt>
                <c:pt idx="275">
                  <c:v>17806</c:v>
                </c:pt>
                <c:pt idx="276">
                  <c:v>17714</c:v>
                </c:pt>
                <c:pt idx="277">
                  <c:v>17623</c:v>
                </c:pt>
                <c:pt idx="278">
                  <c:v>17532</c:v>
                </c:pt>
                <c:pt idx="279">
                  <c:v>17440</c:v>
                </c:pt>
                <c:pt idx="280">
                  <c:v>17348</c:v>
                </c:pt>
                <c:pt idx="281">
                  <c:v>17257</c:v>
                </c:pt>
                <c:pt idx="282">
                  <c:v>17167</c:v>
                </c:pt>
                <c:pt idx="283">
                  <c:v>17075</c:v>
                </c:pt>
                <c:pt idx="284">
                  <c:v>16981</c:v>
                </c:pt>
                <c:pt idx="285">
                  <c:v>16890</c:v>
                </c:pt>
                <c:pt idx="286">
                  <c:v>16802</c:v>
                </c:pt>
                <c:pt idx="287">
                  <c:v>16708</c:v>
                </c:pt>
                <c:pt idx="288">
                  <c:v>16617</c:v>
                </c:pt>
                <c:pt idx="289">
                  <c:v>16526</c:v>
                </c:pt>
                <c:pt idx="290">
                  <c:v>16435</c:v>
                </c:pt>
                <c:pt idx="291">
                  <c:v>16344</c:v>
                </c:pt>
                <c:pt idx="292">
                  <c:v>16253</c:v>
                </c:pt>
                <c:pt idx="293">
                  <c:v>16162</c:v>
                </c:pt>
                <c:pt idx="294">
                  <c:v>16071</c:v>
                </c:pt>
                <c:pt idx="295">
                  <c:v>15979</c:v>
                </c:pt>
                <c:pt idx="296">
                  <c:v>15887</c:v>
                </c:pt>
                <c:pt idx="297">
                  <c:v>15796</c:v>
                </c:pt>
                <c:pt idx="298">
                  <c:v>15706</c:v>
                </c:pt>
                <c:pt idx="299">
                  <c:v>15614</c:v>
                </c:pt>
                <c:pt idx="300">
                  <c:v>15522</c:v>
                </c:pt>
                <c:pt idx="301">
                  <c:v>15431</c:v>
                </c:pt>
                <c:pt idx="302">
                  <c:v>15341</c:v>
                </c:pt>
                <c:pt idx="303">
                  <c:v>15249</c:v>
                </c:pt>
                <c:pt idx="304">
                  <c:v>15157</c:v>
                </c:pt>
                <c:pt idx="305">
                  <c:v>15066</c:v>
                </c:pt>
                <c:pt idx="306">
                  <c:v>14976</c:v>
                </c:pt>
                <c:pt idx="307">
                  <c:v>14884</c:v>
                </c:pt>
                <c:pt idx="308">
                  <c:v>14790</c:v>
                </c:pt>
                <c:pt idx="309">
                  <c:v>14699</c:v>
                </c:pt>
                <c:pt idx="310">
                  <c:v>14608</c:v>
                </c:pt>
                <c:pt idx="311">
                  <c:v>14517</c:v>
                </c:pt>
                <c:pt idx="312">
                  <c:v>14426</c:v>
                </c:pt>
                <c:pt idx="313">
                  <c:v>14335</c:v>
                </c:pt>
                <c:pt idx="314">
                  <c:v>14244</c:v>
                </c:pt>
                <c:pt idx="315">
                  <c:v>14153</c:v>
                </c:pt>
                <c:pt idx="316">
                  <c:v>14061</c:v>
                </c:pt>
                <c:pt idx="317">
                  <c:v>13970</c:v>
                </c:pt>
                <c:pt idx="318">
                  <c:v>13880</c:v>
                </c:pt>
                <c:pt idx="319">
                  <c:v>13788</c:v>
                </c:pt>
                <c:pt idx="320">
                  <c:v>13696</c:v>
                </c:pt>
                <c:pt idx="321">
                  <c:v>13605</c:v>
                </c:pt>
                <c:pt idx="322">
                  <c:v>13515</c:v>
                </c:pt>
                <c:pt idx="323">
                  <c:v>13423</c:v>
                </c:pt>
                <c:pt idx="324">
                  <c:v>13331</c:v>
                </c:pt>
                <c:pt idx="325">
                  <c:v>13240</c:v>
                </c:pt>
                <c:pt idx="326">
                  <c:v>13149</c:v>
                </c:pt>
                <c:pt idx="327">
                  <c:v>13057</c:v>
                </c:pt>
                <c:pt idx="328">
                  <c:v>12963</c:v>
                </c:pt>
                <c:pt idx="329">
                  <c:v>12872</c:v>
                </c:pt>
                <c:pt idx="330">
                  <c:v>12784</c:v>
                </c:pt>
                <c:pt idx="331">
                  <c:v>12690</c:v>
                </c:pt>
                <c:pt idx="332">
                  <c:v>12599</c:v>
                </c:pt>
                <c:pt idx="333">
                  <c:v>12508</c:v>
                </c:pt>
                <c:pt idx="334">
                  <c:v>12417</c:v>
                </c:pt>
                <c:pt idx="335">
                  <c:v>12326</c:v>
                </c:pt>
                <c:pt idx="336">
                  <c:v>12235</c:v>
                </c:pt>
                <c:pt idx="337">
                  <c:v>12144</c:v>
                </c:pt>
                <c:pt idx="338">
                  <c:v>12053</c:v>
                </c:pt>
                <c:pt idx="339">
                  <c:v>11962</c:v>
                </c:pt>
                <c:pt idx="340">
                  <c:v>11870</c:v>
                </c:pt>
                <c:pt idx="341">
                  <c:v>11779</c:v>
                </c:pt>
                <c:pt idx="342">
                  <c:v>11688</c:v>
                </c:pt>
                <c:pt idx="343">
                  <c:v>11596</c:v>
                </c:pt>
                <c:pt idx="344">
                  <c:v>11504</c:v>
                </c:pt>
                <c:pt idx="345">
                  <c:v>11413</c:v>
                </c:pt>
                <c:pt idx="346">
                  <c:v>11323</c:v>
                </c:pt>
                <c:pt idx="347">
                  <c:v>11231</c:v>
                </c:pt>
                <c:pt idx="348">
                  <c:v>11139</c:v>
                </c:pt>
                <c:pt idx="349">
                  <c:v>11048</c:v>
                </c:pt>
                <c:pt idx="350">
                  <c:v>10958</c:v>
                </c:pt>
                <c:pt idx="351">
                  <c:v>10866</c:v>
                </c:pt>
                <c:pt idx="352">
                  <c:v>10772</c:v>
                </c:pt>
                <c:pt idx="353">
                  <c:v>10681</c:v>
                </c:pt>
                <c:pt idx="354">
                  <c:v>10593</c:v>
                </c:pt>
                <c:pt idx="355">
                  <c:v>10499</c:v>
                </c:pt>
                <c:pt idx="356">
                  <c:v>10408</c:v>
                </c:pt>
              </c:numCache>
            </c:numRef>
          </c:cat>
          <c:val>
            <c:numRef>
              <c:f>Sheet2!$D$5:$D$361</c:f>
              <c:numCache>
                <c:formatCode>0</c:formatCode>
                <c:ptCount val="357"/>
                <c:pt idx="0">
                  <c:v>16.169691876750704</c:v>
                </c:pt>
                <c:pt idx="1">
                  <c:v>16.169691876750704</c:v>
                </c:pt>
                <c:pt idx="2">
                  <c:v>16.169691876750704</c:v>
                </c:pt>
                <c:pt idx="3">
                  <c:v>16.169691876750704</c:v>
                </c:pt>
                <c:pt idx="4">
                  <c:v>16.169691876750704</c:v>
                </c:pt>
                <c:pt idx="5">
                  <c:v>16.169691876750704</c:v>
                </c:pt>
                <c:pt idx="6">
                  <c:v>16.169691876750704</c:v>
                </c:pt>
                <c:pt idx="7">
                  <c:v>16.169691876750704</c:v>
                </c:pt>
                <c:pt idx="8">
                  <c:v>16.169691876750704</c:v>
                </c:pt>
                <c:pt idx="9">
                  <c:v>16.169691876750704</c:v>
                </c:pt>
                <c:pt idx="10">
                  <c:v>16.169691876750704</c:v>
                </c:pt>
                <c:pt idx="11">
                  <c:v>16.169691876750704</c:v>
                </c:pt>
                <c:pt idx="12">
                  <c:v>16.169691876750704</c:v>
                </c:pt>
                <c:pt idx="13">
                  <c:v>16.169691876750704</c:v>
                </c:pt>
                <c:pt idx="14">
                  <c:v>16.169691876750704</c:v>
                </c:pt>
                <c:pt idx="15">
                  <c:v>16.169691876750704</c:v>
                </c:pt>
                <c:pt idx="16">
                  <c:v>16.169691876750704</c:v>
                </c:pt>
                <c:pt idx="17">
                  <c:v>16.169691876750704</c:v>
                </c:pt>
                <c:pt idx="18">
                  <c:v>16.169691876750704</c:v>
                </c:pt>
                <c:pt idx="19">
                  <c:v>16.169691876750704</c:v>
                </c:pt>
                <c:pt idx="20">
                  <c:v>16.169691876750704</c:v>
                </c:pt>
                <c:pt idx="21">
                  <c:v>16.169691876750704</c:v>
                </c:pt>
                <c:pt idx="22">
                  <c:v>16.169691876750704</c:v>
                </c:pt>
                <c:pt idx="23">
                  <c:v>16.169691876750704</c:v>
                </c:pt>
                <c:pt idx="24">
                  <c:v>16.169691876750704</c:v>
                </c:pt>
                <c:pt idx="25">
                  <c:v>16.169691876750704</c:v>
                </c:pt>
                <c:pt idx="26">
                  <c:v>16.169691876750704</c:v>
                </c:pt>
                <c:pt idx="27">
                  <c:v>16.169691876750704</c:v>
                </c:pt>
                <c:pt idx="28">
                  <c:v>16.169691876750704</c:v>
                </c:pt>
                <c:pt idx="29">
                  <c:v>16.169691876750704</c:v>
                </c:pt>
                <c:pt idx="30">
                  <c:v>16.169691876750704</c:v>
                </c:pt>
                <c:pt idx="31">
                  <c:v>16.169691876750704</c:v>
                </c:pt>
                <c:pt idx="32">
                  <c:v>16.169691876750704</c:v>
                </c:pt>
                <c:pt idx="33">
                  <c:v>16.169691876750704</c:v>
                </c:pt>
                <c:pt idx="34">
                  <c:v>16.169691876750704</c:v>
                </c:pt>
                <c:pt idx="35">
                  <c:v>16.169691876750704</c:v>
                </c:pt>
                <c:pt idx="36">
                  <c:v>16.169691876750704</c:v>
                </c:pt>
                <c:pt idx="37">
                  <c:v>16.169691876750704</c:v>
                </c:pt>
                <c:pt idx="38">
                  <c:v>16.169691876750704</c:v>
                </c:pt>
                <c:pt idx="39">
                  <c:v>16.169691876750704</c:v>
                </c:pt>
                <c:pt idx="40">
                  <c:v>16.169691876750704</c:v>
                </c:pt>
                <c:pt idx="41">
                  <c:v>16.169691876750704</c:v>
                </c:pt>
                <c:pt idx="42">
                  <c:v>16.169691876750704</c:v>
                </c:pt>
                <c:pt idx="43">
                  <c:v>16.169691876750704</c:v>
                </c:pt>
                <c:pt idx="44">
                  <c:v>16.169691876750704</c:v>
                </c:pt>
                <c:pt idx="45">
                  <c:v>16.169691876750704</c:v>
                </c:pt>
                <c:pt idx="46">
                  <c:v>16.169691876750704</c:v>
                </c:pt>
                <c:pt idx="47">
                  <c:v>16.169691876750704</c:v>
                </c:pt>
                <c:pt idx="48">
                  <c:v>16.169691876750704</c:v>
                </c:pt>
                <c:pt idx="49">
                  <c:v>16.169691876750704</c:v>
                </c:pt>
                <c:pt idx="50">
                  <c:v>16.169691876750704</c:v>
                </c:pt>
                <c:pt idx="51">
                  <c:v>16.169691876750704</c:v>
                </c:pt>
                <c:pt idx="52">
                  <c:v>16.169691876750704</c:v>
                </c:pt>
                <c:pt idx="53">
                  <c:v>16.169691876750704</c:v>
                </c:pt>
                <c:pt idx="54">
                  <c:v>16.169691876750704</c:v>
                </c:pt>
                <c:pt idx="55">
                  <c:v>16.169691876750704</c:v>
                </c:pt>
                <c:pt idx="56">
                  <c:v>16.169691876750704</c:v>
                </c:pt>
                <c:pt idx="57">
                  <c:v>16.169691876750704</c:v>
                </c:pt>
                <c:pt idx="58">
                  <c:v>16.169691876750704</c:v>
                </c:pt>
                <c:pt idx="59">
                  <c:v>16.169691876750704</c:v>
                </c:pt>
                <c:pt idx="60">
                  <c:v>16.169691876750704</c:v>
                </c:pt>
                <c:pt idx="61">
                  <c:v>16.169691876750704</c:v>
                </c:pt>
                <c:pt idx="62">
                  <c:v>16.169691876750704</c:v>
                </c:pt>
                <c:pt idx="63">
                  <c:v>16.169691876750704</c:v>
                </c:pt>
                <c:pt idx="64">
                  <c:v>16.169691876750704</c:v>
                </c:pt>
                <c:pt idx="65">
                  <c:v>16.169691876750704</c:v>
                </c:pt>
                <c:pt idx="66">
                  <c:v>16.169691876750704</c:v>
                </c:pt>
                <c:pt idx="67">
                  <c:v>16.169691876750704</c:v>
                </c:pt>
                <c:pt idx="68">
                  <c:v>16.169691876750704</c:v>
                </c:pt>
                <c:pt idx="69">
                  <c:v>16.169691876750704</c:v>
                </c:pt>
                <c:pt idx="70">
                  <c:v>16.169691876750704</c:v>
                </c:pt>
                <c:pt idx="71">
                  <c:v>16.169691876750704</c:v>
                </c:pt>
                <c:pt idx="72">
                  <c:v>16.169691876750704</c:v>
                </c:pt>
                <c:pt idx="73">
                  <c:v>16.169691876750704</c:v>
                </c:pt>
                <c:pt idx="74">
                  <c:v>16.169691876750704</c:v>
                </c:pt>
                <c:pt idx="75">
                  <c:v>16.169691876750704</c:v>
                </c:pt>
                <c:pt idx="76">
                  <c:v>16.169691876750704</c:v>
                </c:pt>
                <c:pt idx="77">
                  <c:v>16.169691876750704</c:v>
                </c:pt>
                <c:pt idx="78">
                  <c:v>16.169691876750704</c:v>
                </c:pt>
                <c:pt idx="79">
                  <c:v>16.169691876750704</c:v>
                </c:pt>
                <c:pt idx="80">
                  <c:v>16.169691876750704</c:v>
                </c:pt>
                <c:pt idx="81">
                  <c:v>16.169691876750704</c:v>
                </c:pt>
                <c:pt idx="82">
                  <c:v>16.169691876750704</c:v>
                </c:pt>
                <c:pt idx="83">
                  <c:v>16.169691876750704</c:v>
                </c:pt>
                <c:pt idx="84">
                  <c:v>16.169691876750704</c:v>
                </c:pt>
                <c:pt idx="85">
                  <c:v>16.169691876750704</c:v>
                </c:pt>
                <c:pt idx="86">
                  <c:v>16.169691876750704</c:v>
                </c:pt>
                <c:pt idx="87">
                  <c:v>16.169691876750704</c:v>
                </c:pt>
                <c:pt idx="88">
                  <c:v>16.169691876750704</c:v>
                </c:pt>
                <c:pt idx="89">
                  <c:v>16.169691876750704</c:v>
                </c:pt>
                <c:pt idx="90">
                  <c:v>16.169691876750704</c:v>
                </c:pt>
                <c:pt idx="91">
                  <c:v>16.169691876750704</c:v>
                </c:pt>
                <c:pt idx="92">
                  <c:v>16.169691876750704</c:v>
                </c:pt>
                <c:pt idx="93">
                  <c:v>16.169691876750704</c:v>
                </c:pt>
                <c:pt idx="94">
                  <c:v>16.169691876750704</c:v>
                </c:pt>
                <c:pt idx="95">
                  <c:v>16.169691876750704</c:v>
                </c:pt>
                <c:pt idx="96">
                  <c:v>16.169691876750704</c:v>
                </c:pt>
                <c:pt idx="97">
                  <c:v>16.169691876750704</c:v>
                </c:pt>
                <c:pt idx="98">
                  <c:v>16.169691876750704</c:v>
                </c:pt>
                <c:pt idx="99">
                  <c:v>16.169691876750704</c:v>
                </c:pt>
                <c:pt idx="100">
                  <c:v>16.169691876750704</c:v>
                </c:pt>
                <c:pt idx="101">
                  <c:v>16.169691876750704</c:v>
                </c:pt>
                <c:pt idx="102">
                  <c:v>16.169691876750704</c:v>
                </c:pt>
                <c:pt idx="103">
                  <c:v>16.169691876750704</c:v>
                </c:pt>
                <c:pt idx="104">
                  <c:v>16.169691876750704</c:v>
                </c:pt>
                <c:pt idx="105">
                  <c:v>16.169691876750704</c:v>
                </c:pt>
                <c:pt idx="106">
                  <c:v>16.169691876750704</c:v>
                </c:pt>
                <c:pt idx="107">
                  <c:v>16.169691876750704</c:v>
                </c:pt>
                <c:pt idx="108">
                  <c:v>16.169691876750704</c:v>
                </c:pt>
                <c:pt idx="109">
                  <c:v>16.169691876750704</c:v>
                </c:pt>
                <c:pt idx="110">
                  <c:v>16.169691876750704</c:v>
                </c:pt>
                <c:pt idx="111">
                  <c:v>16.169691876750704</c:v>
                </c:pt>
                <c:pt idx="112">
                  <c:v>16.169691876750704</c:v>
                </c:pt>
                <c:pt idx="113">
                  <c:v>16.169691876750704</c:v>
                </c:pt>
                <c:pt idx="114">
                  <c:v>16.169691876750704</c:v>
                </c:pt>
                <c:pt idx="115">
                  <c:v>16.169691876750704</c:v>
                </c:pt>
                <c:pt idx="116">
                  <c:v>16.169691876750704</c:v>
                </c:pt>
                <c:pt idx="117">
                  <c:v>16.169691876750704</c:v>
                </c:pt>
                <c:pt idx="118">
                  <c:v>16.169691876750704</c:v>
                </c:pt>
                <c:pt idx="119">
                  <c:v>16.169691876750704</c:v>
                </c:pt>
                <c:pt idx="120">
                  <c:v>16.169691876750704</c:v>
                </c:pt>
                <c:pt idx="121">
                  <c:v>16.169691876750704</c:v>
                </c:pt>
                <c:pt idx="122">
                  <c:v>16.169691876750704</c:v>
                </c:pt>
                <c:pt idx="123">
                  <c:v>16.169691876750704</c:v>
                </c:pt>
                <c:pt idx="124">
                  <c:v>16.169691876750704</c:v>
                </c:pt>
                <c:pt idx="125">
                  <c:v>16.169691876750704</c:v>
                </c:pt>
                <c:pt idx="126">
                  <c:v>16.169691876750704</c:v>
                </c:pt>
                <c:pt idx="127">
                  <c:v>16.169691876750704</c:v>
                </c:pt>
                <c:pt idx="128">
                  <c:v>16.169691876750704</c:v>
                </c:pt>
                <c:pt idx="129">
                  <c:v>16.169691876750704</c:v>
                </c:pt>
                <c:pt idx="130">
                  <c:v>16.169691876750704</c:v>
                </c:pt>
                <c:pt idx="131">
                  <c:v>16.169691876750704</c:v>
                </c:pt>
                <c:pt idx="132">
                  <c:v>16.169691876750704</c:v>
                </c:pt>
                <c:pt idx="133">
                  <c:v>16.169691876750704</c:v>
                </c:pt>
                <c:pt idx="134">
                  <c:v>16.169691876750704</c:v>
                </c:pt>
                <c:pt idx="135">
                  <c:v>16.169691876750704</c:v>
                </c:pt>
                <c:pt idx="136">
                  <c:v>16.169691876750704</c:v>
                </c:pt>
                <c:pt idx="137">
                  <c:v>16.169691876750704</c:v>
                </c:pt>
                <c:pt idx="138">
                  <c:v>16.169691876750704</c:v>
                </c:pt>
                <c:pt idx="139">
                  <c:v>16.169691876750704</c:v>
                </c:pt>
                <c:pt idx="140">
                  <c:v>16.169691876750704</c:v>
                </c:pt>
                <c:pt idx="141">
                  <c:v>16.169691876750704</c:v>
                </c:pt>
                <c:pt idx="142">
                  <c:v>16.169691876750704</c:v>
                </c:pt>
                <c:pt idx="143">
                  <c:v>16.169691876750704</c:v>
                </c:pt>
                <c:pt idx="144">
                  <c:v>16.169691876750704</c:v>
                </c:pt>
                <c:pt idx="145">
                  <c:v>16.169691876750704</c:v>
                </c:pt>
                <c:pt idx="146">
                  <c:v>16.169691876750704</c:v>
                </c:pt>
                <c:pt idx="147">
                  <c:v>16.169691876750704</c:v>
                </c:pt>
                <c:pt idx="148">
                  <c:v>16.169691876750704</c:v>
                </c:pt>
                <c:pt idx="149">
                  <c:v>16.169691876750704</c:v>
                </c:pt>
                <c:pt idx="150">
                  <c:v>16.169691876750704</c:v>
                </c:pt>
                <c:pt idx="151">
                  <c:v>16.169691876750704</c:v>
                </c:pt>
                <c:pt idx="152">
                  <c:v>16.169691876750704</c:v>
                </c:pt>
                <c:pt idx="153">
                  <c:v>16.169691876750704</c:v>
                </c:pt>
                <c:pt idx="154">
                  <c:v>16.169691876750704</c:v>
                </c:pt>
                <c:pt idx="155">
                  <c:v>16.169691876750704</c:v>
                </c:pt>
                <c:pt idx="156">
                  <c:v>16.169691876750704</c:v>
                </c:pt>
                <c:pt idx="157">
                  <c:v>16.169691876750704</c:v>
                </c:pt>
                <c:pt idx="158">
                  <c:v>16.169691876750704</c:v>
                </c:pt>
                <c:pt idx="159">
                  <c:v>16.169691876750704</c:v>
                </c:pt>
                <c:pt idx="160">
                  <c:v>16.169691876750704</c:v>
                </c:pt>
                <c:pt idx="161">
                  <c:v>16.169691876750704</c:v>
                </c:pt>
                <c:pt idx="162">
                  <c:v>16.169691876750704</c:v>
                </c:pt>
                <c:pt idx="163">
                  <c:v>16.169691876750704</c:v>
                </c:pt>
                <c:pt idx="164">
                  <c:v>16.169691876750704</c:v>
                </c:pt>
                <c:pt idx="165">
                  <c:v>16.169691876750704</c:v>
                </c:pt>
                <c:pt idx="166">
                  <c:v>16.169691876750704</c:v>
                </c:pt>
                <c:pt idx="167">
                  <c:v>16.169691876750704</c:v>
                </c:pt>
                <c:pt idx="168">
                  <c:v>16.169691876750704</c:v>
                </c:pt>
                <c:pt idx="169">
                  <c:v>16.169691876750704</c:v>
                </c:pt>
                <c:pt idx="170">
                  <c:v>16.169691876750704</c:v>
                </c:pt>
                <c:pt idx="171">
                  <c:v>16.169691876750704</c:v>
                </c:pt>
                <c:pt idx="172">
                  <c:v>16.169691876750704</c:v>
                </c:pt>
                <c:pt idx="173">
                  <c:v>16.169691876750704</c:v>
                </c:pt>
                <c:pt idx="174">
                  <c:v>16.169691876750704</c:v>
                </c:pt>
                <c:pt idx="175">
                  <c:v>16.169691876750704</c:v>
                </c:pt>
                <c:pt idx="176">
                  <c:v>16.169691876750704</c:v>
                </c:pt>
                <c:pt idx="177">
                  <c:v>16.169691876750704</c:v>
                </c:pt>
                <c:pt idx="178">
                  <c:v>16.169691876750704</c:v>
                </c:pt>
                <c:pt idx="179">
                  <c:v>16.169691876750704</c:v>
                </c:pt>
                <c:pt idx="180">
                  <c:v>16.169691876750704</c:v>
                </c:pt>
                <c:pt idx="181">
                  <c:v>16.169691876750704</c:v>
                </c:pt>
                <c:pt idx="182">
                  <c:v>16.169691876750704</c:v>
                </c:pt>
                <c:pt idx="183">
                  <c:v>16.169691876750704</c:v>
                </c:pt>
                <c:pt idx="184">
                  <c:v>16.169691876750704</c:v>
                </c:pt>
                <c:pt idx="185">
                  <c:v>16.169691876750704</c:v>
                </c:pt>
                <c:pt idx="186">
                  <c:v>16.169691876750704</c:v>
                </c:pt>
                <c:pt idx="187">
                  <c:v>16.169691876750704</c:v>
                </c:pt>
                <c:pt idx="188">
                  <c:v>16.169691876750704</c:v>
                </c:pt>
                <c:pt idx="189">
                  <c:v>16.169691876750704</c:v>
                </c:pt>
                <c:pt idx="190">
                  <c:v>16.169691876750704</c:v>
                </c:pt>
                <c:pt idx="191">
                  <c:v>16.169691876750704</c:v>
                </c:pt>
                <c:pt idx="192">
                  <c:v>16.169691876750704</c:v>
                </c:pt>
                <c:pt idx="193">
                  <c:v>16.169691876750704</c:v>
                </c:pt>
                <c:pt idx="194">
                  <c:v>16.169691876750704</c:v>
                </c:pt>
                <c:pt idx="195">
                  <c:v>16.169691876750704</c:v>
                </c:pt>
                <c:pt idx="196">
                  <c:v>16.169691876750704</c:v>
                </c:pt>
                <c:pt idx="197">
                  <c:v>16.169691876750704</c:v>
                </c:pt>
                <c:pt idx="198">
                  <c:v>16.169691876750704</c:v>
                </c:pt>
                <c:pt idx="199">
                  <c:v>16.169691876750704</c:v>
                </c:pt>
                <c:pt idx="200">
                  <c:v>16.169691876750704</c:v>
                </c:pt>
                <c:pt idx="201">
                  <c:v>16.169691876750704</c:v>
                </c:pt>
                <c:pt idx="202">
                  <c:v>16.169691876750704</c:v>
                </c:pt>
                <c:pt idx="203">
                  <c:v>16.169691876750704</c:v>
                </c:pt>
                <c:pt idx="204">
                  <c:v>16.169691876750704</c:v>
                </c:pt>
                <c:pt idx="205">
                  <c:v>16.169691876750704</c:v>
                </c:pt>
                <c:pt idx="206">
                  <c:v>16.169691876750704</c:v>
                </c:pt>
                <c:pt idx="207">
                  <c:v>16.169691876750704</c:v>
                </c:pt>
                <c:pt idx="208">
                  <c:v>16.169691876750704</c:v>
                </c:pt>
                <c:pt idx="209">
                  <c:v>16.169691876750704</c:v>
                </c:pt>
                <c:pt idx="210">
                  <c:v>16.169691876750704</c:v>
                </c:pt>
                <c:pt idx="211">
                  <c:v>16.169691876750704</c:v>
                </c:pt>
                <c:pt idx="212">
                  <c:v>16.169691876750704</c:v>
                </c:pt>
                <c:pt idx="213">
                  <c:v>16.169691876750704</c:v>
                </c:pt>
                <c:pt idx="214">
                  <c:v>16.169691876750704</c:v>
                </c:pt>
                <c:pt idx="215">
                  <c:v>16.169691876750704</c:v>
                </c:pt>
                <c:pt idx="216">
                  <c:v>16.169691876750704</c:v>
                </c:pt>
                <c:pt idx="217">
                  <c:v>16.169691876750704</c:v>
                </c:pt>
                <c:pt idx="218">
                  <c:v>16.169691876750704</c:v>
                </c:pt>
                <c:pt idx="219">
                  <c:v>16.169691876750704</c:v>
                </c:pt>
                <c:pt idx="220">
                  <c:v>16.169691876750704</c:v>
                </c:pt>
                <c:pt idx="221">
                  <c:v>16.169691876750704</c:v>
                </c:pt>
                <c:pt idx="222">
                  <c:v>16.169691876750704</c:v>
                </c:pt>
                <c:pt idx="223">
                  <c:v>16.169691876750704</c:v>
                </c:pt>
                <c:pt idx="224">
                  <c:v>16.169691876750704</c:v>
                </c:pt>
                <c:pt idx="225">
                  <c:v>16.169691876750704</c:v>
                </c:pt>
                <c:pt idx="226">
                  <c:v>16.169691876750704</c:v>
                </c:pt>
                <c:pt idx="227">
                  <c:v>16.169691876750704</c:v>
                </c:pt>
                <c:pt idx="228">
                  <c:v>16.169691876750704</c:v>
                </c:pt>
                <c:pt idx="229">
                  <c:v>16.169691876750704</c:v>
                </c:pt>
                <c:pt idx="230">
                  <c:v>16.169691876750704</c:v>
                </c:pt>
                <c:pt idx="231">
                  <c:v>16.169691876750704</c:v>
                </c:pt>
                <c:pt idx="232">
                  <c:v>16.169691876750704</c:v>
                </c:pt>
                <c:pt idx="233">
                  <c:v>16.169691876750704</c:v>
                </c:pt>
                <c:pt idx="234">
                  <c:v>16.169691876750704</c:v>
                </c:pt>
                <c:pt idx="235">
                  <c:v>16.169691876750704</c:v>
                </c:pt>
                <c:pt idx="236">
                  <c:v>16.169691876750704</c:v>
                </c:pt>
                <c:pt idx="237">
                  <c:v>16.169691876750704</c:v>
                </c:pt>
                <c:pt idx="238">
                  <c:v>16.169691876750704</c:v>
                </c:pt>
                <c:pt idx="239">
                  <c:v>16.169691876750704</c:v>
                </c:pt>
                <c:pt idx="240">
                  <c:v>16.169691876750704</c:v>
                </c:pt>
                <c:pt idx="241">
                  <c:v>16.169691876750704</c:v>
                </c:pt>
                <c:pt idx="242">
                  <c:v>16.169691876750704</c:v>
                </c:pt>
                <c:pt idx="243">
                  <c:v>16.169691876750704</c:v>
                </c:pt>
                <c:pt idx="244">
                  <c:v>16.169691876750704</c:v>
                </c:pt>
                <c:pt idx="245">
                  <c:v>16.169691876750704</c:v>
                </c:pt>
                <c:pt idx="246">
                  <c:v>16.169691876750704</c:v>
                </c:pt>
                <c:pt idx="247">
                  <c:v>16.169691876750704</c:v>
                </c:pt>
                <c:pt idx="248">
                  <c:v>16.169691876750704</c:v>
                </c:pt>
                <c:pt idx="249">
                  <c:v>16.169691876750704</c:v>
                </c:pt>
                <c:pt idx="250">
                  <c:v>16.169691876750704</c:v>
                </c:pt>
                <c:pt idx="251">
                  <c:v>16.169691876750704</c:v>
                </c:pt>
                <c:pt idx="252">
                  <c:v>16.169691876750704</c:v>
                </c:pt>
                <c:pt idx="253">
                  <c:v>16.169691876750704</c:v>
                </c:pt>
                <c:pt idx="254">
                  <c:v>16.169691876750704</c:v>
                </c:pt>
                <c:pt idx="255">
                  <c:v>16.169691876750704</c:v>
                </c:pt>
                <c:pt idx="256">
                  <c:v>16.169691876750704</c:v>
                </c:pt>
                <c:pt idx="257">
                  <c:v>16.169691876750704</c:v>
                </c:pt>
                <c:pt idx="258">
                  <c:v>16.169691876750704</c:v>
                </c:pt>
                <c:pt idx="259">
                  <c:v>16.169691876750704</c:v>
                </c:pt>
                <c:pt idx="260">
                  <c:v>16.169691876750704</c:v>
                </c:pt>
                <c:pt idx="261">
                  <c:v>16.169691876750704</c:v>
                </c:pt>
                <c:pt idx="262">
                  <c:v>16.169691876750704</c:v>
                </c:pt>
                <c:pt idx="263">
                  <c:v>16.169691876750704</c:v>
                </c:pt>
                <c:pt idx="264">
                  <c:v>16.169691876750704</c:v>
                </c:pt>
                <c:pt idx="265">
                  <c:v>16.169691876750704</c:v>
                </c:pt>
                <c:pt idx="266">
                  <c:v>16.169691876750704</c:v>
                </c:pt>
                <c:pt idx="267">
                  <c:v>16.169691876750704</c:v>
                </c:pt>
                <c:pt idx="268">
                  <c:v>16.169691876750704</c:v>
                </c:pt>
                <c:pt idx="269">
                  <c:v>16.169691876750704</c:v>
                </c:pt>
                <c:pt idx="270">
                  <c:v>16.169691876750704</c:v>
                </c:pt>
                <c:pt idx="271">
                  <c:v>16.169691876750704</c:v>
                </c:pt>
                <c:pt idx="272">
                  <c:v>16.169691876750704</c:v>
                </c:pt>
                <c:pt idx="273">
                  <c:v>16.169691876750704</c:v>
                </c:pt>
                <c:pt idx="274">
                  <c:v>16.169691876750704</c:v>
                </c:pt>
                <c:pt idx="275">
                  <c:v>16.169691876750704</c:v>
                </c:pt>
                <c:pt idx="276">
                  <c:v>16.169691876750704</c:v>
                </c:pt>
                <c:pt idx="277">
                  <c:v>16.169691876750704</c:v>
                </c:pt>
                <c:pt idx="278">
                  <c:v>16.169691876750704</c:v>
                </c:pt>
                <c:pt idx="279">
                  <c:v>16.169691876750704</c:v>
                </c:pt>
                <c:pt idx="280">
                  <c:v>16.169691876750704</c:v>
                </c:pt>
                <c:pt idx="281">
                  <c:v>16.169691876750704</c:v>
                </c:pt>
                <c:pt idx="282">
                  <c:v>16.169691876750704</c:v>
                </c:pt>
                <c:pt idx="283">
                  <c:v>16.169691876750704</c:v>
                </c:pt>
                <c:pt idx="284">
                  <c:v>16.169691876750704</c:v>
                </c:pt>
                <c:pt idx="285">
                  <c:v>16.169691876750704</c:v>
                </c:pt>
                <c:pt idx="286">
                  <c:v>16.169691876750704</c:v>
                </c:pt>
                <c:pt idx="287">
                  <c:v>16.169691876750704</c:v>
                </c:pt>
                <c:pt idx="288">
                  <c:v>16.169691876750704</c:v>
                </c:pt>
                <c:pt idx="289">
                  <c:v>16.169691876750704</c:v>
                </c:pt>
                <c:pt idx="290">
                  <c:v>16.169691876750704</c:v>
                </c:pt>
                <c:pt idx="291">
                  <c:v>16.169691876750704</c:v>
                </c:pt>
                <c:pt idx="292">
                  <c:v>16.169691876750704</c:v>
                </c:pt>
                <c:pt idx="293">
                  <c:v>16.169691876750704</c:v>
                </c:pt>
                <c:pt idx="294">
                  <c:v>16.169691876750704</c:v>
                </c:pt>
                <c:pt idx="295">
                  <c:v>16.169691876750704</c:v>
                </c:pt>
                <c:pt idx="296">
                  <c:v>16.169691876750704</c:v>
                </c:pt>
                <c:pt idx="297">
                  <c:v>16.169691876750704</c:v>
                </c:pt>
                <c:pt idx="298">
                  <c:v>16.169691876750704</c:v>
                </c:pt>
                <c:pt idx="299">
                  <c:v>16.169691876750704</c:v>
                </c:pt>
                <c:pt idx="300">
                  <c:v>16.169691876750704</c:v>
                </c:pt>
                <c:pt idx="301">
                  <c:v>16.169691876750704</c:v>
                </c:pt>
                <c:pt idx="302">
                  <c:v>16.169691876750704</c:v>
                </c:pt>
                <c:pt idx="303">
                  <c:v>16.169691876750704</c:v>
                </c:pt>
                <c:pt idx="304">
                  <c:v>16.169691876750704</c:v>
                </c:pt>
                <c:pt idx="305">
                  <c:v>16.169691876750704</c:v>
                </c:pt>
                <c:pt idx="306">
                  <c:v>16.169691876750704</c:v>
                </c:pt>
                <c:pt idx="307">
                  <c:v>16.169691876750704</c:v>
                </c:pt>
                <c:pt idx="308">
                  <c:v>16.169691876750704</c:v>
                </c:pt>
                <c:pt idx="309">
                  <c:v>16.169691876750704</c:v>
                </c:pt>
                <c:pt idx="310">
                  <c:v>16.169691876750704</c:v>
                </c:pt>
                <c:pt idx="311">
                  <c:v>16.169691876750704</c:v>
                </c:pt>
                <c:pt idx="312">
                  <c:v>16.169691876750704</c:v>
                </c:pt>
                <c:pt idx="313">
                  <c:v>16.169691876750704</c:v>
                </c:pt>
                <c:pt idx="314">
                  <c:v>16.169691876750704</c:v>
                </c:pt>
                <c:pt idx="315">
                  <c:v>16.169691876750704</c:v>
                </c:pt>
                <c:pt idx="316">
                  <c:v>16.169691876750704</c:v>
                </c:pt>
                <c:pt idx="317">
                  <c:v>16.169691876750704</c:v>
                </c:pt>
                <c:pt idx="318">
                  <c:v>16.169691876750704</c:v>
                </c:pt>
                <c:pt idx="319">
                  <c:v>16.169691876750704</c:v>
                </c:pt>
                <c:pt idx="320">
                  <c:v>16.169691876750704</c:v>
                </c:pt>
                <c:pt idx="321">
                  <c:v>16.169691876750704</c:v>
                </c:pt>
                <c:pt idx="322">
                  <c:v>16.169691876750704</c:v>
                </c:pt>
                <c:pt idx="323">
                  <c:v>16.169691876750704</c:v>
                </c:pt>
                <c:pt idx="324">
                  <c:v>16.169691876750704</c:v>
                </c:pt>
                <c:pt idx="325">
                  <c:v>16.169691876750704</c:v>
                </c:pt>
                <c:pt idx="326">
                  <c:v>16.169691876750704</c:v>
                </c:pt>
                <c:pt idx="327">
                  <c:v>16.169691876750704</c:v>
                </c:pt>
                <c:pt idx="328">
                  <c:v>16.169691876750704</c:v>
                </c:pt>
                <c:pt idx="329">
                  <c:v>16.169691876750704</c:v>
                </c:pt>
                <c:pt idx="330">
                  <c:v>16.169691876750704</c:v>
                </c:pt>
                <c:pt idx="331">
                  <c:v>16.169691876750704</c:v>
                </c:pt>
                <c:pt idx="332">
                  <c:v>16.169691876750704</c:v>
                </c:pt>
                <c:pt idx="333">
                  <c:v>16.169691876750704</c:v>
                </c:pt>
                <c:pt idx="334">
                  <c:v>16.169691876750704</c:v>
                </c:pt>
                <c:pt idx="335">
                  <c:v>16.169691876750704</c:v>
                </c:pt>
                <c:pt idx="336">
                  <c:v>16.169691876750704</c:v>
                </c:pt>
                <c:pt idx="337">
                  <c:v>16.169691876750704</c:v>
                </c:pt>
                <c:pt idx="338">
                  <c:v>16.169691876750704</c:v>
                </c:pt>
                <c:pt idx="339">
                  <c:v>16.169691876750704</c:v>
                </c:pt>
                <c:pt idx="340">
                  <c:v>16.169691876750704</c:v>
                </c:pt>
                <c:pt idx="341">
                  <c:v>16.169691876750704</c:v>
                </c:pt>
                <c:pt idx="342">
                  <c:v>16.169691876750704</c:v>
                </c:pt>
                <c:pt idx="343">
                  <c:v>16.169691876750704</c:v>
                </c:pt>
                <c:pt idx="344">
                  <c:v>16.169691876750704</c:v>
                </c:pt>
                <c:pt idx="345">
                  <c:v>16.169691876750704</c:v>
                </c:pt>
                <c:pt idx="346">
                  <c:v>16.169691876750704</c:v>
                </c:pt>
                <c:pt idx="347">
                  <c:v>16.169691876750704</c:v>
                </c:pt>
                <c:pt idx="348">
                  <c:v>16.169691876750704</c:v>
                </c:pt>
                <c:pt idx="349">
                  <c:v>16.169691876750704</c:v>
                </c:pt>
                <c:pt idx="350">
                  <c:v>16.169691876750704</c:v>
                </c:pt>
                <c:pt idx="351">
                  <c:v>16.169691876750704</c:v>
                </c:pt>
                <c:pt idx="352">
                  <c:v>16.169691876750704</c:v>
                </c:pt>
                <c:pt idx="353">
                  <c:v>16.169691876750704</c:v>
                </c:pt>
                <c:pt idx="354">
                  <c:v>16.169691876750704</c:v>
                </c:pt>
                <c:pt idx="355">
                  <c:v>16.169691876750704</c:v>
                </c:pt>
                <c:pt idx="356">
                  <c:v>16.169691876750704</c:v>
                </c:pt>
              </c:numCache>
            </c:numRef>
          </c:val>
          <c:smooth val="0"/>
        </c:ser>
        <c:ser>
          <c:idx val="2"/>
          <c:order val="2"/>
          <c:tx>
            <c:strRef>
              <c:f>Sheet2!$E$4</c:f>
              <c:strCache>
                <c:ptCount val="1"/>
                <c:pt idx="0">
                  <c:v>High</c:v>
                </c:pt>
              </c:strCache>
            </c:strRef>
          </c:tx>
          <c:spPr>
            <a:ln w="28575" cap="rnd">
              <a:solidFill>
                <a:schemeClr val="accent3"/>
              </a:solidFill>
              <a:round/>
            </a:ln>
            <a:effectLst/>
          </c:spPr>
          <c:marker>
            <c:symbol val="none"/>
          </c:marker>
          <c:cat>
            <c:numRef>
              <c:f>Sheet2!$B$5:$B$361</c:f>
              <c:numCache>
                <c:formatCode>m/d/yyyy</c:formatCode>
                <c:ptCount val="357"/>
                <c:pt idx="0">
                  <c:v>42916</c:v>
                </c:pt>
                <c:pt idx="1">
                  <c:v>42825</c:v>
                </c:pt>
                <c:pt idx="2">
                  <c:v>42734</c:v>
                </c:pt>
                <c:pt idx="3">
                  <c:v>42643</c:v>
                </c:pt>
                <c:pt idx="4">
                  <c:v>42551</c:v>
                </c:pt>
                <c:pt idx="5">
                  <c:v>42460</c:v>
                </c:pt>
                <c:pt idx="6">
                  <c:v>42369</c:v>
                </c:pt>
                <c:pt idx="7">
                  <c:v>42277</c:v>
                </c:pt>
                <c:pt idx="8">
                  <c:v>42185</c:v>
                </c:pt>
                <c:pt idx="9">
                  <c:v>42094</c:v>
                </c:pt>
                <c:pt idx="10">
                  <c:v>42004</c:v>
                </c:pt>
                <c:pt idx="11">
                  <c:v>41912</c:v>
                </c:pt>
                <c:pt idx="12">
                  <c:v>41820</c:v>
                </c:pt>
                <c:pt idx="13">
                  <c:v>41729</c:v>
                </c:pt>
                <c:pt idx="14">
                  <c:v>41639</c:v>
                </c:pt>
                <c:pt idx="15">
                  <c:v>41547</c:v>
                </c:pt>
                <c:pt idx="16">
                  <c:v>41453</c:v>
                </c:pt>
                <c:pt idx="17">
                  <c:v>41362</c:v>
                </c:pt>
                <c:pt idx="18">
                  <c:v>41274</c:v>
                </c:pt>
                <c:pt idx="19">
                  <c:v>41180</c:v>
                </c:pt>
                <c:pt idx="20">
                  <c:v>41089</c:v>
                </c:pt>
                <c:pt idx="21">
                  <c:v>40998</c:v>
                </c:pt>
                <c:pt idx="22">
                  <c:v>40907</c:v>
                </c:pt>
                <c:pt idx="23">
                  <c:v>40816</c:v>
                </c:pt>
                <c:pt idx="24">
                  <c:v>40724</c:v>
                </c:pt>
                <c:pt idx="25">
                  <c:v>40633</c:v>
                </c:pt>
                <c:pt idx="26">
                  <c:v>40543</c:v>
                </c:pt>
                <c:pt idx="27">
                  <c:v>40451</c:v>
                </c:pt>
                <c:pt idx="28">
                  <c:v>40359</c:v>
                </c:pt>
                <c:pt idx="29">
                  <c:v>40268</c:v>
                </c:pt>
                <c:pt idx="30">
                  <c:v>40178</c:v>
                </c:pt>
                <c:pt idx="31">
                  <c:v>40086</c:v>
                </c:pt>
                <c:pt idx="32">
                  <c:v>39994</c:v>
                </c:pt>
                <c:pt idx="33">
                  <c:v>39903</c:v>
                </c:pt>
                <c:pt idx="34">
                  <c:v>39813</c:v>
                </c:pt>
                <c:pt idx="35">
                  <c:v>39721</c:v>
                </c:pt>
                <c:pt idx="36">
                  <c:v>39629</c:v>
                </c:pt>
                <c:pt idx="37">
                  <c:v>39538</c:v>
                </c:pt>
                <c:pt idx="38">
                  <c:v>39447</c:v>
                </c:pt>
                <c:pt idx="39">
                  <c:v>39353</c:v>
                </c:pt>
                <c:pt idx="40">
                  <c:v>39262</c:v>
                </c:pt>
                <c:pt idx="41">
                  <c:v>39171</c:v>
                </c:pt>
                <c:pt idx="42">
                  <c:v>39080</c:v>
                </c:pt>
                <c:pt idx="43">
                  <c:v>38989</c:v>
                </c:pt>
                <c:pt idx="44">
                  <c:v>38898</c:v>
                </c:pt>
                <c:pt idx="45">
                  <c:v>38807</c:v>
                </c:pt>
                <c:pt idx="46">
                  <c:v>38716</c:v>
                </c:pt>
                <c:pt idx="47">
                  <c:v>38625</c:v>
                </c:pt>
                <c:pt idx="48">
                  <c:v>38533</c:v>
                </c:pt>
                <c:pt idx="49">
                  <c:v>38442</c:v>
                </c:pt>
                <c:pt idx="50">
                  <c:v>38352</c:v>
                </c:pt>
                <c:pt idx="51">
                  <c:v>38260</c:v>
                </c:pt>
                <c:pt idx="52">
                  <c:v>38168</c:v>
                </c:pt>
                <c:pt idx="53">
                  <c:v>38077</c:v>
                </c:pt>
                <c:pt idx="54">
                  <c:v>37986</c:v>
                </c:pt>
                <c:pt idx="55">
                  <c:v>37894</c:v>
                </c:pt>
                <c:pt idx="56">
                  <c:v>37802</c:v>
                </c:pt>
                <c:pt idx="57">
                  <c:v>37711</c:v>
                </c:pt>
                <c:pt idx="58">
                  <c:v>37621</c:v>
                </c:pt>
                <c:pt idx="59">
                  <c:v>37529</c:v>
                </c:pt>
                <c:pt idx="60">
                  <c:v>37435</c:v>
                </c:pt>
                <c:pt idx="61">
                  <c:v>37344</c:v>
                </c:pt>
                <c:pt idx="62">
                  <c:v>37256</c:v>
                </c:pt>
                <c:pt idx="63">
                  <c:v>37162</c:v>
                </c:pt>
                <c:pt idx="64">
                  <c:v>37071</c:v>
                </c:pt>
                <c:pt idx="65">
                  <c:v>36980</c:v>
                </c:pt>
                <c:pt idx="66">
                  <c:v>36889</c:v>
                </c:pt>
                <c:pt idx="67">
                  <c:v>36798</c:v>
                </c:pt>
                <c:pt idx="68">
                  <c:v>36707</c:v>
                </c:pt>
                <c:pt idx="69">
                  <c:v>36616</c:v>
                </c:pt>
                <c:pt idx="70">
                  <c:v>36525</c:v>
                </c:pt>
                <c:pt idx="71">
                  <c:v>36433</c:v>
                </c:pt>
                <c:pt idx="72">
                  <c:v>36341</c:v>
                </c:pt>
                <c:pt idx="73">
                  <c:v>36250</c:v>
                </c:pt>
                <c:pt idx="74">
                  <c:v>36160</c:v>
                </c:pt>
                <c:pt idx="75">
                  <c:v>36068</c:v>
                </c:pt>
                <c:pt idx="76">
                  <c:v>35976</c:v>
                </c:pt>
                <c:pt idx="77">
                  <c:v>35885</c:v>
                </c:pt>
                <c:pt idx="78">
                  <c:v>35795</c:v>
                </c:pt>
                <c:pt idx="79">
                  <c:v>35703</c:v>
                </c:pt>
                <c:pt idx="80">
                  <c:v>35611</c:v>
                </c:pt>
                <c:pt idx="81">
                  <c:v>35520</c:v>
                </c:pt>
                <c:pt idx="82">
                  <c:v>35430</c:v>
                </c:pt>
                <c:pt idx="83">
                  <c:v>35338</c:v>
                </c:pt>
                <c:pt idx="84">
                  <c:v>35244</c:v>
                </c:pt>
                <c:pt idx="85">
                  <c:v>35153</c:v>
                </c:pt>
                <c:pt idx="86">
                  <c:v>35062</c:v>
                </c:pt>
                <c:pt idx="87">
                  <c:v>34971</c:v>
                </c:pt>
                <c:pt idx="88">
                  <c:v>34880</c:v>
                </c:pt>
                <c:pt idx="89">
                  <c:v>34789</c:v>
                </c:pt>
                <c:pt idx="90">
                  <c:v>34698</c:v>
                </c:pt>
                <c:pt idx="91">
                  <c:v>34607</c:v>
                </c:pt>
                <c:pt idx="92">
                  <c:v>34515</c:v>
                </c:pt>
                <c:pt idx="93">
                  <c:v>34424</c:v>
                </c:pt>
                <c:pt idx="94">
                  <c:v>34334</c:v>
                </c:pt>
                <c:pt idx="95">
                  <c:v>34242</c:v>
                </c:pt>
                <c:pt idx="96">
                  <c:v>34150</c:v>
                </c:pt>
                <c:pt idx="97">
                  <c:v>34059</c:v>
                </c:pt>
                <c:pt idx="98">
                  <c:v>33969</c:v>
                </c:pt>
                <c:pt idx="99">
                  <c:v>33877</c:v>
                </c:pt>
                <c:pt idx="100">
                  <c:v>33785</c:v>
                </c:pt>
                <c:pt idx="101">
                  <c:v>33694</c:v>
                </c:pt>
                <c:pt idx="102">
                  <c:v>33603</c:v>
                </c:pt>
                <c:pt idx="103">
                  <c:v>33511</c:v>
                </c:pt>
                <c:pt idx="104">
                  <c:v>33417</c:v>
                </c:pt>
                <c:pt idx="105">
                  <c:v>33326</c:v>
                </c:pt>
                <c:pt idx="106">
                  <c:v>33238</c:v>
                </c:pt>
                <c:pt idx="107">
                  <c:v>33144</c:v>
                </c:pt>
                <c:pt idx="108">
                  <c:v>33053</c:v>
                </c:pt>
                <c:pt idx="109">
                  <c:v>32962</c:v>
                </c:pt>
                <c:pt idx="110">
                  <c:v>32871</c:v>
                </c:pt>
                <c:pt idx="111">
                  <c:v>32780</c:v>
                </c:pt>
                <c:pt idx="112">
                  <c:v>32689</c:v>
                </c:pt>
                <c:pt idx="113">
                  <c:v>32598</c:v>
                </c:pt>
                <c:pt idx="114">
                  <c:v>32507</c:v>
                </c:pt>
                <c:pt idx="115">
                  <c:v>32416</c:v>
                </c:pt>
                <c:pt idx="116">
                  <c:v>32324</c:v>
                </c:pt>
                <c:pt idx="117">
                  <c:v>32233</c:v>
                </c:pt>
                <c:pt idx="118">
                  <c:v>32142</c:v>
                </c:pt>
                <c:pt idx="119">
                  <c:v>32050</c:v>
                </c:pt>
                <c:pt idx="120">
                  <c:v>31958</c:v>
                </c:pt>
                <c:pt idx="121">
                  <c:v>31867</c:v>
                </c:pt>
                <c:pt idx="122">
                  <c:v>31777</c:v>
                </c:pt>
                <c:pt idx="123">
                  <c:v>31685</c:v>
                </c:pt>
                <c:pt idx="124">
                  <c:v>31593</c:v>
                </c:pt>
                <c:pt idx="125">
                  <c:v>31502</c:v>
                </c:pt>
                <c:pt idx="126">
                  <c:v>31412</c:v>
                </c:pt>
                <c:pt idx="127">
                  <c:v>31320</c:v>
                </c:pt>
                <c:pt idx="128">
                  <c:v>31226</c:v>
                </c:pt>
                <c:pt idx="129">
                  <c:v>31135</c:v>
                </c:pt>
                <c:pt idx="130">
                  <c:v>31047</c:v>
                </c:pt>
                <c:pt idx="131">
                  <c:v>30953</c:v>
                </c:pt>
                <c:pt idx="132">
                  <c:v>30862</c:v>
                </c:pt>
                <c:pt idx="133">
                  <c:v>30771</c:v>
                </c:pt>
                <c:pt idx="134">
                  <c:v>30680</c:v>
                </c:pt>
                <c:pt idx="135">
                  <c:v>30589</c:v>
                </c:pt>
                <c:pt idx="136">
                  <c:v>30497</c:v>
                </c:pt>
                <c:pt idx="137">
                  <c:v>30406</c:v>
                </c:pt>
                <c:pt idx="138">
                  <c:v>30316</c:v>
                </c:pt>
                <c:pt idx="139">
                  <c:v>30224</c:v>
                </c:pt>
                <c:pt idx="140">
                  <c:v>30132</c:v>
                </c:pt>
                <c:pt idx="141">
                  <c:v>30041</c:v>
                </c:pt>
                <c:pt idx="142">
                  <c:v>29951</c:v>
                </c:pt>
                <c:pt idx="143">
                  <c:v>29859</c:v>
                </c:pt>
                <c:pt idx="144">
                  <c:v>29767</c:v>
                </c:pt>
                <c:pt idx="145">
                  <c:v>29676</c:v>
                </c:pt>
                <c:pt idx="146">
                  <c:v>29586</c:v>
                </c:pt>
                <c:pt idx="147">
                  <c:v>29494</c:v>
                </c:pt>
                <c:pt idx="148">
                  <c:v>29402</c:v>
                </c:pt>
                <c:pt idx="149">
                  <c:v>29311</c:v>
                </c:pt>
                <c:pt idx="150">
                  <c:v>29220</c:v>
                </c:pt>
                <c:pt idx="151">
                  <c:v>29126</c:v>
                </c:pt>
                <c:pt idx="152">
                  <c:v>29035</c:v>
                </c:pt>
                <c:pt idx="153">
                  <c:v>28944</c:v>
                </c:pt>
                <c:pt idx="154">
                  <c:v>28853</c:v>
                </c:pt>
                <c:pt idx="155">
                  <c:v>28762</c:v>
                </c:pt>
                <c:pt idx="156">
                  <c:v>28671</c:v>
                </c:pt>
                <c:pt idx="157">
                  <c:v>28580</c:v>
                </c:pt>
                <c:pt idx="158">
                  <c:v>28489</c:v>
                </c:pt>
                <c:pt idx="159">
                  <c:v>28398</c:v>
                </c:pt>
                <c:pt idx="160">
                  <c:v>28306</c:v>
                </c:pt>
                <c:pt idx="161">
                  <c:v>28215</c:v>
                </c:pt>
                <c:pt idx="162">
                  <c:v>28125</c:v>
                </c:pt>
                <c:pt idx="163">
                  <c:v>28033</c:v>
                </c:pt>
                <c:pt idx="164">
                  <c:v>27941</c:v>
                </c:pt>
                <c:pt idx="165">
                  <c:v>27850</c:v>
                </c:pt>
                <c:pt idx="166">
                  <c:v>27759</c:v>
                </c:pt>
                <c:pt idx="167">
                  <c:v>27667</c:v>
                </c:pt>
                <c:pt idx="168">
                  <c:v>27575</c:v>
                </c:pt>
                <c:pt idx="169">
                  <c:v>27484</c:v>
                </c:pt>
                <c:pt idx="170">
                  <c:v>27394</c:v>
                </c:pt>
                <c:pt idx="171">
                  <c:v>27302</c:v>
                </c:pt>
                <c:pt idx="172">
                  <c:v>27208</c:v>
                </c:pt>
                <c:pt idx="173">
                  <c:v>27117</c:v>
                </c:pt>
                <c:pt idx="174">
                  <c:v>27029</c:v>
                </c:pt>
                <c:pt idx="175">
                  <c:v>26935</c:v>
                </c:pt>
                <c:pt idx="176">
                  <c:v>26844</c:v>
                </c:pt>
                <c:pt idx="177">
                  <c:v>26753</c:v>
                </c:pt>
                <c:pt idx="178">
                  <c:v>26662</c:v>
                </c:pt>
                <c:pt idx="179">
                  <c:v>26571</c:v>
                </c:pt>
                <c:pt idx="180">
                  <c:v>26480</c:v>
                </c:pt>
                <c:pt idx="181">
                  <c:v>26389</c:v>
                </c:pt>
                <c:pt idx="182">
                  <c:v>26298</c:v>
                </c:pt>
                <c:pt idx="183">
                  <c:v>26206</c:v>
                </c:pt>
                <c:pt idx="184">
                  <c:v>26114</c:v>
                </c:pt>
                <c:pt idx="185">
                  <c:v>26023</c:v>
                </c:pt>
                <c:pt idx="186">
                  <c:v>25933</c:v>
                </c:pt>
                <c:pt idx="187">
                  <c:v>25841</c:v>
                </c:pt>
                <c:pt idx="188">
                  <c:v>25749</c:v>
                </c:pt>
                <c:pt idx="189">
                  <c:v>25658</c:v>
                </c:pt>
                <c:pt idx="190">
                  <c:v>25568</c:v>
                </c:pt>
                <c:pt idx="191">
                  <c:v>25476</c:v>
                </c:pt>
                <c:pt idx="192">
                  <c:v>25384</c:v>
                </c:pt>
                <c:pt idx="193">
                  <c:v>25293</c:v>
                </c:pt>
                <c:pt idx="194">
                  <c:v>25203</c:v>
                </c:pt>
                <c:pt idx="195">
                  <c:v>25111</c:v>
                </c:pt>
                <c:pt idx="196">
                  <c:v>25017</c:v>
                </c:pt>
                <c:pt idx="197">
                  <c:v>24926</c:v>
                </c:pt>
                <c:pt idx="198">
                  <c:v>24835</c:v>
                </c:pt>
                <c:pt idx="199">
                  <c:v>24744</c:v>
                </c:pt>
                <c:pt idx="200">
                  <c:v>24653</c:v>
                </c:pt>
                <c:pt idx="201">
                  <c:v>24562</c:v>
                </c:pt>
                <c:pt idx="202">
                  <c:v>24471</c:v>
                </c:pt>
                <c:pt idx="203">
                  <c:v>24380</c:v>
                </c:pt>
                <c:pt idx="204">
                  <c:v>24288</c:v>
                </c:pt>
                <c:pt idx="205">
                  <c:v>24197</c:v>
                </c:pt>
                <c:pt idx="206">
                  <c:v>24107</c:v>
                </c:pt>
                <c:pt idx="207">
                  <c:v>24015</c:v>
                </c:pt>
                <c:pt idx="208">
                  <c:v>23923</c:v>
                </c:pt>
                <c:pt idx="209">
                  <c:v>23832</c:v>
                </c:pt>
                <c:pt idx="210">
                  <c:v>23742</c:v>
                </c:pt>
                <c:pt idx="211">
                  <c:v>23650</c:v>
                </c:pt>
                <c:pt idx="212">
                  <c:v>23558</c:v>
                </c:pt>
                <c:pt idx="213">
                  <c:v>23467</c:v>
                </c:pt>
                <c:pt idx="214">
                  <c:v>23376</c:v>
                </c:pt>
                <c:pt idx="215">
                  <c:v>23284</c:v>
                </c:pt>
                <c:pt idx="216">
                  <c:v>23190</c:v>
                </c:pt>
                <c:pt idx="217">
                  <c:v>23099</c:v>
                </c:pt>
                <c:pt idx="218">
                  <c:v>23011</c:v>
                </c:pt>
                <c:pt idx="219">
                  <c:v>22917</c:v>
                </c:pt>
                <c:pt idx="220">
                  <c:v>22826</c:v>
                </c:pt>
                <c:pt idx="221">
                  <c:v>22735</c:v>
                </c:pt>
                <c:pt idx="222">
                  <c:v>22644</c:v>
                </c:pt>
                <c:pt idx="223">
                  <c:v>22553</c:v>
                </c:pt>
                <c:pt idx="224">
                  <c:v>22462</c:v>
                </c:pt>
                <c:pt idx="225">
                  <c:v>22371</c:v>
                </c:pt>
                <c:pt idx="226">
                  <c:v>22280</c:v>
                </c:pt>
                <c:pt idx="227">
                  <c:v>22189</c:v>
                </c:pt>
                <c:pt idx="228">
                  <c:v>22097</c:v>
                </c:pt>
                <c:pt idx="229">
                  <c:v>22006</c:v>
                </c:pt>
                <c:pt idx="230">
                  <c:v>21915</c:v>
                </c:pt>
                <c:pt idx="231">
                  <c:v>21823</c:v>
                </c:pt>
                <c:pt idx="232">
                  <c:v>21731</c:v>
                </c:pt>
                <c:pt idx="233">
                  <c:v>21640</c:v>
                </c:pt>
                <c:pt idx="234">
                  <c:v>21550</c:v>
                </c:pt>
                <c:pt idx="235">
                  <c:v>21458</c:v>
                </c:pt>
                <c:pt idx="236">
                  <c:v>21366</c:v>
                </c:pt>
                <c:pt idx="237">
                  <c:v>21275</c:v>
                </c:pt>
                <c:pt idx="238">
                  <c:v>21185</c:v>
                </c:pt>
                <c:pt idx="239">
                  <c:v>21093</c:v>
                </c:pt>
                <c:pt idx="240">
                  <c:v>20999</c:v>
                </c:pt>
                <c:pt idx="241">
                  <c:v>20908</c:v>
                </c:pt>
                <c:pt idx="242">
                  <c:v>20820</c:v>
                </c:pt>
                <c:pt idx="243">
                  <c:v>20726</c:v>
                </c:pt>
                <c:pt idx="244">
                  <c:v>20635</c:v>
                </c:pt>
                <c:pt idx="245">
                  <c:v>20544</c:v>
                </c:pt>
                <c:pt idx="246">
                  <c:v>20453</c:v>
                </c:pt>
                <c:pt idx="247">
                  <c:v>20362</c:v>
                </c:pt>
                <c:pt idx="248">
                  <c:v>20270</c:v>
                </c:pt>
                <c:pt idx="249">
                  <c:v>20179</c:v>
                </c:pt>
                <c:pt idx="250">
                  <c:v>20089</c:v>
                </c:pt>
                <c:pt idx="251">
                  <c:v>19997</c:v>
                </c:pt>
                <c:pt idx="252">
                  <c:v>19905</c:v>
                </c:pt>
                <c:pt idx="253">
                  <c:v>19814</c:v>
                </c:pt>
                <c:pt idx="254">
                  <c:v>19724</c:v>
                </c:pt>
                <c:pt idx="255">
                  <c:v>19632</c:v>
                </c:pt>
                <c:pt idx="256">
                  <c:v>19540</c:v>
                </c:pt>
                <c:pt idx="257">
                  <c:v>19449</c:v>
                </c:pt>
                <c:pt idx="258">
                  <c:v>19359</c:v>
                </c:pt>
                <c:pt idx="259">
                  <c:v>19267</c:v>
                </c:pt>
                <c:pt idx="260">
                  <c:v>19175</c:v>
                </c:pt>
                <c:pt idx="261">
                  <c:v>19084</c:v>
                </c:pt>
                <c:pt idx="262">
                  <c:v>18993</c:v>
                </c:pt>
                <c:pt idx="263">
                  <c:v>18899</c:v>
                </c:pt>
                <c:pt idx="264">
                  <c:v>18808</c:v>
                </c:pt>
                <c:pt idx="265">
                  <c:v>18717</c:v>
                </c:pt>
                <c:pt idx="266">
                  <c:v>18626</c:v>
                </c:pt>
                <c:pt idx="267">
                  <c:v>18535</c:v>
                </c:pt>
                <c:pt idx="268">
                  <c:v>18444</c:v>
                </c:pt>
                <c:pt idx="269">
                  <c:v>18353</c:v>
                </c:pt>
                <c:pt idx="270">
                  <c:v>18262</c:v>
                </c:pt>
                <c:pt idx="271">
                  <c:v>18171</c:v>
                </c:pt>
                <c:pt idx="272">
                  <c:v>18079</c:v>
                </c:pt>
                <c:pt idx="273">
                  <c:v>17988</c:v>
                </c:pt>
                <c:pt idx="274">
                  <c:v>17898</c:v>
                </c:pt>
                <c:pt idx="275">
                  <c:v>17806</c:v>
                </c:pt>
                <c:pt idx="276">
                  <c:v>17714</c:v>
                </c:pt>
                <c:pt idx="277">
                  <c:v>17623</c:v>
                </c:pt>
                <c:pt idx="278">
                  <c:v>17532</c:v>
                </c:pt>
                <c:pt idx="279">
                  <c:v>17440</c:v>
                </c:pt>
                <c:pt idx="280">
                  <c:v>17348</c:v>
                </c:pt>
                <c:pt idx="281">
                  <c:v>17257</c:v>
                </c:pt>
                <c:pt idx="282">
                  <c:v>17167</c:v>
                </c:pt>
                <c:pt idx="283">
                  <c:v>17075</c:v>
                </c:pt>
                <c:pt idx="284">
                  <c:v>16981</c:v>
                </c:pt>
                <c:pt idx="285">
                  <c:v>16890</c:v>
                </c:pt>
                <c:pt idx="286">
                  <c:v>16802</c:v>
                </c:pt>
                <c:pt idx="287">
                  <c:v>16708</c:v>
                </c:pt>
                <c:pt idx="288">
                  <c:v>16617</c:v>
                </c:pt>
                <c:pt idx="289">
                  <c:v>16526</c:v>
                </c:pt>
                <c:pt idx="290">
                  <c:v>16435</c:v>
                </c:pt>
                <c:pt idx="291">
                  <c:v>16344</c:v>
                </c:pt>
                <c:pt idx="292">
                  <c:v>16253</c:v>
                </c:pt>
                <c:pt idx="293">
                  <c:v>16162</c:v>
                </c:pt>
                <c:pt idx="294">
                  <c:v>16071</c:v>
                </c:pt>
                <c:pt idx="295">
                  <c:v>15979</c:v>
                </c:pt>
                <c:pt idx="296">
                  <c:v>15887</c:v>
                </c:pt>
                <c:pt idx="297">
                  <c:v>15796</c:v>
                </c:pt>
                <c:pt idx="298">
                  <c:v>15706</c:v>
                </c:pt>
                <c:pt idx="299">
                  <c:v>15614</c:v>
                </c:pt>
                <c:pt idx="300">
                  <c:v>15522</c:v>
                </c:pt>
                <c:pt idx="301">
                  <c:v>15431</c:v>
                </c:pt>
                <c:pt idx="302">
                  <c:v>15341</c:v>
                </c:pt>
                <c:pt idx="303">
                  <c:v>15249</c:v>
                </c:pt>
                <c:pt idx="304">
                  <c:v>15157</c:v>
                </c:pt>
                <c:pt idx="305">
                  <c:v>15066</c:v>
                </c:pt>
                <c:pt idx="306">
                  <c:v>14976</c:v>
                </c:pt>
                <c:pt idx="307">
                  <c:v>14884</c:v>
                </c:pt>
                <c:pt idx="308">
                  <c:v>14790</c:v>
                </c:pt>
                <c:pt idx="309">
                  <c:v>14699</c:v>
                </c:pt>
                <c:pt idx="310">
                  <c:v>14608</c:v>
                </c:pt>
                <c:pt idx="311">
                  <c:v>14517</c:v>
                </c:pt>
                <c:pt idx="312">
                  <c:v>14426</c:v>
                </c:pt>
                <c:pt idx="313">
                  <c:v>14335</c:v>
                </c:pt>
                <c:pt idx="314">
                  <c:v>14244</c:v>
                </c:pt>
                <c:pt idx="315">
                  <c:v>14153</c:v>
                </c:pt>
                <c:pt idx="316">
                  <c:v>14061</c:v>
                </c:pt>
                <c:pt idx="317">
                  <c:v>13970</c:v>
                </c:pt>
                <c:pt idx="318">
                  <c:v>13880</c:v>
                </c:pt>
                <c:pt idx="319">
                  <c:v>13788</c:v>
                </c:pt>
                <c:pt idx="320">
                  <c:v>13696</c:v>
                </c:pt>
                <c:pt idx="321">
                  <c:v>13605</c:v>
                </c:pt>
                <c:pt idx="322">
                  <c:v>13515</c:v>
                </c:pt>
                <c:pt idx="323">
                  <c:v>13423</c:v>
                </c:pt>
                <c:pt idx="324">
                  <c:v>13331</c:v>
                </c:pt>
                <c:pt idx="325">
                  <c:v>13240</c:v>
                </c:pt>
                <c:pt idx="326">
                  <c:v>13149</c:v>
                </c:pt>
                <c:pt idx="327">
                  <c:v>13057</c:v>
                </c:pt>
                <c:pt idx="328">
                  <c:v>12963</c:v>
                </c:pt>
                <c:pt idx="329">
                  <c:v>12872</c:v>
                </c:pt>
                <c:pt idx="330">
                  <c:v>12784</c:v>
                </c:pt>
                <c:pt idx="331">
                  <c:v>12690</c:v>
                </c:pt>
                <c:pt idx="332">
                  <c:v>12599</c:v>
                </c:pt>
                <c:pt idx="333">
                  <c:v>12508</c:v>
                </c:pt>
                <c:pt idx="334">
                  <c:v>12417</c:v>
                </c:pt>
                <c:pt idx="335">
                  <c:v>12326</c:v>
                </c:pt>
                <c:pt idx="336">
                  <c:v>12235</c:v>
                </c:pt>
                <c:pt idx="337">
                  <c:v>12144</c:v>
                </c:pt>
                <c:pt idx="338">
                  <c:v>12053</c:v>
                </c:pt>
                <c:pt idx="339">
                  <c:v>11962</c:v>
                </c:pt>
                <c:pt idx="340">
                  <c:v>11870</c:v>
                </c:pt>
                <c:pt idx="341">
                  <c:v>11779</c:v>
                </c:pt>
                <c:pt idx="342">
                  <c:v>11688</c:v>
                </c:pt>
                <c:pt idx="343">
                  <c:v>11596</c:v>
                </c:pt>
                <c:pt idx="344">
                  <c:v>11504</c:v>
                </c:pt>
                <c:pt idx="345">
                  <c:v>11413</c:v>
                </c:pt>
                <c:pt idx="346">
                  <c:v>11323</c:v>
                </c:pt>
                <c:pt idx="347">
                  <c:v>11231</c:v>
                </c:pt>
                <c:pt idx="348">
                  <c:v>11139</c:v>
                </c:pt>
                <c:pt idx="349">
                  <c:v>11048</c:v>
                </c:pt>
                <c:pt idx="350">
                  <c:v>10958</c:v>
                </c:pt>
                <c:pt idx="351">
                  <c:v>10866</c:v>
                </c:pt>
                <c:pt idx="352">
                  <c:v>10772</c:v>
                </c:pt>
                <c:pt idx="353">
                  <c:v>10681</c:v>
                </c:pt>
                <c:pt idx="354">
                  <c:v>10593</c:v>
                </c:pt>
                <c:pt idx="355">
                  <c:v>10499</c:v>
                </c:pt>
                <c:pt idx="356">
                  <c:v>10408</c:v>
                </c:pt>
              </c:numCache>
            </c:numRef>
          </c:cat>
          <c:val>
            <c:numRef>
              <c:f>Sheet2!$E$5:$E$361</c:f>
              <c:numCache>
                <c:formatCode>0</c:formatCode>
                <c:ptCount val="357"/>
                <c:pt idx="0">
                  <c:v>63.87</c:v>
                </c:pt>
                <c:pt idx="1">
                  <c:v>63.87</c:v>
                </c:pt>
                <c:pt idx="2">
                  <c:v>63.87</c:v>
                </c:pt>
                <c:pt idx="3">
                  <c:v>63.87</c:v>
                </c:pt>
                <c:pt idx="4">
                  <c:v>63.87</c:v>
                </c:pt>
                <c:pt idx="5">
                  <c:v>63.87</c:v>
                </c:pt>
                <c:pt idx="6">
                  <c:v>63.87</c:v>
                </c:pt>
                <c:pt idx="7">
                  <c:v>63.87</c:v>
                </c:pt>
                <c:pt idx="8">
                  <c:v>63.87</c:v>
                </c:pt>
                <c:pt idx="9">
                  <c:v>63.87</c:v>
                </c:pt>
                <c:pt idx="10">
                  <c:v>63.87</c:v>
                </c:pt>
                <c:pt idx="11">
                  <c:v>63.87</c:v>
                </c:pt>
                <c:pt idx="12">
                  <c:v>63.87</c:v>
                </c:pt>
                <c:pt idx="13">
                  <c:v>63.87</c:v>
                </c:pt>
                <c:pt idx="14">
                  <c:v>63.87</c:v>
                </c:pt>
                <c:pt idx="15">
                  <c:v>63.87</c:v>
                </c:pt>
                <c:pt idx="16">
                  <c:v>63.87</c:v>
                </c:pt>
                <c:pt idx="17">
                  <c:v>63.87</c:v>
                </c:pt>
                <c:pt idx="18">
                  <c:v>63.87</c:v>
                </c:pt>
                <c:pt idx="19">
                  <c:v>63.87</c:v>
                </c:pt>
                <c:pt idx="20">
                  <c:v>63.87</c:v>
                </c:pt>
                <c:pt idx="21">
                  <c:v>63.87</c:v>
                </c:pt>
                <c:pt idx="22">
                  <c:v>63.87</c:v>
                </c:pt>
                <c:pt idx="23">
                  <c:v>63.87</c:v>
                </c:pt>
                <c:pt idx="24">
                  <c:v>63.87</c:v>
                </c:pt>
                <c:pt idx="25">
                  <c:v>63.87</c:v>
                </c:pt>
                <c:pt idx="26">
                  <c:v>63.87</c:v>
                </c:pt>
                <c:pt idx="27">
                  <c:v>63.87</c:v>
                </c:pt>
                <c:pt idx="28">
                  <c:v>63.87</c:v>
                </c:pt>
                <c:pt idx="29">
                  <c:v>63.87</c:v>
                </c:pt>
                <c:pt idx="30">
                  <c:v>63.87</c:v>
                </c:pt>
                <c:pt idx="31">
                  <c:v>63.87</c:v>
                </c:pt>
                <c:pt idx="32">
                  <c:v>63.87</c:v>
                </c:pt>
                <c:pt idx="33">
                  <c:v>63.87</c:v>
                </c:pt>
                <c:pt idx="34">
                  <c:v>63.87</c:v>
                </c:pt>
                <c:pt idx="35">
                  <c:v>63.87</c:v>
                </c:pt>
                <c:pt idx="36">
                  <c:v>63.87</c:v>
                </c:pt>
                <c:pt idx="37">
                  <c:v>63.87</c:v>
                </c:pt>
                <c:pt idx="38">
                  <c:v>63.87</c:v>
                </c:pt>
                <c:pt idx="39">
                  <c:v>63.87</c:v>
                </c:pt>
                <c:pt idx="40">
                  <c:v>63.87</c:v>
                </c:pt>
                <c:pt idx="41">
                  <c:v>63.87</c:v>
                </c:pt>
                <c:pt idx="42">
                  <c:v>63.87</c:v>
                </c:pt>
                <c:pt idx="43">
                  <c:v>63.87</c:v>
                </c:pt>
                <c:pt idx="44">
                  <c:v>63.87</c:v>
                </c:pt>
                <c:pt idx="45">
                  <c:v>63.87</c:v>
                </c:pt>
                <c:pt idx="46">
                  <c:v>63.87</c:v>
                </c:pt>
                <c:pt idx="47">
                  <c:v>63.87</c:v>
                </c:pt>
                <c:pt idx="48">
                  <c:v>63.87</c:v>
                </c:pt>
                <c:pt idx="49">
                  <c:v>63.87</c:v>
                </c:pt>
                <c:pt idx="50">
                  <c:v>63.87</c:v>
                </c:pt>
                <c:pt idx="51">
                  <c:v>63.87</c:v>
                </c:pt>
                <c:pt idx="52">
                  <c:v>63.87</c:v>
                </c:pt>
                <c:pt idx="53">
                  <c:v>63.87</c:v>
                </c:pt>
                <c:pt idx="54">
                  <c:v>63.87</c:v>
                </c:pt>
                <c:pt idx="55">
                  <c:v>63.87</c:v>
                </c:pt>
                <c:pt idx="56">
                  <c:v>63.87</c:v>
                </c:pt>
                <c:pt idx="57">
                  <c:v>63.87</c:v>
                </c:pt>
                <c:pt idx="58">
                  <c:v>63.87</c:v>
                </c:pt>
                <c:pt idx="59">
                  <c:v>63.87</c:v>
                </c:pt>
                <c:pt idx="60">
                  <c:v>63.87</c:v>
                </c:pt>
                <c:pt idx="61">
                  <c:v>63.87</c:v>
                </c:pt>
                <c:pt idx="62">
                  <c:v>63.87</c:v>
                </c:pt>
                <c:pt idx="63">
                  <c:v>63.87</c:v>
                </c:pt>
                <c:pt idx="64">
                  <c:v>63.87</c:v>
                </c:pt>
                <c:pt idx="65">
                  <c:v>63.87</c:v>
                </c:pt>
                <c:pt idx="66">
                  <c:v>63.87</c:v>
                </c:pt>
                <c:pt idx="67">
                  <c:v>63.87</c:v>
                </c:pt>
                <c:pt idx="68">
                  <c:v>63.87</c:v>
                </c:pt>
                <c:pt idx="69">
                  <c:v>63.87</c:v>
                </c:pt>
                <c:pt idx="70">
                  <c:v>63.87</c:v>
                </c:pt>
                <c:pt idx="71">
                  <c:v>63.87</c:v>
                </c:pt>
                <c:pt idx="72">
                  <c:v>63.87</c:v>
                </c:pt>
                <c:pt idx="73">
                  <c:v>63.87</c:v>
                </c:pt>
                <c:pt idx="74">
                  <c:v>63.87</c:v>
                </c:pt>
                <c:pt idx="75">
                  <c:v>63.87</c:v>
                </c:pt>
                <c:pt idx="76">
                  <c:v>63.87</c:v>
                </c:pt>
                <c:pt idx="77">
                  <c:v>63.87</c:v>
                </c:pt>
                <c:pt idx="78">
                  <c:v>63.87</c:v>
                </c:pt>
                <c:pt idx="79">
                  <c:v>63.87</c:v>
                </c:pt>
                <c:pt idx="80">
                  <c:v>63.87</c:v>
                </c:pt>
                <c:pt idx="81">
                  <c:v>63.87</c:v>
                </c:pt>
                <c:pt idx="82">
                  <c:v>63.87</c:v>
                </c:pt>
                <c:pt idx="83">
                  <c:v>63.87</c:v>
                </c:pt>
                <c:pt idx="84">
                  <c:v>63.87</c:v>
                </c:pt>
                <c:pt idx="85">
                  <c:v>63.87</c:v>
                </c:pt>
                <c:pt idx="86">
                  <c:v>63.87</c:v>
                </c:pt>
                <c:pt idx="87">
                  <c:v>63.87</c:v>
                </c:pt>
                <c:pt idx="88">
                  <c:v>63.87</c:v>
                </c:pt>
                <c:pt idx="89">
                  <c:v>63.87</c:v>
                </c:pt>
                <c:pt idx="90">
                  <c:v>63.87</c:v>
                </c:pt>
                <c:pt idx="91">
                  <c:v>63.87</c:v>
                </c:pt>
                <c:pt idx="92">
                  <c:v>63.87</c:v>
                </c:pt>
                <c:pt idx="93">
                  <c:v>63.87</c:v>
                </c:pt>
                <c:pt idx="94">
                  <c:v>63.87</c:v>
                </c:pt>
                <c:pt idx="95">
                  <c:v>63.87</c:v>
                </c:pt>
                <c:pt idx="96">
                  <c:v>63.87</c:v>
                </c:pt>
                <c:pt idx="97">
                  <c:v>63.87</c:v>
                </c:pt>
                <c:pt idx="98">
                  <c:v>63.87</c:v>
                </c:pt>
                <c:pt idx="99">
                  <c:v>63.87</c:v>
                </c:pt>
                <c:pt idx="100">
                  <c:v>63.87</c:v>
                </c:pt>
                <c:pt idx="101">
                  <c:v>63.87</c:v>
                </c:pt>
                <c:pt idx="102">
                  <c:v>63.87</c:v>
                </c:pt>
                <c:pt idx="103">
                  <c:v>63.87</c:v>
                </c:pt>
                <c:pt idx="104">
                  <c:v>63.87</c:v>
                </c:pt>
                <c:pt idx="105">
                  <c:v>63.87</c:v>
                </c:pt>
                <c:pt idx="106">
                  <c:v>63.87</c:v>
                </c:pt>
                <c:pt idx="107">
                  <c:v>63.87</c:v>
                </c:pt>
                <c:pt idx="108">
                  <c:v>63.87</c:v>
                </c:pt>
                <c:pt idx="109">
                  <c:v>63.87</c:v>
                </c:pt>
                <c:pt idx="110">
                  <c:v>63.87</c:v>
                </c:pt>
                <c:pt idx="111">
                  <c:v>63.87</c:v>
                </c:pt>
                <c:pt idx="112">
                  <c:v>63.87</c:v>
                </c:pt>
                <c:pt idx="113">
                  <c:v>63.87</c:v>
                </c:pt>
                <c:pt idx="114">
                  <c:v>63.87</c:v>
                </c:pt>
                <c:pt idx="115">
                  <c:v>63.87</c:v>
                </c:pt>
                <c:pt idx="116">
                  <c:v>63.87</c:v>
                </c:pt>
                <c:pt idx="117">
                  <c:v>63.87</c:v>
                </c:pt>
                <c:pt idx="118">
                  <c:v>63.87</c:v>
                </c:pt>
                <c:pt idx="119">
                  <c:v>63.87</c:v>
                </c:pt>
                <c:pt idx="120">
                  <c:v>63.87</c:v>
                </c:pt>
                <c:pt idx="121">
                  <c:v>63.87</c:v>
                </c:pt>
                <c:pt idx="122">
                  <c:v>63.87</c:v>
                </c:pt>
                <c:pt idx="123">
                  <c:v>63.87</c:v>
                </c:pt>
                <c:pt idx="124">
                  <c:v>63.87</c:v>
                </c:pt>
                <c:pt idx="125">
                  <c:v>63.87</c:v>
                </c:pt>
                <c:pt idx="126">
                  <c:v>63.87</c:v>
                </c:pt>
                <c:pt idx="127">
                  <c:v>63.87</c:v>
                </c:pt>
                <c:pt idx="128">
                  <c:v>63.87</c:v>
                </c:pt>
                <c:pt idx="129">
                  <c:v>63.87</c:v>
                </c:pt>
                <c:pt idx="130">
                  <c:v>63.87</c:v>
                </c:pt>
                <c:pt idx="131">
                  <c:v>63.87</c:v>
                </c:pt>
                <c:pt idx="132">
                  <c:v>63.87</c:v>
                </c:pt>
                <c:pt idx="133">
                  <c:v>63.87</c:v>
                </c:pt>
                <c:pt idx="134">
                  <c:v>63.87</c:v>
                </c:pt>
                <c:pt idx="135">
                  <c:v>63.87</c:v>
                </c:pt>
                <c:pt idx="136">
                  <c:v>63.87</c:v>
                </c:pt>
                <c:pt idx="137">
                  <c:v>63.87</c:v>
                </c:pt>
                <c:pt idx="138">
                  <c:v>63.87</c:v>
                </c:pt>
                <c:pt idx="139">
                  <c:v>63.87</c:v>
                </c:pt>
                <c:pt idx="140">
                  <c:v>63.87</c:v>
                </c:pt>
                <c:pt idx="141">
                  <c:v>63.87</c:v>
                </c:pt>
                <c:pt idx="142">
                  <c:v>63.87</c:v>
                </c:pt>
                <c:pt idx="143">
                  <c:v>63.87</c:v>
                </c:pt>
                <c:pt idx="144">
                  <c:v>63.87</c:v>
                </c:pt>
                <c:pt idx="145">
                  <c:v>63.87</c:v>
                </c:pt>
                <c:pt idx="146">
                  <c:v>63.87</c:v>
                </c:pt>
                <c:pt idx="147">
                  <c:v>63.87</c:v>
                </c:pt>
                <c:pt idx="148">
                  <c:v>63.87</c:v>
                </c:pt>
                <c:pt idx="149">
                  <c:v>63.87</c:v>
                </c:pt>
                <c:pt idx="150">
                  <c:v>63.87</c:v>
                </c:pt>
                <c:pt idx="151">
                  <c:v>63.87</c:v>
                </c:pt>
                <c:pt idx="152">
                  <c:v>63.87</c:v>
                </c:pt>
                <c:pt idx="153">
                  <c:v>63.87</c:v>
                </c:pt>
                <c:pt idx="154">
                  <c:v>63.87</c:v>
                </c:pt>
                <c:pt idx="155">
                  <c:v>63.87</c:v>
                </c:pt>
                <c:pt idx="156">
                  <c:v>63.87</c:v>
                </c:pt>
                <c:pt idx="157">
                  <c:v>63.87</c:v>
                </c:pt>
                <c:pt idx="158">
                  <c:v>63.87</c:v>
                </c:pt>
                <c:pt idx="159">
                  <c:v>63.87</c:v>
                </c:pt>
                <c:pt idx="160">
                  <c:v>63.87</c:v>
                </c:pt>
                <c:pt idx="161">
                  <c:v>63.87</c:v>
                </c:pt>
                <c:pt idx="162">
                  <c:v>63.87</c:v>
                </c:pt>
                <c:pt idx="163">
                  <c:v>63.87</c:v>
                </c:pt>
                <c:pt idx="164">
                  <c:v>63.87</c:v>
                </c:pt>
                <c:pt idx="165">
                  <c:v>63.87</c:v>
                </c:pt>
                <c:pt idx="166">
                  <c:v>63.87</c:v>
                </c:pt>
                <c:pt idx="167">
                  <c:v>63.87</c:v>
                </c:pt>
                <c:pt idx="168">
                  <c:v>63.87</c:v>
                </c:pt>
                <c:pt idx="169">
                  <c:v>63.87</c:v>
                </c:pt>
                <c:pt idx="170">
                  <c:v>63.87</c:v>
                </c:pt>
                <c:pt idx="171">
                  <c:v>63.87</c:v>
                </c:pt>
                <c:pt idx="172">
                  <c:v>63.87</c:v>
                </c:pt>
                <c:pt idx="173">
                  <c:v>63.87</c:v>
                </c:pt>
                <c:pt idx="174">
                  <c:v>63.87</c:v>
                </c:pt>
                <c:pt idx="175">
                  <c:v>63.87</c:v>
                </c:pt>
                <c:pt idx="176">
                  <c:v>63.87</c:v>
                </c:pt>
                <c:pt idx="177">
                  <c:v>63.87</c:v>
                </c:pt>
                <c:pt idx="178">
                  <c:v>63.87</c:v>
                </c:pt>
                <c:pt idx="179">
                  <c:v>63.87</c:v>
                </c:pt>
                <c:pt idx="180">
                  <c:v>63.87</c:v>
                </c:pt>
                <c:pt idx="181">
                  <c:v>63.87</c:v>
                </c:pt>
                <c:pt idx="182">
                  <c:v>63.87</c:v>
                </c:pt>
                <c:pt idx="183">
                  <c:v>63.87</c:v>
                </c:pt>
                <c:pt idx="184">
                  <c:v>63.87</c:v>
                </c:pt>
                <c:pt idx="185">
                  <c:v>63.87</c:v>
                </c:pt>
                <c:pt idx="186">
                  <c:v>63.87</c:v>
                </c:pt>
                <c:pt idx="187">
                  <c:v>63.87</c:v>
                </c:pt>
                <c:pt idx="188">
                  <c:v>63.87</c:v>
                </c:pt>
                <c:pt idx="189">
                  <c:v>63.87</c:v>
                </c:pt>
                <c:pt idx="190">
                  <c:v>63.87</c:v>
                </c:pt>
                <c:pt idx="191">
                  <c:v>63.87</c:v>
                </c:pt>
                <c:pt idx="192">
                  <c:v>63.87</c:v>
                </c:pt>
                <c:pt idx="193">
                  <c:v>63.87</c:v>
                </c:pt>
                <c:pt idx="194">
                  <c:v>63.87</c:v>
                </c:pt>
                <c:pt idx="195">
                  <c:v>63.87</c:v>
                </c:pt>
                <c:pt idx="196">
                  <c:v>63.87</c:v>
                </c:pt>
                <c:pt idx="197">
                  <c:v>63.87</c:v>
                </c:pt>
                <c:pt idx="198">
                  <c:v>63.87</c:v>
                </c:pt>
                <c:pt idx="199">
                  <c:v>63.87</c:v>
                </c:pt>
                <c:pt idx="200">
                  <c:v>63.87</c:v>
                </c:pt>
                <c:pt idx="201">
                  <c:v>63.87</c:v>
                </c:pt>
                <c:pt idx="202">
                  <c:v>63.87</c:v>
                </c:pt>
                <c:pt idx="203">
                  <c:v>63.87</c:v>
                </c:pt>
                <c:pt idx="204">
                  <c:v>63.87</c:v>
                </c:pt>
                <c:pt idx="205">
                  <c:v>63.87</c:v>
                </c:pt>
                <c:pt idx="206">
                  <c:v>63.87</c:v>
                </c:pt>
                <c:pt idx="207">
                  <c:v>63.87</c:v>
                </c:pt>
                <c:pt idx="208">
                  <c:v>63.87</c:v>
                </c:pt>
                <c:pt idx="209">
                  <c:v>63.87</c:v>
                </c:pt>
                <c:pt idx="210">
                  <c:v>63.87</c:v>
                </c:pt>
                <c:pt idx="211">
                  <c:v>63.87</c:v>
                </c:pt>
                <c:pt idx="212">
                  <c:v>63.87</c:v>
                </c:pt>
                <c:pt idx="213">
                  <c:v>63.87</c:v>
                </c:pt>
                <c:pt idx="214">
                  <c:v>63.87</c:v>
                </c:pt>
                <c:pt idx="215">
                  <c:v>63.87</c:v>
                </c:pt>
                <c:pt idx="216">
                  <c:v>63.87</c:v>
                </c:pt>
                <c:pt idx="217">
                  <c:v>63.87</c:v>
                </c:pt>
                <c:pt idx="218">
                  <c:v>63.87</c:v>
                </c:pt>
                <c:pt idx="219">
                  <c:v>63.87</c:v>
                </c:pt>
                <c:pt idx="220">
                  <c:v>63.87</c:v>
                </c:pt>
                <c:pt idx="221">
                  <c:v>63.87</c:v>
                </c:pt>
                <c:pt idx="222">
                  <c:v>63.87</c:v>
                </c:pt>
                <c:pt idx="223">
                  <c:v>63.87</c:v>
                </c:pt>
                <c:pt idx="224">
                  <c:v>63.87</c:v>
                </c:pt>
                <c:pt idx="225">
                  <c:v>63.87</c:v>
                </c:pt>
                <c:pt idx="226">
                  <c:v>63.87</c:v>
                </c:pt>
                <c:pt idx="227">
                  <c:v>63.87</c:v>
                </c:pt>
                <c:pt idx="228">
                  <c:v>63.87</c:v>
                </c:pt>
                <c:pt idx="229">
                  <c:v>63.87</c:v>
                </c:pt>
                <c:pt idx="230">
                  <c:v>63.87</c:v>
                </c:pt>
                <c:pt idx="231">
                  <c:v>63.87</c:v>
                </c:pt>
                <c:pt idx="232">
                  <c:v>63.87</c:v>
                </c:pt>
                <c:pt idx="233">
                  <c:v>63.87</c:v>
                </c:pt>
                <c:pt idx="234">
                  <c:v>63.87</c:v>
                </c:pt>
                <c:pt idx="235">
                  <c:v>63.87</c:v>
                </c:pt>
                <c:pt idx="236">
                  <c:v>63.87</c:v>
                </c:pt>
                <c:pt idx="237">
                  <c:v>63.87</c:v>
                </c:pt>
                <c:pt idx="238">
                  <c:v>63.87</c:v>
                </c:pt>
                <c:pt idx="239">
                  <c:v>63.87</c:v>
                </c:pt>
                <c:pt idx="240">
                  <c:v>63.87</c:v>
                </c:pt>
                <c:pt idx="241">
                  <c:v>63.87</c:v>
                </c:pt>
                <c:pt idx="242">
                  <c:v>63.87</c:v>
                </c:pt>
                <c:pt idx="243">
                  <c:v>63.87</c:v>
                </c:pt>
                <c:pt idx="244">
                  <c:v>63.87</c:v>
                </c:pt>
                <c:pt idx="245">
                  <c:v>63.87</c:v>
                </c:pt>
                <c:pt idx="246">
                  <c:v>63.87</c:v>
                </c:pt>
                <c:pt idx="247">
                  <c:v>63.87</c:v>
                </c:pt>
                <c:pt idx="248">
                  <c:v>63.87</c:v>
                </c:pt>
                <c:pt idx="249">
                  <c:v>63.87</c:v>
                </c:pt>
                <c:pt idx="250">
                  <c:v>63.87</c:v>
                </c:pt>
                <c:pt idx="251">
                  <c:v>63.87</c:v>
                </c:pt>
                <c:pt idx="252">
                  <c:v>63.87</c:v>
                </c:pt>
                <c:pt idx="253">
                  <c:v>63.87</c:v>
                </c:pt>
                <c:pt idx="254">
                  <c:v>63.87</c:v>
                </c:pt>
                <c:pt idx="255">
                  <c:v>63.87</c:v>
                </c:pt>
                <c:pt idx="256">
                  <c:v>63.87</c:v>
                </c:pt>
                <c:pt idx="257">
                  <c:v>63.87</c:v>
                </c:pt>
                <c:pt idx="258">
                  <c:v>63.87</c:v>
                </c:pt>
                <c:pt idx="259">
                  <c:v>63.87</c:v>
                </c:pt>
                <c:pt idx="260">
                  <c:v>63.87</c:v>
                </c:pt>
                <c:pt idx="261">
                  <c:v>63.87</c:v>
                </c:pt>
                <c:pt idx="262">
                  <c:v>63.87</c:v>
                </c:pt>
                <c:pt idx="263">
                  <c:v>63.87</c:v>
                </c:pt>
                <c:pt idx="264">
                  <c:v>63.87</c:v>
                </c:pt>
                <c:pt idx="265">
                  <c:v>63.87</c:v>
                </c:pt>
                <c:pt idx="266">
                  <c:v>63.87</c:v>
                </c:pt>
                <c:pt idx="267">
                  <c:v>63.87</c:v>
                </c:pt>
                <c:pt idx="268">
                  <c:v>63.87</c:v>
                </c:pt>
                <c:pt idx="269">
                  <c:v>63.87</c:v>
                </c:pt>
                <c:pt idx="270">
                  <c:v>63.87</c:v>
                </c:pt>
                <c:pt idx="271">
                  <c:v>63.87</c:v>
                </c:pt>
                <c:pt idx="272">
                  <c:v>63.87</c:v>
                </c:pt>
                <c:pt idx="273">
                  <c:v>63.87</c:v>
                </c:pt>
                <c:pt idx="274">
                  <c:v>63.87</c:v>
                </c:pt>
                <c:pt idx="275">
                  <c:v>63.87</c:v>
                </c:pt>
                <c:pt idx="276">
                  <c:v>63.87</c:v>
                </c:pt>
                <c:pt idx="277">
                  <c:v>63.87</c:v>
                </c:pt>
                <c:pt idx="278">
                  <c:v>63.87</c:v>
                </c:pt>
                <c:pt idx="279">
                  <c:v>63.87</c:v>
                </c:pt>
                <c:pt idx="280">
                  <c:v>63.87</c:v>
                </c:pt>
                <c:pt idx="281">
                  <c:v>63.87</c:v>
                </c:pt>
                <c:pt idx="282">
                  <c:v>63.87</c:v>
                </c:pt>
                <c:pt idx="283">
                  <c:v>63.87</c:v>
                </c:pt>
                <c:pt idx="284">
                  <c:v>63.87</c:v>
                </c:pt>
                <c:pt idx="285">
                  <c:v>63.87</c:v>
                </c:pt>
                <c:pt idx="286">
                  <c:v>63.87</c:v>
                </c:pt>
                <c:pt idx="287">
                  <c:v>63.87</c:v>
                </c:pt>
                <c:pt idx="288">
                  <c:v>63.87</c:v>
                </c:pt>
                <c:pt idx="289">
                  <c:v>63.87</c:v>
                </c:pt>
                <c:pt idx="290">
                  <c:v>63.87</c:v>
                </c:pt>
                <c:pt idx="291">
                  <c:v>63.87</c:v>
                </c:pt>
                <c:pt idx="292">
                  <c:v>63.87</c:v>
                </c:pt>
                <c:pt idx="293">
                  <c:v>63.87</c:v>
                </c:pt>
                <c:pt idx="294">
                  <c:v>63.87</c:v>
                </c:pt>
                <c:pt idx="295">
                  <c:v>63.87</c:v>
                </c:pt>
                <c:pt idx="296">
                  <c:v>63.87</c:v>
                </c:pt>
                <c:pt idx="297">
                  <c:v>63.87</c:v>
                </c:pt>
                <c:pt idx="298">
                  <c:v>63.87</c:v>
                </c:pt>
                <c:pt idx="299">
                  <c:v>63.87</c:v>
                </c:pt>
                <c:pt idx="300">
                  <c:v>63.87</c:v>
                </c:pt>
                <c:pt idx="301">
                  <c:v>63.87</c:v>
                </c:pt>
                <c:pt idx="302">
                  <c:v>63.87</c:v>
                </c:pt>
                <c:pt idx="303">
                  <c:v>63.87</c:v>
                </c:pt>
                <c:pt idx="304">
                  <c:v>63.87</c:v>
                </c:pt>
                <c:pt idx="305">
                  <c:v>63.87</c:v>
                </c:pt>
                <c:pt idx="306">
                  <c:v>63.87</c:v>
                </c:pt>
                <c:pt idx="307">
                  <c:v>63.87</c:v>
                </c:pt>
                <c:pt idx="308">
                  <c:v>63.87</c:v>
                </c:pt>
                <c:pt idx="309">
                  <c:v>63.87</c:v>
                </c:pt>
                <c:pt idx="310">
                  <c:v>63.87</c:v>
                </c:pt>
                <c:pt idx="311">
                  <c:v>63.87</c:v>
                </c:pt>
                <c:pt idx="312">
                  <c:v>63.87</c:v>
                </c:pt>
                <c:pt idx="313">
                  <c:v>63.87</c:v>
                </c:pt>
                <c:pt idx="314">
                  <c:v>63.87</c:v>
                </c:pt>
                <c:pt idx="315">
                  <c:v>63.87</c:v>
                </c:pt>
                <c:pt idx="316">
                  <c:v>63.87</c:v>
                </c:pt>
                <c:pt idx="317">
                  <c:v>63.87</c:v>
                </c:pt>
                <c:pt idx="318">
                  <c:v>63.87</c:v>
                </c:pt>
                <c:pt idx="319">
                  <c:v>63.87</c:v>
                </c:pt>
                <c:pt idx="320">
                  <c:v>63.87</c:v>
                </c:pt>
                <c:pt idx="321">
                  <c:v>63.87</c:v>
                </c:pt>
                <c:pt idx="322">
                  <c:v>63.87</c:v>
                </c:pt>
                <c:pt idx="323">
                  <c:v>63.87</c:v>
                </c:pt>
                <c:pt idx="324">
                  <c:v>63.87</c:v>
                </c:pt>
                <c:pt idx="325">
                  <c:v>63.87</c:v>
                </c:pt>
                <c:pt idx="326">
                  <c:v>63.87</c:v>
                </c:pt>
                <c:pt idx="327">
                  <c:v>63.87</c:v>
                </c:pt>
                <c:pt idx="328">
                  <c:v>63.87</c:v>
                </c:pt>
                <c:pt idx="329">
                  <c:v>63.87</c:v>
                </c:pt>
                <c:pt idx="330">
                  <c:v>63.87</c:v>
                </c:pt>
                <c:pt idx="331">
                  <c:v>63.87</c:v>
                </c:pt>
                <c:pt idx="332">
                  <c:v>63.87</c:v>
                </c:pt>
                <c:pt idx="333">
                  <c:v>63.87</c:v>
                </c:pt>
                <c:pt idx="334">
                  <c:v>63.87</c:v>
                </c:pt>
                <c:pt idx="335">
                  <c:v>63.87</c:v>
                </c:pt>
                <c:pt idx="336">
                  <c:v>63.87</c:v>
                </c:pt>
                <c:pt idx="337">
                  <c:v>63.87</c:v>
                </c:pt>
                <c:pt idx="338">
                  <c:v>63.87</c:v>
                </c:pt>
                <c:pt idx="339">
                  <c:v>63.87</c:v>
                </c:pt>
                <c:pt idx="340">
                  <c:v>63.87</c:v>
                </c:pt>
                <c:pt idx="341">
                  <c:v>63.87</c:v>
                </c:pt>
                <c:pt idx="342">
                  <c:v>63.87</c:v>
                </c:pt>
                <c:pt idx="343">
                  <c:v>63.87</c:v>
                </c:pt>
                <c:pt idx="344">
                  <c:v>63.87</c:v>
                </c:pt>
                <c:pt idx="345">
                  <c:v>63.87</c:v>
                </c:pt>
                <c:pt idx="346">
                  <c:v>63.87</c:v>
                </c:pt>
                <c:pt idx="347">
                  <c:v>63.87</c:v>
                </c:pt>
                <c:pt idx="348">
                  <c:v>63.87</c:v>
                </c:pt>
                <c:pt idx="349">
                  <c:v>63.87</c:v>
                </c:pt>
                <c:pt idx="350">
                  <c:v>63.87</c:v>
                </c:pt>
                <c:pt idx="351">
                  <c:v>63.87</c:v>
                </c:pt>
                <c:pt idx="352">
                  <c:v>63.87</c:v>
                </c:pt>
                <c:pt idx="353">
                  <c:v>63.87</c:v>
                </c:pt>
                <c:pt idx="354">
                  <c:v>63.87</c:v>
                </c:pt>
                <c:pt idx="355">
                  <c:v>63.87</c:v>
                </c:pt>
                <c:pt idx="356">
                  <c:v>63.87</c:v>
                </c:pt>
              </c:numCache>
            </c:numRef>
          </c:val>
          <c:smooth val="0"/>
        </c:ser>
        <c:ser>
          <c:idx val="3"/>
          <c:order val="3"/>
          <c:tx>
            <c:strRef>
              <c:f>Sheet2!$F$4</c:f>
              <c:strCache>
                <c:ptCount val="1"/>
                <c:pt idx="0">
                  <c:v>Low</c:v>
                </c:pt>
              </c:strCache>
            </c:strRef>
          </c:tx>
          <c:spPr>
            <a:ln w="28575" cap="rnd">
              <a:solidFill>
                <a:schemeClr val="accent4"/>
              </a:solidFill>
              <a:round/>
            </a:ln>
            <a:effectLst/>
          </c:spPr>
          <c:marker>
            <c:symbol val="none"/>
          </c:marker>
          <c:cat>
            <c:numRef>
              <c:f>Sheet2!$B$5:$B$361</c:f>
              <c:numCache>
                <c:formatCode>m/d/yyyy</c:formatCode>
                <c:ptCount val="357"/>
                <c:pt idx="0">
                  <c:v>42916</c:v>
                </c:pt>
                <c:pt idx="1">
                  <c:v>42825</c:v>
                </c:pt>
                <c:pt idx="2">
                  <c:v>42734</c:v>
                </c:pt>
                <c:pt idx="3">
                  <c:v>42643</c:v>
                </c:pt>
                <c:pt idx="4">
                  <c:v>42551</c:v>
                </c:pt>
                <c:pt idx="5">
                  <c:v>42460</c:v>
                </c:pt>
                <c:pt idx="6">
                  <c:v>42369</c:v>
                </c:pt>
                <c:pt idx="7">
                  <c:v>42277</c:v>
                </c:pt>
                <c:pt idx="8">
                  <c:v>42185</c:v>
                </c:pt>
                <c:pt idx="9">
                  <c:v>42094</c:v>
                </c:pt>
                <c:pt idx="10">
                  <c:v>42004</c:v>
                </c:pt>
                <c:pt idx="11">
                  <c:v>41912</c:v>
                </c:pt>
                <c:pt idx="12">
                  <c:v>41820</c:v>
                </c:pt>
                <c:pt idx="13">
                  <c:v>41729</c:v>
                </c:pt>
                <c:pt idx="14">
                  <c:v>41639</c:v>
                </c:pt>
                <c:pt idx="15">
                  <c:v>41547</c:v>
                </c:pt>
                <c:pt idx="16">
                  <c:v>41453</c:v>
                </c:pt>
                <c:pt idx="17">
                  <c:v>41362</c:v>
                </c:pt>
                <c:pt idx="18">
                  <c:v>41274</c:v>
                </c:pt>
                <c:pt idx="19">
                  <c:v>41180</c:v>
                </c:pt>
                <c:pt idx="20">
                  <c:v>41089</c:v>
                </c:pt>
                <c:pt idx="21">
                  <c:v>40998</c:v>
                </c:pt>
                <c:pt idx="22">
                  <c:v>40907</c:v>
                </c:pt>
                <c:pt idx="23">
                  <c:v>40816</c:v>
                </c:pt>
                <c:pt idx="24">
                  <c:v>40724</c:v>
                </c:pt>
                <c:pt idx="25">
                  <c:v>40633</c:v>
                </c:pt>
                <c:pt idx="26">
                  <c:v>40543</c:v>
                </c:pt>
                <c:pt idx="27">
                  <c:v>40451</c:v>
                </c:pt>
                <c:pt idx="28">
                  <c:v>40359</c:v>
                </c:pt>
                <c:pt idx="29">
                  <c:v>40268</c:v>
                </c:pt>
                <c:pt idx="30">
                  <c:v>40178</c:v>
                </c:pt>
                <c:pt idx="31">
                  <c:v>40086</c:v>
                </c:pt>
                <c:pt idx="32">
                  <c:v>39994</c:v>
                </c:pt>
                <c:pt idx="33">
                  <c:v>39903</c:v>
                </c:pt>
                <c:pt idx="34">
                  <c:v>39813</c:v>
                </c:pt>
                <c:pt idx="35">
                  <c:v>39721</c:v>
                </c:pt>
                <c:pt idx="36">
                  <c:v>39629</c:v>
                </c:pt>
                <c:pt idx="37">
                  <c:v>39538</c:v>
                </c:pt>
                <c:pt idx="38">
                  <c:v>39447</c:v>
                </c:pt>
                <c:pt idx="39">
                  <c:v>39353</c:v>
                </c:pt>
                <c:pt idx="40">
                  <c:v>39262</c:v>
                </c:pt>
                <c:pt idx="41">
                  <c:v>39171</c:v>
                </c:pt>
                <c:pt idx="42">
                  <c:v>39080</c:v>
                </c:pt>
                <c:pt idx="43">
                  <c:v>38989</c:v>
                </c:pt>
                <c:pt idx="44">
                  <c:v>38898</c:v>
                </c:pt>
                <c:pt idx="45">
                  <c:v>38807</c:v>
                </c:pt>
                <c:pt idx="46">
                  <c:v>38716</c:v>
                </c:pt>
                <c:pt idx="47">
                  <c:v>38625</c:v>
                </c:pt>
                <c:pt idx="48">
                  <c:v>38533</c:v>
                </c:pt>
                <c:pt idx="49">
                  <c:v>38442</c:v>
                </c:pt>
                <c:pt idx="50">
                  <c:v>38352</c:v>
                </c:pt>
                <c:pt idx="51">
                  <c:v>38260</c:v>
                </c:pt>
                <c:pt idx="52">
                  <c:v>38168</c:v>
                </c:pt>
                <c:pt idx="53">
                  <c:v>38077</c:v>
                </c:pt>
                <c:pt idx="54">
                  <c:v>37986</c:v>
                </c:pt>
                <c:pt idx="55">
                  <c:v>37894</c:v>
                </c:pt>
                <c:pt idx="56">
                  <c:v>37802</c:v>
                </c:pt>
                <c:pt idx="57">
                  <c:v>37711</c:v>
                </c:pt>
                <c:pt idx="58">
                  <c:v>37621</c:v>
                </c:pt>
                <c:pt idx="59">
                  <c:v>37529</c:v>
                </c:pt>
                <c:pt idx="60">
                  <c:v>37435</c:v>
                </c:pt>
                <c:pt idx="61">
                  <c:v>37344</c:v>
                </c:pt>
                <c:pt idx="62">
                  <c:v>37256</c:v>
                </c:pt>
                <c:pt idx="63">
                  <c:v>37162</c:v>
                </c:pt>
                <c:pt idx="64">
                  <c:v>37071</c:v>
                </c:pt>
                <c:pt idx="65">
                  <c:v>36980</c:v>
                </c:pt>
                <c:pt idx="66">
                  <c:v>36889</c:v>
                </c:pt>
                <c:pt idx="67">
                  <c:v>36798</c:v>
                </c:pt>
                <c:pt idx="68">
                  <c:v>36707</c:v>
                </c:pt>
                <c:pt idx="69">
                  <c:v>36616</c:v>
                </c:pt>
                <c:pt idx="70">
                  <c:v>36525</c:v>
                </c:pt>
                <c:pt idx="71">
                  <c:v>36433</c:v>
                </c:pt>
                <c:pt idx="72">
                  <c:v>36341</c:v>
                </c:pt>
                <c:pt idx="73">
                  <c:v>36250</c:v>
                </c:pt>
                <c:pt idx="74">
                  <c:v>36160</c:v>
                </c:pt>
                <c:pt idx="75">
                  <c:v>36068</c:v>
                </c:pt>
                <c:pt idx="76">
                  <c:v>35976</c:v>
                </c:pt>
                <c:pt idx="77">
                  <c:v>35885</c:v>
                </c:pt>
                <c:pt idx="78">
                  <c:v>35795</c:v>
                </c:pt>
                <c:pt idx="79">
                  <c:v>35703</c:v>
                </c:pt>
                <c:pt idx="80">
                  <c:v>35611</c:v>
                </c:pt>
                <c:pt idx="81">
                  <c:v>35520</c:v>
                </c:pt>
                <c:pt idx="82">
                  <c:v>35430</c:v>
                </c:pt>
                <c:pt idx="83">
                  <c:v>35338</c:v>
                </c:pt>
                <c:pt idx="84">
                  <c:v>35244</c:v>
                </c:pt>
                <c:pt idx="85">
                  <c:v>35153</c:v>
                </c:pt>
                <c:pt idx="86">
                  <c:v>35062</c:v>
                </c:pt>
                <c:pt idx="87">
                  <c:v>34971</c:v>
                </c:pt>
                <c:pt idx="88">
                  <c:v>34880</c:v>
                </c:pt>
                <c:pt idx="89">
                  <c:v>34789</c:v>
                </c:pt>
                <c:pt idx="90">
                  <c:v>34698</c:v>
                </c:pt>
                <c:pt idx="91">
                  <c:v>34607</c:v>
                </c:pt>
                <c:pt idx="92">
                  <c:v>34515</c:v>
                </c:pt>
                <c:pt idx="93">
                  <c:v>34424</c:v>
                </c:pt>
                <c:pt idx="94">
                  <c:v>34334</c:v>
                </c:pt>
                <c:pt idx="95">
                  <c:v>34242</c:v>
                </c:pt>
                <c:pt idx="96">
                  <c:v>34150</c:v>
                </c:pt>
                <c:pt idx="97">
                  <c:v>34059</c:v>
                </c:pt>
                <c:pt idx="98">
                  <c:v>33969</c:v>
                </c:pt>
                <c:pt idx="99">
                  <c:v>33877</c:v>
                </c:pt>
                <c:pt idx="100">
                  <c:v>33785</c:v>
                </c:pt>
                <c:pt idx="101">
                  <c:v>33694</c:v>
                </c:pt>
                <c:pt idx="102">
                  <c:v>33603</c:v>
                </c:pt>
                <c:pt idx="103">
                  <c:v>33511</c:v>
                </c:pt>
                <c:pt idx="104">
                  <c:v>33417</c:v>
                </c:pt>
                <c:pt idx="105">
                  <c:v>33326</c:v>
                </c:pt>
                <c:pt idx="106">
                  <c:v>33238</c:v>
                </c:pt>
                <c:pt idx="107">
                  <c:v>33144</c:v>
                </c:pt>
                <c:pt idx="108">
                  <c:v>33053</c:v>
                </c:pt>
                <c:pt idx="109">
                  <c:v>32962</c:v>
                </c:pt>
                <c:pt idx="110">
                  <c:v>32871</c:v>
                </c:pt>
                <c:pt idx="111">
                  <c:v>32780</c:v>
                </c:pt>
                <c:pt idx="112">
                  <c:v>32689</c:v>
                </c:pt>
                <c:pt idx="113">
                  <c:v>32598</c:v>
                </c:pt>
                <c:pt idx="114">
                  <c:v>32507</c:v>
                </c:pt>
                <c:pt idx="115">
                  <c:v>32416</c:v>
                </c:pt>
                <c:pt idx="116">
                  <c:v>32324</c:v>
                </c:pt>
                <c:pt idx="117">
                  <c:v>32233</c:v>
                </c:pt>
                <c:pt idx="118">
                  <c:v>32142</c:v>
                </c:pt>
                <c:pt idx="119">
                  <c:v>32050</c:v>
                </c:pt>
                <c:pt idx="120">
                  <c:v>31958</c:v>
                </c:pt>
                <c:pt idx="121">
                  <c:v>31867</c:v>
                </c:pt>
                <c:pt idx="122">
                  <c:v>31777</c:v>
                </c:pt>
                <c:pt idx="123">
                  <c:v>31685</c:v>
                </c:pt>
                <c:pt idx="124">
                  <c:v>31593</c:v>
                </c:pt>
                <c:pt idx="125">
                  <c:v>31502</c:v>
                </c:pt>
                <c:pt idx="126">
                  <c:v>31412</c:v>
                </c:pt>
                <c:pt idx="127">
                  <c:v>31320</c:v>
                </c:pt>
                <c:pt idx="128">
                  <c:v>31226</c:v>
                </c:pt>
                <c:pt idx="129">
                  <c:v>31135</c:v>
                </c:pt>
                <c:pt idx="130">
                  <c:v>31047</c:v>
                </c:pt>
                <c:pt idx="131">
                  <c:v>30953</c:v>
                </c:pt>
                <c:pt idx="132">
                  <c:v>30862</c:v>
                </c:pt>
                <c:pt idx="133">
                  <c:v>30771</c:v>
                </c:pt>
                <c:pt idx="134">
                  <c:v>30680</c:v>
                </c:pt>
                <c:pt idx="135">
                  <c:v>30589</c:v>
                </c:pt>
                <c:pt idx="136">
                  <c:v>30497</c:v>
                </c:pt>
                <c:pt idx="137">
                  <c:v>30406</c:v>
                </c:pt>
                <c:pt idx="138">
                  <c:v>30316</c:v>
                </c:pt>
                <c:pt idx="139">
                  <c:v>30224</c:v>
                </c:pt>
                <c:pt idx="140">
                  <c:v>30132</c:v>
                </c:pt>
                <c:pt idx="141">
                  <c:v>30041</c:v>
                </c:pt>
                <c:pt idx="142">
                  <c:v>29951</c:v>
                </c:pt>
                <c:pt idx="143">
                  <c:v>29859</c:v>
                </c:pt>
                <c:pt idx="144">
                  <c:v>29767</c:v>
                </c:pt>
                <c:pt idx="145">
                  <c:v>29676</c:v>
                </c:pt>
                <c:pt idx="146">
                  <c:v>29586</c:v>
                </c:pt>
                <c:pt idx="147">
                  <c:v>29494</c:v>
                </c:pt>
                <c:pt idx="148">
                  <c:v>29402</c:v>
                </c:pt>
                <c:pt idx="149">
                  <c:v>29311</c:v>
                </c:pt>
                <c:pt idx="150">
                  <c:v>29220</c:v>
                </c:pt>
                <c:pt idx="151">
                  <c:v>29126</c:v>
                </c:pt>
                <c:pt idx="152">
                  <c:v>29035</c:v>
                </c:pt>
                <c:pt idx="153">
                  <c:v>28944</c:v>
                </c:pt>
                <c:pt idx="154">
                  <c:v>28853</c:v>
                </c:pt>
                <c:pt idx="155">
                  <c:v>28762</c:v>
                </c:pt>
                <c:pt idx="156">
                  <c:v>28671</c:v>
                </c:pt>
                <c:pt idx="157">
                  <c:v>28580</c:v>
                </c:pt>
                <c:pt idx="158">
                  <c:v>28489</c:v>
                </c:pt>
                <c:pt idx="159">
                  <c:v>28398</c:v>
                </c:pt>
                <c:pt idx="160">
                  <c:v>28306</c:v>
                </c:pt>
                <c:pt idx="161">
                  <c:v>28215</c:v>
                </c:pt>
                <c:pt idx="162">
                  <c:v>28125</c:v>
                </c:pt>
                <c:pt idx="163">
                  <c:v>28033</c:v>
                </c:pt>
                <c:pt idx="164">
                  <c:v>27941</c:v>
                </c:pt>
                <c:pt idx="165">
                  <c:v>27850</c:v>
                </c:pt>
                <c:pt idx="166">
                  <c:v>27759</c:v>
                </c:pt>
                <c:pt idx="167">
                  <c:v>27667</c:v>
                </c:pt>
                <c:pt idx="168">
                  <c:v>27575</c:v>
                </c:pt>
                <c:pt idx="169">
                  <c:v>27484</c:v>
                </c:pt>
                <c:pt idx="170">
                  <c:v>27394</c:v>
                </c:pt>
                <c:pt idx="171">
                  <c:v>27302</c:v>
                </c:pt>
                <c:pt idx="172">
                  <c:v>27208</c:v>
                </c:pt>
                <c:pt idx="173">
                  <c:v>27117</c:v>
                </c:pt>
                <c:pt idx="174">
                  <c:v>27029</c:v>
                </c:pt>
                <c:pt idx="175">
                  <c:v>26935</c:v>
                </c:pt>
                <c:pt idx="176">
                  <c:v>26844</c:v>
                </c:pt>
                <c:pt idx="177">
                  <c:v>26753</c:v>
                </c:pt>
                <c:pt idx="178">
                  <c:v>26662</c:v>
                </c:pt>
                <c:pt idx="179">
                  <c:v>26571</c:v>
                </c:pt>
                <c:pt idx="180">
                  <c:v>26480</c:v>
                </c:pt>
                <c:pt idx="181">
                  <c:v>26389</c:v>
                </c:pt>
                <c:pt idx="182">
                  <c:v>26298</c:v>
                </c:pt>
                <c:pt idx="183">
                  <c:v>26206</c:v>
                </c:pt>
                <c:pt idx="184">
                  <c:v>26114</c:v>
                </c:pt>
                <c:pt idx="185">
                  <c:v>26023</c:v>
                </c:pt>
                <c:pt idx="186">
                  <c:v>25933</c:v>
                </c:pt>
                <c:pt idx="187">
                  <c:v>25841</c:v>
                </c:pt>
                <c:pt idx="188">
                  <c:v>25749</c:v>
                </c:pt>
                <c:pt idx="189">
                  <c:v>25658</c:v>
                </c:pt>
                <c:pt idx="190">
                  <c:v>25568</c:v>
                </c:pt>
                <c:pt idx="191">
                  <c:v>25476</c:v>
                </c:pt>
                <c:pt idx="192">
                  <c:v>25384</c:v>
                </c:pt>
                <c:pt idx="193">
                  <c:v>25293</c:v>
                </c:pt>
                <c:pt idx="194">
                  <c:v>25203</c:v>
                </c:pt>
                <c:pt idx="195">
                  <c:v>25111</c:v>
                </c:pt>
                <c:pt idx="196">
                  <c:v>25017</c:v>
                </c:pt>
                <c:pt idx="197">
                  <c:v>24926</c:v>
                </c:pt>
                <c:pt idx="198">
                  <c:v>24835</c:v>
                </c:pt>
                <c:pt idx="199">
                  <c:v>24744</c:v>
                </c:pt>
                <c:pt idx="200">
                  <c:v>24653</c:v>
                </c:pt>
                <c:pt idx="201">
                  <c:v>24562</c:v>
                </c:pt>
                <c:pt idx="202">
                  <c:v>24471</c:v>
                </c:pt>
                <c:pt idx="203">
                  <c:v>24380</c:v>
                </c:pt>
                <c:pt idx="204">
                  <c:v>24288</c:v>
                </c:pt>
                <c:pt idx="205">
                  <c:v>24197</c:v>
                </c:pt>
                <c:pt idx="206">
                  <c:v>24107</c:v>
                </c:pt>
                <c:pt idx="207">
                  <c:v>24015</c:v>
                </c:pt>
                <c:pt idx="208">
                  <c:v>23923</c:v>
                </c:pt>
                <c:pt idx="209">
                  <c:v>23832</c:v>
                </c:pt>
                <c:pt idx="210">
                  <c:v>23742</c:v>
                </c:pt>
                <c:pt idx="211">
                  <c:v>23650</c:v>
                </c:pt>
                <c:pt idx="212">
                  <c:v>23558</c:v>
                </c:pt>
                <c:pt idx="213">
                  <c:v>23467</c:v>
                </c:pt>
                <c:pt idx="214">
                  <c:v>23376</c:v>
                </c:pt>
                <c:pt idx="215">
                  <c:v>23284</c:v>
                </c:pt>
                <c:pt idx="216">
                  <c:v>23190</c:v>
                </c:pt>
                <c:pt idx="217">
                  <c:v>23099</c:v>
                </c:pt>
                <c:pt idx="218">
                  <c:v>23011</c:v>
                </c:pt>
                <c:pt idx="219">
                  <c:v>22917</c:v>
                </c:pt>
                <c:pt idx="220">
                  <c:v>22826</c:v>
                </c:pt>
                <c:pt idx="221">
                  <c:v>22735</c:v>
                </c:pt>
                <c:pt idx="222">
                  <c:v>22644</c:v>
                </c:pt>
                <c:pt idx="223">
                  <c:v>22553</c:v>
                </c:pt>
                <c:pt idx="224">
                  <c:v>22462</c:v>
                </c:pt>
                <c:pt idx="225">
                  <c:v>22371</c:v>
                </c:pt>
                <c:pt idx="226">
                  <c:v>22280</c:v>
                </c:pt>
                <c:pt idx="227">
                  <c:v>22189</c:v>
                </c:pt>
                <c:pt idx="228">
                  <c:v>22097</c:v>
                </c:pt>
                <c:pt idx="229">
                  <c:v>22006</c:v>
                </c:pt>
                <c:pt idx="230">
                  <c:v>21915</c:v>
                </c:pt>
                <c:pt idx="231">
                  <c:v>21823</c:v>
                </c:pt>
                <c:pt idx="232">
                  <c:v>21731</c:v>
                </c:pt>
                <c:pt idx="233">
                  <c:v>21640</c:v>
                </c:pt>
                <c:pt idx="234">
                  <c:v>21550</c:v>
                </c:pt>
                <c:pt idx="235">
                  <c:v>21458</c:v>
                </c:pt>
                <c:pt idx="236">
                  <c:v>21366</c:v>
                </c:pt>
                <c:pt idx="237">
                  <c:v>21275</c:v>
                </c:pt>
                <c:pt idx="238">
                  <c:v>21185</c:v>
                </c:pt>
                <c:pt idx="239">
                  <c:v>21093</c:v>
                </c:pt>
                <c:pt idx="240">
                  <c:v>20999</c:v>
                </c:pt>
                <c:pt idx="241">
                  <c:v>20908</c:v>
                </c:pt>
                <c:pt idx="242">
                  <c:v>20820</c:v>
                </c:pt>
                <c:pt idx="243">
                  <c:v>20726</c:v>
                </c:pt>
                <c:pt idx="244">
                  <c:v>20635</c:v>
                </c:pt>
                <c:pt idx="245">
                  <c:v>20544</c:v>
                </c:pt>
                <c:pt idx="246">
                  <c:v>20453</c:v>
                </c:pt>
                <c:pt idx="247">
                  <c:v>20362</c:v>
                </c:pt>
                <c:pt idx="248">
                  <c:v>20270</c:v>
                </c:pt>
                <c:pt idx="249">
                  <c:v>20179</c:v>
                </c:pt>
                <c:pt idx="250">
                  <c:v>20089</c:v>
                </c:pt>
                <c:pt idx="251">
                  <c:v>19997</c:v>
                </c:pt>
                <c:pt idx="252">
                  <c:v>19905</c:v>
                </c:pt>
                <c:pt idx="253">
                  <c:v>19814</c:v>
                </c:pt>
                <c:pt idx="254">
                  <c:v>19724</c:v>
                </c:pt>
                <c:pt idx="255">
                  <c:v>19632</c:v>
                </c:pt>
                <c:pt idx="256">
                  <c:v>19540</c:v>
                </c:pt>
                <c:pt idx="257">
                  <c:v>19449</c:v>
                </c:pt>
                <c:pt idx="258">
                  <c:v>19359</c:v>
                </c:pt>
                <c:pt idx="259">
                  <c:v>19267</c:v>
                </c:pt>
                <c:pt idx="260">
                  <c:v>19175</c:v>
                </c:pt>
                <c:pt idx="261">
                  <c:v>19084</c:v>
                </c:pt>
                <c:pt idx="262">
                  <c:v>18993</c:v>
                </c:pt>
                <c:pt idx="263">
                  <c:v>18899</c:v>
                </c:pt>
                <c:pt idx="264">
                  <c:v>18808</c:v>
                </c:pt>
                <c:pt idx="265">
                  <c:v>18717</c:v>
                </c:pt>
                <c:pt idx="266">
                  <c:v>18626</c:v>
                </c:pt>
                <c:pt idx="267">
                  <c:v>18535</c:v>
                </c:pt>
                <c:pt idx="268">
                  <c:v>18444</c:v>
                </c:pt>
                <c:pt idx="269">
                  <c:v>18353</c:v>
                </c:pt>
                <c:pt idx="270">
                  <c:v>18262</c:v>
                </c:pt>
                <c:pt idx="271">
                  <c:v>18171</c:v>
                </c:pt>
                <c:pt idx="272">
                  <c:v>18079</c:v>
                </c:pt>
                <c:pt idx="273">
                  <c:v>17988</c:v>
                </c:pt>
                <c:pt idx="274">
                  <c:v>17898</c:v>
                </c:pt>
                <c:pt idx="275">
                  <c:v>17806</c:v>
                </c:pt>
                <c:pt idx="276">
                  <c:v>17714</c:v>
                </c:pt>
                <c:pt idx="277">
                  <c:v>17623</c:v>
                </c:pt>
                <c:pt idx="278">
                  <c:v>17532</c:v>
                </c:pt>
                <c:pt idx="279">
                  <c:v>17440</c:v>
                </c:pt>
                <c:pt idx="280">
                  <c:v>17348</c:v>
                </c:pt>
                <c:pt idx="281">
                  <c:v>17257</c:v>
                </c:pt>
                <c:pt idx="282">
                  <c:v>17167</c:v>
                </c:pt>
                <c:pt idx="283">
                  <c:v>17075</c:v>
                </c:pt>
                <c:pt idx="284">
                  <c:v>16981</c:v>
                </c:pt>
                <c:pt idx="285">
                  <c:v>16890</c:v>
                </c:pt>
                <c:pt idx="286">
                  <c:v>16802</c:v>
                </c:pt>
                <c:pt idx="287">
                  <c:v>16708</c:v>
                </c:pt>
                <c:pt idx="288">
                  <c:v>16617</c:v>
                </c:pt>
                <c:pt idx="289">
                  <c:v>16526</c:v>
                </c:pt>
                <c:pt idx="290">
                  <c:v>16435</c:v>
                </c:pt>
                <c:pt idx="291">
                  <c:v>16344</c:v>
                </c:pt>
                <c:pt idx="292">
                  <c:v>16253</c:v>
                </c:pt>
                <c:pt idx="293">
                  <c:v>16162</c:v>
                </c:pt>
                <c:pt idx="294">
                  <c:v>16071</c:v>
                </c:pt>
                <c:pt idx="295">
                  <c:v>15979</c:v>
                </c:pt>
                <c:pt idx="296">
                  <c:v>15887</c:v>
                </c:pt>
                <c:pt idx="297">
                  <c:v>15796</c:v>
                </c:pt>
                <c:pt idx="298">
                  <c:v>15706</c:v>
                </c:pt>
                <c:pt idx="299">
                  <c:v>15614</c:v>
                </c:pt>
                <c:pt idx="300">
                  <c:v>15522</c:v>
                </c:pt>
                <c:pt idx="301">
                  <c:v>15431</c:v>
                </c:pt>
                <c:pt idx="302">
                  <c:v>15341</c:v>
                </c:pt>
                <c:pt idx="303">
                  <c:v>15249</c:v>
                </c:pt>
                <c:pt idx="304">
                  <c:v>15157</c:v>
                </c:pt>
                <c:pt idx="305">
                  <c:v>15066</c:v>
                </c:pt>
                <c:pt idx="306">
                  <c:v>14976</c:v>
                </c:pt>
                <c:pt idx="307">
                  <c:v>14884</c:v>
                </c:pt>
                <c:pt idx="308">
                  <c:v>14790</c:v>
                </c:pt>
                <c:pt idx="309">
                  <c:v>14699</c:v>
                </c:pt>
                <c:pt idx="310">
                  <c:v>14608</c:v>
                </c:pt>
                <c:pt idx="311">
                  <c:v>14517</c:v>
                </c:pt>
                <c:pt idx="312">
                  <c:v>14426</c:v>
                </c:pt>
                <c:pt idx="313">
                  <c:v>14335</c:v>
                </c:pt>
                <c:pt idx="314">
                  <c:v>14244</c:v>
                </c:pt>
                <c:pt idx="315">
                  <c:v>14153</c:v>
                </c:pt>
                <c:pt idx="316">
                  <c:v>14061</c:v>
                </c:pt>
                <c:pt idx="317">
                  <c:v>13970</c:v>
                </c:pt>
                <c:pt idx="318">
                  <c:v>13880</c:v>
                </c:pt>
                <c:pt idx="319">
                  <c:v>13788</c:v>
                </c:pt>
                <c:pt idx="320">
                  <c:v>13696</c:v>
                </c:pt>
                <c:pt idx="321">
                  <c:v>13605</c:v>
                </c:pt>
                <c:pt idx="322">
                  <c:v>13515</c:v>
                </c:pt>
                <c:pt idx="323">
                  <c:v>13423</c:v>
                </c:pt>
                <c:pt idx="324">
                  <c:v>13331</c:v>
                </c:pt>
                <c:pt idx="325">
                  <c:v>13240</c:v>
                </c:pt>
                <c:pt idx="326">
                  <c:v>13149</c:v>
                </c:pt>
                <c:pt idx="327">
                  <c:v>13057</c:v>
                </c:pt>
                <c:pt idx="328">
                  <c:v>12963</c:v>
                </c:pt>
                <c:pt idx="329">
                  <c:v>12872</c:v>
                </c:pt>
                <c:pt idx="330">
                  <c:v>12784</c:v>
                </c:pt>
                <c:pt idx="331">
                  <c:v>12690</c:v>
                </c:pt>
                <c:pt idx="332">
                  <c:v>12599</c:v>
                </c:pt>
                <c:pt idx="333">
                  <c:v>12508</c:v>
                </c:pt>
                <c:pt idx="334">
                  <c:v>12417</c:v>
                </c:pt>
                <c:pt idx="335">
                  <c:v>12326</c:v>
                </c:pt>
                <c:pt idx="336">
                  <c:v>12235</c:v>
                </c:pt>
                <c:pt idx="337">
                  <c:v>12144</c:v>
                </c:pt>
                <c:pt idx="338">
                  <c:v>12053</c:v>
                </c:pt>
                <c:pt idx="339">
                  <c:v>11962</c:v>
                </c:pt>
                <c:pt idx="340">
                  <c:v>11870</c:v>
                </c:pt>
                <c:pt idx="341">
                  <c:v>11779</c:v>
                </c:pt>
                <c:pt idx="342">
                  <c:v>11688</c:v>
                </c:pt>
                <c:pt idx="343">
                  <c:v>11596</c:v>
                </c:pt>
                <c:pt idx="344">
                  <c:v>11504</c:v>
                </c:pt>
                <c:pt idx="345">
                  <c:v>11413</c:v>
                </c:pt>
                <c:pt idx="346">
                  <c:v>11323</c:v>
                </c:pt>
                <c:pt idx="347">
                  <c:v>11231</c:v>
                </c:pt>
                <c:pt idx="348">
                  <c:v>11139</c:v>
                </c:pt>
                <c:pt idx="349">
                  <c:v>11048</c:v>
                </c:pt>
                <c:pt idx="350">
                  <c:v>10958</c:v>
                </c:pt>
                <c:pt idx="351">
                  <c:v>10866</c:v>
                </c:pt>
                <c:pt idx="352">
                  <c:v>10772</c:v>
                </c:pt>
                <c:pt idx="353">
                  <c:v>10681</c:v>
                </c:pt>
                <c:pt idx="354">
                  <c:v>10593</c:v>
                </c:pt>
                <c:pt idx="355">
                  <c:v>10499</c:v>
                </c:pt>
                <c:pt idx="356">
                  <c:v>10408</c:v>
                </c:pt>
              </c:numCache>
            </c:numRef>
          </c:cat>
          <c:val>
            <c:numRef>
              <c:f>Sheet2!$F$5:$F$361</c:f>
              <c:numCache>
                <c:formatCode>0</c:formatCode>
                <c:ptCount val="357"/>
                <c:pt idx="0">
                  <c:v>5.19</c:v>
                </c:pt>
                <c:pt idx="1">
                  <c:v>5.19</c:v>
                </c:pt>
                <c:pt idx="2">
                  <c:v>5.19</c:v>
                </c:pt>
                <c:pt idx="3">
                  <c:v>5.19</c:v>
                </c:pt>
                <c:pt idx="4">
                  <c:v>5.19</c:v>
                </c:pt>
                <c:pt idx="5">
                  <c:v>5.19</c:v>
                </c:pt>
                <c:pt idx="6">
                  <c:v>5.19</c:v>
                </c:pt>
                <c:pt idx="7">
                  <c:v>5.19</c:v>
                </c:pt>
                <c:pt idx="8">
                  <c:v>5.19</c:v>
                </c:pt>
                <c:pt idx="9">
                  <c:v>5.19</c:v>
                </c:pt>
                <c:pt idx="10">
                  <c:v>5.19</c:v>
                </c:pt>
                <c:pt idx="11">
                  <c:v>5.19</c:v>
                </c:pt>
                <c:pt idx="12">
                  <c:v>5.19</c:v>
                </c:pt>
                <c:pt idx="13">
                  <c:v>5.19</c:v>
                </c:pt>
                <c:pt idx="14">
                  <c:v>5.19</c:v>
                </c:pt>
                <c:pt idx="15">
                  <c:v>5.19</c:v>
                </c:pt>
                <c:pt idx="16">
                  <c:v>5.19</c:v>
                </c:pt>
                <c:pt idx="17">
                  <c:v>5.19</c:v>
                </c:pt>
                <c:pt idx="18">
                  <c:v>5.19</c:v>
                </c:pt>
                <c:pt idx="19">
                  <c:v>5.19</c:v>
                </c:pt>
                <c:pt idx="20">
                  <c:v>5.19</c:v>
                </c:pt>
                <c:pt idx="21">
                  <c:v>5.19</c:v>
                </c:pt>
                <c:pt idx="22">
                  <c:v>5.19</c:v>
                </c:pt>
                <c:pt idx="23">
                  <c:v>5.19</c:v>
                </c:pt>
                <c:pt idx="24">
                  <c:v>5.19</c:v>
                </c:pt>
                <c:pt idx="25">
                  <c:v>5.19</c:v>
                </c:pt>
                <c:pt idx="26">
                  <c:v>5.19</c:v>
                </c:pt>
                <c:pt idx="27">
                  <c:v>5.19</c:v>
                </c:pt>
                <c:pt idx="28">
                  <c:v>5.19</c:v>
                </c:pt>
                <c:pt idx="29">
                  <c:v>5.19</c:v>
                </c:pt>
                <c:pt idx="30">
                  <c:v>5.19</c:v>
                </c:pt>
                <c:pt idx="31">
                  <c:v>5.19</c:v>
                </c:pt>
                <c:pt idx="32">
                  <c:v>5.19</c:v>
                </c:pt>
                <c:pt idx="33">
                  <c:v>5.19</c:v>
                </c:pt>
                <c:pt idx="34">
                  <c:v>5.19</c:v>
                </c:pt>
                <c:pt idx="35">
                  <c:v>5.19</c:v>
                </c:pt>
                <c:pt idx="36">
                  <c:v>5.19</c:v>
                </c:pt>
                <c:pt idx="37">
                  <c:v>5.19</c:v>
                </c:pt>
                <c:pt idx="38">
                  <c:v>5.19</c:v>
                </c:pt>
                <c:pt idx="39">
                  <c:v>5.19</c:v>
                </c:pt>
                <c:pt idx="40">
                  <c:v>5.19</c:v>
                </c:pt>
                <c:pt idx="41">
                  <c:v>5.19</c:v>
                </c:pt>
                <c:pt idx="42">
                  <c:v>5.19</c:v>
                </c:pt>
                <c:pt idx="43">
                  <c:v>5.19</c:v>
                </c:pt>
                <c:pt idx="44">
                  <c:v>5.19</c:v>
                </c:pt>
                <c:pt idx="45">
                  <c:v>5.19</c:v>
                </c:pt>
                <c:pt idx="46">
                  <c:v>5.19</c:v>
                </c:pt>
                <c:pt idx="47">
                  <c:v>5.19</c:v>
                </c:pt>
                <c:pt idx="48">
                  <c:v>5.19</c:v>
                </c:pt>
                <c:pt idx="49">
                  <c:v>5.19</c:v>
                </c:pt>
                <c:pt idx="50">
                  <c:v>5.19</c:v>
                </c:pt>
                <c:pt idx="51">
                  <c:v>5.19</c:v>
                </c:pt>
                <c:pt idx="52">
                  <c:v>5.19</c:v>
                </c:pt>
                <c:pt idx="53">
                  <c:v>5.19</c:v>
                </c:pt>
                <c:pt idx="54">
                  <c:v>5.19</c:v>
                </c:pt>
                <c:pt idx="55">
                  <c:v>5.19</c:v>
                </c:pt>
                <c:pt idx="56">
                  <c:v>5.19</c:v>
                </c:pt>
                <c:pt idx="57">
                  <c:v>5.19</c:v>
                </c:pt>
                <c:pt idx="58">
                  <c:v>5.19</c:v>
                </c:pt>
                <c:pt idx="59">
                  <c:v>5.19</c:v>
                </c:pt>
                <c:pt idx="60">
                  <c:v>5.19</c:v>
                </c:pt>
                <c:pt idx="61">
                  <c:v>5.19</c:v>
                </c:pt>
                <c:pt idx="62">
                  <c:v>5.19</c:v>
                </c:pt>
                <c:pt idx="63">
                  <c:v>5.19</c:v>
                </c:pt>
                <c:pt idx="64">
                  <c:v>5.19</c:v>
                </c:pt>
                <c:pt idx="65">
                  <c:v>5.19</c:v>
                </c:pt>
                <c:pt idx="66">
                  <c:v>5.19</c:v>
                </c:pt>
                <c:pt idx="67">
                  <c:v>5.19</c:v>
                </c:pt>
                <c:pt idx="68">
                  <c:v>5.19</c:v>
                </c:pt>
                <c:pt idx="69">
                  <c:v>5.19</c:v>
                </c:pt>
                <c:pt idx="70">
                  <c:v>5.19</c:v>
                </c:pt>
                <c:pt idx="71">
                  <c:v>5.19</c:v>
                </c:pt>
                <c:pt idx="72">
                  <c:v>5.19</c:v>
                </c:pt>
                <c:pt idx="73">
                  <c:v>5.19</c:v>
                </c:pt>
                <c:pt idx="74">
                  <c:v>5.19</c:v>
                </c:pt>
                <c:pt idx="75">
                  <c:v>5.19</c:v>
                </c:pt>
                <c:pt idx="76">
                  <c:v>5.19</c:v>
                </c:pt>
                <c:pt idx="77">
                  <c:v>5.19</c:v>
                </c:pt>
                <c:pt idx="78">
                  <c:v>5.19</c:v>
                </c:pt>
                <c:pt idx="79">
                  <c:v>5.19</c:v>
                </c:pt>
                <c:pt idx="80">
                  <c:v>5.19</c:v>
                </c:pt>
                <c:pt idx="81">
                  <c:v>5.19</c:v>
                </c:pt>
                <c:pt idx="82">
                  <c:v>5.19</c:v>
                </c:pt>
                <c:pt idx="83">
                  <c:v>5.19</c:v>
                </c:pt>
                <c:pt idx="84">
                  <c:v>5.19</c:v>
                </c:pt>
                <c:pt idx="85">
                  <c:v>5.19</c:v>
                </c:pt>
                <c:pt idx="86">
                  <c:v>5.19</c:v>
                </c:pt>
                <c:pt idx="87">
                  <c:v>5.19</c:v>
                </c:pt>
                <c:pt idx="88">
                  <c:v>5.19</c:v>
                </c:pt>
                <c:pt idx="89">
                  <c:v>5.19</c:v>
                </c:pt>
                <c:pt idx="90">
                  <c:v>5.19</c:v>
                </c:pt>
                <c:pt idx="91">
                  <c:v>5.19</c:v>
                </c:pt>
                <c:pt idx="92">
                  <c:v>5.19</c:v>
                </c:pt>
                <c:pt idx="93">
                  <c:v>5.19</c:v>
                </c:pt>
                <c:pt idx="94">
                  <c:v>5.19</c:v>
                </c:pt>
                <c:pt idx="95">
                  <c:v>5.19</c:v>
                </c:pt>
                <c:pt idx="96">
                  <c:v>5.19</c:v>
                </c:pt>
                <c:pt idx="97">
                  <c:v>5.19</c:v>
                </c:pt>
                <c:pt idx="98">
                  <c:v>5.19</c:v>
                </c:pt>
                <c:pt idx="99">
                  <c:v>5.19</c:v>
                </c:pt>
                <c:pt idx="100">
                  <c:v>5.19</c:v>
                </c:pt>
                <c:pt idx="101">
                  <c:v>5.19</c:v>
                </c:pt>
                <c:pt idx="102">
                  <c:v>5.19</c:v>
                </c:pt>
                <c:pt idx="103">
                  <c:v>5.19</c:v>
                </c:pt>
                <c:pt idx="104">
                  <c:v>5.19</c:v>
                </c:pt>
                <c:pt idx="105">
                  <c:v>5.19</c:v>
                </c:pt>
                <c:pt idx="106">
                  <c:v>5.19</c:v>
                </c:pt>
                <c:pt idx="107">
                  <c:v>5.19</c:v>
                </c:pt>
                <c:pt idx="108">
                  <c:v>5.19</c:v>
                </c:pt>
                <c:pt idx="109">
                  <c:v>5.19</c:v>
                </c:pt>
                <c:pt idx="110">
                  <c:v>5.19</c:v>
                </c:pt>
                <c:pt idx="111">
                  <c:v>5.19</c:v>
                </c:pt>
                <c:pt idx="112">
                  <c:v>5.19</c:v>
                </c:pt>
                <c:pt idx="113">
                  <c:v>5.19</c:v>
                </c:pt>
                <c:pt idx="114">
                  <c:v>5.19</c:v>
                </c:pt>
                <c:pt idx="115">
                  <c:v>5.19</c:v>
                </c:pt>
                <c:pt idx="116">
                  <c:v>5.19</c:v>
                </c:pt>
                <c:pt idx="117">
                  <c:v>5.19</c:v>
                </c:pt>
                <c:pt idx="118">
                  <c:v>5.19</c:v>
                </c:pt>
                <c:pt idx="119">
                  <c:v>5.19</c:v>
                </c:pt>
                <c:pt idx="120">
                  <c:v>5.19</c:v>
                </c:pt>
                <c:pt idx="121">
                  <c:v>5.19</c:v>
                </c:pt>
                <c:pt idx="122">
                  <c:v>5.19</c:v>
                </c:pt>
                <c:pt idx="123">
                  <c:v>5.19</c:v>
                </c:pt>
                <c:pt idx="124">
                  <c:v>5.19</c:v>
                </c:pt>
                <c:pt idx="125">
                  <c:v>5.19</c:v>
                </c:pt>
                <c:pt idx="126">
                  <c:v>5.19</c:v>
                </c:pt>
                <c:pt idx="127">
                  <c:v>5.19</c:v>
                </c:pt>
                <c:pt idx="128">
                  <c:v>5.19</c:v>
                </c:pt>
                <c:pt idx="129">
                  <c:v>5.19</c:v>
                </c:pt>
                <c:pt idx="130">
                  <c:v>5.19</c:v>
                </c:pt>
                <c:pt idx="131">
                  <c:v>5.19</c:v>
                </c:pt>
                <c:pt idx="132">
                  <c:v>5.19</c:v>
                </c:pt>
                <c:pt idx="133">
                  <c:v>5.19</c:v>
                </c:pt>
                <c:pt idx="134">
                  <c:v>5.19</c:v>
                </c:pt>
                <c:pt idx="135">
                  <c:v>5.19</c:v>
                </c:pt>
                <c:pt idx="136">
                  <c:v>5.19</c:v>
                </c:pt>
                <c:pt idx="137">
                  <c:v>5.19</c:v>
                </c:pt>
                <c:pt idx="138">
                  <c:v>5.19</c:v>
                </c:pt>
                <c:pt idx="139">
                  <c:v>5.19</c:v>
                </c:pt>
                <c:pt idx="140">
                  <c:v>5.19</c:v>
                </c:pt>
                <c:pt idx="141">
                  <c:v>5.19</c:v>
                </c:pt>
                <c:pt idx="142">
                  <c:v>5.19</c:v>
                </c:pt>
                <c:pt idx="143">
                  <c:v>5.19</c:v>
                </c:pt>
                <c:pt idx="144">
                  <c:v>5.19</c:v>
                </c:pt>
                <c:pt idx="145">
                  <c:v>5.19</c:v>
                </c:pt>
                <c:pt idx="146">
                  <c:v>5.19</c:v>
                </c:pt>
                <c:pt idx="147">
                  <c:v>5.19</c:v>
                </c:pt>
                <c:pt idx="148">
                  <c:v>5.19</c:v>
                </c:pt>
                <c:pt idx="149">
                  <c:v>5.19</c:v>
                </c:pt>
                <c:pt idx="150">
                  <c:v>5.19</c:v>
                </c:pt>
                <c:pt idx="151">
                  <c:v>5.19</c:v>
                </c:pt>
                <c:pt idx="152">
                  <c:v>5.19</c:v>
                </c:pt>
                <c:pt idx="153">
                  <c:v>5.19</c:v>
                </c:pt>
                <c:pt idx="154">
                  <c:v>5.19</c:v>
                </c:pt>
                <c:pt idx="155">
                  <c:v>5.19</c:v>
                </c:pt>
                <c:pt idx="156">
                  <c:v>5.19</c:v>
                </c:pt>
                <c:pt idx="157">
                  <c:v>5.19</c:v>
                </c:pt>
                <c:pt idx="158">
                  <c:v>5.19</c:v>
                </c:pt>
                <c:pt idx="159">
                  <c:v>5.19</c:v>
                </c:pt>
                <c:pt idx="160">
                  <c:v>5.19</c:v>
                </c:pt>
                <c:pt idx="161">
                  <c:v>5.19</c:v>
                </c:pt>
                <c:pt idx="162">
                  <c:v>5.19</c:v>
                </c:pt>
                <c:pt idx="163">
                  <c:v>5.19</c:v>
                </c:pt>
                <c:pt idx="164">
                  <c:v>5.19</c:v>
                </c:pt>
                <c:pt idx="165">
                  <c:v>5.19</c:v>
                </c:pt>
                <c:pt idx="166">
                  <c:v>5.19</c:v>
                </c:pt>
                <c:pt idx="167">
                  <c:v>5.19</c:v>
                </c:pt>
                <c:pt idx="168">
                  <c:v>5.19</c:v>
                </c:pt>
                <c:pt idx="169">
                  <c:v>5.19</c:v>
                </c:pt>
                <c:pt idx="170">
                  <c:v>5.19</c:v>
                </c:pt>
                <c:pt idx="171">
                  <c:v>5.19</c:v>
                </c:pt>
                <c:pt idx="172">
                  <c:v>5.19</c:v>
                </c:pt>
                <c:pt idx="173">
                  <c:v>5.19</c:v>
                </c:pt>
                <c:pt idx="174">
                  <c:v>5.19</c:v>
                </c:pt>
                <c:pt idx="175">
                  <c:v>5.19</c:v>
                </c:pt>
                <c:pt idx="176">
                  <c:v>5.19</c:v>
                </c:pt>
                <c:pt idx="177">
                  <c:v>5.19</c:v>
                </c:pt>
                <c:pt idx="178">
                  <c:v>5.19</c:v>
                </c:pt>
                <c:pt idx="179">
                  <c:v>5.19</c:v>
                </c:pt>
                <c:pt idx="180">
                  <c:v>5.19</c:v>
                </c:pt>
                <c:pt idx="181">
                  <c:v>5.19</c:v>
                </c:pt>
                <c:pt idx="182">
                  <c:v>5.19</c:v>
                </c:pt>
                <c:pt idx="183">
                  <c:v>5.19</c:v>
                </c:pt>
                <c:pt idx="184">
                  <c:v>5.19</c:v>
                </c:pt>
                <c:pt idx="185">
                  <c:v>5.19</c:v>
                </c:pt>
                <c:pt idx="186">
                  <c:v>5.19</c:v>
                </c:pt>
                <c:pt idx="187">
                  <c:v>5.19</c:v>
                </c:pt>
                <c:pt idx="188">
                  <c:v>5.19</c:v>
                </c:pt>
                <c:pt idx="189">
                  <c:v>5.19</c:v>
                </c:pt>
                <c:pt idx="190">
                  <c:v>5.19</c:v>
                </c:pt>
                <c:pt idx="191">
                  <c:v>5.19</c:v>
                </c:pt>
                <c:pt idx="192">
                  <c:v>5.19</c:v>
                </c:pt>
                <c:pt idx="193">
                  <c:v>5.19</c:v>
                </c:pt>
                <c:pt idx="194">
                  <c:v>5.19</c:v>
                </c:pt>
                <c:pt idx="195">
                  <c:v>5.19</c:v>
                </c:pt>
                <c:pt idx="196">
                  <c:v>5.19</c:v>
                </c:pt>
                <c:pt idx="197">
                  <c:v>5.19</c:v>
                </c:pt>
                <c:pt idx="198">
                  <c:v>5.19</c:v>
                </c:pt>
                <c:pt idx="199">
                  <c:v>5.19</c:v>
                </c:pt>
                <c:pt idx="200">
                  <c:v>5.19</c:v>
                </c:pt>
                <c:pt idx="201">
                  <c:v>5.19</c:v>
                </c:pt>
                <c:pt idx="202">
                  <c:v>5.19</c:v>
                </c:pt>
                <c:pt idx="203">
                  <c:v>5.19</c:v>
                </c:pt>
                <c:pt idx="204">
                  <c:v>5.19</c:v>
                </c:pt>
                <c:pt idx="205">
                  <c:v>5.19</c:v>
                </c:pt>
                <c:pt idx="206">
                  <c:v>5.19</c:v>
                </c:pt>
                <c:pt idx="207">
                  <c:v>5.19</c:v>
                </c:pt>
                <c:pt idx="208">
                  <c:v>5.19</c:v>
                </c:pt>
                <c:pt idx="209">
                  <c:v>5.19</c:v>
                </c:pt>
                <c:pt idx="210">
                  <c:v>5.19</c:v>
                </c:pt>
                <c:pt idx="211">
                  <c:v>5.19</c:v>
                </c:pt>
                <c:pt idx="212">
                  <c:v>5.19</c:v>
                </c:pt>
                <c:pt idx="213">
                  <c:v>5.19</c:v>
                </c:pt>
                <c:pt idx="214">
                  <c:v>5.19</c:v>
                </c:pt>
                <c:pt idx="215">
                  <c:v>5.19</c:v>
                </c:pt>
                <c:pt idx="216">
                  <c:v>5.19</c:v>
                </c:pt>
                <c:pt idx="217">
                  <c:v>5.19</c:v>
                </c:pt>
                <c:pt idx="218">
                  <c:v>5.19</c:v>
                </c:pt>
                <c:pt idx="219">
                  <c:v>5.19</c:v>
                </c:pt>
                <c:pt idx="220">
                  <c:v>5.19</c:v>
                </c:pt>
                <c:pt idx="221">
                  <c:v>5.19</c:v>
                </c:pt>
                <c:pt idx="222">
                  <c:v>5.19</c:v>
                </c:pt>
                <c:pt idx="223">
                  <c:v>5.19</c:v>
                </c:pt>
                <c:pt idx="224">
                  <c:v>5.19</c:v>
                </c:pt>
                <c:pt idx="225">
                  <c:v>5.19</c:v>
                </c:pt>
                <c:pt idx="226">
                  <c:v>5.19</c:v>
                </c:pt>
                <c:pt idx="227">
                  <c:v>5.19</c:v>
                </c:pt>
                <c:pt idx="228">
                  <c:v>5.19</c:v>
                </c:pt>
                <c:pt idx="229">
                  <c:v>5.19</c:v>
                </c:pt>
                <c:pt idx="230">
                  <c:v>5.19</c:v>
                </c:pt>
                <c:pt idx="231">
                  <c:v>5.19</c:v>
                </c:pt>
                <c:pt idx="232">
                  <c:v>5.19</c:v>
                </c:pt>
                <c:pt idx="233">
                  <c:v>5.19</c:v>
                </c:pt>
                <c:pt idx="234">
                  <c:v>5.19</c:v>
                </c:pt>
                <c:pt idx="235">
                  <c:v>5.19</c:v>
                </c:pt>
                <c:pt idx="236">
                  <c:v>5.19</c:v>
                </c:pt>
                <c:pt idx="237">
                  <c:v>5.19</c:v>
                </c:pt>
                <c:pt idx="238">
                  <c:v>5.19</c:v>
                </c:pt>
                <c:pt idx="239">
                  <c:v>5.19</c:v>
                </c:pt>
                <c:pt idx="240">
                  <c:v>5.19</c:v>
                </c:pt>
                <c:pt idx="241">
                  <c:v>5.19</c:v>
                </c:pt>
                <c:pt idx="242">
                  <c:v>5.19</c:v>
                </c:pt>
                <c:pt idx="243">
                  <c:v>5.19</c:v>
                </c:pt>
                <c:pt idx="244">
                  <c:v>5.19</c:v>
                </c:pt>
                <c:pt idx="245">
                  <c:v>5.19</c:v>
                </c:pt>
                <c:pt idx="246">
                  <c:v>5.19</c:v>
                </c:pt>
                <c:pt idx="247">
                  <c:v>5.19</c:v>
                </c:pt>
                <c:pt idx="248">
                  <c:v>5.19</c:v>
                </c:pt>
                <c:pt idx="249">
                  <c:v>5.19</c:v>
                </c:pt>
                <c:pt idx="250">
                  <c:v>5.19</c:v>
                </c:pt>
                <c:pt idx="251">
                  <c:v>5.19</c:v>
                </c:pt>
                <c:pt idx="252">
                  <c:v>5.19</c:v>
                </c:pt>
                <c:pt idx="253">
                  <c:v>5.19</c:v>
                </c:pt>
                <c:pt idx="254">
                  <c:v>5.19</c:v>
                </c:pt>
                <c:pt idx="255">
                  <c:v>5.19</c:v>
                </c:pt>
                <c:pt idx="256">
                  <c:v>5.19</c:v>
                </c:pt>
                <c:pt idx="257">
                  <c:v>5.19</c:v>
                </c:pt>
                <c:pt idx="258">
                  <c:v>5.19</c:v>
                </c:pt>
                <c:pt idx="259">
                  <c:v>5.19</c:v>
                </c:pt>
                <c:pt idx="260">
                  <c:v>5.19</c:v>
                </c:pt>
                <c:pt idx="261">
                  <c:v>5.19</c:v>
                </c:pt>
                <c:pt idx="262">
                  <c:v>5.19</c:v>
                </c:pt>
                <c:pt idx="263">
                  <c:v>5.19</c:v>
                </c:pt>
                <c:pt idx="264">
                  <c:v>5.19</c:v>
                </c:pt>
                <c:pt idx="265">
                  <c:v>5.19</c:v>
                </c:pt>
                <c:pt idx="266">
                  <c:v>5.19</c:v>
                </c:pt>
                <c:pt idx="267">
                  <c:v>5.19</c:v>
                </c:pt>
                <c:pt idx="268">
                  <c:v>5.19</c:v>
                </c:pt>
                <c:pt idx="269">
                  <c:v>5.19</c:v>
                </c:pt>
                <c:pt idx="270">
                  <c:v>5.19</c:v>
                </c:pt>
                <c:pt idx="271">
                  <c:v>5.19</c:v>
                </c:pt>
                <c:pt idx="272">
                  <c:v>5.19</c:v>
                </c:pt>
                <c:pt idx="273">
                  <c:v>5.19</c:v>
                </c:pt>
                <c:pt idx="274">
                  <c:v>5.19</c:v>
                </c:pt>
                <c:pt idx="275">
                  <c:v>5.19</c:v>
                </c:pt>
                <c:pt idx="276">
                  <c:v>5.19</c:v>
                </c:pt>
                <c:pt idx="277">
                  <c:v>5.19</c:v>
                </c:pt>
                <c:pt idx="278">
                  <c:v>5.19</c:v>
                </c:pt>
                <c:pt idx="279">
                  <c:v>5.19</c:v>
                </c:pt>
                <c:pt idx="280">
                  <c:v>5.19</c:v>
                </c:pt>
                <c:pt idx="281">
                  <c:v>5.19</c:v>
                </c:pt>
                <c:pt idx="282">
                  <c:v>5.19</c:v>
                </c:pt>
                <c:pt idx="283">
                  <c:v>5.19</c:v>
                </c:pt>
                <c:pt idx="284">
                  <c:v>5.19</c:v>
                </c:pt>
                <c:pt idx="285">
                  <c:v>5.19</c:v>
                </c:pt>
                <c:pt idx="286">
                  <c:v>5.19</c:v>
                </c:pt>
                <c:pt idx="287">
                  <c:v>5.19</c:v>
                </c:pt>
                <c:pt idx="288">
                  <c:v>5.19</c:v>
                </c:pt>
                <c:pt idx="289">
                  <c:v>5.19</c:v>
                </c:pt>
                <c:pt idx="290">
                  <c:v>5.19</c:v>
                </c:pt>
                <c:pt idx="291">
                  <c:v>5.19</c:v>
                </c:pt>
                <c:pt idx="292">
                  <c:v>5.19</c:v>
                </c:pt>
                <c:pt idx="293">
                  <c:v>5.19</c:v>
                </c:pt>
                <c:pt idx="294">
                  <c:v>5.19</c:v>
                </c:pt>
                <c:pt idx="295">
                  <c:v>5.19</c:v>
                </c:pt>
                <c:pt idx="296">
                  <c:v>5.19</c:v>
                </c:pt>
                <c:pt idx="297">
                  <c:v>5.19</c:v>
                </c:pt>
                <c:pt idx="298">
                  <c:v>5.19</c:v>
                </c:pt>
                <c:pt idx="299">
                  <c:v>5.19</c:v>
                </c:pt>
                <c:pt idx="300">
                  <c:v>5.19</c:v>
                </c:pt>
                <c:pt idx="301">
                  <c:v>5.19</c:v>
                </c:pt>
                <c:pt idx="302">
                  <c:v>5.19</c:v>
                </c:pt>
                <c:pt idx="303">
                  <c:v>5.19</c:v>
                </c:pt>
                <c:pt idx="304">
                  <c:v>5.19</c:v>
                </c:pt>
                <c:pt idx="305">
                  <c:v>5.19</c:v>
                </c:pt>
                <c:pt idx="306">
                  <c:v>5.19</c:v>
                </c:pt>
                <c:pt idx="307">
                  <c:v>5.19</c:v>
                </c:pt>
                <c:pt idx="308">
                  <c:v>5.19</c:v>
                </c:pt>
                <c:pt idx="309">
                  <c:v>5.19</c:v>
                </c:pt>
                <c:pt idx="310">
                  <c:v>5.19</c:v>
                </c:pt>
                <c:pt idx="311">
                  <c:v>5.19</c:v>
                </c:pt>
                <c:pt idx="312">
                  <c:v>5.19</c:v>
                </c:pt>
                <c:pt idx="313">
                  <c:v>5.19</c:v>
                </c:pt>
                <c:pt idx="314">
                  <c:v>5.19</c:v>
                </c:pt>
                <c:pt idx="315">
                  <c:v>5.19</c:v>
                </c:pt>
                <c:pt idx="316">
                  <c:v>5.19</c:v>
                </c:pt>
                <c:pt idx="317">
                  <c:v>5.19</c:v>
                </c:pt>
                <c:pt idx="318">
                  <c:v>5.19</c:v>
                </c:pt>
                <c:pt idx="319">
                  <c:v>5.19</c:v>
                </c:pt>
                <c:pt idx="320">
                  <c:v>5.19</c:v>
                </c:pt>
                <c:pt idx="321">
                  <c:v>5.19</c:v>
                </c:pt>
                <c:pt idx="322">
                  <c:v>5.19</c:v>
                </c:pt>
                <c:pt idx="323">
                  <c:v>5.19</c:v>
                </c:pt>
                <c:pt idx="324">
                  <c:v>5.19</c:v>
                </c:pt>
                <c:pt idx="325">
                  <c:v>5.19</c:v>
                </c:pt>
                <c:pt idx="326">
                  <c:v>5.19</c:v>
                </c:pt>
                <c:pt idx="327">
                  <c:v>5.19</c:v>
                </c:pt>
                <c:pt idx="328">
                  <c:v>5.19</c:v>
                </c:pt>
                <c:pt idx="329">
                  <c:v>5.19</c:v>
                </c:pt>
                <c:pt idx="330">
                  <c:v>5.19</c:v>
                </c:pt>
                <c:pt idx="331">
                  <c:v>5.19</c:v>
                </c:pt>
                <c:pt idx="332">
                  <c:v>5.19</c:v>
                </c:pt>
                <c:pt idx="333">
                  <c:v>5.19</c:v>
                </c:pt>
                <c:pt idx="334">
                  <c:v>5.19</c:v>
                </c:pt>
                <c:pt idx="335">
                  <c:v>5.19</c:v>
                </c:pt>
                <c:pt idx="336">
                  <c:v>5.19</c:v>
                </c:pt>
                <c:pt idx="337">
                  <c:v>5.19</c:v>
                </c:pt>
                <c:pt idx="338">
                  <c:v>5.19</c:v>
                </c:pt>
                <c:pt idx="339">
                  <c:v>5.19</c:v>
                </c:pt>
                <c:pt idx="340">
                  <c:v>5.19</c:v>
                </c:pt>
                <c:pt idx="341">
                  <c:v>5.19</c:v>
                </c:pt>
                <c:pt idx="342">
                  <c:v>5.19</c:v>
                </c:pt>
                <c:pt idx="343">
                  <c:v>5.19</c:v>
                </c:pt>
                <c:pt idx="344">
                  <c:v>5.19</c:v>
                </c:pt>
                <c:pt idx="345">
                  <c:v>5.19</c:v>
                </c:pt>
                <c:pt idx="346">
                  <c:v>5.19</c:v>
                </c:pt>
                <c:pt idx="347">
                  <c:v>5.19</c:v>
                </c:pt>
                <c:pt idx="348">
                  <c:v>5.19</c:v>
                </c:pt>
                <c:pt idx="349">
                  <c:v>5.19</c:v>
                </c:pt>
                <c:pt idx="350">
                  <c:v>5.19</c:v>
                </c:pt>
                <c:pt idx="351">
                  <c:v>5.19</c:v>
                </c:pt>
                <c:pt idx="352">
                  <c:v>5.19</c:v>
                </c:pt>
                <c:pt idx="353">
                  <c:v>5.19</c:v>
                </c:pt>
                <c:pt idx="354">
                  <c:v>5.19</c:v>
                </c:pt>
                <c:pt idx="355">
                  <c:v>5.19</c:v>
                </c:pt>
                <c:pt idx="356">
                  <c:v>5.19</c:v>
                </c:pt>
              </c:numCache>
            </c:numRef>
          </c:val>
          <c:smooth val="0"/>
        </c:ser>
        <c:dLbls>
          <c:showLegendKey val="0"/>
          <c:showVal val="0"/>
          <c:showCatName val="0"/>
          <c:showSerName val="0"/>
          <c:showPercent val="0"/>
          <c:showBubbleSize val="0"/>
        </c:dLbls>
        <c:smooth val="0"/>
        <c:axId val="346777456"/>
        <c:axId val="346776672"/>
      </c:lineChart>
      <c:dateAx>
        <c:axId val="346777456"/>
        <c:scaling>
          <c:orientation val="minMax"/>
        </c:scaling>
        <c:delete val="0"/>
        <c:axPos val="b"/>
        <c:numFmt formatCode="yyyy" sourceLinked="0"/>
        <c:majorTickMark val="out"/>
        <c:minorTickMark val="none"/>
        <c:tickLblPos val="low"/>
        <c:spPr>
          <a:noFill/>
          <a:ln w="952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346776672"/>
        <c:crosses val="autoZero"/>
        <c:auto val="1"/>
        <c:lblOffset val="100"/>
        <c:baseTimeUnit val="months"/>
        <c:majorUnit val="5"/>
        <c:majorTimeUnit val="years"/>
      </c:dateAx>
      <c:valAx>
        <c:axId val="346776672"/>
        <c:scaling>
          <c:orientation val="minMax"/>
        </c:scaling>
        <c:delete val="0"/>
        <c:axPos val="r"/>
        <c:numFmt formatCode="#,##0" sourceLinked="0"/>
        <c:majorTickMark val="none"/>
        <c:minorTickMark val="none"/>
        <c:tickLblPos val="low"/>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46777456"/>
        <c:crosses val="max"/>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484917954768375"/>
          <c:y val="3.8195614038925074E-2"/>
          <c:w val="0.83619392373619827"/>
          <c:h val="0.77182466002355399"/>
        </c:manualLayout>
      </c:layout>
      <c:areaChart>
        <c:grouping val="standard"/>
        <c:varyColors val="0"/>
        <c:ser>
          <c:idx val="0"/>
          <c:order val="0"/>
          <c:tx>
            <c:strRef>
              <c:f>Sheet2!$C$4</c:f>
              <c:strCache>
                <c:ptCount val="1"/>
                <c:pt idx="0">
                  <c:v>Historical implied volatility</c:v>
                </c:pt>
              </c:strCache>
            </c:strRef>
          </c:tx>
          <c:spPr>
            <a:solidFill>
              <a:schemeClr val="accent1"/>
            </a:solidFill>
            <a:ln>
              <a:noFill/>
            </a:ln>
            <a:effectLst/>
          </c:spPr>
          <c:cat>
            <c:numRef>
              <c:f>Sheet2!$B$5:$B$98</c:f>
              <c:numCache>
                <c:formatCode>m/d/yyyy</c:formatCode>
                <c:ptCount val="94"/>
                <c:pt idx="0">
                  <c:v>42916</c:v>
                </c:pt>
                <c:pt idx="1">
                  <c:v>42825</c:v>
                </c:pt>
                <c:pt idx="2">
                  <c:v>42734</c:v>
                </c:pt>
                <c:pt idx="3">
                  <c:v>42643</c:v>
                </c:pt>
                <c:pt idx="4">
                  <c:v>42551</c:v>
                </c:pt>
                <c:pt idx="5">
                  <c:v>42460</c:v>
                </c:pt>
                <c:pt idx="6">
                  <c:v>42369</c:v>
                </c:pt>
                <c:pt idx="7">
                  <c:v>42277</c:v>
                </c:pt>
                <c:pt idx="8">
                  <c:v>42185</c:v>
                </c:pt>
                <c:pt idx="9">
                  <c:v>42094</c:v>
                </c:pt>
                <c:pt idx="10">
                  <c:v>42004</c:v>
                </c:pt>
                <c:pt idx="11">
                  <c:v>41912</c:v>
                </c:pt>
                <c:pt idx="12">
                  <c:v>41820</c:v>
                </c:pt>
                <c:pt idx="13">
                  <c:v>41729</c:v>
                </c:pt>
                <c:pt idx="14">
                  <c:v>41639</c:v>
                </c:pt>
                <c:pt idx="15">
                  <c:v>41547</c:v>
                </c:pt>
                <c:pt idx="16">
                  <c:v>41453</c:v>
                </c:pt>
                <c:pt idx="17">
                  <c:v>41362</c:v>
                </c:pt>
                <c:pt idx="18">
                  <c:v>41274</c:v>
                </c:pt>
                <c:pt idx="19">
                  <c:v>41180</c:v>
                </c:pt>
                <c:pt idx="20">
                  <c:v>41089</c:v>
                </c:pt>
                <c:pt idx="21">
                  <c:v>40998</c:v>
                </c:pt>
                <c:pt idx="22">
                  <c:v>40907</c:v>
                </c:pt>
                <c:pt idx="23">
                  <c:v>40816</c:v>
                </c:pt>
                <c:pt idx="24">
                  <c:v>40724</c:v>
                </c:pt>
                <c:pt idx="25">
                  <c:v>40633</c:v>
                </c:pt>
                <c:pt idx="26">
                  <c:v>40543</c:v>
                </c:pt>
                <c:pt idx="27">
                  <c:v>40451</c:v>
                </c:pt>
                <c:pt idx="28">
                  <c:v>40359</c:v>
                </c:pt>
                <c:pt idx="29">
                  <c:v>40268</c:v>
                </c:pt>
                <c:pt idx="30">
                  <c:v>40178</c:v>
                </c:pt>
                <c:pt idx="31">
                  <c:v>40086</c:v>
                </c:pt>
                <c:pt idx="32">
                  <c:v>39994</c:v>
                </c:pt>
                <c:pt idx="33">
                  <c:v>39903</c:v>
                </c:pt>
                <c:pt idx="34">
                  <c:v>39813</c:v>
                </c:pt>
                <c:pt idx="35">
                  <c:v>39721</c:v>
                </c:pt>
                <c:pt idx="36">
                  <c:v>39629</c:v>
                </c:pt>
                <c:pt idx="37">
                  <c:v>39538</c:v>
                </c:pt>
                <c:pt idx="38">
                  <c:v>39447</c:v>
                </c:pt>
                <c:pt idx="39">
                  <c:v>39353</c:v>
                </c:pt>
                <c:pt idx="40">
                  <c:v>39262</c:v>
                </c:pt>
                <c:pt idx="41">
                  <c:v>39171</c:v>
                </c:pt>
                <c:pt idx="42">
                  <c:v>39080</c:v>
                </c:pt>
                <c:pt idx="43">
                  <c:v>38989</c:v>
                </c:pt>
                <c:pt idx="44">
                  <c:v>38898</c:v>
                </c:pt>
                <c:pt idx="45">
                  <c:v>38807</c:v>
                </c:pt>
                <c:pt idx="46">
                  <c:v>38716</c:v>
                </c:pt>
                <c:pt idx="47">
                  <c:v>38625</c:v>
                </c:pt>
                <c:pt idx="48">
                  <c:v>38533</c:v>
                </c:pt>
                <c:pt idx="49">
                  <c:v>38442</c:v>
                </c:pt>
                <c:pt idx="50">
                  <c:v>38352</c:v>
                </c:pt>
                <c:pt idx="51">
                  <c:v>38260</c:v>
                </c:pt>
                <c:pt idx="52">
                  <c:v>38168</c:v>
                </c:pt>
                <c:pt idx="53">
                  <c:v>38077</c:v>
                </c:pt>
                <c:pt idx="54">
                  <c:v>37986</c:v>
                </c:pt>
                <c:pt idx="55">
                  <c:v>37894</c:v>
                </c:pt>
                <c:pt idx="56">
                  <c:v>37802</c:v>
                </c:pt>
                <c:pt idx="57">
                  <c:v>37711</c:v>
                </c:pt>
                <c:pt idx="58">
                  <c:v>37621</c:v>
                </c:pt>
                <c:pt idx="59">
                  <c:v>37529</c:v>
                </c:pt>
                <c:pt idx="60">
                  <c:v>37435</c:v>
                </c:pt>
                <c:pt idx="61">
                  <c:v>37344</c:v>
                </c:pt>
                <c:pt idx="62">
                  <c:v>37256</c:v>
                </c:pt>
                <c:pt idx="63">
                  <c:v>37162</c:v>
                </c:pt>
                <c:pt idx="64">
                  <c:v>37071</c:v>
                </c:pt>
                <c:pt idx="65">
                  <c:v>36980</c:v>
                </c:pt>
                <c:pt idx="66">
                  <c:v>36889</c:v>
                </c:pt>
                <c:pt idx="67">
                  <c:v>36798</c:v>
                </c:pt>
                <c:pt idx="68">
                  <c:v>36707</c:v>
                </c:pt>
                <c:pt idx="69">
                  <c:v>36616</c:v>
                </c:pt>
                <c:pt idx="70">
                  <c:v>36525</c:v>
                </c:pt>
                <c:pt idx="71">
                  <c:v>36433</c:v>
                </c:pt>
                <c:pt idx="72">
                  <c:v>36341</c:v>
                </c:pt>
                <c:pt idx="73">
                  <c:v>36250</c:v>
                </c:pt>
                <c:pt idx="74">
                  <c:v>36160</c:v>
                </c:pt>
                <c:pt idx="75">
                  <c:v>36068</c:v>
                </c:pt>
                <c:pt idx="76">
                  <c:v>35976</c:v>
                </c:pt>
                <c:pt idx="77">
                  <c:v>35885</c:v>
                </c:pt>
                <c:pt idx="78">
                  <c:v>35795</c:v>
                </c:pt>
                <c:pt idx="79">
                  <c:v>35703</c:v>
                </c:pt>
                <c:pt idx="80">
                  <c:v>35611</c:v>
                </c:pt>
                <c:pt idx="81">
                  <c:v>35520</c:v>
                </c:pt>
                <c:pt idx="82">
                  <c:v>35430</c:v>
                </c:pt>
                <c:pt idx="83">
                  <c:v>35338</c:v>
                </c:pt>
                <c:pt idx="84">
                  <c:v>35244</c:v>
                </c:pt>
                <c:pt idx="85">
                  <c:v>35153</c:v>
                </c:pt>
                <c:pt idx="86">
                  <c:v>35062</c:v>
                </c:pt>
                <c:pt idx="87">
                  <c:v>34971</c:v>
                </c:pt>
                <c:pt idx="88">
                  <c:v>34880</c:v>
                </c:pt>
                <c:pt idx="89">
                  <c:v>34789</c:v>
                </c:pt>
                <c:pt idx="90">
                  <c:v>34698</c:v>
                </c:pt>
                <c:pt idx="91">
                  <c:v>34607</c:v>
                </c:pt>
                <c:pt idx="92">
                  <c:v>34515</c:v>
                </c:pt>
                <c:pt idx="93">
                  <c:v>34424</c:v>
                </c:pt>
              </c:numCache>
            </c:numRef>
          </c:cat>
          <c:val>
            <c:numRef>
              <c:f>Sheet2!$C$5:$C$98</c:f>
              <c:numCache>
                <c:formatCode>General</c:formatCode>
                <c:ptCount val="94"/>
                <c:pt idx="0">
                  <c:v>9.06</c:v>
                </c:pt>
                <c:pt idx="1">
                  <c:v>9.9499999999999993</c:v>
                </c:pt>
                <c:pt idx="2">
                  <c:v>12.15</c:v>
                </c:pt>
                <c:pt idx="3">
                  <c:v>12.43</c:v>
                </c:pt>
                <c:pt idx="4">
                  <c:v>12.99</c:v>
                </c:pt>
                <c:pt idx="5">
                  <c:v>12.58</c:v>
                </c:pt>
                <c:pt idx="6">
                  <c:v>15.48</c:v>
                </c:pt>
                <c:pt idx="7">
                  <c:v>20.46</c:v>
                </c:pt>
                <c:pt idx="8">
                  <c:v>15.18</c:v>
                </c:pt>
                <c:pt idx="9">
                  <c:v>14.07</c:v>
                </c:pt>
                <c:pt idx="10">
                  <c:v>14.75</c:v>
                </c:pt>
                <c:pt idx="11">
                  <c:v>13.71</c:v>
                </c:pt>
                <c:pt idx="12">
                  <c:v>9.3800000000000008</c:v>
                </c:pt>
                <c:pt idx="13">
                  <c:v>11.77</c:v>
                </c:pt>
                <c:pt idx="14">
                  <c:v>11.65</c:v>
                </c:pt>
                <c:pt idx="15">
                  <c:v>14.25</c:v>
                </c:pt>
                <c:pt idx="16">
                  <c:v>15.08</c:v>
                </c:pt>
                <c:pt idx="17">
                  <c:v>11.38</c:v>
                </c:pt>
                <c:pt idx="18">
                  <c:v>16.079999999999998</c:v>
                </c:pt>
                <c:pt idx="19">
                  <c:v>13.4</c:v>
                </c:pt>
                <c:pt idx="20">
                  <c:v>16.13</c:v>
                </c:pt>
                <c:pt idx="21">
                  <c:v>13.59</c:v>
                </c:pt>
                <c:pt idx="22">
                  <c:v>21.59</c:v>
                </c:pt>
                <c:pt idx="23">
                  <c:v>36.119999999999997</c:v>
                </c:pt>
                <c:pt idx="24">
                  <c:v>14.31</c:v>
                </c:pt>
                <c:pt idx="25">
                  <c:v>15.26</c:v>
                </c:pt>
                <c:pt idx="26">
                  <c:v>16.21</c:v>
                </c:pt>
                <c:pt idx="27">
                  <c:v>20.83</c:v>
                </c:pt>
                <c:pt idx="28">
                  <c:v>28.97</c:v>
                </c:pt>
                <c:pt idx="29">
                  <c:v>15.6</c:v>
                </c:pt>
                <c:pt idx="30">
                  <c:v>18.16</c:v>
                </c:pt>
                <c:pt idx="31">
                  <c:v>22.74</c:v>
                </c:pt>
                <c:pt idx="32">
                  <c:v>23.81</c:v>
                </c:pt>
                <c:pt idx="33">
                  <c:v>39.14</c:v>
                </c:pt>
                <c:pt idx="34">
                  <c:v>35.56</c:v>
                </c:pt>
                <c:pt idx="35">
                  <c:v>33.869999999999997</c:v>
                </c:pt>
                <c:pt idx="36">
                  <c:v>22.52</c:v>
                </c:pt>
                <c:pt idx="37">
                  <c:v>23.8</c:v>
                </c:pt>
                <c:pt idx="38">
                  <c:v>21.44</c:v>
                </c:pt>
                <c:pt idx="39">
                  <c:v>16.87</c:v>
                </c:pt>
                <c:pt idx="40">
                  <c:v>15.38</c:v>
                </c:pt>
                <c:pt idx="41">
                  <c:v>13.36</c:v>
                </c:pt>
                <c:pt idx="42">
                  <c:v>10.97</c:v>
                </c:pt>
                <c:pt idx="43">
                  <c:v>11.2</c:v>
                </c:pt>
                <c:pt idx="44">
                  <c:v>12.31</c:v>
                </c:pt>
                <c:pt idx="45">
                  <c:v>10.55</c:v>
                </c:pt>
                <c:pt idx="46">
                  <c:v>11.22</c:v>
                </c:pt>
                <c:pt idx="47">
                  <c:v>11.13</c:v>
                </c:pt>
                <c:pt idx="48">
                  <c:v>11.02</c:v>
                </c:pt>
                <c:pt idx="49">
                  <c:v>12.28</c:v>
                </c:pt>
                <c:pt idx="50">
                  <c:v>12.18</c:v>
                </c:pt>
                <c:pt idx="51">
                  <c:v>12.47</c:v>
                </c:pt>
                <c:pt idx="52">
                  <c:v>13.46</c:v>
                </c:pt>
                <c:pt idx="53">
                  <c:v>16.32</c:v>
                </c:pt>
                <c:pt idx="54">
                  <c:v>15.7</c:v>
                </c:pt>
                <c:pt idx="55">
                  <c:v>20.68</c:v>
                </c:pt>
                <c:pt idx="56">
                  <c:v>18.239999999999998</c:v>
                </c:pt>
                <c:pt idx="57">
                  <c:v>27.16</c:v>
                </c:pt>
                <c:pt idx="58">
                  <c:v>27.1</c:v>
                </c:pt>
                <c:pt idx="59">
                  <c:v>35.78</c:v>
                </c:pt>
                <c:pt idx="60">
                  <c:v>22.43</c:v>
                </c:pt>
                <c:pt idx="61">
                  <c:v>14.68</c:v>
                </c:pt>
                <c:pt idx="62">
                  <c:v>20.25</c:v>
                </c:pt>
                <c:pt idx="63">
                  <c:v>28.68</c:v>
                </c:pt>
                <c:pt idx="64">
                  <c:v>18.79</c:v>
                </c:pt>
                <c:pt idx="65">
                  <c:v>25.94</c:v>
                </c:pt>
                <c:pt idx="66">
                  <c:v>23.15</c:v>
                </c:pt>
                <c:pt idx="67">
                  <c:v>18.059999999999999</c:v>
                </c:pt>
                <c:pt idx="68">
                  <c:v>16.25</c:v>
                </c:pt>
                <c:pt idx="69">
                  <c:v>21.44</c:v>
                </c:pt>
                <c:pt idx="70">
                  <c:v>20.81</c:v>
                </c:pt>
                <c:pt idx="71">
                  <c:v>25.04</c:v>
                </c:pt>
                <c:pt idx="72">
                  <c:v>17.97</c:v>
                </c:pt>
                <c:pt idx="73">
                  <c:v>22.67</c:v>
                </c:pt>
                <c:pt idx="74">
                  <c:v>24.86</c:v>
                </c:pt>
                <c:pt idx="75">
                  <c:v>34.92</c:v>
                </c:pt>
                <c:pt idx="76">
                  <c:v>17.989999999999998</c:v>
                </c:pt>
                <c:pt idx="77">
                  <c:v>21.02</c:v>
                </c:pt>
                <c:pt idx="78">
                  <c:v>21.46</c:v>
                </c:pt>
                <c:pt idx="79">
                  <c:v>20.71</c:v>
                </c:pt>
                <c:pt idx="80">
                  <c:v>19.38</c:v>
                </c:pt>
                <c:pt idx="81">
                  <c:v>17.170000000000002</c:v>
                </c:pt>
                <c:pt idx="82">
                  <c:v>17.03</c:v>
                </c:pt>
                <c:pt idx="83">
                  <c:v>14.93</c:v>
                </c:pt>
                <c:pt idx="84">
                  <c:v>12.34</c:v>
                </c:pt>
                <c:pt idx="85">
                  <c:v>16.16</c:v>
                </c:pt>
                <c:pt idx="86">
                  <c:v>8.5</c:v>
                </c:pt>
                <c:pt idx="87">
                  <c:v>9.18</c:v>
                </c:pt>
                <c:pt idx="88">
                  <c:v>8.16</c:v>
                </c:pt>
                <c:pt idx="89">
                  <c:v>11.39</c:v>
                </c:pt>
                <c:pt idx="90">
                  <c:v>10.48</c:v>
                </c:pt>
                <c:pt idx="91">
                  <c:v>10.54</c:v>
                </c:pt>
                <c:pt idx="92">
                  <c:v>13.24</c:v>
                </c:pt>
                <c:pt idx="93">
                  <c:v>15.84</c:v>
                </c:pt>
              </c:numCache>
            </c:numRef>
          </c:val>
        </c:ser>
        <c:dLbls>
          <c:showLegendKey val="0"/>
          <c:showVal val="0"/>
          <c:showCatName val="0"/>
          <c:showSerName val="0"/>
          <c:showPercent val="0"/>
          <c:showBubbleSize val="0"/>
        </c:dLbls>
        <c:axId val="344747088"/>
        <c:axId val="344747480"/>
      </c:areaChart>
      <c:lineChart>
        <c:grouping val="standard"/>
        <c:varyColors val="0"/>
        <c:ser>
          <c:idx val="1"/>
          <c:order val="1"/>
          <c:tx>
            <c:strRef>
              <c:f>Sheet2!$D$4</c:f>
              <c:strCache>
                <c:ptCount val="1"/>
                <c:pt idx="0">
                  <c:v>90 days realised volatility</c:v>
                </c:pt>
              </c:strCache>
            </c:strRef>
          </c:tx>
          <c:spPr>
            <a:ln w="28575" cap="rnd">
              <a:solidFill>
                <a:schemeClr val="accent2"/>
              </a:solidFill>
              <a:round/>
            </a:ln>
            <a:effectLst/>
          </c:spPr>
          <c:marker>
            <c:symbol val="none"/>
          </c:marker>
          <c:cat>
            <c:numRef>
              <c:f>Sheet2!$B$5:$B$98</c:f>
              <c:numCache>
                <c:formatCode>m/d/yyyy</c:formatCode>
                <c:ptCount val="94"/>
                <c:pt idx="0">
                  <c:v>42916</c:v>
                </c:pt>
                <c:pt idx="1">
                  <c:v>42825</c:v>
                </c:pt>
                <c:pt idx="2">
                  <c:v>42734</c:v>
                </c:pt>
                <c:pt idx="3">
                  <c:v>42643</c:v>
                </c:pt>
                <c:pt idx="4">
                  <c:v>42551</c:v>
                </c:pt>
                <c:pt idx="5">
                  <c:v>42460</c:v>
                </c:pt>
                <c:pt idx="6">
                  <c:v>42369</c:v>
                </c:pt>
                <c:pt idx="7">
                  <c:v>42277</c:v>
                </c:pt>
                <c:pt idx="8">
                  <c:v>42185</c:v>
                </c:pt>
                <c:pt idx="9">
                  <c:v>42094</c:v>
                </c:pt>
                <c:pt idx="10">
                  <c:v>42004</c:v>
                </c:pt>
                <c:pt idx="11">
                  <c:v>41912</c:v>
                </c:pt>
                <c:pt idx="12">
                  <c:v>41820</c:v>
                </c:pt>
                <c:pt idx="13">
                  <c:v>41729</c:v>
                </c:pt>
                <c:pt idx="14">
                  <c:v>41639</c:v>
                </c:pt>
                <c:pt idx="15">
                  <c:v>41547</c:v>
                </c:pt>
                <c:pt idx="16">
                  <c:v>41453</c:v>
                </c:pt>
                <c:pt idx="17">
                  <c:v>41362</c:v>
                </c:pt>
                <c:pt idx="18">
                  <c:v>41274</c:v>
                </c:pt>
                <c:pt idx="19">
                  <c:v>41180</c:v>
                </c:pt>
                <c:pt idx="20">
                  <c:v>41089</c:v>
                </c:pt>
                <c:pt idx="21">
                  <c:v>40998</c:v>
                </c:pt>
                <c:pt idx="22">
                  <c:v>40907</c:v>
                </c:pt>
                <c:pt idx="23">
                  <c:v>40816</c:v>
                </c:pt>
                <c:pt idx="24">
                  <c:v>40724</c:v>
                </c:pt>
                <c:pt idx="25">
                  <c:v>40633</c:v>
                </c:pt>
                <c:pt idx="26">
                  <c:v>40543</c:v>
                </c:pt>
                <c:pt idx="27">
                  <c:v>40451</c:v>
                </c:pt>
                <c:pt idx="28">
                  <c:v>40359</c:v>
                </c:pt>
                <c:pt idx="29">
                  <c:v>40268</c:v>
                </c:pt>
                <c:pt idx="30">
                  <c:v>40178</c:v>
                </c:pt>
                <c:pt idx="31">
                  <c:v>40086</c:v>
                </c:pt>
                <c:pt idx="32">
                  <c:v>39994</c:v>
                </c:pt>
                <c:pt idx="33">
                  <c:v>39903</c:v>
                </c:pt>
                <c:pt idx="34">
                  <c:v>39813</c:v>
                </c:pt>
                <c:pt idx="35">
                  <c:v>39721</c:v>
                </c:pt>
                <c:pt idx="36">
                  <c:v>39629</c:v>
                </c:pt>
                <c:pt idx="37">
                  <c:v>39538</c:v>
                </c:pt>
                <c:pt idx="38">
                  <c:v>39447</c:v>
                </c:pt>
                <c:pt idx="39">
                  <c:v>39353</c:v>
                </c:pt>
                <c:pt idx="40">
                  <c:v>39262</c:v>
                </c:pt>
                <c:pt idx="41">
                  <c:v>39171</c:v>
                </c:pt>
                <c:pt idx="42">
                  <c:v>39080</c:v>
                </c:pt>
                <c:pt idx="43">
                  <c:v>38989</c:v>
                </c:pt>
                <c:pt idx="44">
                  <c:v>38898</c:v>
                </c:pt>
                <c:pt idx="45">
                  <c:v>38807</c:v>
                </c:pt>
                <c:pt idx="46">
                  <c:v>38716</c:v>
                </c:pt>
                <c:pt idx="47">
                  <c:v>38625</c:v>
                </c:pt>
                <c:pt idx="48">
                  <c:v>38533</c:v>
                </c:pt>
                <c:pt idx="49">
                  <c:v>38442</c:v>
                </c:pt>
                <c:pt idx="50">
                  <c:v>38352</c:v>
                </c:pt>
                <c:pt idx="51">
                  <c:v>38260</c:v>
                </c:pt>
                <c:pt idx="52">
                  <c:v>38168</c:v>
                </c:pt>
                <c:pt idx="53">
                  <c:v>38077</c:v>
                </c:pt>
                <c:pt idx="54">
                  <c:v>37986</c:v>
                </c:pt>
                <c:pt idx="55">
                  <c:v>37894</c:v>
                </c:pt>
                <c:pt idx="56">
                  <c:v>37802</c:v>
                </c:pt>
                <c:pt idx="57">
                  <c:v>37711</c:v>
                </c:pt>
                <c:pt idx="58">
                  <c:v>37621</c:v>
                </c:pt>
                <c:pt idx="59">
                  <c:v>37529</c:v>
                </c:pt>
                <c:pt idx="60">
                  <c:v>37435</c:v>
                </c:pt>
                <c:pt idx="61">
                  <c:v>37344</c:v>
                </c:pt>
                <c:pt idx="62">
                  <c:v>37256</c:v>
                </c:pt>
                <c:pt idx="63">
                  <c:v>37162</c:v>
                </c:pt>
                <c:pt idx="64">
                  <c:v>37071</c:v>
                </c:pt>
                <c:pt idx="65">
                  <c:v>36980</c:v>
                </c:pt>
                <c:pt idx="66">
                  <c:v>36889</c:v>
                </c:pt>
                <c:pt idx="67">
                  <c:v>36798</c:v>
                </c:pt>
                <c:pt idx="68">
                  <c:v>36707</c:v>
                </c:pt>
                <c:pt idx="69">
                  <c:v>36616</c:v>
                </c:pt>
                <c:pt idx="70">
                  <c:v>36525</c:v>
                </c:pt>
                <c:pt idx="71">
                  <c:v>36433</c:v>
                </c:pt>
                <c:pt idx="72">
                  <c:v>36341</c:v>
                </c:pt>
                <c:pt idx="73">
                  <c:v>36250</c:v>
                </c:pt>
                <c:pt idx="74">
                  <c:v>36160</c:v>
                </c:pt>
                <c:pt idx="75">
                  <c:v>36068</c:v>
                </c:pt>
                <c:pt idx="76">
                  <c:v>35976</c:v>
                </c:pt>
                <c:pt idx="77">
                  <c:v>35885</c:v>
                </c:pt>
                <c:pt idx="78">
                  <c:v>35795</c:v>
                </c:pt>
                <c:pt idx="79">
                  <c:v>35703</c:v>
                </c:pt>
                <c:pt idx="80">
                  <c:v>35611</c:v>
                </c:pt>
                <c:pt idx="81">
                  <c:v>35520</c:v>
                </c:pt>
                <c:pt idx="82">
                  <c:v>35430</c:v>
                </c:pt>
                <c:pt idx="83">
                  <c:v>35338</c:v>
                </c:pt>
                <c:pt idx="84">
                  <c:v>35244</c:v>
                </c:pt>
                <c:pt idx="85">
                  <c:v>35153</c:v>
                </c:pt>
                <c:pt idx="86">
                  <c:v>35062</c:v>
                </c:pt>
                <c:pt idx="87">
                  <c:v>34971</c:v>
                </c:pt>
                <c:pt idx="88">
                  <c:v>34880</c:v>
                </c:pt>
                <c:pt idx="89">
                  <c:v>34789</c:v>
                </c:pt>
                <c:pt idx="90">
                  <c:v>34698</c:v>
                </c:pt>
                <c:pt idx="91">
                  <c:v>34607</c:v>
                </c:pt>
                <c:pt idx="92">
                  <c:v>34515</c:v>
                </c:pt>
                <c:pt idx="93">
                  <c:v>34424</c:v>
                </c:pt>
              </c:numCache>
            </c:numRef>
          </c:cat>
          <c:val>
            <c:numRef>
              <c:f>Sheet2!$D$5:$D$98</c:f>
              <c:numCache>
                <c:formatCode>General</c:formatCode>
                <c:ptCount val="94"/>
                <c:pt idx="0">
                  <c:v>7.53</c:v>
                </c:pt>
                <c:pt idx="1">
                  <c:v>6.99</c:v>
                </c:pt>
                <c:pt idx="2">
                  <c:v>10.23</c:v>
                </c:pt>
                <c:pt idx="3">
                  <c:v>12.57</c:v>
                </c:pt>
                <c:pt idx="4">
                  <c:v>13.41</c:v>
                </c:pt>
                <c:pt idx="5">
                  <c:v>18.079999999999998</c:v>
                </c:pt>
                <c:pt idx="6">
                  <c:v>18.559999999999999</c:v>
                </c:pt>
                <c:pt idx="7">
                  <c:v>19</c:v>
                </c:pt>
                <c:pt idx="8">
                  <c:v>11.22</c:v>
                </c:pt>
                <c:pt idx="9">
                  <c:v>14.17</c:v>
                </c:pt>
                <c:pt idx="10">
                  <c:v>13.1</c:v>
                </c:pt>
                <c:pt idx="11">
                  <c:v>8.6999999999999993</c:v>
                </c:pt>
                <c:pt idx="12">
                  <c:v>9.57</c:v>
                </c:pt>
                <c:pt idx="13">
                  <c:v>11.23</c:v>
                </c:pt>
                <c:pt idx="14">
                  <c:v>10.31</c:v>
                </c:pt>
                <c:pt idx="15">
                  <c:v>11.71</c:v>
                </c:pt>
                <c:pt idx="16">
                  <c:v>13.34</c:v>
                </c:pt>
                <c:pt idx="17">
                  <c:v>10.99</c:v>
                </c:pt>
                <c:pt idx="18">
                  <c:v>12.27</c:v>
                </c:pt>
                <c:pt idx="19">
                  <c:v>14.36</c:v>
                </c:pt>
                <c:pt idx="20">
                  <c:v>15.14</c:v>
                </c:pt>
                <c:pt idx="21">
                  <c:v>15.38</c:v>
                </c:pt>
                <c:pt idx="22">
                  <c:v>27.7</c:v>
                </c:pt>
                <c:pt idx="23">
                  <c:v>30.07</c:v>
                </c:pt>
                <c:pt idx="24">
                  <c:v>13.73</c:v>
                </c:pt>
                <c:pt idx="25">
                  <c:v>12.77</c:v>
                </c:pt>
                <c:pt idx="26">
                  <c:v>13.46</c:v>
                </c:pt>
                <c:pt idx="27">
                  <c:v>21.17</c:v>
                </c:pt>
                <c:pt idx="28">
                  <c:v>21.9</c:v>
                </c:pt>
                <c:pt idx="29">
                  <c:v>13.8</c:v>
                </c:pt>
                <c:pt idx="30">
                  <c:v>16.09</c:v>
                </c:pt>
                <c:pt idx="31">
                  <c:v>18.72</c:v>
                </c:pt>
                <c:pt idx="32">
                  <c:v>34.049999999999997</c:v>
                </c:pt>
                <c:pt idx="33">
                  <c:v>47.59</c:v>
                </c:pt>
                <c:pt idx="34">
                  <c:v>63.87</c:v>
                </c:pt>
                <c:pt idx="35">
                  <c:v>32.479999999999997</c:v>
                </c:pt>
                <c:pt idx="36">
                  <c:v>21.23</c:v>
                </c:pt>
                <c:pt idx="37">
                  <c:v>23.61</c:v>
                </c:pt>
                <c:pt idx="38">
                  <c:v>19.55</c:v>
                </c:pt>
                <c:pt idx="39">
                  <c:v>18.13</c:v>
                </c:pt>
                <c:pt idx="40">
                  <c:v>12.89</c:v>
                </c:pt>
                <c:pt idx="41">
                  <c:v>11.16</c:v>
                </c:pt>
                <c:pt idx="42">
                  <c:v>7.39</c:v>
                </c:pt>
                <c:pt idx="43">
                  <c:v>12.1</c:v>
                </c:pt>
                <c:pt idx="44">
                  <c:v>11.81</c:v>
                </c:pt>
                <c:pt idx="45">
                  <c:v>9.01</c:v>
                </c:pt>
                <c:pt idx="46">
                  <c:v>10.34</c:v>
                </c:pt>
                <c:pt idx="47">
                  <c:v>8.7899999999999991</c:v>
                </c:pt>
                <c:pt idx="48">
                  <c:v>11.24</c:v>
                </c:pt>
                <c:pt idx="49">
                  <c:v>9.91</c:v>
                </c:pt>
                <c:pt idx="50">
                  <c:v>10.17</c:v>
                </c:pt>
                <c:pt idx="51">
                  <c:v>10.86</c:v>
                </c:pt>
                <c:pt idx="52">
                  <c:v>12.14</c:v>
                </c:pt>
                <c:pt idx="53">
                  <c:v>11.73</c:v>
                </c:pt>
                <c:pt idx="54">
                  <c:v>12.16</c:v>
                </c:pt>
                <c:pt idx="55">
                  <c:v>14.82</c:v>
                </c:pt>
                <c:pt idx="56">
                  <c:v>20.239999999999998</c:v>
                </c:pt>
                <c:pt idx="57">
                  <c:v>23.38</c:v>
                </c:pt>
                <c:pt idx="58">
                  <c:v>27.98</c:v>
                </c:pt>
                <c:pt idx="59">
                  <c:v>32.19</c:v>
                </c:pt>
                <c:pt idx="60">
                  <c:v>19.149999999999999</c:v>
                </c:pt>
                <c:pt idx="61">
                  <c:v>16.7</c:v>
                </c:pt>
                <c:pt idx="62">
                  <c:v>21.62</c:v>
                </c:pt>
                <c:pt idx="63">
                  <c:v>20.66</c:v>
                </c:pt>
                <c:pt idx="64">
                  <c:v>23.82</c:v>
                </c:pt>
                <c:pt idx="65">
                  <c:v>24.81</c:v>
                </c:pt>
                <c:pt idx="66">
                  <c:v>21.51</c:v>
                </c:pt>
                <c:pt idx="67">
                  <c:v>15.58</c:v>
                </c:pt>
                <c:pt idx="68">
                  <c:v>25.84</c:v>
                </c:pt>
                <c:pt idx="69">
                  <c:v>21.91</c:v>
                </c:pt>
                <c:pt idx="70">
                  <c:v>17.73</c:v>
                </c:pt>
                <c:pt idx="71">
                  <c:v>17.41</c:v>
                </c:pt>
                <c:pt idx="72">
                  <c:v>18.52</c:v>
                </c:pt>
                <c:pt idx="73">
                  <c:v>20.56</c:v>
                </c:pt>
                <c:pt idx="74">
                  <c:v>28.1</c:v>
                </c:pt>
                <c:pt idx="75">
                  <c:v>26.58</c:v>
                </c:pt>
                <c:pt idx="76">
                  <c:v>13.24</c:v>
                </c:pt>
                <c:pt idx="77">
                  <c:v>14.58</c:v>
                </c:pt>
                <c:pt idx="78">
                  <c:v>22.55</c:v>
                </c:pt>
                <c:pt idx="79">
                  <c:v>16.260000000000002</c:v>
                </c:pt>
                <c:pt idx="80">
                  <c:v>16.53</c:v>
                </c:pt>
                <c:pt idx="81">
                  <c:v>14.13</c:v>
                </c:pt>
                <c:pt idx="82">
                  <c:v>10.6</c:v>
                </c:pt>
                <c:pt idx="83">
                  <c:v>11.85</c:v>
                </c:pt>
                <c:pt idx="84">
                  <c:v>11.56</c:v>
                </c:pt>
                <c:pt idx="85">
                  <c:v>12.5</c:v>
                </c:pt>
                <c:pt idx="86">
                  <c:v>7.98</c:v>
                </c:pt>
                <c:pt idx="87">
                  <c:v>8.3699999999999992</c:v>
                </c:pt>
                <c:pt idx="88">
                  <c:v>8.48</c:v>
                </c:pt>
                <c:pt idx="89">
                  <c:v>7.43</c:v>
                </c:pt>
                <c:pt idx="90">
                  <c:v>10.41</c:v>
                </c:pt>
                <c:pt idx="91">
                  <c:v>8.58</c:v>
                </c:pt>
                <c:pt idx="92">
                  <c:v>10.86</c:v>
                </c:pt>
                <c:pt idx="93">
                  <c:v>8.83</c:v>
                </c:pt>
              </c:numCache>
            </c:numRef>
          </c:val>
          <c:smooth val="0"/>
        </c:ser>
        <c:dLbls>
          <c:showLegendKey val="0"/>
          <c:showVal val="0"/>
          <c:showCatName val="0"/>
          <c:showSerName val="0"/>
          <c:showPercent val="0"/>
          <c:showBubbleSize val="0"/>
        </c:dLbls>
        <c:marker val="1"/>
        <c:smooth val="0"/>
        <c:axId val="344747088"/>
        <c:axId val="344747480"/>
      </c:lineChart>
      <c:dateAx>
        <c:axId val="344747088"/>
        <c:scaling>
          <c:orientation val="minMax"/>
        </c:scaling>
        <c:delete val="0"/>
        <c:axPos val="b"/>
        <c:numFmt formatCode="yyyy" sourceLinked="0"/>
        <c:majorTickMark val="out"/>
        <c:minorTickMark val="none"/>
        <c:tickLblPos val="nextTo"/>
        <c:spPr>
          <a:noFill/>
          <a:ln w="9525" cap="flat" cmpd="sng" algn="ctr">
            <a:solidFill>
              <a:schemeClr val="tx1"/>
            </a:solidFill>
            <a:round/>
          </a:ln>
          <a:effectLst/>
        </c:spPr>
        <c:txPr>
          <a:bodyPr rot="-5400000" spcFirstLastPara="1" vertOverflow="ellipsis" wrap="square" anchor="ctr" anchorCtr="1"/>
          <a:lstStyle/>
          <a:p>
            <a:pPr>
              <a:defRPr sz="1000" b="0" i="0" u="none" strike="noStrike" kern="1200" baseline="0">
                <a:solidFill>
                  <a:schemeClr val="tx1"/>
                </a:solidFill>
                <a:latin typeface="+mn-lt"/>
                <a:ea typeface="+mn-ea"/>
                <a:cs typeface="+mn-cs"/>
              </a:defRPr>
            </a:pPr>
            <a:endParaRPr lang="en-US"/>
          </a:p>
        </c:txPr>
        <c:crossAx val="344747480"/>
        <c:crosses val="autoZero"/>
        <c:auto val="1"/>
        <c:lblOffset val="100"/>
        <c:baseTimeUnit val="months"/>
        <c:majorUnit val="3"/>
        <c:majorTimeUnit val="years"/>
      </c:dateAx>
      <c:valAx>
        <c:axId val="344747480"/>
        <c:scaling>
          <c:orientation val="minMax"/>
          <c:max val="70"/>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crossAx val="3447470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mn-lt"/>
              <a:ea typeface="+mn-ea"/>
              <a:cs typeface="+mn-cs"/>
            </a:defRPr>
          </a:pPr>
          <a:endParaRPr lang="en-US"/>
        </a:p>
      </c:txPr>
    </c:legend>
    <c:plotVisOnly val="1"/>
    <c:dispBlanksAs val="zero"/>
    <c:showDLblsOverMax val="0"/>
  </c:chart>
  <c:spPr>
    <a:noFill/>
    <a:ln>
      <a:noFill/>
    </a:ln>
    <a:effectLst/>
  </c:spPr>
  <c:txPr>
    <a:bodyPr/>
    <a:lstStyle/>
    <a:p>
      <a:pPr>
        <a:defRPr sz="1000">
          <a:solidFill>
            <a:schemeClr val="tx1"/>
          </a:solidFill>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369087596770843"/>
          <c:y val="3.8902593419830142E-2"/>
          <c:w val="0.83020545711986105"/>
          <c:h val="0.72348809465182407"/>
        </c:manualLayout>
      </c:layout>
      <c:lineChart>
        <c:grouping val="standard"/>
        <c:varyColors val="0"/>
        <c:ser>
          <c:idx val="0"/>
          <c:order val="0"/>
          <c:tx>
            <c:strRef>
              <c:f>Sheet3!$H$4</c:f>
              <c:strCache>
                <c:ptCount val="1"/>
                <c:pt idx="0">
                  <c:v>Japan 10 year ( June 2003 to September 2003)</c:v>
                </c:pt>
              </c:strCache>
            </c:strRef>
          </c:tx>
          <c:spPr>
            <a:ln w="28575" cap="rnd">
              <a:solidFill>
                <a:schemeClr val="accent1"/>
              </a:solidFill>
              <a:round/>
            </a:ln>
            <a:effectLst/>
          </c:spPr>
          <c:marker>
            <c:symbol val="none"/>
          </c:marker>
          <c:cat>
            <c:strRef>
              <c:f>Sheet3!$G$5:$G$69</c:f>
              <c:strCache>
                <c:ptCount val="65"/>
                <c:pt idx="0">
                  <c:v>64</c:v>
                </c:pt>
                <c:pt idx="1">
                  <c:v>63</c:v>
                </c:pt>
                <c:pt idx="2">
                  <c:v>62</c:v>
                </c:pt>
                <c:pt idx="3">
                  <c:v>61</c:v>
                </c:pt>
                <c:pt idx="4">
                  <c:v>60</c:v>
                </c:pt>
                <c:pt idx="5">
                  <c:v>59</c:v>
                </c:pt>
                <c:pt idx="6">
                  <c:v>58</c:v>
                </c:pt>
                <c:pt idx="7">
                  <c:v>57</c:v>
                </c:pt>
                <c:pt idx="8">
                  <c:v>56</c:v>
                </c:pt>
                <c:pt idx="9">
                  <c:v>55</c:v>
                </c:pt>
                <c:pt idx="10">
                  <c:v>54</c:v>
                </c:pt>
                <c:pt idx="11">
                  <c:v>53</c:v>
                </c:pt>
                <c:pt idx="12">
                  <c:v>52</c:v>
                </c:pt>
                <c:pt idx="13">
                  <c:v>51</c:v>
                </c:pt>
                <c:pt idx="14">
                  <c:v>50</c:v>
                </c:pt>
                <c:pt idx="15">
                  <c:v>49</c:v>
                </c:pt>
                <c:pt idx="16">
                  <c:v>48</c:v>
                </c:pt>
                <c:pt idx="17">
                  <c:v>47</c:v>
                </c:pt>
                <c:pt idx="18">
                  <c:v>46</c:v>
                </c:pt>
                <c:pt idx="19">
                  <c:v>45</c:v>
                </c:pt>
                <c:pt idx="20">
                  <c:v>44</c:v>
                </c:pt>
                <c:pt idx="21">
                  <c:v>43</c:v>
                </c:pt>
                <c:pt idx="22">
                  <c:v>42</c:v>
                </c:pt>
                <c:pt idx="23">
                  <c:v>41</c:v>
                </c:pt>
                <c:pt idx="24">
                  <c:v>40</c:v>
                </c:pt>
                <c:pt idx="25">
                  <c:v>39</c:v>
                </c:pt>
                <c:pt idx="26">
                  <c:v>38</c:v>
                </c:pt>
                <c:pt idx="27">
                  <c:v>37</c:v>
                </c:pt>
                <c:pt idx="28">
                  <c:v>36</c:v>
                </c:pt>
                <c:pt idx="29">
                  <c:v>35</c:v>
                </c:pt>
                <c:pt idx="30">
                  <c:v>34</c:v>
                </c:pt>
                <c:pt idx="31">
                  <c:v>33</c:v>
                </c:pt>
                <c:pt idx="32">
                  <c:v>32</c:v>
                </c:pt>
                <c:pt idx="33">
                  <c:v>31</c:v>
                </c:pt>
                <c:pt idx="34">
                  <c:v>30</c:v>
                </c:pt>
                <c:pt idx="35">
                  <c:v>29</c:v>
                </c:pt>
                <c:pt idx="36">
                  <c:v>28</c:v>
                </c:pt>
                <c:pt idx="37">
                  <c:v>27</c:v>
                </c:pt>
                <c:pt idx="38">
                  <c:v>26</c:v>
                </c:pt>
                <c:pt idx="39">
                  <c:v>25</c:v>
                </c:pt>
                <c:pt idx="40">
                  <c:v>24</c:v>
                </c:pt>
                <c:pt idx="41">
                  <c:v>23</c:v>
                </c:pt>
                <c:pt idx="42">
                  <c:v>22</c:v>
                </c:pt>
                <c:pt idx="43">
                  <c:v>21</c:v>
                </c:pt>
                <c:pt idx="44">
                  <c:v>20</c:v>
                </c:pt>
                <c:pt idx="45">
                  <c:v>19</c:v>
                </c:pt>
                <c:pt idx="46">
                  <c:v>18</c:v>
                </c:pt>
                <c:pt idx="47">
                  <c:v>17</c:v>
                </c:pt>
                <c:pt idx="48">
                  <c:v>16</c:v>
                </c:pt>
                <c:pt idx="49">
                  <c:v>15</c:v>
                </c:pt>
                <c:pt idx="50">
                  <c:v>14</c:v>
                </c:pt>
                <c:pt idx="51">
                  <c:v>13</c:v>
                </c:pt>
                <c:pt idx="52">
                  <c:v>12</c:v>
                </c:pt>
                <c:pt idx="53">
                  <c:v>11</c:v>
                </c:pt>
                <c:pt idx="54">
                  <c:v>10</c:v>
                </c:pt>
                <c:pt idx="55">
                  <c:v>9</c:v>
                </c:pt>
                <c:pt idx="56">
                  <c:v>8</c:v>
                </c:pt>
                <c:pt idx="57">
                  <c:v>7</c:v>
                </c:pt>
                <c:pt idx="58">
                  <c:v>6</c:v>
                </c:pt>
                <c:pt idx="59">
                  <c:v>5</c:v>
                </c:pt>
                <c:pt idx="60">
                  <c:v>4</c:v>
                </c:pt>
                <c:pt idx="61">
                  <c:v>3</c:v>
                </c:pt>
                <c:pt idx="62">
                  <c:v>2</c:v>
                </c:pt>
                <c:pt idx="63">
                  <c:v>1</c:v>
                </c:pt>
                <c:pt idx="64">
                  <c:v>T</c:v>
                </c:pt>
              </c:strCache>
            </c:strRef>
          </c:cat>
          <c:val>
            <c:numRef>
              <c:f>Sheet3!$H$5:$H$69</c:f>
              <c:numCache>
                <c:formatCode>General</c:formatCode>
                <c:ptCount val="65"/>
                <c:pt idx="0">
                  <c:v>113.20000000000003</c:v>
                </c:pt>
                <c:pt idx="1">
                  <c:v>114.70000000000002</c:v>
                </c:pt>
                <c:pt idx="2">
                  <c:v>101.90000000000003</c:v>
                </c:pt>
                <c:pt idx="3">
                  <c:v>99.700000000000031</c:v>
                </c:pt>
                <c:pt idx="4">
                  <c:v>104.10000000000001</c:v>
                </c:pt>
                <c:pt idx="5">
                  <c:v>117.70000000000002</c:v>
                </c:pt>
                <c:pt idx="6">
                  <c:v>118.60000000000001</c:v>
                </c:pt>
                <c:pt idx="7">
                  <c:v>114.30000000000001</c:v>
                </c:pt>
                <c:pt idx="8">
                  <c:v>101.60000000000001</c:v>
                </c:pt>
                <c:pt idx="9">
                  <c:v>99.600000000000009</c:v>
                </c:pt>
                <c:pt idx="10">
                  <c:v>95.2</c:v>
                </c:pt>
                <c:pt idx="11">
                  <c:v>99.800000000000011</c:v>
                </c:pt>
                <c:pt idx="12">
                  <c:v>90.300000000000011</c:v>
                </c:pt>
                <c:pt idx="13">
                  <c:v>91.100000000000009</c:v>
                </c:pt>
                <c:pt idx="14">
                  <c:v>90.300000000000011</c:v>
                </c:pt>
                <c:pt idx="15">
                  <c:v>100.2</c:v>
                </c:pt>
                <c:pt idx="16">
                  <c:v>93.6</c:v>
                </c:pt>
                <c:pt idx="17">
                  <c:v>77.300000000000011</c:v>
                </c:pt>
                <c:pt idx="18">
                  <c:v>65.7</c:v>
                </c:pt>
                <c:pt idx="19">
                  <c:v>60.800000000000011</c:v>
                </c:pt>
                <c:pt idx="20">
                  <c:v>49.3</c:v>
                </c:pt>
                <c:pt idx="21">
                  <c:v>45.600000000000009</c:v>
                </c:pt>
                <c:pt idx="22">
                  <c:v>45.100000000000009</c:v>
                </c:pt>
                <c:pt idx="23">
                  <c:v>43.000000000000007</c:v>
                </c:pt>
                <c:pt idx="24">
                  <c:v>46.000000000000007</c:v>
                </c:pt>
                <c:pt idx="25">
                  <c:v>47.20000000000001</c:v>
                </c:pt>
                <c:pt idx="26">
                  <c:v>47.800000000000011</c:v>
                </c:pt>
                <c:pt idx="27">
                  <c:v>53.2</c:v>
                </c:pt>
                <c:pt idx="28">
                  <c:v>52.2</c:v>
                </c:pt>
                <c:pt idx="29">
                  <c:v>49.7</c:v>
                </c:pt>
                <c:pt idx="30">
                  <c:v>51.7</c:v>
                </c:pt>
                <c:pt idx="31">
                  <c:v>50.6</c:v>
                </c:pt>
                <c:pt idx="32">
                  <c:v>47.70000000000001</c:v>
                </c:pt>
                <c:pt idx="33">
                  <c:v>52.2</c:v>
                </c:pt>
                <c:pt idx="34">
                  <c:v>55.800000000000004</c:v>
                </c:pt>
                <c:pt idx="35">
                  <c:v>51.7</c:v>
                </c:pt>
                <c:pt idx="36">
                  <c:v>51.6</c:v>
                </c:pt>
                <c:pt idx="37">
                  <c:v>51.7</c:v>
                </c:pt>
                <c:pt idx="38">
                  <c:v>51.7</c:v>
                </c:pt>
                <c:pt idx="39">
                  <c:v>52.2</c:v>
                </c:pt>
                <c:pt idx="40">
                  <c:v>59.699999999999996</c:v>
                </c:pt>
                <c:pt idx="41">
                  <c:v>59.099999999999994</c:v>
                </c:pt>
                <c:pt idx="42">
                  <c:v>55.699999999999989</c:v>
                </c:pt>
                <c:pt idx="43">
                  <c:v>54.199999999999996</c:v>
                </c:pt>
                <c:pt idx="44">
                  <c:v>59.2</c:v>
                </c:pt>
                <c:pt idx="45">
                  <c:v>66.600000000000009</c:v>
                </c:pt>
                <c:pt idx="46">
                  <c:v>72.100000000000009</c:v>
                </c:pt>
                <c:pt idx="47">
                  <c:v>64.7</c:v>
                </c:pt>
                <c:pt idx="48">
                  <c:v>61.099999999999994</c:v>
                </c:pt>
                <c:pt idx="49">
                  <c:v>68.5</c:v>
                </c:pt>
                <c:pt idx="50">
                  <c:v>46.2</c:v>
                </c:pt>
                <c:pt idx="51">
                  <c:v>41.699999999999996</c:v>
                </c:pt>
                <c:pt idx="52">
                  <c:v>39.799999999999997</c:v>
                </c:pt>
                <c:pt idx="53">
                  <c:v>28.699999999999996</c:v>
                </c:pt>
                <c:pt idx="54">
                  <c:v>18.999999999999996</c:v>
                </c:pt>
                <c:pt idx="55">
                  <c:v>19.099999999999998</c:v>
                </c:pt>
                <c:pt idx="56">
                  <c:v>19.7</c:v>
                </c:pt>
                <c:pt idx="57">
                  <c:v>19.2</c:v>
                </c:pt>
                <c:pt idx="58">
                  <c:v>15.099999999999996</c:v>
                </c:pt>
                <c:pt idx="59">
                  <c:v>24.499999999999993</c:v>
                </c:pt>
                <c:pt idx="60">
                  <c:v>8.6000000000000014</c:v>
                </c:pt>
                <c:pt idx="61">
                  <c:v>3.1999999999999975</c:v>
                </c:pt>
                <c:pt idx="62">
                  <c:v>1.7000000000000015</c:v>
                </c:pt>
                <c:pt idx="63">
                  <c:v>0.70000000000000062</c:v>
                </c:pt>
                <c:pt idx="64">
                  <c:v>0</c:v>
                </c:pt>
              </c:numCache>
            </c:numRef>
          </c:val>
          <c:smooth val="0"/>
        </c:ser>
        <c:ser>
          <c:idx val="1"/>
          <c:order val="1"/>
          <c:tx>
            <c:strRef>
              <c:f>Sheet3!$I$4</c:f>
              <c:strCache>
                <c:ptCount val="1"/>
                <c:pt idx="0">
                  <c:v>US 10 year (May 2013 to July 2013)</c:v>
                </c:pt>
              </c:strCache>
            </c:strRef>
          </c:tx>
          <c:spPr>
            <a:ln w="28575" cap="rnd">
              <a:solidFill>
                <a:schemeClr val="accent2"/>
              </a:solidFill>
              <a:round/>
            </a:ln>
            <a:effectLst/>
          </c:spPr>
          <c:marker>
            <c:symbol val="none"/>
          </c:marker>
          <c:cat>
            <c:strRef>
              <c:f>Sheet3!$G$5:$G$69</c:f>
              <c:strCache>
                <c:ptCount val="65"/>
                <c:pt idx="0">
                  <c:v>64</c:v>
                </c:pt>
                <c:pt idx="1">
                  <c:v>63</c:v>
                </c:pt>
                <c:pt idx="2">
                  <c:v>62</c:v>
                </c:pt>
                <c:pt idx="3">
                  <c:v>61</c:v>
                </c:pt>
                <c:pt idx="4">
                  <c:v>60</c:v>
                </c:pt>
                <c:pt idx="5">
                  <c:v>59</c:v>
                </c:pt>
                <c:pt idx="6">
                  <c:v>58</c:v>
                </c:pt>
                <c:pt idx="7">
                  <c:v>57</c:v>
                </c:pt>
                <c:pt idx="8">
                  <c:v>56</c:v>
                </c:pt>
                <c:pt idx="9">
                  <c:v>55</c:v>
                </c:pt>
                <c:pt idx="10">
                  <c:v>54</c:v>
                </c:pt>
                <c:pt idx="11">
                  <c:v>53</c:v>
                </c:pt>
                <c:pt idx="12">
                  <c:v>52</c:v>
                </c:pt>
                <c:pt idx="13">
                  <c:v>51</c:v>
                </c:pt>
                <c:pt idx="14">
                  <c:v>50</c:v>
                </c:pt>
                <c:pt idx="15">
                  <c:v>49</c:v>
                </c:pt>
                <c:pt idx="16">
                  <c:v>48</c:v>
                </c:pt>
                <c:pt idx="17">
                  <c:v>47</c:v>
                </c:pt>
                <c:pt idx="18">
                  <c:v>46</c:v>
                </c:pt>
                <c:pt idx="19">
                  <c:v>45</c:v>
                </c:pt>
                <c:pt idx="20">
                  <c:v>44</c:v>
                </c:pt>
                <c:pt idx="21">
                  <c:v>43</c:v>
                </c:pt>
                <c:pt idx="22">
                  <c:v>42</c:v>
                </c:pt>
                <c:pt idx="23">
                  <c:v>41</c:v>
                </c:pt>
                <c:pt idx="24">
                  <c:v>40</c:v>
                </c:pt>
                <c:pt idx="25">
                  <c:v>39</c:v>
                </c:pt>
                <c:pt idx="26">
                  <c:v>38</c:v>
                </c:pt>
                <c:pt idx="27">
                  <c:v>37</c:v>
                </c:pt>
                <c:pt idx="28">
                  <c:v>36</c:v>
                </c:pt>
                <c:pt idx="29">
                  <c:v>35</c:v>
                </c:pt>
                <c:pt idx="30">
                  <c:v>34</c:v>
                </c:pt>
                <c:pt idx="31">
                  <c:v>33</c:v>
                </c:pt>
                <c:pt idx="32">
                  <c:v>32</c:v>
                </c:pt>
                <c:pt idx="33">
                  <c:v>31</c:v>
                </c:pt>
                <c:pt idx="34">
                  <c:v>30</c:v>
                </c:pt>
                <c:pt idx="35">
                  <c:v>29</c:v>
                </c:pt>
                <c:pt idx="36">
                  <c:v>28</c:v>
                </c:pt>
                <c:pt idx="37">
                  <c:v>27</c:v>
                </c:pt>
                <c:pt idx="38">
                  <c:v>26</c:v>
                </c:pt>
                <c:pt idx="39">
                  <c:v>25</c:v>
                </c:pt>
                <c:pt idx="40">
                  <c:v>24</c:v>
                </c:pt>
                <c:pt idx="41">
                  <c:v>23</c:v>
                </c:pt>
                <c:pt idx="42">
                  <c:v>22</c:v>
                </c:pt>
                <c:pt idx="43">
                  <c:v>21</c:v>
                </c:pt>
                <c:pt idx="44">
                  <c:v>20</c:v>
                </c:pt>
                <c:pt idx="45">
                  <c:v>19</c:v>
                </c:pt>
                <c:pt idx="46">
                  <c:v>18</c:v>
                </c:pt>
                <c:pt idx="47">
                  <c:v>17</c:v>
                </c:pt>
                <c:pt idx="48">
                  <c:v>16</c:v>
                </c:pt>
                <c:pt idx="49">
                  <c:v>15</c:v>
                </c:pt>
                <c:pt idx="50">
                  <c:v>14</c:v>
                </c:pt>
                <c:pt idx="51">
                  <c:v>13</c:v>
                </c:pt>
                <c:pt idx="52">
                  <c:v>12</c:v>
                </c:pt>
                <c:pt idx="53">
                  <c:v>11</c:v>
                </c:pt>
                <c:pt idx="54">
                  <c:v>10</c:v>
                </c:pt>
                <c:pt idx="55">
                  <c:v>9</c:v>
                </c:pt>
                <c:pt idx="56">
                  <c:v>8</c:v>
                </c:pt>
                <c:pt idx="57">
                  <c:v>7</c:v>
                </c:pt>
                <c:pt idx="58">
                  <c:v>6</c:v>
                </c:pt>
                <c:pt idx="59">
                  <c:v>5</c:v>
                </c:pt>
                <c:pt idx="60">
                  <c:v>4</c:v>
                </c:pt>
                <c:pt idx="61">
                  <c:v>3</c:v>
                </c:pt>
                <c:pt idx="62">
                  <c:v>2</c:v>
                </c:pt>
                <c:pt idx="63">
                  <c:v>1</c:v>
                </c:pt>
                <c:pt idx="64">
                  <c:v>T</c:v>
                </c:pt>
              </c:strCache>
            </c:strRef>
          </c:cat>
          <c:val>
            <c:numRef>
              <c:f>Sheet3!$I$5:$I$69</c:f>
              <c:numCache>
                <c:formatCode>General</c:formatCode>
                <c:ptCount val="65"/>
                <c:pt idx="0">
                  <c:v>95.07</c:v>
                </c:pt>
                <c:pt idx="1">
                  <c:v>98.46</c:v>
                </c:pt>
                <c:pt idx="2">
                  <c:v>97.679999999999993</c:v>
                </c:pt>
                <c:pt idx="3">
                  <c:v>93.690000000000012</c:v>
                </c:pt>
                <c:pt idx="4">
                  <c:v>94.570000000000007</c:v>
                </c:pt>
                <c:pt idx="5">
                  <c:v>96.25</c:v>
                </c:pt>
                <c:pt idx="6">
                  <c:v>87.940000000000012</c:v>
                </c:pt>
                <c:pt idx="7">
                  <c:v>85.49</c:v>
                </c:pt>
                <c:pt idx="8">
                  <c:v>85.840000000000018</c:v>
                </c:pt>
                <c:pt idx="9">
                  <c:v>90.289999999999992</c:v>
                </c:pt>
                <c:pt idx="10">
                  <c:v>86.329999999999984</c:v>
                </c:pt>
                <c:pt idx="11">
                  <c:v>90.619999999999976</c:v>
                </c:pt>
                <c:pt idx="12">
                  <c:v>91.169999999999987</c:v>
                </c:pt>
                <c:pt idx="13">
                  <c:v>95.660000000000011</c:v>
                </c:pt>
                <c:pt idx="14">
                  <c:v>94.659999999999982</c:v>
                </c:pt>
                <c:pt idx="15">
                  <c:v>99.830000000000013</c:v>
                </c:pt>
                <c:pt idx="16">
                  <c:v>100.85</c:v>
                </c:pt>
                <c:pt idx="17">
                  <c:v>101.01000000000002</c:v>
                </c:pt>
                <c:pt idx="18">
                  <c:v>111.36000000000001</c:v>
                </c:pt>
                <c:pt idx="19">
                  <c:v>87.77000000000001</c:v>
                </c:pt>
                <c:pt idx="20">
                  <c:v>87.77000000000001</c:v>
                </c:pt>
                <c:pt idx="21">
                  <c:v>84.38000000000001</c:v>
                </c:pt>
                <c:pt idx="22">
                  <c:v>85.100000000000023</c:v>
                </c:pt>
                <c:pt idx="23">
                  <c:v>86.02000000000001</c:v>
                </c:pt>
                <c:pt idx="24">
                  <c:v>84.660000000000025</c:v>
                </c:pt>
                <c:pt idx="25">
                  <c:v>90.97999999999999</c:v>
                </c:pt>
                <c:pt idx="26">
                  <c:v>98.27000000000001</c:v>
                </c:pt>
                <c:pt idx="27">
                  <c:v>91.13</c:v>
                </c:pt>
                <c:pt idx="28">
                  <c:v>90.550000000000011</c:v>
                </c:pt>
                <c:pt idx="29">
                  <c:v>78.890000000000015</c:v>
                </c:pt>
                <c:pt idx="30">
                  <c:v>72.72</c:v>
                </c:pt>
                <c:pt idx="31">
                  <c:v>55.99</c:v>
                </c:pt>
                <c:pt idx="32">
                  <c:v>55.620000000000019</c:v>
                </c:pt>
                <c:pt idx="33">
                  <c:v>50.400000000000013</c:v>
                </c:pt>
                <c:pt idx="34">
                  <c:v>52.339999999999975</c:v>
                </c:pt>
                <c:pt idx="35">
                  <c:v>60.250000000000014</c:v>
                </c:pt>
                <c:pt idx="36">
                  <c:v>55.910000000000004</c:v>
                </c:pt>
                <c:pt idx="37">
                  <c:v>58.419999999999973</c:v>
                </c:pt>
                <c:pt idx="38">
                  <c:v>54.63000000000001</c:v>
                </c:pt>
                <c:pt idx="39">
                  <c:v>45.140000000000015</c:v>
                </c:pt>
                <c:pt idx="40">
                  <c:v>46.36999999999999</c:v>
                </c:pt>
                <c:pt idx="41">
                  <c:v>52.069999999999986</c:v>
                </c:pt>
                <c:pt idx="42">
                  <c:v>49.379999999999995</c:v>
                </c:pt>
                <c:pt idx="43">
                  <c:v>50.27000000000001</c:v>
                </c:pt>
                <c:pt idx="44">
                  <c:v>48.550000000000026</c:v>
                </c:pt>
                <c:pt idx="45">
                  <c:v>48.980000000000004</c:v>
                </c:pt>
                <c:pt idx="46">
                  <c:v>53.970000000000006</c:v>
                </c:pt>
                <c:pt idx="47">
                  <c:v>38.260000000000026</c:v>
                </c:pt>
                <c:pt idx="48">
                  <c:v>38.260000000000026</c:v>
                </c:pt>
                <c:pt idx="49">
                  <c:v>39.019999999999989</c:v>
                </c:pt>
                <c:pt idx="50">
                  <c:v>41.399999999999991</c:v>
                </c:pt>
                <c:pt idx="51">
                  <c:v>30.079999999999995</c:v>
                </c:pt>
                <c:pt idx="52">
                  <c:v>33.920000000000016</c:v>
                </c:pt>
                <c:pt idx="53">
                  <c:v>32.510000000000019</c:v>
                </c:pt>
                <c:pt idx="54">
                  <c:v>25.540000000000006</c:v>
                </c:pt>
                <c:pt idx="55">
                  <c:v>30.919999999999991</c:v>
                </c:pt>
                <c:pt idx="56">
                  <c:v>34.85</c:v>
                </c:pt>
                <c:pt idx="57">
                  <c:v>29.440000000000019</c:v>
                </c:pt>
                <c:pt idx="58">
                  <c:v>27.180000000000003</c:v>
                </c:pt>
                <c:pt idx="59">
                  <c:v>18.54</c:v>
                </c:pt>
                <c:pt idx="60">
                  <c:v>14.100000000000001</c:v>
                </c:pt>
                <c:pt idx="61">
                  <c:v>15.230000000000011</c:v>
                </c:pt>
                <c:pt idx="62">
                  <c:v>13.329999999999998</c:v>
                </c:pt>
                <c:pt idx="63">
                  <c:v>11.270000000000003</c:v>
                </c:pt>
                <c:pt idx="64">
                  <c:v>0</c:v>
                </c:pt>
              </c:numCache>
            </c:numRef>
          </c:val>
          <c:smooth val="0"/>
        </c:ser>
        <c:ser>
          <c:idx val="2"/>
          <c:order val="2"/>
          <c:tx>
            <c:strRef>
              <c:f>Sheet3!$J$4</c:f>
              <c:strCache>
                <c:ptCount val="1"/>
                <c:pt idx="0">
                  <c:v>German 10 year (April 2015 to July 2015)</c:v>
                </c:pt>
              </c:strCache>
            </c:strRef>
          </c:tx>
          <c:spPr>
            <a:ln w="28575" cap="rnd">
              <a:solidFill>
                <a:schemeClr val="accent3"/>
              </a:solidFill>
              <a:round/>
            </a:ln>
            <a:effectLst/>
          </c:spPr>
          <c:marker>
            <c:symbol val="none"/>
          </c:marker>
          <c:cat>
            <c:strRef>
              <c:f>Sheet3!$G$5:$G$69</c:f>
              <c:strCache>
                <c:ptCount val="65"/>
                <c:pt idx="0">
                  <c:v>64</c:v>
                </c:pt>
                <c:pt idx="1">
                  <c:v>63</c:v>
                </c:pt>
                <c:pt idx="2">
                  <c:v>62</c:v>
                </c:pt>
                <c:pt idx="3">
                  <c:v>61</c:v>
                </c:pt>
                <c:pt idx="4">
                  <c:v>60</c:v>
                </c:pt>
                <c:pt idx="5">
                  <c:v>59</c:v>
                </c:pt>
                <c:pt idx="6">
                  <c:v>58</c:v>
                </c:pt>
                <c:pt idx="7">
                  <c:v>57</c:v>
                </c:pt>
                <c:pt idx="8">
                  <c:v>56</c:v>
                </c:pt>
                <c:pt idx="9">
                  <c:v>55</c:v>
                </c:pt>
                <c:pt idx="10">
                  <c:v>54</c:v>
                </c:pt>
                <c:pt idx="11">
                  <c:v>53</c:v>
                </c:pt>
                <c:pt idx="12">
                  <c:v>52</c:v>
                </c:pt>
                <c:pt idx="13">
                  <c:v>51</c:v>
                </c:pt>
                <c:pt idx="14">
                  <c:v>50</c:v>
                </c:pt>
                <c:pt idx="15">
                  <c:v>49</c:v>
                </c:pt>
                <c:pt idx="16">
                  <c:v>48</c:v>
                </c:pt>
                <c:pt idx="17">
                  <c:v>47</c:v>
                </c:pt>
                <c:pt idx="18">
                  <c:v>46</c:v>
                </c:pt>
                <c:pt idx="19">
                  <c:v>45</c:v>
                </c:pt>
                <c:pt idx="20">
                  <c:v>44</c:v>
                </c:pt>
                <c:pt idx="21">
                  <c:v>43</c:v>
                </c:pt>
                <c:pt idx="22">
                  <c:v>42</c:v>
                </c:pt>
                <c:pt idx="23">
                  <c:v>41</c:v>
                </c:pt>
                <c:pt idx="24">
                  <c:v>40</c:v>
                </c:pt>
                <c:pt idx="25">
                  <c:v>39</c:v>
                </c:pt>
                <c:pt idx="26">
                  <c:v>38</c:v>
                </c:pt>
                <c:pt idx="27">
                  <c:v>37</c:v>
                </c:pt>
                <c:pt idx="28">
                  <c:v>36</c:v>
                </c:pt>
                <c:pt idx="29">
                  <c:v>35</c:v>
                </c:pt>
                <c:pt idx="30">
                  <c:v>34</c:v>
                </c:pt>
                <c:pt idx="31">
                  <c:v>33</c:v>
                </c:pt>
                <c:pt idx="32">
                  <c:v>32</c:v>
                </c:pt>
                <c:pt idx="33">
                  <c:v>31</c:v>
                </c:pt>
                <c:pt idx="34">
                  <c:v>30</c:v>
                </c:pt>
                <c:pt idx="35">
                  <c:v>29</c:v>
                </c:pt>
                <c:pt idx="36">
                  <c:v>28</c:v>
                </c:pt>
                <c:pt idx="37">
                  <c:v>27</c:v>
                </c:pt>
                <c:pt idx="38">
                  <c:v>26</c:v>
                </c:pt>
                <c:pt idx="39">
                  <c:v>25</c:v>
                </c:pt>
                <c:pt idx="40">
                  <c:v>24</c:v>
                </c:pt>
                <c:pt idx="41">
                  <c:v>23</c:v>
                </c:pt>
                <c:pt idx="42">
                  <c:v>22</c:v>
                </c:pt>
                <c:pt idx="43">
                  <c:v>21</c:v>
                </c:pt>
                <c:pt idx="44">
                  <c:v>20</c:v>
                </c:pt>
                <c:pt idx="45">
                  <c:v>19</c:v>
                </c:pt>
                <c:pt idx="46">
                  <c:v>18</c:v>
                </c:pt>
                <c:pt idx="47">
                  <c:v>17</c:v>
                </c:pt>
                <c:pt idx="48">
                  <c:v>16</c:v>
                </c:pt>
                <c:pt idx="49">
                  <c:v>15</c:v>
                </c:pt>
                <c:pt idx="50">
                  <c:v>14</c:v>
                </c:pt>
                <c:pt idx="51">
                  <c:v>13</c:v>
                </c:pt>
                <c:pt idx="52">
                  <c:v>12</c:v>
                </c:pt>
                <c:pt idx="53">
                  <c:v>11</c:v>
                </c:pt>
                <c:pt idx="54">
                  <c:v>10</c:v>
                </c:pt>
                <c:pt idx="55">
                  <c:v>9</c:v>
                </c:pt>
                <c:pt idx="56">
                  <c:v>8</c:v>
                </c:pt>
                <c:pt idx="57">
                  <c:v>7</c:v>
                </c:pt>
                <c:pt idx="58">
                  <c:v>6</c:v>
                </c:pt>
                <c:pt idx="59">
                  <c:v>5</c:v>
                </c:pt>
                <c:pt idx="60">
                  <c:v>4</c:v>
                </c:pt>
                <c:pt idx="61">
                  <c:v>3</c:v>
                </c:pt>
                <c:pt idx="62">
                  <c:v>2</c:v>
                </c:pt>
                <c:pt idx="63">
                  <c:v>1</c:v>
                </c:pt>
                <c:pt idx="64">
                  <c:v>T</c:v>
                </c:pt>
              </c:strCache>
            </c:strRef>
          </c:cat>
          <c:val>
            <c:numRef>
              <c:f>Sheet3!$J$5:$J$69</c:f>
              <c:numCache>
                <c:formatCode>General</c:formatCode>
                <c:ptCount val="65"/>
                <c:pt idx="0">
                  <c:v>51.09999999999998</c:v>
                </c:pt>
                <c:pt idx="1">
                  <c:v>48.299999999999976</c:v>
                </c:pt>
                <c:pt idx="2">
                  <c:v>60.399999999999977</c:v>
                </c:pt>
                <c:pt idx="3">
                  <c:v>63.09999999999998</c:v>
                </c:pt>
                <c:pt idx="4">
                  <c:v>68.499999999999972</c:v>
                </c:pt>
                <c:pt idx="5">
                  <c:v>65.299999999999969</c:v>
                </c:pt>
                <c:pt idx="6">
                  <c:v>60.39999999999997</c:v>
                </c:pt>
                <c:pt idx="7">
                  <c:v>63.599999999999973</c:v>
                </c:pt>
                <c:pt idx="8">
                  <c:v>76.199999999999974</c:v>
                </c:pt>
                <c:pt idx="9">
                  <c:v>70.199999999999974</c:v>
                </c:pt>
                <c:pt idx="10">
                  <c:v>68.399999999999977</c:v>
                </c:pt>
                <c:pt idx="11">
                  <c:v>71.199999999999974</c:v>
                </c:pt>
                <c:pt idx="12">
                  <c:v>72.399999999999977</c:v>
                </c:pt>
                <c:pt idx="13">
                  <c:v>59.199999999999974</c:v>
                </c:pt>
                <c:pt idx="14">
                  <c:v>64.799999999999983</c:v>
                </c:pt>
                <c:pt idx="15">
                  <c:v>64.799999999999983</c:v>
                </c:pt>
                <c:pt idx="16">
                  <c:v>63.799999999999983</c:v>
                </c:pt>
                <c:pt idx="17">
                  <c:v>66.499999999999972</c:v>
                </c:pt>
                <c:pt idx="18">
                  <c:v>67.399999999999977</c:v>
                </c:pt>
                <c:pt idx="19">
                  <c:v>72.399999999999977</c:v>
                </c:pt>
                <c:pt idx="20">
                  <c:v>82.09999999999998</c:v>
                </c:pt>
                <c:pt idx="21">
                  <c:v>78.999999999999972</c:v>
                </c:pt>
                <c:pt idx="22">
                  <c:v>71.899999999999977</c:v>
                </c:pt>
                <c:pt idx="23">
                  <c:v>68.399999999999977</c:v>
                </c:pt>
                <c:pt idx="24">
                  <c:v>67.799999999999983</c:v>
                </c:pt>
                <c:pt idx="25">
                  <c:v>72.199999999999989</c:v>
                </c:pt>
                <c:pt idx="26">
                  <c:v>55.399999999999991</c:v>
                </c:pt>
                <c:pt idx="27">
                  <c:v>38.1</c:v>
                </c:pt>
                <c:pt idx="28">
                  <c:v>32.699999999999996</c:v>
                </c:pt>
                <c:pt idx="29">
                  <c:v>37</c:v>
                </c:pt>
                <c:pt idx="30">
                  <c:v>39.4</c:v>
                </c:pt>
                <c:pt idx="31">
                  <c:v>38.699999999999996</c:v>
                </c:pt>
                <c:pt idx="32">
                  <c:v>44.599999999999987</c:v>
                </c:pt>
                <c:pt idx="33">
                  <c:v>44.399999999999984</c:v>
                </c:pt>
                <c:pt idx="34">
                  <c:v>47.999999999999986</c:v>
                </c:pt>
                <c:pt idx="35">
                  <c:v>47.199999999999989</c:v>
                </c:pt>
                <c:pt idx="36">
                  <c:v>43.499999999999986</c:v>
                </c:pt>
                <c:pt idx="37">
                  <c:v>48.899999999999991</c:v>
                </c:pt>
                <c:pt idx="38">
                  <c:v>46.399999999999991</c:v>
                </c:pt>
                <c:pt idx="39">
                  <c:v>54.199999999999989</c:v>
                </c:pt>
                <c:pt idx="40">
                  <c:v>56.399999999999991</c:v>
                </c:pt>
                <c:pt idx="41">
                  <c:v>51.5</c:v>
                </c:pt>
                <c:pt idx="42">
                  <c:v>44.999999999999993</c:v>
                </c:pt>
                <c:pt idx="43">
                  <c:v>38.699999999999996</c:v>
                </c:pt>
                <c:pt idx="44">
                  <c:v>42.999999999999986</c:v>
                </c:pt>
                <c:pt idx="45">
                  <c:v>42.599999999999987</c:v>
                </c:pt>
                <c:pt idx="46">
                  <c:v>35.599999999999994</c:v>
                </c:pt>
                <c:pt idx="47">
                  <c:v>29.299999999999997</c:v>
                </c:pt>
                <c:pt idx="48">
                  <c:v>21.299999999999997</c:v>
                </c:pt>
                <c:pt idx="49">
                  <c:v>20.599999999999998</c:v>
                </c:pt>
                <c:pt idx="50">
                  <c:v>12.499999999999996</c:v>
                </c:pt>
                <c:pt idx="51">
                  <c:v>0.29999999999999982</c:v>
                </c:pt>
                <c:pt idx="52">
                  <c:v>0.19999999999999973</c:v>
                </c:pt>
                <c:pt idx="53">
                  <c:v>-0.50000000000000089</c:v>
                </c:pt>
                <c:pt idx="54">
                  <c:v>0.5</c:v>
                </c:pt>
                <c:pt idx="55">
                  <c:v>0.5</c:v>
                </c:pt>
                <c:pt idx="56">
                  <c:v>-5.9</c:v>
                </c:pt>
                <c:pt idx="57">
                  <c:v>-8.5000000000000018</c:v>
                </c:pt>
                <c:pt idx="58">
                  <c:v>-8.2000000000000011</c:v>
                </c:pt>
                <c:pt idx="59">
                  <c:v>-7.5</c:v>
                </c:pt>
                <c:pt idx="60">
                  <c:v>-5.3000000000000007</c:v>
                </c:pt>
                <c:pt idx="61">
                  <c:v>-2.1999999999999993</c:v>
                </c:pt>
                <c:pt idx="62">
                  <c:v>-0.30000000000000027</c:v>
                </c:pt>
                <c:pt idx="63">
                  <c:v>-0.50000000000000044</c:v>
                </c:pt>
                <c:pt idx="64">
                  <c:v>0</c:v>
                </c:pt>
              </c:numCache>
            </c:numRef>
          </c:val>
          <c:smooth val="0"/>
        </c:ser>
        <c:dLbls>
          <c:showLegendKey val="0"/>
          <c:showVal val="0"/>
          <c:showCatName val="0"/>
          <c:showSerName val="0"/>
          <c:showPercent val="0"/>
          <c:showBubbleSize val="0"/>
        </c:dLbls>
        <c:smooth val="0"/>
        <c:axId val="344748264"/>
        <c:axId val="344748656"/>
      </c:lineChart>
      <c:catAx>
        <c:axId val="344748264"/>
        <c:scaling>
          <c:orientation val="maxMin"/>
        </c:scaling>
        <c:delete val="0"/>
        <c:axPos val="b"/>
        <c:numFmt formatCode="General" sourceLinked="1"/>
        <c:majorTickMark val="none"/>
        <c:minorTickMark val="none"/>
        <c:tickLblPos val="low"/>
        <c:spPr>
          <a:noFill/>
          <a:ln w="9525" cap="flat" cmpd="sng" algn="ctr">
            <a:solidFill>
              <a:schemeClr val="tx1"/>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344748656"/>
        <c:crosses val="autoZero"/>
        <c:auto val="0"/>
        <c:lblAlgn val="ctr"/>
        <c:lblOffset val="100"/>
        <c:tickLblSkip val="10"/>
        <c:tickMarkSkip val="10"/>
        <c:noMultiLvlLbl val="0"/>
      </c:catAx>
      <c:valAx>
        <c:axId val="344748656"/>
        <c:scaling>
          <c:orientation val="minMax"/>
          <c:max val="120"/>
        </c:scaling>
        <c:delete val="0"/>
        <c:axPos val="l"/>
        <c:numFmt formatCode="General" sourceLinked="1"/>
        <c:majorTickMark val="none"/>
        <c:minorTickMark val="none"/>
        <c:tickLblPos val="nextTo"/>
        <c:spPr>
          <a:noFill/>
          <a:ln>
            <a:solidFill>
              <a:schemeClr val="tx1"/>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crossAx val="344748264"/>
        <c:crosses val="max"/>
        <c:crossBetween val="between"/>
      </c:valAx>
      <c:spPr>
        <a:noFill/>
        <a:ln>
          <a:noFill/>
        </a:ln>
        <a:effectLst/>
      </c:spPr>
    </c:plotArea>
    <c:legend>
      <c:legendPos val="b"/>
      <c:layout>
        <c:manualLayout>
          <c:xMode val="edge"/>
          <c:yMode val="edge"/>
          <c:x val="0.19184593027172428"/>
          <c:y val="0.85130326044261306"/>
          <c:w val="0.66369193516392577"/>
          <c:h val="0.14869673955738699"/>
        </c:manualLayout>
      </c:layout>
      <c:overlay val="0"/>
      <c:spPr>
        <a:noFill/>
        <a:ln>
          <a:noFill/>
        </a:ln>
        <a:effectLst/>
      </c:spPr>
      <c:txPr>
        <a:bodyPr rot="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mn-cs"/>
            </a:defRPr>
          </a:pPr>
          <a:endParaRPr lang="en-US"/>
        </a:p>
      </c:txPr>
    </c:legend>
    <c:plotVisOnly val="1"/>
    <c:dispBlanksAs val="gap"/>
    <c:showDLblsOverMax val="0"/>
  </c:chart>
  <c:spPr>
    <a:noFill/>
    <a:ln>
      <a:noFill/>
    </a:ln>
    <a:effectLst/>
  </c:spPr>
  <c:txPr>
    <a:bodyPr/>
    <a:lstStyle/>
    <a:p>
      <a:pPr>
        <a:defRPr sz="1000" baseline="0">
          <a:solidFill>
            <a:schemeClr val="tx1"/>
          </a:solidFill>
          <a:latin typeface="Arial" panose="020B0604020202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31644556811632E-2"/>
          <c:y val="5.7220144562579597E-4"/>
          <c:w val="0.90664262046726651"/>
          <c:h val="0.99942779855437425"/>
        </c:manualLayout>
      </c:layout>
      <c:doughnutChart>
        <c:varyColors val="0"/>
        <c:ser>
          <c:idx val="0"/>
          <c:order val="0"/>
          <c:tx>
            <c:strRef>
              <c:f>Sheet2!$B$45</c:f>
              <c:strCache>
                <c:ptCount val="1"/>
                <c:pt idx="0">
                  <c:v>Sub-category</c:v>
                </c:pt>
              </c:strCache>
            </c:strRef>
          </c:tx>
          <c:spPr>
            <a:solidFill>
              <a:srgbClr val="D6E0EA"/>
            </a:solidFill>
            <a:ln w="19050">
              <a:solidFill>
                <a:schemeClr val="lt1"/>
              </a:solidFill>
            </a:ln>
            <a:effectLst/>
          </c:spPr>
          <c:dPt>
            <c:idx val="4"/>
            <c:bubble3D val="0"/>
            <c:spPr>
              <a:solidFill>
                <a:srgbClr val="E3EEDC"/>
              </a:solidFill>
              <a:ln w="19050">
                <a:solidFill>
                  <a:schemeClr val="lt1"/>
                </a:solidFill>
              </a:ln>
              <a:effectLst/>
            </c:spPr>
          </c:dPt>
          <c:dPt>
            <c:idx val="5"/>
            <c:bubble3D val="0"/>
            <c:spPr>
              <a:solidFill>
                <a:srgbClr val="E3EEDC"/>
              </a:solidFill>
              <a:ln w="19050">
                <a:solidFill>
                  <a:schemeClr val="lt1"/>
                </a:solidFill>
              </a:ln>
              <a:effectLst/>
            </c:spPr>
          </c:dPt>
          <c:dPt>
            <c:idx val="6"/>
            <c:bubble3D val="0"/>
            <c:spPr>
              <a:solidFill>
                <a:srgbClr val="F5CFE1"/>
              </a:solidFill>
              <a:ln w="19050">
                <a:solidFill>
                  <a:schemeClr val="lt1"/>
                </a:solidFill>
              </a:ln>
              <a:effectLst/>
            </c:spPr>
          </c:dPt>
          <c:dPt>
            <c:idx val="7"/>
            <c:bubble3D val="0"/>
            <c:spPr>
              <a:solidFill>
                <a:srgbClr val="F5CFE1"/>
              </a:solidFill>
              <a:ln w="19050">
                <a:solidFill>
                  <a:schemeClr val="lt1"/>
                </a:solidFill>
              </a:ln>
              <a:effectLst/>
            </c:spPr>
          </c:dPt>
          <c:dPt>
            <c:idx val="8"/>
            <c:bubble3D val="0"/>
            <c:spPr>
              <a:solidFill>
                <a:srgbClr val="F5CFE1"/>
              </a:solidFill>
              <a:ln w="19050">
                <a:solidFill>
                  <a:schemeClr val="lt1"/>
                </a:solidFill>
              </a:ln>
              <a:effectLst/>
            </c:spPr>
          </c:dPt>
          <c:dPt>
            <c:idx val="9"/>
            <c:bubble3D val="0"/>
            <c:spPr>
              <a:solidFill>
                <a:srgbClr val="F5CFE1"/>
              </a:solidFill>
              <a:ln w="19050">
                <a:solidFill>
                  <a:schemeClr val="lt1"/>
                </a:solidFill>
              </a:ln>
              <a:effectLst/>
            </c:spPr>
          </c:dPt>
          <c:dPt>
            <c:idx val="10"/>
            <c:bubble3D val="0"/>
            <c:spPr>
              <a:solidFill>
                <a:srgbClr val="F5CFE1"/>
              </a:solidFill>
              <a:ln w="19050">
                <a:solidFill>
                  <a:schemeClr val="lt1"/>
                </a:solidFill>
              </a:ln>
              <a:effectLst/>
            </c:spPr>
          </c:dPt>
          <c:dPt>
            <c:idx val="11"/>
            <c:bubble3D val="0"/>
            <c:spPr>
              <a:solidFill>
                <a:srgbClr val="F5CFE1"/>
              </a:solidFill>
              <a:ln w="19050">
                <a:solidFill>
                  <a:schemeClr val="lt1"/>
                </a:solidFill>
              </a:ln>
              <a:effectLst/>
            </c:spPr>
          </c:dPt>
          <c:dPt>
            <c:idx val="12"/>
            <c:bubble3D val="0"/>
            <c:spPr>
              <a:solidFill>
                <a:srgbClr val="F8E5CC"/>
              </a:solidFill>
              <a:ln w="19050">
                <a:solidFill>
                  <a:schemeClr val="lt1"/>
                </a:solidFill>
              </a:ln>
              <a:effectLst/>
            </c:spPr>
          </c:dPt>
          <c:dPt>
            <c:idx val="13"/>
            <c:bubble3D val="0"/>
            <c:spPr>
              <a:solidFill>
                <a:srgbClr val="F8E5CC"/>
              </a:solidFill>
              <a:ln w="19050">
                <a:solidFill>
                  <a:schemeClr val="lt1"/>
                </a:solidFill>
              </a:ln>
              <a:effectLst/>
            </c:spPr>
          </c:dPt>
          <c:dPt>
            <c:idx val="14"/>
            <c:bubble3D val="0"/>
            <c:spPr>
              <a:solidFill>
                <a:srgbClr val="F8E5CC"/>
              </a:solidFill>
              <a:ln w="19050">
                <a:solidFill>
                  <a:schemeClr val="lt1"/>
                </a:solidFill>
              </a:ln>
              <a:effectLst/>
            </c:spPr>
          </c:dPt>
          <c:dPt>
            <c:idx val="15"/>
            <c:bubble3D val="0"/>
            <c:spPr>
              <a:solidFill>
                <a:srgbClr val="E9D6E8"/>
              </a:solidFill>
              <a:ln w="19050">
                <a:solidFill>
                  <a:schemeClr val="lt1"/>
                </a:solidFill>
              </a:ln>
              <a:effectLst/>
            </c:spPr>
          </c:dPt>
          <c:dPt>
            <c:idx val="16"/>
            <c:bubble3D val="0"/>
            <c:spPr>
              <a:solidFill>
                <a:srgbClr val="E9D6E8"/>
              </a:solidFill>
              <a:ln w="19050">
                <a:solidFill>
                  <a:schemeClr val="lt1"/>
                </a:solidFill>
              </a:ln>
              <a:effectLst/>
            </c:spPr>
          </c:dPt>
          <c:dPt>
            <c:idx val="17"/>
            <c:bubble3D val="0"/>
            <c:spPr>
              <a:solidFill>
                <a:srgbClr val="D9EAF0"/>
              </a:solidFill>
              <a:ln w="19050">
                <a:solidFill>
                  <a:schemeClr val="lt1"/>
                </a:solidFill>
              </a:ln>
              <a:effectLst/>
            </c:spPr>
          </c:dPt>
          <c:dPt>
            <c:idx val="18"/>
            <c:bubble3D val="0"/>
            <c:spPr>
              <a:solidFill>
                <a:srgbClr val="D9EAF0"/>
              </a:solidFill>
              <a:ln w="19050">
                <a:solidFill>
                  <a:schemeClr val="lt1"/>
                </a:solidFill>
              </a:ln>
              <a:effectLst/>
            </c:spPr>
          </c:dPt>
          <c:dPt>
            <c:idx val="19"/>
            <c:bubble3D val="0"/>
            <c:spPr>
              <a:solidFill>
                <a:srgbClr val="D9EAF0"/>
              </a:solidFill>
              <a:ln w="19050">
                <a:solidFill>
                  <a:schemeClr val="lt1"/>
                </a:solidFill>
              </a:ln>
              <a:effectLst/>
            </c:spPr>
          </c:dPt>
          <c:dPt>
            <c:idx val="20"/>
            <c:bubble3D val="0"/>
            <c:spPr>
              <a:solidFill>
                <a:srgbClr val="D9EAF0"/>
              </a:solidFill>
              <a:ln w="19050">
                <a:solidFill>
                  <a:schemeClr val="lt1"/>
                </a:solidFill>
              </a:ln>
              <a:effectLst/>
            </c:spPr>
          </c:dPt>
          <c:dPt>
            <c:idx val="21"/>
            <c:bubble3D val="0"/>
            <c:spPr>
              <a:solidFill>
                <a:srgbClr val="D9EAF0"/>
              </a:solidFill>
              <a:ln w="19050">
                <a:solidFill>
                  <a:schemeClr val="lt1"/>
                </a:solidFill>
              </a:ln>
              <a:effectLst/>
            </c:spPr>
          </c:dPt>
          <c:dLbls>
            <c:spPr>
              <a:noFill/>
              <a:ln>
                <a:noFill/>
              </a:ln>
              <a:effectLst/>
            </c:spPr>
            <c:txPr>
              <a:bodyPr rot="0" spcFirstLastPara="1" vertOverflow="ellipsis" vert="horz" wrap="square" lIns="38100" tIns="19050" rIns="38100" bIns="19050" anchor="ctr" anchorCtr="1">
                <a:spAutoFit/>
              </a:bodyPr>
              <a:lstStyle/>
              <a:p>
                <a:pPr>
                  <a:defRPr sz="800" b="1" i="0" u="none" strike="noStrike" kern="600" spc="-3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Sheet2!$B$46:$B$66</c:f>
              <c:strCache>
                <c:ptCount val="21"/>
                <c:pt idx="0">
                  <c:v>DM
Equity</c:v>
                </c:pt>
                <c:pt idx="1">
                  <c:v>EM
Equity</c:v>
                </c:pt>
                <c:pt idx="2">
                  <c:v>Style
Equity</c:v>
                </c:pt>
                <c:pt idx="3">
                  <c:v>Sector
Equity</c:v>
                </c:pt>
                <c:pt idx="4">
                  <c:v>IG</c:v>
                </c:pt>
                <c:pt idx="5">
                  <c:v>HY</c:v>
                </c:pt>
                <c:pt idx="6">
                  <c:v>DM Govt
bonds</c:v>
                </c:pt>
                <c:pt idx="7">
                  <c:v>Inflation
linked
bonds</c:v>
                </c:pt>
                <c:pt idx="8">
                  <c:v>DM
FX</c:v>
                </c:pt>
                <c:pt idx="9">
                  <c:v>EM
FX</c:v>
                </c:pt>
                <c:pt idx="10">
                  <c:v>EMD
Local</c:v>
                </c:pt>
                <c:pt idx="11">
                  <c:v>EMD
Hard</c:v>
                </c:pt>
                <c:pt idx="12">
                  <c:v>Property
Securities</c:v>
                </c:pt>
                <c:pt idx="13">
                  <c:v>Infra-
structure</c:v>
                </c:pt>
                <c:pt idx="14">
                  <c:v>Private
Equity</c:v>
                </c:pt>
                <c:pt idx="15">
                  <c:v>Precious
Metals</c:v>
                </c:pt>
                <c:pt idx="16">
                  <c:v>Broad
Commod-
ities</c:v>
                </c:pt>
                <c:pt idx="17">
                  <c:v>Reinsurance</c:v>
                </c:pt>
                <c:pt idx="18">
                  <c:v>Long-
Short
Factor</c:v>
                </c:pt>
                <c:pt idx="19">
                  <c:v>Merger
Arbitrage</c:v>
                </c:pt>
                <c:pt idx="20">
                  <c:v>Protection
&amp; Volatilty</c:v>
                </c:pt>
              </c:strCache>
            </c:strRef>
          </c:cat>
          <c:val>
            <c:numRef>
              <c:f>Sheet2!$C$46:$C$66</c:f>
              <c:numCache>
                <c:formatCode>#,##0.00</c:formatCode>
                <c:ptCount val="21"/>
                <c:pt idx="0">
                  <c:v>4.7619047619047619</c:v>
                </c:pt>
                <c:pt idx="1">
                  <c:v>4.7619047619047619</c:v>
                </c:pt>
                <c:pt idx="2">
                  <c:v>4.7619047619047619</c:v>
                </c:pt>
                <c:pt idx="3">
                  <c:v>4.7619047619047619</c:v>
                </c:pt>
                <c:pt idx="4">
                  <c:v>4.7619047619047619</c:v>
                </c:pt>
                <c:pt idx="5">
                  <c:v>4.7619047619047619</c:v>
                </c:pt>
                <c:pt idx="6">
                  <c:v>4.7619047619047619</c:v>
                </c:pt>
                <c:pt idx="7">
                  <c:v>4.7619047619047619</c:v>
                </c:pt>
                <c:pt idx="8">
                  <c:v>4.7619047619047619</c:v>
                </c:pt>
                <c:pt idx="9">
                  <c:v>4.7619047619047619</c:v>
                </c:pt>
                <c:pt idx="10">
                  <c:v>4.7619047619047619</c:v>
                </c:pt>
                <c:pt idx="11">
                  <c:v>4.7619047619047619</c:v>
                </c:pt>
                <c:pt idx="12">
                  <c:v>4.7619047619047619</c:v>
                </c:pt>
                <c:pt idx="13">
                  <c:v>4.7619047619047619</c:v>
                </c:pt>
                <c:pt idx="14">
                  <c:v>4.7619047619047619</c:v>
                </c:pt>
                <c:pt idx="15">
                  <c:v>4.7619047619047619</c:v>
                </c:pt>
                <c:pt idx="16">
                  <c:v>4.7619047619047619</c:v>
                </c:pt>
                <c:pt idx="17">
                  <c:v>4.7619047619047619</c:v>
                </c:pt>
                <c:pt idx="18">
                  <c:v>4.7619047619047619</c:v>
                </c:pt>
                <c:pt idx="19">
                  <c:v>4.7619047619047619</c:v>
                </c:pt>
                <c:pt idx="20">
                  <c:v>4.7619047619047619</c:v>
                </c:pt>
              </c:numCache>
            </c:numRef>
          </c:val>
        </c:ser>
        <c:ser>
          <c:idx val="1"/>
          <c:order val="1"/>
          <c:tx>
            <c:strRef>
              <c:f>Sheet2!$B$37</c:f>
              <c:strCache>
                <c:ptCount val="1"/>
                <c:pt idx="0">
                  <c:v>Category</c:v>
                </c:pt>
              </c:strCache>
            </c:strRef>
          </c:tx>
          <c:spPr>
            <a:solidFill>
              <a:srgbClr val="326295"/>
            </a:solidFill>
            <a:ln w="19050">
              <a:solidFill>
                <a:schemeClr val="lt1"/>
              </a:solidFill>
            </a:ln>
            <a:effectLst/>
          </c:spPr>
          <c:dPt>
            <c:idx val="1"/>
            <c:bubble3D val="0"/>
            <c:spPr>
              <a:solidFill>
                <a:srgbClr val="74AA50"/>
              </a:solidFill>
              <a:ln w="19050">
                <a:solidFill>
                  <a:schemeClr val="lt1"/>
                </a:solidFill>
              </a:ln>
              <a:effectLst/>
            </c:spPr>
          </c:dPt>
          <c:dPt>
            <c:idx val="2"/>
            <c:bubble3D val="0"/>
            <c:spPr>
              <a:solidFill>
                <a:srgbClr val="CE0F69"/>
              </a:solidFill>
              <a:ln w="19050">
                <a:solidFill>
                  <a:schemeClr val="lt1"/>
                </a:solidFill>
              </a:ln>
              <a:effectLst/>
            </c:spPr>
          </c:dPt>
          <c:dPt>
            <c:idx val="3"/>
            <c:bubble3D val="0"/>
            <c:spPr>
              <a:solidFill>
                <a:srgbClr val="DE7C00"/>
              </a:solidFill>
              <a:ln w="19050">
                <a:solidFill>
                  <a:schemeClr val="lt1"/>
                </a:solidFill>
              </a:ln>
              <a:effectLst/>
            </c:spPr>
          </c:dPt>
          <c:dPt>
            <c:idx val="4"/>
            <c:bubble3D val="0"/>
            <c:spPr>
              <a:solidFill>
                <a:srgbClr val="93328E"/>
              </a:solidFill>
              <a:ln w="19050">
                <a:solidFill>
                  <a:schemeClr val="lt1"/>
                </a:solidFill>
              </a:ln>
              <a:effectLst/>
            </c:spPr>
          </c:dPt>
          <c:dPt>
            <c:idx val="5"/>
            <c:bubble3D val="0"/>
            <c:spPr>
              <a:solidFill>
                <a:srgbClr val="4298B5"/>
              </a:solidFill>
              <a:ln w="19050">
                <a:solidFill>
                  <a:schemeClr val="lt1"/>
                </a:solidFill>
              </a:ln>
              <a:effectLst/>
            </c:spPr>
          </c:dPt>
          <c:dLbls>
            <c:delete val="1"/>
          </c:dLbls>
          <c:cat>
            <c:strRef>
              <c:f>Sheet2!$B$46:$B$66</c:f>
              <c:strCache>
                <c:ptCount val="21"/>
                <c:pt idx="0">
                  <c:v>DM
Equity</c:v>
                </c:pt>
                <c:pt idx="1">
                  <c:v>EM
Equity</c:v>
                </c:pt>
                <c:pt idx="2">
                  <c:v>Style
Equity</c:v>
                </c:pt>
                <c:pt idx="3">
                  <c:v>Sector
Equity</c:v>
                </c:pt>
                <c:pt idx="4">
                  <c:v>IG</c:v>
                </c:pt>
                <c:pt idx="5">
                  <c:v>HY</c:v>
                </c:pt>
                <c:pt idx="6">
                  <c:v>DM Govt
bonds</c:v>
                </c:pt>
                <c:pt idx="7">
                  <c:v>Inflation
linked
bonds</c:v>
                </c:pt>
                <c:pt idx="8">
                  <c:v>DM
FX</c:v>
                </c:pt>
                <c:pt idx="9">
                  <c:v>EM
FX</c:v>
                </c:pt>
                <c:pt idx="10">
                  <c:v>EMD
Local</c:v>
                </c:pt>
                <c:pt idx="11">
                  <c:v>EMD
Hard</c:v>
                </c:pt>
                <c:pt idx="12">
                  <c:v>Property
Securities</c:v>
                </c:pt>
                <c:pt idx="13">
                  <c:v>Infra-
structure</c:v>
                </c:pt>
                <c:pt idx="14">
                  <c:v>Private
Equity</c:v>
                </c:pt>
                <c:pt idx="15">
                  <c:v>Precious
Metals</c:v>
                </c:pt>
                <c:pt idx="16">
                  <c:v>Broad
Commod-
ities</c:v>
                </c:pt>
                <c:pt idx="17">
                  <c:v>Reinsurance</c:v>
                </c:pt>
                <c:pt idx="18">
                  <c:v>Long-
Short
Factor</c:v>
                </c:pt>
                <c:pt idx="19">
                  <c:v>Merger
Arbitrage</c:v>
                </c:pt>
                <c:pt idx="20">
                  <c:v>Protection
&amp; Volatilty</c:v>
                </c:pt>
              </c:strCache>
            </c:strRef>
          </c:cat>
          <c:val>
            <c:numRef>
              <c:f>Sheet2!$C$38:$C$43</c:f>
              <c:numCache>
                <c:formatCode>#,##0.00</c:formatCode>
                <c:ptCount val="6"/>
                <c:pt idx="0">
                  <c:v>19.047619047619047</c:v>
                </c:pt>
                <c:pt idx="1">
                  <c:v>9.5238095238095237</c:v>
                </c:pt>
                <c:pt idx="2">
                  <c:v>28.571428571428573</c:v>
                </c:pt>
                <c:pt idx="3">
                  <c:v>14.285714285714285</c:v>
                </c:pt>
                <c:pt idx="4">
                  <c:v>9.5238095238095237</c:v>
                </c:pt>
                <c:pt idx="5">
                  <c:v>19.047619047619047</c:v>
                </c:pt>
              </c:numCache>
            </c:numRef>
          </c:val>
        </c:ser>
        <c:dLbls>
          <c:showLegendKey val="0"/>
          <c:showVal val="1"/>
          <c:showCatName val="0"/>
          <c:showSerName val="0"/>
          <c:showPercent val="0"/>
          <c:showBubbleSize val="0"/>
          <c:showLeaderLines val="0"/>
        </c:dLbls>
        <c:firstSliceAng val="0"/>
        <c:holeSize val="56"/>
      </c:doughnutChart>
      <c:spPr>
        <a:noFill/>
        <a:ln>
          <a:noFill/>
        </a:ln>
        <a:effectLst/>
      </c:spPr>
    </c:plotArea>
    <c:plotVisOnly val="1"/>
    <c:dispBlanksAs val="gap"/>
    <c:showDLblsOverMax val="0"/>
  </c:chart>
  <c:spPr>
    <a:noFill/>
    <a:ln w="9525" cap="flat" cmpd="sng" algn="ctr">
      <a:noFill/>
      <a:round/>
    </a:ln>
    <a:effectLst/>
  </c:spPr>
  <c:txPr>
    <a:bodyPr/>
    <a:lstStyle/>
    <a:p>
      <a:pPr>
        <a:defRPr sz="10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02">
  <cs:axisTitle>
    <cs:lnRef idx="0"/>
    <cs:fillRef idx="0"/>
    <cs:effectRef idx="0"/>
    <cs:fontRef idx="minor">
      <a:schemeClr val="tx2"/>
    </cs:fontRef>
    <cs:defRPr sz="900"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900" kern="1200"/>
  </cs:chartArea>
  <cs:dataLabel>
    <cs:lnRef idx="0"/>
    <cs:fillRef idx="0"/>
    <cs:effectRef idx="0"/>
    <cs:fontRef idx="minor">
      <a:schemeClr val="tx2"/>
    </cs:fontRef>
    <cs:defRPr sz="900"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900"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900"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1600"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900"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900"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22317" cy="493635"/>
          </a:xfrm>
          <a:prstGeom prst="rect">
            <a:avLst/>
          </a:prstGeom>
        </p:spPr>
        <p:txBody>
          <a:bodyPr vert="horz" lIns="90708" tIns="45353" rIns="90708" bIns="45353" rtlCol="0"/>
          <a:lstStyle>
            <a:lvl1pPr algn="l">
              <a:defRPr sz="1200"/>
            </a:lvl1pPr>
          </a:lstStyle>
          <a:p>
            <a:endParaRPr lang="en-GB"/>
          </a:p>
        </p:txBody>
      </p:sp>
      <p:sp>
        <p:nvSpPr>
          <p:cNvPr id="3" name="Date Placeholder 2"/>
          <p:cNvSpPr>
            <a:spLocks noGrp="1"/>
          </p:cNvSpPr>
          <p:nvPr>
            <p:ph type="dt" sz="quarter" idx="1"/>
          </p:nvPr>
        </p:nvSpPr>
        <p:spPr>
          <a:xfrm>
            <a:off x="3818222" y="1"/>
            <a:ext cx="2922317" cy="493635"/>
          </a:xfrm>
          <a:prstGeom prst="rect">
            <a:avLst/>
          </a:prstGeom>
        </p:spPr>
        <p:txBody>
          <a:bodyPr vert="horz" lIns="90708" tIns="45353" rIns="90708" bIns="45353" rtlCol="0"/>
          <a:lstStyle>
            <a:lvl1pPr algn="r">
              <a:defRPr sz="1200"/>
            </a:lvl1pPr>
          </a:lstStyle>
          <a:p>
            <a:fld id="{30BC02D5-E102-4C79-A2FD-3761128DD7AB}" type="datetimeFigureOut">
              <a:rPr lang="en-GB" smtClean="0"/>
              <a:pPr/>
              <a:t>18/09/2017</a:t>
            </a:fld>
            <a:endParaRPr lang="en-GB"/>
          </a:p>
        </p:txBody>
      </p:sp>
      <p:sp>
        <p:nvSpPr>
          <p:cNvPr id="4" name="Footer Placeholder 3"/>
          <p:cNvSpPr>
            <a:spLocks noGrp="1"/>
          </p:cNvSpPr>
          <p:nvPr>
            <p:ph type="ftr" sz="quarter" idx="2"/>
          </p:nvPr>
        </p:nvSpPr>
        <p:spPr>
          <a:xfrm>
            <a:off x="1" y="9377444"/>
            <a:ext cx="2922317" cy="493635"/>
          </a:xfrm>
          <a:prstGeom prst="rect">
            <a:avLst/>
          </a:prstGeom>
        </p:spPr>
        <p:txBody>
          <a:bodyPr vert="horz" lIns="90708" tIns="45353" rIns="90708" bIns="45353" rtlCol="0" anchor="b"/>
          <a:lstStyle>
            <a:lvl1pPr algn="l">
              <a:defRPr sz="1200"/>
            </a:lvl1pPr>
          </a:lstStyle>
          <a:p>
            <a:endParaRPr lang="en-GB"/>
          </a:p>
        </p:txBody>
      </p:sp>
      <p:sp>
        <p:nvSpPr>
          <p:cNvPr id="5" name="Slide Number Placeholder 4"/>
          <p:cNvSpPr>
            <a:spLocks noGrp="1"/>
          </p:cNvSpPr>
          <p:nvPr>
            <p:ph type="sldNum" sz="quarter" idx="3"/>
          </p:nvPr>
        </p:nvSpPr>
        <p:spPr>
          <a:xfrm>
            <a:off x="3818222" y="9377444"/>
            <a:ext cx="2922317" cy="493635"/>
          </a:xfrm>
          <a:prstGeom prst="rect">
            <a:avLst/>
          </a:prstGeom>
        </p:spPr>
        <p:txBody>
          <a:bodyPr vert="horz" lIns="90708" tIns="45353" rIns="90708" bIns="45353" rtlCol="0" anchor="b"/>
          <a:lstStyle>
            <a:lvl1pPr algn="r">
              <a:defRPr sz="1200"/>
            </a:lvl1pPr>
          </a:lstStyle>
          <a:p>
            <a:fld id="{845D9ED5-8DA2-446E-86A1-99AAB6AFFB9F}" type="slidenum">
              <a:rPr lang="en-GB" smtClean="0"/>
              <a:pPr/>
              <a:t>‹#›</a:t>
            </a:fld>
            <a:endParaRPr lang="en-GB"/>
          </a:p>
        </p:txBody>
      </p:sp>
    </p:spTree>
    <p:extLst>
      <p:ext uri="{BB962C8B-B14F-4D97-AF65-F5344CB8AC3E}">
        <p14:creationId xmlns:p14="http://schemas.microsoft.com/office/powerpoint/2010/main" val="1149904912"/>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1"/>
            <a:ext cx="2921581" cy="493635"/>
          </a:xfrm>
          <a:prstGeom prst="rect">
            <a:avLst/>
          </a:prstGeom>
        </p:spPr>
        <p:txBody>
          <a:bodyPr vert="horz" lIns="90708" tIns="45353" rIns="90708" bIns="45353" rtlCol="0"/>
          <a:lstStyle>
            <a:lvl1pPr algn="l">
              <a:defRPr sz="1200"/>
            </a:lvl1pPr>
          </a:lstStyle>
          <a:p>
            <a:endParaRPr lang="en-GB"/>
          </a:p>
        </p:txBody>
      </p:sp>
      <p:sp>
        <p:nvSpPr>
          <p:cNvPr id="3" name="Date Placeholder 2"/>
          <p:cNvSpPr>
            <a:spLocks noGrp="1"/>
          </p:cNvSpPr>
          <p:nvPr>
            <p:ph type="dt" idx="1"/>
          </p:nvPr>
        </p:nvSpPr>
        <p:spPr>
          <a:xfrm>
            <a:off x="3818973" y="1"/>
            <a:ext cx="2921581" cy="493635"/>
          </a:xfrm>
          <a:prstGeom prst="rect">
            <a:avLst/>
          </a:prstGeom>
        </p:spPr>
        <p:txBody>
          <a:bodyPr vert="horz" lIns="90708" tIns="45353" rIns="90708" bIns="45353" rtlCol="0"/>
          <a:lstStyle>
            <a:lvl1pPr algn="r">
              <a:defRPr sz="1200"/>
            </a:lvl1pPr>
          </a:lstStyle>
          <a:p>
            <a:fld id="{2F21FF12-3416-43D0-B56D-C0167AEA935A}" type="datetimeFigureOut">
              <a:rPr lang="en-US" smtClean="0"/>
              <a:pPr/>
              <a:t>9/18/2017</a:t>
            </a:fld>
            <a:endParaRPr lang="en-GB"/>
          </a:p>
        </p:txBody>
      </p:sp>
      <p:sp>
        <p:nvSpPr>
          <p:cNvPr id="4" name="Slide Image Placeholder 3"/>
          <p:cNvSpPr>
            <a:spLocks noGrp="1" noRot="1" noChangeAspect="1"/>
          </p:cNvSpPr>
          <p:nvPr>
            <p:ph type="sldImg" idx="2"/>
          </p:nvPr>
        </p:nvSpPr>
        <p:spPr>
          <a:xfrm>
            <a:off x="754063" y="742950"/>
            <a:ext cx="5235575" cy="3702050"/>
          </a:xfrm>
          <a:prstGeom prst="rect">
            <a:avLst/>
          </a:prstGeom>
          <a:noFill/>
          <a:ln w="12700">
            <a:solidFill>
              <a:prstClr val="black"/>
            </a:solidFill>
          </a:ln>
        </p:spPr>
        <p:txBody>
          <a:bodyPr vert="horz" lIns="90708" tIns="45353" rIns="90708" bIns="45353" rtlCol="0" anchor="ctr"/>
          <a:lstStyle/>
          <a:p>
            <a:endParaRPr lang="en-GB"/>
          </a:p>
        </p:txBody>
      </p:sp>
      <p:sp>
        <p:nvSpPr>
          <p:cNvPr id="5" name="Notes Placeholder 4"/>
          <p:cNvSpPr>
            <a:spLocks noGrp="1"/>
          </p:cNvSpPr>
          <p:nvPr>
            <p:ph type="body" sz="quarter" idx="3"/>
          </p:nvPr>
        </p:nvSpPr>
        <p:spPr>
          <a:xfrm>
            <a:off x="674212" y="4689516"/>
            <a:ext cx="5393690" cy="4442700"/>
          </a:xfrm>
          <a:prstGeom prst="rect">
            <a:avLst/>
          </a:prstGeom>
        </p:spPr>
        <p:txBody>
          <a:bodyPr vert="horz" lIns="90708" tIns="45353" rIns="90708" bIns="45353"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3" y="9377318"/>
            <a:ext cx="2921581" cy="493635"/>
          </a:xfrm>
          <a:prstGeom prst="rect">
            <a:avLst/>
          </a:prstGeom>
        </p:spPr>
        <p:txBody>
          <a:bodyPr vert="horz" lIns="90708" tIns="45353" rIns="90708" bIns="45353" rtlCol="0" anchor="b"/>
          <a:lstStyle>
            <a:lvl1pPr algn="l">
              <a:defRPr sz="1200"/>
            </a:lvl1pPr>
          </a:lstStyle>
          <a:p>
            <a:endParaRPr lang="en-GB"/>
          </a:p>
        </p:txBody>
      </p:sp>
      <p:sp>
        <p:nvSpPr>
          <p:cNvPr id="7" name="Slide Number Placeholder 6"/>
          <p:cNvSpPr>
            <a:spLocks noGrp="1"/>
          </p:cNvSpPr>
          <p:nvPr>
            <p:ph type="sldNum" sz="quarter" idx="5"/>
          </p:nvPr>
        </p:nvSpPr>
        <p:spPr>
          <a:xfrm>
            <a:off x="3818973" y="9377318"/>
            <a:ext cx="2921581" cy="493635"/>
          </a:xfrm>
          <a:prstGeom prst="rect">
            <a:avLst/>
          </a:prstGeom>
        </p:spPr>
        <p:txBody>
          <a:bodyPr vert="horz" lIns="90708" tIns="45353" rIns="90708" bIns="45353" rtlCol="0" anchor="b"/>
          <a:lstStyle>
            <a:lvl1pPr algn="r">
              <a:defRPr sz="1200"/>
            </a:lvl1pPr>
          </a:lstStyle>
          <a:p>
            <a:fld id="{722DBCD6-B5F9-444B-AD53-447C2BE1D2B6}" type="slidenum">
              <a:rPr lang="en-GB" smtClean="0"/>
              <a:pPr/>
              <a:t>‹#›</a:t>
            </a:fld>
            <a:endParaRPr lang="en-GB"/>
          </a:p>
        </p:txBody>
      </p:sp>
    </p:spTree>
    <p:extLst>
      <p:ext uri="{BB962C8B-B14F-4D97-AF65-F5344CB8AC3E}">
        <p14:creationId xmlns:p14="http://schemas.microsoft.com/office/powerpoint/2010/main" val="464509904"/>
      </p:ext>
    </p:extLst>
  </p:cSld>
  <p:clrMap bg1="lt1" tx1="dk1" bg2="lt2" tx2="dk2" accent1="accent1" accent2="accent2" accent3="accent3" accent4="accent4" accent5="accent5" accent6="accent6" hlink="hlink" folHlink="folHlink"/>
  <p:hf hdr="0" dt="0"/>
  <p:notesStyle>
    <a:lvl1pPr marL="0" algn="l" defTabSz="995690" rtl="0" eaLnBrk="1" latinLnBrk="0" hangingPunct="1">
      <a:defRPr sz="1300" kern="1200">
        <a:solidFill>
          <a:schemeClr val="tx1"/>
        </a:solidFill>
        <a:latin typeface="+mn-lt"/>
        <a:ea typeface="+mn-ea"/>
        <a:cs typeface="+mn-cs"/>
      </a:defRPr>
    </a:lvl1pPr>
    <a:lvl2pPr marL="497845" algn="l" defTabSz="995690" rtl="0" eaLnBrk="1" latinLnBrk="0" hangingPunct="1">
      <a:defRPr sz="1300" kern="1200">
        <a:solidFill>
          <a:schemeClr val="tx1"/>
        </a:solidFill>
        <a:latin typeface="+mn-lt"/>
        <a:ea typeface="+mn-ea"/>
        <a:cs typeface="+mn-cs"/>
      </a:defRPr>
    </a:lvl2pPr>
    <a:lvl3pPr marL="995690" algn="l" defTabSz="995690" rtl="0" eaLnBrk="1" latinLnBrk="0" hangingPunct="1">
      <a:defRPr sz="1300" kern="1200">
        <a:solidFill>
          <a:schemeClr val="tx1"/>
        </a:solidFill>
        <a:latin typeface="+mn-lt"/>
        <a:ea typeface="+mn-ea"/>
        <a:cs typeface="+mn-cs"/>
      </a:defRPr>
    </a:lvl3pPr>
    <a:lvl4pPr marL="1493535" algn="l" defTabSz="995690" rtl="0" eaLnBrk="1" latinLnBrk="0" hangingPunct="1">
      <a:defRPr sz="1300" kern="1200">
        <a:solidFill>
          <a:schemeClr val="tx1"/>
        </a:solidFill>
        <a:latin typeface="+mn-lt"/>
        <a:ea typeface="+mn-ea"/>
        <a:cs typeface="+mn-cs"/>
      </a:defRPr>
    </a:lvl4pPr>
    <a:lvl5pPr marL="1991380" algn="l" defTabSz="995690" rtl="0" eaLnBrk="1" latinLnBrk="0" hangingPunct="1">
      <a:defRPr sz="1300" kern="1200">
        <a:solidFill>
          <a:schemeClr val="tx1"/>
        </a:solidFill>
        <a:latin typeface="+mn-lt"/>
        <a:ea typeface="+mn-ea"/>
        <a:cs typeface="+mn-cs"/>
      </a:defRPr>
    </a:lvl5pPr>
    <a:lvl6pPr marL="2489225" algn="l" defTabSz="995690" rtl="0" eaLnBrk="1" latinLnBrk="0" hangingPunct="1">
      <a:defRPr sz="1300" kern="1200">
        <a:solidFill>
          <a:schemeClr val="tx1"/>
        </a:solidFill>
        <a:latin typeface="+mn-lt"/>
        <a:ea typeface="+mn-ea"/>
        <a:cs typeface="+mn-cs"/>
      </a:defRPr>
    </a:lvl6pPr>
    <a:lvl7pPr marL="2987070" algn="l" defTabSz="995690" rtl="0" eaLnBrk="1" latinLnBrk="0" hangingPunct="1">
      <a:defRPr sz="1300" kern="1200">
        <a:solidFill>
          <a:schemeClr val="tx1"/>
        </a:solidFill>
        <a:latin typeface="+mn-lt"/>
        <a:ea typeface="+mn-ea"/>
        <a:cs typeface="+mn-cs"/>
      </a:defRPr>
    </a:lvl7pPr>
    <a:lvl8pPr marL="3484916" algn="l" defTabSz="995690" rtl="0" eaLnBrk="1" latinLnBrk="0" hangingPunct="1">
      <a:defRPr sz="1300" kern="1200">
        <a:solidFill>
          <a:schemeClr val="tx1"/>
        </a:solidFill>
        <a:latin typeface="+mn-lt"/>
        <a:ea typeface="+mn-ea"/>
        <a:cs typeface="+mn-cs"/>
      </a:defRPr>
    </a:lvl8pPr>
    <a:lvl9pPr marL="3982761" algn="l" defTabSz="995690"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13EF49F-F259-4651-B8B9-404C3FB8CDE4}" type="slidenum">
              <a:rPr lang="en-US" smtClean="0">
                <a:solidFill>
                  <a:prstClr val="black"/>
                </a:solidFill>
              </a:rPr>
              <a:pPr/>
              <a:t>3</a:t>
            </a:fld>
            <a:endParaRPr lang="en-US" smtClean="0">
              <a:solidFill>
                <a:prstClr val="black"/>
              </a:solidFill>
            </a:endParaRPr>
          </a:p>
        </p:txBody>
      </p:sp>
      <p:sp>
        <p:nvSpPr>
          <p:cNvPr id="32771" name="Rectangle 2"/>
          <p:cNvSpPr>
            <a:spLocks noGrp="1" noRot="1" noChangeAspect="1" noChangeArrowheads="1" noTextEdit="1"/>
          </p:cNvSpPr>
          <p:nvPr>
            <p:ph type="sldImg"/>
          </p:nvPr>
        </p:nvSpPr>
        <p:spPr>
          <a:xfrm>
            <a:off x="481013" y="511175"/>
            <a:ext cx="3603625" cy="2547938"/>
          </a:xfrm>
          <a:ln/>
        </p:spPr>
      </p:sp>
      <p:sp>
        <p:nvSpPr>
          <p:cNvPr id="32772" name="Rectangle 3"/>
          <p:cNvSpPr>
            <a:spLocks noGrp="1" noChangeArrowheads="1"/>
          </p:cNvSpPr>
          <p:nvPr>
            <p:ph type="body" idx="1"/>
          </p:nvPr>
        </p:nvSpPr>
        <p:spPr>
          <a:noFill/>
          <a:ln/>
        </p:spPr>
        <p:txBody>
          <a:bodyPr/>
          <a:lstStyle/>
          <a:p>
            <a:pPr eaLnBrk="1" hangingPunct="1"/>
            <a:endParaRPr lang="en-GB" smtClean="0"/>
          </a:p>
        </p:txBody>
      </p:sp>
      <p:sp>
        <p:nvSpPr>
          <p:cNvPr id="2" name="Footer Placeholder 1"/>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4070141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EFCD900-116E-4E43-8E96-92172C59DED7}" type="slidenum">
              <a:rPr lang="en-GB"/>
              <a:pPr/>
              <a:t>19</a:t>
            </a:fld>
            <a:endParaRPr lang="en-GB"/>
          </a:p>
        </p:txBody>
      </p:sp>
      <p:sp>
        <p:nvSpPr>
          <p:cNvPr id="313346" name="Rectangle 2"/>
          <p:cNvSpPr>
            <a:spLocks noGrp="1" noRot="1" noChangeAspect="1" noChangeArrowheads="1" noTextEdit="1"/>
          </p:cNvSpPr>
          <p:nvPr>
            <p:ph type="sldImg"/>
          </p:nvPr>
        </p:nvSpPr>
        <p:spPr>
          <a:xfrm>
            <a:off x="768350" y="747713"/>
            <a:ext cx="5260975" cy="3721100"/>
          </a:xfrm>
          <a:ln/>
        </p:spPr>
      </p:sp>
      <p:sp>
        <p:nvSpPr>
          <p:cNvPr id="313347" name="Rectangle 3"/>
          <p:cNvSpPr>
            <a:spLocks noGrp="1" noChangeArrowheads="1"/>
          </p:cNvSpPr>
          <p:nvPr>
            <p:ph type="body" idx="1"/>
          </p:nvPr>
        </p:nvSpPr>
        <p:spPr>
          <a:xfrm>
            <a:off x="680096" y="4717262"/>
            <a:ext cx="5437491" cy="4464038"/>
          </a:xfrm>
        </p:spPr>
        <p:txBody>
          <a:bodyPr/>
          <a:lstStyle/>
          <a:p>
            <a:endParaRPr lang="en-ZA"/>
          </a:p>
        </p:txBody>
      </p:sp>
    </p:spTree>
    <p:extLst>
      <p:ext uri="{BB962C8B-B14F-4D97-AF65-F5344CB8AC3E}">
        <p14:creationId xmlns:p14="http://schemas.microsoft.com/office/powerpoint/2010/main" val="18031890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13EF49F-F259-4651-B8B9-404C3FB8CDE4}" type="slidenum">
              <a:rPr lang="en-US" smtClean="0">
                <a:solidFill>
                  <a:prstClr val="black"/>
                </a:solidFill>
              </a:rPr>
              <a:pPr/>
              <a:t>9</a:t>
            </a:fld>
            <a:endParaRPr lang="en-US" smtClean="0">
              <a:solidFill>
                <a:prstClr val="black"/>
              </a:solidFill>
            </a:endParaRPr>
          </a:p>
        </p:txBody>
      </p:sp>
      <p:sp>
        <p:nvSpPr>
          <p:cNvPr id="32771" name="Rectangle 2"/>
          <p:cNvSpPr>
            <a:spLocks noGrp="1" noRot="1" noChangeAspect="1" noChangeArrowheads="1" noTextEdit="1"/>
          </p:cNvSpPr>
          <p:nvPr>
            <p:ph type="sldImg"/>
          </p:nvPr>
        </p:nvSpPr>
        <p:spPr>
          <a:xfrm>
            <a:off x="481013" y="511175"/>
            <a:ext cx="3603625" cy="2547938"/>
          </a:xfrm>
          <a:ln/>
        </p:spPr>
      </p:sp>
      <p:sp>
        <p:nvSpPr>
          <p:cNvPr id="32772" name="Rectangle 3"/>
          <p:cNvSpPr>
            <a:spLocks noGrp="1" noChangeArrowheads="1"/>
          </p:cNvSpPr>
          <p:nvPr>
            <p:ph type="body" idx="1"/>
          </p:nvPr>
        </p:nvSpPr>
        <p:spPr>
          <a:noFill/>
          <a:ln/>
        </p:spPr>
        <p:txBody>
          <a:bodyPr/>
          <a:lstStyle/>
          <a:p>
            <a:pPr eaLnBrk="1" hangingPunct="1"/>
            <a:endParaRPr lang="en-GB" smtClean="0"/>
          </a:p>
        </p:txBody>
      </p:sp>
      <p:sp>
        <p:nvSpPr>
          <p:cNvPr id="2" name="Footer Placeholder 1"/>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1792351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13EF49F-F259-4651-B8B9-404C3FB8CDE4}" type="slidenum">
              <a:rPr lang="en-US" smtClean="0">
                <a:solidFill>
                  <a:prstClr val="black"/>
                </a:solidFill>
              </a:rPr>
              <a:pPr/>
              <a:t>10</a:t>
            </a:fld>
            <a:endParaRPr lang="en-US" smtClean="0">
              <a:solidFill>
                <a:prstClr val="black"/>
              </a:solidFill>
            </a:endParaRPr>
          </a:p>
        </p:txBody>
      </p:sp>
      <p:sp>
        <p:nvSpPr>
          <p:cNvPr id="32771" name="Rectangle 2"/>
          <p:cNvSpPr>
            <a:spLocks noGrp="1" noRot="1" noChangeAspect="1" noChangeArrowheads="1" noTextEdit="1"/>
          </p:cNvSpPr>
          <p:nvPr>
            <p:ph type="sldImg"/>
          </p:nvPr>
        </p:nvSpPr>
        <p:spPr>
          <a:xfrm>
            <a:off x="481013" y="511175"/>
            <a:ext cx="3603625" cy="2547938"/>
          </a:xfrm>
          <a:ln/>
        </p:spPr>
      </p:sp>
      <p:sp>
        <p:nvSpPr>
          <p:cNvPr id="32772" name="Rectangle 3"/>
          <p:cNvSpPr>
            <a:spLocks noGrp="1" noChangeArrowheads="1"/>
          </p:cNvSpPr>
          <p:nvPr>
            <p:ph type="body" idx="1"/>
          </p:nvPr>
        </p:nvSpPr>
        <p:spPr>
          <a:noFill/>
          <a:ln/>
        </p:spPr>
        <p:txBody>
          <a:bodyPr/>
          <a:lstStyle/>
          <a:p>
            <a:pPr eaLnBrk="1" hangingPunct="1"/>
            <a:endParaRPr lang="en-GB" smtClean="0"/>
          </a:p>
        </p:txBody>
      </p:sp>
      <p:sp>
        <p:nvSpPr>
          <p:cNvPr id="2" name="Footer Placeholder 1"/>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8797901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B13EF49F-F259-4651-B8B9-404C3FB8CDE4}" type="slidenum">
              <a:rPr lang="en-US" smtClean="0">
                <a:solidFill>
                  <a:prstClr val="black"/>
                </a:solidFill>
              </a:rPr>
              <a:pPr/>
              <a:t>11</a:t>
            </a:fld>
            <a:endParaRPr lang="en-US" smtClean="0">
              <a:solidFill>
                <a:prstClr val="black"/>
              </a:solidFill>
            </a:endParaRPr>
          </a:p>
        </p:txBody>
      </p:sp>
      <p:sp>
        <p:nvSpPr>
          <p:cNvPr id="32771" name="Rectangle 2"/>
          <p:cNvSpPr>
            <a:spLocks noGrp="1" noRot="1" noChangeAspect="1" noChangeArrowheads="1" noTextEdit="1"/>
          </p:cNvSpPr>
          <p:nvPr>
            <p:ph type="sldImg"/>
          </p:nvPr>
        </p:nvSpPr>
        <p:spPr>
          <a:xfrm>
            <a:off x="481013" y="511175"/>
            <a:ext cx="3603625" cy="2547938"/>
          </a:xfrm>
          <a:ln/>
        </p:spPr>
      </p:sp>
      <p:sp>
        <p:nvSpPr>
          <p:cNvPr id="32772" name="Rectangle 3"/>
          <p:cNvSpPr>
            <a:spLocks noGrp="1" noChangeArrowheads="1"/>
          </p:cNvSpPr>
          <p:nvPr>
            <p:ph type="body" idx="1"/>
          </p:nvPr>
        </p:nvSpPr>
        <p:spPr>
          <a:noFill/>
          <a:ln/>
        </p:spPr>
        <p:txBody>
          <a:bodyPr/>
          <a:lstStyle/>
          <a:p>
            <a:pPr eaLnBrk="1" hangingPunct="1"/>
            <a:endParaRPr lang="en-GB" smtClean="0"/>
          </a:p>
        </p:txBody>
      </p:sp>
      <p:sp>
        <p:nvSpPr>
          <p:cNvPr id="2" name="Footer Placeholder 1"/>
          <p:cNvSpPr>
            <a:spLocks noGrp="1"/>
          </p:cNvSpPr>
          <p:nvPr>
            <p:ph type="ftr" sz="quarter" idx="10"/>
          </p:nvPr>
        </p:nvSpPr>
        <p:spPr/>
        <p:txBody>
          <a:bodyPr/>
          <a:lstStyle/>
          <a:p>
            <a:endParaRPr lang="en-GB"/>
          </a:p>
        </p:txBody>
      </p:sp>
    </p:spTree>
    <p:extLst>
      <p:ext uri="{BB962C8B-B14F-4D97-AF65-F5344CB8AC3E}">
        <p14:creationId xmlns:p14="http://schemas.microsoft.com/office/powerpoint/2010/main" val="4292270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22DBCD6-B5F9-444B-AD53-447C2BE1D2B6}" type="slidenum">
              <a:rPr lang="en-GB" smtClean="0"/>
              <a:pPr/>
              <a:t>12</a:t>
            </a:fld>
            <a:endParaRPr lang="en-GB"/>
          </a:p>
        </p:txBody>
      </p:sp>
    </p:spTree>
    <p:extLst>
      <p:ext uri="{BB962C8B-B14F-4D97-AF65-F5344CB8AC3E}">
        <p14:creationId xmlns:p14="http://schemas.microsoft.com/office/powerpoint/2010/main" val="40844801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22DBCD6-B5F9-444B-AD53-447C2BE1D2B6}" type="slidenum">
              <a:rPr lang="en-GB" smtClean="0"/>
              <a:pPr/>
              <a:t>13</a:t>
            </a:fld>
            <a:endParaRPr lang="en-GB"/>
          </a:p>
        </p:txBody>
      </p:sp>
    </p:spTree>
    <p:extLst>
      <p:ext uri="{BB962C8B-B14F-4D97-AF65-F5344CB8AC3E}">
        <p14:creationId xmlns:p14="http://schemas.microsoft.com/office/powerpoint/2010/main" val="1435542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722DBCD6-B5F9-444B-AD53-447C2BE1D2B6}"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8871740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22DBCD6-B5F9-444B-AD53-447C2BE1D2B6}" type="slidenum">
              <a:rPr lang="en-GB" smtClean="0">
                <a:solidFill>
                  <a:prstClr val="black"/>
                </a:solidFill>
              </a:rPr>
              <a:pPr/>
              <a:t>16</a:t>
            </a:fld>
            <a:endParaRPr lang="en-GB" dirty="0">
              <a:solidFill>
                <a:prstClr val="black"/>
              </a:solidFill>
            </a:endParaRPr>
          </a:p>
        </p:txBody>
      </p:sp>
    </p:spTree>
    <p:extLst>
      <p:ext uri="{BB962C8B-B14F-4D97-AF65-F5344CB8AC3E}">
        <p14:creationId xmlns:p14="http://schemas.microsoft.com/office/powerpoint/2010/main" val="22164515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ESG</a:t>
            </a:r>
            <a:endParaRPr lang="en-GB" dirty="0"/>
          </a:p>
        </p:txBody>
      </p:sp>
      <p:sp>
        <p:nvSpPr>
          <p:cNvPr id="4" name="Slide Number Placeholder 3"/>
          <p:cNvSpPr>
            <a:spLocks noGrp="1"/>
          </p:cNvSpPr>
          <p:nvPr>
            <p:ph type="sldNum" sz="quarter" idx="10"/>
          </p:nvPr>
        </p:nvSpPr>
        <p:spPr/>
        <p:txBody>
          <a:bodyPr/>
          <a:lstStyle/>
          <a:p>
            <a:fld id="{722DBCD6-B5F9-444B-AD53-447C2BE1D2B6}" type="slidenum">
              <a:rPr lang="en-GB" smtClean="0"/>
              <a:pPr/>
              <a:t>17</a:t>
            </a:fld>
            <a:endParaRPr lang="en-GB"/>
          </a:p>
        </p:txBody>
      </p:sp>
    </p:spTree>
    <p:extLst>
      <p:ext uri="{BB962C8B-B14F-4D97-AF65-F5344CB8AC3E}">
        <p14:creationId xmlns:p14="http://schemas.microsoft.com/office/powerpoint/2010/main" val="2684637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Cover 1">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03399" y="6161087"/>
            <a:ext cx="2102011" cy="1006959"/>
          </a:xfrm>
          <a:prstGeom prst="rect">
            <a:avLst/>
          </a:prstGeom>
        </p:spPr>
      </p:pic>
      <p:pic>
        <p:nvPicPr>
          <p:cNvPr id="8" name="Zebra"/>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440344" y="121776"/>
            <a:ext cx="7253056" cy="7439487"/>
          </a:xfrm>
          <a:prstGeom prst="rect">
            <a:avLst/>
          </a:prstGeom>
        </p:spPr>
      </p:pic>
      <p:sp>
        <p:nvSpPr>
          <p:cNvPr id="18" name="Header"/>
          <p:cNvSpPr>
            <a:spLocks noGrp="1"/>
          </p:cNvSpPr>
          <p:nvPr>
            <p:ph type="body" sz="quarter" idx="10" hasCustomPrompt="1"/>
          </p:nvPr>
        </p:nvSpPr>
        <p:spPr>
          <a:xfrm>
            <a:off x="450850" y="576385"/>
            <a:ext cx="5493600" cy="553998"/>
          </a:xfrm>
        </p:spPr>
        <p:txBody>
          <a:bodyPr/>
          <a:lstStyle>
            <a:lvl1pPr>
              <a:spcBef>
                <a:spcPts val="0"/>
              </a:spcBef>
              <a:defRPr sz="3600">
                <a:solidFill>
                  <a:schemeClr val="tx2"/>
                </a:solidFill>
              </a:defRPr>
            </a:lvl1pPr>
          </a:lstStyle>
          <a:p>
            <a:pPr lvl="0"/>
            <a:r>
              <a:rPr lang="en-US" dirty="0" smtClean="0"/>
              <a:t>Optional header</a:t>
            </a:r>
          </a:p>
        </p:txBody>
      </p:sp>
      <p:sp>
        <p:nvSpPr>
          <p:cNvPr id="7" name="Title"/>
          <p:cNvSpPr>
            <a:spLocks noGrp="1"/>
          </p:cNvSpPr>
          <p:nvPr>
            <p:ph type="ctrTitle" hasCustomPrompt="1"/>
          </p:nvPr>
        </p:nvSpPr>
        <p:spPr bwMode="gray">
          <a:xfrm>
            <a:off x="450850" y="1223963"/>
            <a:ext cx="5493600" cy="1661993"/>
          </a:xfrm>
          <a:noFill/>
          <a:ln w="9525" algn="ctr">
            <a:noFill/>
            <a:miter lim="800000"/>
            <a:headEnd/>
            <a:tailEnd/>
          </a:ln>
          <a:effectLst/>
        </p:spPr>
        <p:txBody>
          <a:bodyPr vert="horz" wrap="square" lIns="0" tIns="0" rIns="0" bIns="0" numCol="1" anchor="t" anchorCtr="0" compatLnSpc="1">
            <a:prstTxWarp prst="textNoShape">
              <a:avLst/>
            </a:prstTxWarp>
            <a:noAutofit/>
          </a:bodyPr>
          <a:lstStyle>
            <a:lvl1pPr algn="l" rtl="0" fontAlgn="base">
              <a:spcBef>
                <a:spcPct val="0"/>
              </a:spcBef>
              <a:spcAft>
                <a:spcPct val="0"/>
              </a:spcAft>
              <a:defRPr lang="en-GB" sz="3600" baseline="0" dirty="0">
                <a:solidFill>
                  <a:schemeClr val="tx1"/>
                </a:solidFill>
                <a:latin typeface="+mj-lt"/>
                <a:ea typeface="+mj-ea"/>
                <a:cs typeface="+mj-cs"/>
              </a:defRPr>
            </a:lvl1pPr>
          </a:lstStyle>
          <a:p>
            <a:r>
              <a:rPr lang="en-US" noProof="0" dirty="0" smtClean="0"/>
              <a:t>Presentation title</a:t>
            </a:r>
            <a:br>
              <a:rPr lang="en-US" noProof="0" dirty="0" smtClean="0"/>
            </a:br>
            <a:r>
              <a:rPr lang="en-US" noProof="0" dirty="0" smtClean="0"/>
              <a:t/>
            </a:r>
            <a:br>
              <a:rPr lang="en-US" noProof="0" dirty="0" smtClean="0"/>
            </a:br>
            <a:endParaRPr lang="en-GB" noProof="0" dirty="0"/>
          </a:p>
        </p:txBody>
      </p:sp>
      <p:sp>
        <p:nvSpPr>
          <p:cNvPr id="11" name="Subtitle"/>
          <p:cNvSpPr>
            <a:spLocks noGrp="1"/>
          </p:cNvSpPr>
          <p:nvPr>
            <p:ph type="subTitle" idx="1" hasCustomPrompt="1"/>
          </p:nvPr>
        </p:nvSpPr>
        <p:spPr bwMode="gray">
          <a:xfrm>
            <a:off x="450850" y="2973173"/>
            <a:ext cx="5493600" cy="11079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marL="0" indent="0" algn="l" rtl="0" fontAlgn="base">
              <a:spcBef>
                <a:spcPts val="600"/>
              </a:spcBef>
              <a:spcAft>
                <a:spcPct val="0"/>
              </a:spcAft>
              <a:buClr>
                <a:srgbClr val="3333CC"/>
              </a:buClr>
              <a:buSzPct val="120000"/>
              <a:buNone/>
              <a:defRPr lang="en-GB" sz="1800" dirty="0">
                <a:solidFill>
                  <a:schemeClr val="tx1"/>
                </a:solidFill>
                <a:latin typeface="+mn-lt"/>
                <a:ea typeface="+mn-ea"/>
                <a:cs typeface="+mn-cs"/>
              </a:defRPr>
            </a:lvl1pPr>
            <a:lvl2pPr marL="0" indent="0" algn="l">
              <a:buNone/>
              <a:defRPr sz="1700">
                <a:solidFill>
                  <a:schemeClr val="tx1"/>
                </a:solidFill>
              </a:defRPr>
            </a:lvl2pPr>
            <a:lvl3pPr marL="0" indent="0" algn="l">
              <a:buNone/>
              <a:defRPr sz="1700">
                <a:solidFill>
                  <a:schemeClr val="tx1"/>
                </a:solidFill>
              </a:defRPr>
            </a:lvl3pPr>
            <a:lvl4pPr marL="0" indent="0" algn="l">
              <a:buNone/>
              <a:defRPr sz="1700">
                <a:solidFill>
                  <a:schemeClr val="tx1"/>
                </a:solidFill>
              </a:defRPr>
            </a:lvl4pPr>
            <a:lvl5pPr marL="0" indent="0" algn="l">
              <a:buNone/>
              <a:defRPr sz="1700">
                <a:solidFill>
                  <a:schemeClr val="tx1"/>
                </a:solidFill>
              </a:defRPr>
            </a:lvl5pPr>
            <a:lvl6pPr marL="0" indent="0" algn="l">
              <a:buNone/>
              <a:defRPr sz="1700">
                <a:solidFill>
                  <a:schemeClr val="tx1"/>
                </a:solidFill>
              </a:defRPr>
            </a:lvl6pPr>
            <a:lvl7pPr marL="0" indent="0" algn="l">
              <a:buNone/>
              <a:defRPr sz="1700">
                <a:solidFill>
                  <a:schemeClr val="tx1"/>
                </a:solidFill>
              </a:defRPr>
            </a:lvl7pPr>
            <a:lvl8pPr marL="0" indent="0" algn="l">
              <a:buNone/>
              <a:defRPr sz="1700">
                <a:solidFill>
                  <a:schemeClr val="tx1"/>
                </a:solidFill>
              </a:defRPr>
            </a:lvl8pPr>
            <a:lvl9pPr marL="0" indent="0" algn="l">
              <a:buNone/>
              <a:defRPr sz="1700">
                <a:solidFill>
                  <a:schemeClr val="tx1"/>
                </a:solidFill>
              </a:defRPr>
            </a:lvl9pPr>
          </a:lstStyle>
          <a:p>
            <a:r>
              <a:rPr lang="en-US" noProof="0" dirty="0" smtClean="0"/>
              <a:t>Subtitle</a:t>
            </a:r>
            <a:br>
              <a:rPr lang="en-US" noProof="0" dirty="0" smtClean="0"/>
            </a:br>
            <a:r>
              <a:rPr lang="en-US" noProof="0" dirty="0" smtClean="0"/>
              <a:t>Portfolio Manager</a:t>
            </a:r>
            <a:br>
              <a:rPr lang="en-US" noProof="0" dirty="0" smtClean="0"/>
            </a:br>
            <a:r>
              <a:rPr lang="en-US" noProof="0" dirty="0" smtClean="0"/>
              <a:t>Date</a:t>
            </a:r>
            <a:br>
              <a:rPr lang="en-US" noProof="0" dirty="0" smtClean="0"/>
            </a:br>
            <a:endParaRPr lang="en-GB" noProof="0" dirty="0" smtClean="0"/>
          </a:p>
        </p:txBody>
      </p:sp>
    </p:spTree>
    <p:extLst>
      <p:ext uri="{BB962C8B-B14F-4D97-AF65-F5344CB8AC3E}">
        <p14:creationId xmlns:p14="http://schemas.microsoft.com/office/powerpoint/2010/main" val="3586835068"/>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Divider 1">
    <p:spTree>
      <p:nvGrpSpPr>
        <p:cNvPr id="1" name=""/>
        <p:cNvGrpSpPr/>
        <p:nvPr/>
      </p:nvGrpSpPr>
      <p:grpSpPr>
        <a:xfrm>
          <a:off x="0" y="0"/>
          <a:ext cx="0" cy="0"/>
          <a:chOff x="0" y="0"/>
          <a:chExt cx="0" cy="0"/>
        </a:xfrm>
      </p:grpSpPr>
      <p:pic>
        <p:nvPicPr>
          <p:cNvPr id="7" name="Zebra"/>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546600" y="1731942"/>
            <a:ext cx="5729740" cy="5829321"/>
          </a:xfrm>
          <a:prstGeom prst="rect">
            <a:avLst/>
          </a:prstGeom>
        </p:spPr>
      </p:pic>
      <p:sp>
        <p:nvSpPr>
          <p:cNvPr id="8" name="Divider title"/>
          <p:cNvSpPr>
            <a:spLocks noGrp="1"/>
          </p:cNvSpPr>
          <p:nvPr>
            <p:ph type="body" sz="quarter" idx="10" hasCustomPrompt="1"/>
          </p:nvPr>
        </p:nvSpPr>
        <p:spPr bwMode="gray">
          <a:xfrm>
            <a:off x="450849" y="1223963"/>
            <a:ext cx="9791701" cy="553998"/>
          </a:xfrm>
          <a:noFill/>
          <a:ln w="9525" algn="ctr">
            <a:noFill/>
            <a:miter lim="800000"/>
            <a:headEnd/>
            <a:tailEnd/>
          </a:ln>
          <a:effectLst/>
        </p:spPr>
        <p:txBody>
          <a:bodyPr vert="horz" wrap="square" lIns="0" tIns="0" rIns="0" bIns="0" numCol="1" anchor="t" anchorCtr="0" compatLnSpc="1">
            <a:prstTxWarp prst="textNoShape">
              <a:avLst/>
            </a:prstTxWarp>
            <a:spAutoFit/>
          </a:bodyPr>
          <a:lstStyle>
            <a:lvl1pPr>
              <a:lnSpc>
                <a:spcPct val="100000"/>
              </a:lnSpc>
              <a:defRPr lang="en-US" sz="3600" b="0" baseline="0" dirty="0" smtClean="0">
                <a:solidFill>
                  <a:schemeClr val="tx1"/>
                </a:solidFill>
                <a:latin typeface="+mj-lt"/>
                <a:ea typeface="+mj-ea"/>
                <a:cs typeface="+mj-cs"/>
              </a:defRPr>
            </a:lvl1pPr>
          </a:lstStyle>
          <a:p>
            <a:pPr lvl="0" fontAlgn="base">
              <a:spcBef>
                <a:spcPct val="0"/>
              </a:spcBef>
              <a:spcAft>
                <a:spcPct val="0"/>
              </a:spcAft>
            </a:pPr>
            <a:r>
              <a:rPr lang="en-US" dirty="0" smtClean="0"/>
              <a:t>Divider title</a:t>
            </a:r>
          </a:p>
        </p:txBody>
      </p:sp>
      <p:sp>
        <p:nvSpPr>
          <p:cNvPr id="5" name="Subtitle"/>
          <p:cNvSpPr>
            <a:spLocks noGrp="1"/>
          </p:cNvSpPr>
          <p:nvPr>
            <p:ph type="subTitle" idx="1" hasCustomPrompt="1"/>
          </p:nvPr>
        </p:nvSpPr>
        <p:spPr bwMode="gray">
          <a:xfrm>
            <a:off x="450849" y="2460612"/>
            <a:ext cx="6480000" cy="21544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marL="0" indent="0" algn="l" rtl="0" fontAlgn="base">
              <a:spcBef>
                <a:spcPts val="0"/>
              </a:spcBef>
              <a:spcAft>
                <a:spcPct val="0"/>
              </a:spcAft>
              <a:buClr>
                <a:srgbClr val="3333CC"/>
              </a:buClr>
              <a:buSzPct val="120000"/>
              <a:buNone/>
              <a:defRPr lang="en-GB" sz="1400" baseline="0" dirty="0">
                <a:solidFill>
                  <a:schemeClr val="tx1"/>
                </a:solidFill>
                <a:latin typeface="+mn-lt"/>
                <a:ea typeface="+mn-ea"/>
                <a:cs typeface="+mn-cs"/>
              </a:defRPr>
            </a:lvl1pPr>
            <a:lvl2pPr marL="0" indent="0" algn="l">
              <a:buNone/>
              <a:defRPr sz="1700">
                <a:solidFill>
                  <a:schemeClr val="tx1"/>
                </a:solidFill>
              </a:defRPr>
            </a:lvl2pPr>
            <a:lvl3pPr marL="0" indent="0" algn="l">
              <a:buNone/>
              <a:defRPr sz="1700">
                <a:solidFill>
                  <a:schemeClr val="tx1"/>
                </a:solidFill>
              </a:defRPr>
            </a:lvl3pPr>
            <a:lvl4pPr marL="0" indent="0" algn="l">
              <a:buNone/>
              <a:defRPr sz="1700">
                <a:solidFill>
                  <a:schemeClr val="tx1"/>
                </a:solidFill>
              </a:defRPr>
            </a:lvl4pPr>
            <a:lvl5pPr marL="0" indent="0" algn="l">
              <a:buNone/>
              <a:defRPr sz="1700">
                <a:solidFill>
                  <a:schemeClr val="tx1"/>
                </a:solidFill>
              </a:defRPr>
            </a:lvl5pPr>
            <a:lvl6pPr marL="0" indent="0" algn="l">
              <a:buNone/>
              <a:defRPr sz="1700">
                <a:solidFill>
                  <a:schemeClr val="tx1"/>
                </a:solidFill>
              </a:defRPr>
            </a:lvl6pPr>
            <a:lvl7pPr marL="0" indent="0" algn="l">
              <a:buNone/>
              <a:defRPr sz="1700">
                <a:solidFill>
                  <a:schemeClr val="tx1"/>
                </a:solidFill>
              </a:defRPr>
            </a:lvl7pPr>
            <a:lvl8pPr marL="0" indent="0" algn="l">
              <a:buNone/>
              <a:defRPr sz="1700">
                <a:solidFill>
                  <a:schemeClr val="tx1"/>
                </a:solidFill>
              </a:defRPr>
            </a:lvl8pPr>
            <a:lvl9pPr marL="0" indent="0" algn="l">
              <a:buNone/>
              <a:defRPr sz="1700">
                <a:solidFill>
                  <a:schemeClr val="tx1"/>
                </a:solidFill>
              </a:defRPr>
            </a:lvl9pPr>
          </a:lstStyle>
          <a:p>
            <a:r>
              <a:rPr lang="en-US" noProof="0" dirty="0" smtClean="0"/>
              <a:t>Subtitle</a:t>
            </a:r>
            <a:endParaRPr lang="en-GB" noProof="0" dirty="0" smtClean="0"/>
          </a:p>
        </p:txBody>
      </p:sp>
      <p:sp>
        <p:nvSpPr>
          <p:cNvPr id="6" name="Header"/>
          <p:cNvSpPr>
            <a:spLocks noGrp="1"/>
          </p:cNvSpPr>
          <p:nvPr>
            <p:ph type="body" sz="quarter" idx="11" hasCustomPrompt="1"/>
          </p:nvPr>
        </p:nvSpPr>
        <p:spPr>
          <a:xfrm>
            <a:off x="450848" y="719138"/>
            <a:ext cx="9791701" cy="361950"/>
          </a:xfrm>
        </p:spPr>
        <p:txBody>
          <a:bodyPr/>
          <a:lstStyle>
            <a:lvl1pPr>
              <a:defRPr sz="2200">
                <a:latin typeface="Arial Black" pitchFamily="34" charset="0"/>
              </a:defRPr>
            </a:lvl1pPr>
          </a:lstStyle>
          <a:p>
            <a:pPr lvl="0"/>
            <a:r>
              <a:rPr lang="en-US" dirty="0" smtClean="0"/>
              <a:t>Header</a:t>
            </a:r>
          </a:p>
        </p:txBody>
      </p:sp>
    </p:spTree>
    <p:extLst>
      <p:ext uri="{BB962C8B-B14F-4D97-AF65-F5344CB8AC3E}">
        <p14:creationId xmlns:p14="http://schemas.microsoft.com/office/powerpoint/2010/main" val="337103553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Divider 2">
    <p:spTree>
      <p:nvGrpSpPr>
        <p:cNvPr id="1" name=""/>
        <p:cNvGrpSpPr/>
        <p:nvPr/>
      </p:nvGrpSpPr>
      <p:grpSpPr>
        <a:xfrm>
          <a:off x="0" y="0"/>
          <a:ext cx="0" cy="0"/>
          <a:chOff x="0" y="0"/>
          <a:chExt cx="0" cy="0"/>
        </a:xfrm>
      </p:grpSpPr>
      <p:pic>
        <p:nvPicPr>
          <p:cNvPr id="7" name="Zebra"/>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38588" y="1249046"/>
            <a:ext cx="6154035" cy="6312217"/>
          </a:xfrm>
          <a:prstGeom prst="rect">
            <a:avLst/>
          </a:prstGeom>
        </p:spPr>
      </p:pic>
      <p:sp>
        <p:nvSpPr>
          <p:cNvPr id="8" name="Divider title"/>
          <p:cNvSpPr>
            <a:spLocks noGrp="1"/>
          </p:cNvSpPr>
          <p:nvPr>
            <p:ph type="body" sz="quarter" idx="10" hasCustomPrompt="1"/>
          </p:nvPr>
        </p:nvSpPr>
        <p:spPr bwMode="gray">
          <a:xfrm>
            <a:off x="450850" y="1223963"/>
            <a:ext cx="9791700" cy="553998"/>
          </a:xfrm>
          <a:noFill/>
          <a:ln w="9525" algn="ctr">
            <a:noFill/>
            <a:miter lim="800000"/>
            <a:headEnd/>
            <a:tailEnd/>
          </a:ln>
          <a:effectLst/>
        </p:spPr>
        <p:txBody>
          <a:bodyPr vert="horz" wrap="square" lIns="0" tIns="0" rIns="0" bIns="0" numCol="1" anchor="t" anchorCtr="0" compatLnSpc="1">
            <a:prstTxWarp prst="textNoShape">
              <a:avLst/>
            </a:prstTxWarp>
            <a:spAutoFit/>
          </a:bodyPr>
          <a:lstStyle>
            <a:lvl1pPr>
              <a:lnSpc>
                <a:spcPct val="100000"/>
              </a:lnSpc>
              <a:defRPr lang="en-US" sz="3600" b="0" baseline="0" dirty="0" smtClean="0">
                <a:solidFill>
                  <a:schemeClr val="tx1"/>
                </a:solidFill>
                <a:latin typeface="+mj-lt"/>
                <a:ea typeface="+mj-ea"/>
                <a:cs typeface="+mj-cs"/>
              </a:defRPr>
            </a:lvl1pPr>
          </a:lstStyle>
          <a:p>
            <a:pPr lvl="0" fontAlgn="base">
              <a:spcBef>
                <a:spcPct val="0"/>
              </a:spcBef>
              <a:spcAft>
                <a:spcPct val="0"/>
              </a:spcAft>
            </a:pPr>
            <a:r>
              <a:rPr lang="en-US" dirty="0" smtClean="0"/>
              <a:t>Divider title</a:t>
            </a:r>
          </a:p>
        </p:txBody>
      </p:sp>
      <p:sp>
        <p:nvSpPr>
          <p:cNvPr id="4" name="Subtitle"/>
          <p:cNvSpPr>
            <a:spLocks noGrp="1"/>
          </p:cNvSpPr>
          <p:nvPr>
            <p:ph type="subTitle" idx="1" hasCustomPrompt="1"/>
          </p:nvPr>
        </p:nvSpPr>
        <p:spPr bwMode="gray">
          <a:xfrm>
            <a:off x="450850" y="2460612"/>
            <a:ext cx="6480000" cy="215444"/>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marL="0" indent="0" algn="l" rtl="0" fontAlgn="base">
              <a:spcBef>
                <a:spcPts val="0"/>
              </a:spcBef>
              <a:spcAft>
                <a:spcPct val="0"/>
              </a:spcAft>
              <a:buClr>
                <a:srgbClr val="3333CC"/>
              </a:buClr>
              <a:buSzPct val="120000"/>
              <a:buNone/>
              <a:defRPr lang="en-GB" sz="1400" baseline="0" dirty="0">
                <a:solidFill>
                  <a:schemeClr val="tx1"/>
                </a:solidFill>
                <a:latin typeface="+mn-lt"/>
                <a:ea typeface="+mn-ea"/>
                <a:cs typeface="+mn-cs"/>
              </a:defRPr>
            </a:lvl1pPr>
            <a:lvl2pPr marL="0" indent="0" algn="l">
              <a:buNone/>
              <a:defRPr sz="1700">
                <a:solidFill>
                  <a:schemeClr val="tx1"/>
                </a:solidFill>
              </a:defRPr>
            </a:lvl2pPr>
            <a:lvl3pPr marL="0" indent="0" algn="l">
              <a:buNone/>
              <a:defRPr sz="1700">
                <a:solidFill>
                  <a:schemeClr val="tx1"/>
                </a:solidFill>
              </a:defRPr>
            </a:lvl3pPr>
            <a:lvl4pPr marL="0" indent="0" algn="l">
              <a:buNone/>
              <a:defRPr sz="1700">
                <a:solidFill>
                  <a:schemeClr val="tx1"/>
                </a:solidFill>
              </a:defRPr>
            </a:lvl4pPr>
            <a:lvl5pPr marL="0" indent="0" algn="l">
              <a:buNone/>
              <a:defRPr sz="1700">
                <a:solidFill>
                  <a:schemeClr val="tx1"/>
                </a:solidFill>
              </a:defRPr>
            </a:lvl5pPr>
            <a:lvl6pPr marL="0" indent="0" algn="l">
              <a:buNone/>
              <a:defRPr sz="1700">
                <a:solidFill>
                  <a:schemeClr val="tx1"/>
                </a:solidFill>
              </a:defRPr>
            </a:lvl6pPr>
            <a:lvl7pPr marL="0" indent="0" algn="l">
              <a:buNone/>
              <a:defRPr sz="1700">
                <a:solidFill>
                  <a:schemeClr val="tx1"/>
                </a:solidFill>
              </a:defRPr>
            </a:lvl7pPr>
            <a:lvl8pPr marL="0" indent="0" algn="l">
              <a:buNone/>
              <a:defRPr sz="1700">
                <a:solidFill>
                  <a:schemeClr val="tx1"/>
                </a:solidFill>
              </a:defRPr>
            </a:lvl8pPr>
            <a:lvl9pPr marL="0" indent="0" algn="l">
              <a:buNone/>
              <a:defRPr sz="1700">
                <a:solidFill>
                  <a:schemeClr val="tx1"/>
                </a:solidFill>
              </a:defRPr>
            </a:lvl9pPr>
          </a:lstStyle>
          <a:p>
            <a:r>
              <a:rPr lang="en-US" noProof="0" dirty="0" smtClean="0"/>
              <a:t>Subtitle</a:t>
            </a:r>
            <a:endParaRPr lang="en-GB" noProof="0" dirty="0" smtClean="0"/>
          </a:p>
        </p:txBody>
      </p:sp>
      <p:sp>
        <p:nvSpPr>
          <p:cNvPr id="6" name="Header"/>
          <p:cNvSpPr>
            <a:spLocks noGrp="1"/>
          </p:cNvSpPr>
          <p:nvPr>
            <p:ph type="body" sz="quarter" idx="11" hasCustomPrompt="1"/>
          </p:nvPr>
        </p:nvSpPr>
        <p:spPr>
          <a:xfrm>
            <a:off x="450849" y="719138"/>
            <a:ext cx="9791700" cy="361950"/>
          </a:xfrm>
        </p:spPr>
        <p:txBody>
          <a:bodyPr/>
          <a:lstStyle>
            <a:lvl1pPr>
              <a:defRPr sz="2200">
                <a:latin typeface="Arial Black" pitchFamily="34" charset="0"/>
              </a:defRPr>
            </a:lvl1pPr>
          </a:lstStyle>
          <a:p>
            <a:pPr lvl="0"/>
            <a:r>
              <a:rPr lang="en-US" dirty="0" smtClean="0"/>
              <a:t>Header</a:t>
            </a:r>
          </a:p>
        </p:txBody>
      </p:sp>
    </p:spTree>
    <p:extLst>
      <p:ext uri="{BB962C8B-B14F-4D97-AF65-F5344CB8AC3E}">
        <p14:creationId xmlns:p14="http://schemas.microsoft.com/office/powerpoint/2010/main" val="957634318"/>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Cover 2">
    <p:spTree>
      <p:nvGrpSpPr>
        <p:cNvPr id="1" name=""/>
        <p:cNvGrpSpPr/>
        <p:nvPr/>
      </p:nvGrpSpPr>
      <p:grpSpPr>
        <a:xfrm>
          <a:off x="0" y="0"/>
          <a:ext cx="0" cy="0"/>
          <a:chOff x="0" y="0"/>
          <a:chExt cx="0" cy="0"/>
        </a:xfrm>
      </p:grpSpPr>
      <p:pic>
        <p:nvPicPr>
          <p:cNvPr id="7" name="Zebra"/>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3429000" y="594917"/>
            <a:ext cx="6847340" cy="6966346"/>
          </a:xfrm>
          <a:prstGeom prst="rect">
            <a:avLst/>
          </a:prstGeom>
        </p:spPr>
      </p:pic>
      <p:sp>
        <p:nvSpPr>
          <p:cNvPr id="16" name="Header"/>
          <p:cNvSpPr>
            <a:spLocks noGrp="1"/>
          </p:cNvSpPr>
          <p:nvPr>
            <p:ph type="body" sz="quarter" idx="10" hasCustomPrompt="1"/>
          </p:nvPr>
        </p:nvSpPr>
        <p:spPr>
          <a:xfrm>
            <a:off x="450850" y="576385"/>
            <a:ext cx="5493600" cy="553998"/>
          </a:xfrm>
        </p:spPr>
        <p:txBody>
          <a:bodyPr/>
          <a:lstStyle>
            <a:lvl1pPr>
              <a:spcBef>
                <a:spcPts val="0"/>
              </a:spcBef>
              <a:defRPr sz="3600">
                <a:solidFill>
                  <a:schemeClr val="tx2"/>
                </a:solidFill>
              </a:defRPr>
            </a:lvl1pPr>
          </a:lstStyle>
          <a:p>
            <a:pPr lvl="0"/>
            <a:r>
              <a:rPr lang="en-US" dirty="0" smtClean="0"/>
              <a:t>Optional header</a:t>
            </a:r>
          </a:p>
        </p:txBody>
      </p:sp>
      <p:sp>
        <p:nvSpPr>
          <p:cNvPr id="9" name="Title"/>
          <p:cNvSpPr>
            <a:spLocks noGrp="1"/>
          </p:cNvSpPr>
          <p:nvPr>
            <p:ph type="ctrTitle" hasCustomPrompt="1"/>
          </p:nvPr>
        </p:nvSpPr>
        <p:spPr bwMode="gray">
          <a:xfrm>
            <a:off x="450850" y="1223963"/>
            <a:ext cx="5493600" cy="1661993"/>
          </a:xfrm>
          <a:noFill/>
          <a:ln w="9525" algn="ctr">
            <a:noFill/>
            <a:miter lim="800000"/>
            <a:headEnd/>
            <a:tailEnd/>
          </a:ln>
          <a:effectLst/>
        </p:spPr>
        <p:txBody>
          <a:bodyPr vert="horz" wrap="square" lIns="0" tIns="0" rIns="0" bIns="0" numCol="1" anchor="t" anchorCtr="0" compatLnSpc="1">
            <a:prstTxWarp prst="textNoShape">
              <a:avLst/>
            </a:prstTxWarp>
            <a:noAutofit/>
          </a:bodyPr>
          <a:lstStyle>
            <a:lvl1pPr algn="l" rtl="0" fontAlgn="base">
              <a:spcBef>
                <a:spcPct val="0"/>
              </a:spcBef>
              <a:spcAft>
                <a:spcPct val="0"/>
              </a:spcAft>
              <a:defRPr lang="en-GB" sz="3600" dirty="0">
                <a:solidFill>
                  <a:schemeClr val="tx1"/>
                </a:solidFill>
                <a:latin typeface="+mj-lt"/>
                <a:ea typeface="+mj-ea"/>
                <a:cs typeface="+mj-cs"/>
              </a:defRPr>
            </a:lvl1pPr>
          </a:lstStyle>
          <a:p>
            <a:pPr lvl="0"/>
            <a:r>
              <a:rPr lang="en-US" noProof="0" dirty="0" smtClean="0"/>
              <a:t>Presentation title</a:t>
            </a:r>
            <a:br>
              <a:rPr lang="en-US" noProof="0" dirty="0" smtClean="0"/>
            </a:br>
            <a:r>
              <a:rPr lang="en-US" noProof="0" dirty="0" smtClean="0"/>
              <a:t/>
            </a:r>
            <a:br>
              <a:rPr lang="en-US" noProof="0" dirty="0" smtClean="0"/>
            </a:br>
            <a:endParaRPr lang="en-GB" noProof="0" dirty="0"/>
          </a:p>
        </p:txBody>
      </p:sp>
      <p:sp>
        <p:nvSpPr>
          <p:cNvPr id="12" name="Subtitle"/>
          <p:cNvSpPr>
            <a:spLocks noGrp="1"/>
          </p:cNvSpPr>
          <p:nvPr>
            <p:ph type="subTitle" idx="1" hasCustomPrompt="1"/>
          </p:nvPr>
        </p:nvSpPr>
        <p:spPr bwMode="gray">
          <a:xfrm>
            <a:off x="450850" y="2973173"/>
            <a:ext cx="5493600" cy="1107996"/>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marL="0" indent="0" algn="l" rtl="0" fontAlgn="base">
              <a:spcBef>
                <a:spcPts val="600"/>
              </a:spcBef>
              <a:spcAft>
                <a:spcPct val="0"/>
              </a:spcAft>
              <a:buClr>
                <a:srgbClr val="3333CC"/>
              </a:buClr>
              <a:buSzPct val="120000"/>
              <a:buNone/>
              <a:defRPr lang="en-GB" sz="1800" dirty="0">
                <a:solidFill>
                  <a:schemeClr val="tx1"/>
                </a:solidFill>
                <a:latin typeface="+mn-lt"/>
                <a:ea typeface="+mn-ea"/>
                <a:cs typeface="+mn-cs"/>
              </a:defRPr>
            </a:lvl1pPr>
            <a:lvl2pPr marL="0" indent="0" algn="l">
              <a:buNone/>
              <a:defRPr sz="1700">
                <a:solidFill>
                  <a:schemeClr val="tx1"/>
                </a:solidFill>
              </a:defRPr>
            </a:lvl2pPr>
            <a:lvl3pPr marL="0" indent="0" algn="l">
              <a:buNone/>
              <a:defRPr sz="1700">
                <a:solidFill>
                  <a:schemeClr val="tx1"/>
                </a:solidFill>
              </a:defRPr>
            </a:lvl3pPr>
            <a:lvl4pPr marL="0" indent="0" algn="l">
              <a:buNone/>
              <a:defRPr sz="1700">
                <a:solidFill>
                  <a:schemeClr val="tx1"/>
                </a:solidFill>
              </a:defRPr>
            </a:lvl4pPr>
            <a:lvl5pPr marL="0" indent="0" algn="l">
              <a:buNone/>
              <a:defRPr sz="1700">
                <a:solidFill>
                  <a:schemeClr val="tx1"/>
                </a:solidFill>
              </a:defRPr>
            </a:lvl5pPr>
            <a:lvl6pPr marL="0" indent="0" algn="l">
              <a:buNone/>
              <a:defRPr sz="1700">
                <a:solidFill>
                  <a:schemeClr val="tx1"/>
                </a:solidFill>
              </a:defRPr>
            </a:lvl6pPr>
            <a:lvl7pPr marL="0" indent="0" algn="l">
              <a:buNone/>
              <a:defRPr sz="1700">
                <a:solidFill>
                  <a:schemeClr val="tx1"/>
                </a:solidFill>
              </a:defRPr>
            </a:lvl7pPr>
            <a:lvl8pPr marL="0" indent="0" algn="l">
              <a:buNone/>
              <a:defRPr sz="1700">
                <a:solidFill>
                  <a:schemeClr val="tx1"/>
                </a:solidFill>
              </a:defRPr>
            </a:lvl8pPr>
            <a:lvl9pPr marL="0" indent="0" algn="l">
              <a:buNone/>
              <a:defRPr sz="1700">
                <a:solidFill>
                  <a:schemeClr val="tx1"/>
                </a:solidFill>
              </a:defRPr>
            </a:lvl9pPr>
          </a:lstStyle>
          <a:p>
            <a:r>
              <a:rPr lang="en-US" noProof="0" dirty="0" smtClean="0"/>
              <a:t>Subtitle</a:t>
            </a:r>
            <a:br>
              <a:rPr lang="en-US" noProof="0" dirty="0" smtClean="0"/>
            </a:br>
            <a:r>
              <a:rPr lang="en-US" noProof="0" dirty="0" smtClean="0"/>
              <a:t>Portfolio Manager</a:t>
            </a:r>
            <a:br>
              <a:rPr lang="en-US" noProof="0" dirty="0" smtClean="0"/>
            </a:br>
            <a:r>
              <a:rPr lang="en-US" noProof="0" dirty="0" smtClean="0"/>
              <a:t>Date</a:t>
            </a:r>
            <a:br>
              <a:rPr lang="en-US" noProof="0" dirty="0" smtClean="0"/>
            </a:br>
            <a:endParaRPr lang="en-GB" noProof="0" dirty="0" smtClean="0"/>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203399" y="6161087"/>
            <a:ext cx="2102011" cy="1006959"/>
          </a:xfrm>
          <a:prstGeom prst="rect">
            <a:avLst/>
          </a:prstGeom>
        </p:spPr>
      </p:pic>
    </p:spTree>
    <p:extLst>
      <p:ext uri="{BB962C8B-B14F-4D97-AF65-F5344CB8AC3E}">
        <p14:creationId xmlns:p14="http://schemas.microsoft.com/office/powerpoint/2010/main" val="243652822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Click to edit title style</a:t>
            </a:r>
            <a:endParaRPr lang="en-GB" dirty="0"/>
          </a:p>
        </p:txBody>
      </p:sp>
    </p:spTree>
    <p:extLst>
      <p:ext uri="{BB962C8B-B14F-4D97-AF65-F5344CB8AC3E}">
        <p14:creationId xmlns:p14="http://schemas.microsoft.com/office/powerpoint/2010/main" val="40923937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noProof="0" smtClean="0"/>
              <a:t>Click to edit Master title style</a:t>
            </a:r>
            <a:endParaRPr lang="en-GB" noProof="0"/>
          </a:p>
        </p:txBody>
      </p:sp>
      <p:sp>
        <p:nvSpPr>
          <p:cNvPr id="8" name="Text Placeholder 7"/>
          <p:cNvSpPr>
            <a:spLocks noGrp="1"/>
          </p:cNvSpPr>
          <p:nvPr>
            <p:ph type="body" sz="quarter" idx="10"/>
          </p:nvPr>
        </p:nvSpPr>
        <p:spPr>
          <a:xfrm>
            <a:off x="371871" y="1554369"/>
            <a:ext cx="9949660" cy="1677382"/>
          </a:xfrm>
        </p:spPr>
        <p:txBody>
          <a:bodyPr/>
          <a:lstStyle>
            <a:lvl5pPr>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dirty="0"/>
          </a:p>
        </p:txBody>
      </p:sp>
    </p:spTree>
    <p:extLst>
      <p:ext uri="{BB962C8B-B14F-4D97-AF65-F5344CB8AC3E}">
        <p14:creationId xmlns:p14="http://schemas.microsoft.com/office/powerpoint/2010/main" val="347034796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Full">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(one line)</a:t>
            </a:r>
            <a:endParaRPr lang="en-GB" dirty="0"/>
          </a:p>
        </p:txBody>
      </p:sp>
      <p:sp>
        <p:nvSpPr>
          <p:cNvPr id="3"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smtClean="0"/>
              <a:t>Sub-title</a:t>
            </a:r>
          </a:p>
        </p:txBody>
      </p:sp>
      <p:sp>
        <p:nvSpPr>
          <p:cNvPr id="4"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smtClean="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smtClean="0"/>
              <a:t>Strap-line</a:t>
            </a:r>
          </a:p>
        </p:txBody>
      </p:sp>
      <p:sp>
        <p:nvSpPr>
          <p:cNvPr id="6" name="Text Full"/>
          <p:cNvSpPr>
            <a:spLocks noGrp="1"/>
          </p:cNvSpPr>
          <p:nvPr>
            <p:ph type="body" sz="quarter" idx="10" hasCustomPrompt="1"/>
          </p:nvPr>
        </p:nvSpPr>
        <p:spPr>
          <a:xfrm>
            <a:off x="450850" y="1619250"/>
            <a:ext cx="97917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Tree>
    <p:extLst>
      <p:ext uri="{BB962C8B-B14F-4D97-AF65-F5344CB8AC3E}">
        <p14:creationId xmlns:p14="http://schemas.microsoft.com/office/powerpoint/2010/main" val="26630590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(one line)</a:t>
            </a:r>
            <a:endParaRPr lang="en-GB" dirty="0"/>
          </a:p>
        </p:txBody>
      </p:sp>
      <p:sp>
        <p:nvSpPr>
          <p:cNvPr id="3"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smtClean="0"/>
              <a:t>Sub-title</a:t>
            </a:r>
          </a:p>
        </p:txBody>
      </p:sp>
      <p:sp>
        <p:nvSpPr>
          <p:cNvPr id="4"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smtClean="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smtClean="0"/>
              <a:t>Strap-line</a:t>
            </a:r>
          </a:p>
        </p:txBody>
      </p:sp>
      <p:sp>
        <p:nvSpPr>
          <p:cNvPr id="6" name="Text Left"/>
          <p:cNvSpPr>
            <a:spLocks noGrp="1"/>
          </p:cNvSpPr>
          <p:nvPr>
            <p:ph type="body" sz="quarter" idx="10" hasCustomPrompt="1"/>
          </p:nvPr>
        </p:nvSpPr>
        <p:spPr>
          <a:xfrm>
            <a:off x="450850" y="1619250"/>
            <a:ext cx="48240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
        <p:nvSpPr>
          <p:cNvPr id="7" name="Text Right"/>
          <p:cNvSpPr>
            <a:spLocks noGrp="1"/>
          </p:cNvSpPr>
          <p:nvPr>
            <p:ph type="body" sz="quarter" idx="15" hasCustomPrompt="1"/>
          </p:nvPr>
        </p:nvSpPr>
        <p:spPr>
          <a:xfrm>
            <a:off x="5418138" y="1619250"/>
            <a:ext cx="48240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Tree>
    <p:extLst>
      <p:ext uri="{BB962C8B-B14F-4D97-AF65-F5344CB8AC3E}">
        <p14:creationId xmlns:p14="http://schemas.microsoft.com/office/powerpoint/2010/main" val="27594094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colum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(one line)</a:t>
            </a:r>
            <a:endParaRPr lang="en-GB" dirty="0"/>
          </a:p>
        </p:txBody>
      </p:sp>
      <p:sp>
        <p:nvSpPr>
          <p:cNvPr id="3"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smtClean="0"/>
              <a:t>Sub-title</a:t>
            </a:r>
          </a:p>
        </p:txBody>
      </p:sp>
      <p:sp>
        <p:nvSpPr>
          <p:cNvPr id="4"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smtClean="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smtClean="0"/>
              <a:t>Strap-line</a:t>
            </a:r>
          </a:p>
        </p:txBody>
      </p:sp>
      <p:sp>
        <p:nvSpPr>
          <p:cNvPr id="6" name="Text Left"/>
          <p:cNvSpPr>
            <a:spLocks noGrp="1"/>
          </p:cNvSpPr>
          <p:nvPr>
            <p:ph type="body" sz="quarter" idx="10" hasCustomPrompt="1"/>
          </p:nvPr>
        </p:nvSpPr>
        <p:spPr>
          <a:xfrm>
            <a:off x="450850" y="1619250"/>
            <a:ext cx="31680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
        <p:nvSpPr>
          <p:cNvPr id="7" name="Text Centre"/>
          <p:cNvSpPr>
            <a:spLocks noGrp="1"/>
          </p:cNvSpPr>
          <p:nvPr>
            <p:ph type="body" sz="quarter" idx="15" hasCustomPrompt="1"/>
          </p:nvPr>
        </p:nvSpPr>
        <p:spPr>
          <a:xfrm>
            <a:off x="3762700" y="1619250"/>
            <a:ext cx="31680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
        <p:nvSpPr>
          <p:cNvPr id="8" name="Text Right"/>
          <p:cNvSpPr>
            <a:spLocks noGrp="1"/>
          </p:cNvSpPr>
          <p:nvPr>
            <p:ph type="body" sz="quarter" idx="16" hasCustomPrompt="1"/>
          </p:nvPr>
        </p:nvSpPr>
        <p:spPr>
          <a:xfrm>
            <a:off x="7074551" y="1619250"/>
            <a:ext cx="31680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Tree>
    <p:extLst>
      <p:ext uri="{BB962C8B-B14F-4D97-AF65-F5344CB8AC3E}">
        <p14:creationId xmlns:p14="http://schemas.microsoft.com/office/powerpoint/2010/main" val="378242422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f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(one line)</a:t>
            </a:r>
            <a:endParaRPr lang="en-GB" dirty="0"/>
          </a:p>
        </p:txBody>
      </p:sp>
      <p:sp>
        <p:nvSpPr>
          <p:cNvPr id="3"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smtClean="0"/>
              <a:t>Sub-title</a:t>
            </a:r>
          </a:p>
        </p:txBody>
      </p:sp>
      <p:sp>
        <p:nvSpPr>
          <p:cNvPr id="4"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smtClean="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smtClean="0"/>
              <a:t>Strap-line</a:t>
            </a:r>
          </a:p>
        </p:txBody>
      </p:sp>
      <p:sp>
        <p:nvSpPr>
          <p:cNvPr id="6" name="Text Left"/>
          <p:cNvSpPr>
            <a:spLocks noGrp="1"/>
          </p:cNvSpPr>
          <p:nvPr>
            <p:ph type="body" sz="quarter" idx="10" hasCustomPrompt="1"/>
          </p:nvPr>
        </p:nvSpPr>
        <p:spPr>
          <a:xfrm>
            <a:off x="450850" y="1619250"/>
            <a:ext cx="48240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Tree>
    <p:extLst>
      <p:ext uri="{BB962C8B-B14F-4D97-AF65-F5344CB8AC3E}">
        <p14:creationId xmlns:p14="http://schemas.microsoft.com/office/powerpoint/2010/main" val="142794627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igh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smtClean="0"/>
              <a:t>Title (one line)</a:t>
            </a:r>
            <a:endParaRPr lang="en-GB" dirty="0"/>
          </a:p>
        </p:txBody>
      </p:sp>
      <p:sp>
        <p:nvSpPr>
          <p:cNvPr id="3"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smtClean="0"/>
              <a:t>Sub-title</a:t>
            </a:r>
          </a:p>
        </p:txBody>
      </p:sp>
      <p:sp>
        <p:nvSpPr>
          <p:cNvPr id="4"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smtClean="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smtClean="0"/>
              <a:t>Strap-line</a:t>
            </a:r>
          </a:p>
        </p:txBody>
      </p:sp>
      <p:sp>
        <p:nvSpPr>
          <p:cNvPr id="6" name="Text Right"/>
          <p:cNvSpPr>
            <a:spLocks noGrp="1"/>
          </p:cNvSpPr>
          <p:nvPr>
            <p:ph type="body" sz="quarter" idx="10" hasCustomPrompt="1"/>
          </p:nvPr>
        </p:nvSpPr>
        <p:spPr>
          <a:xfrm>
            <a:off x="5418551" y="1619250"/>
            <a:ext cx="4824000" cy="2413000"/>
          </a:xfrm>
        </p:spPr>
        <p:txBody>
          <a:bodyPr/>
          <a:lstStyle>
            <a:lvl1pPr>
              <a:defRPr baseline="0"/>
            </a:lvl1pPr>
          </a:lstStyle>
          <a:p>
            <a:pPr lvl="0"/>
            <a:r>
              <a:rPr lang="en-US" dirty="0" smtClean="0"/>
              <a:t>Click to add text</a:t>
            </a:r>
            <a:br>
              <a:rPr lang="en-US" dirty="0" smtClean="0"/>
            </a:br>
            <a:r>
              <a:rPr lang="en-US" dirty="0" smtClean="0"/>
              <a:t/>
            </a:r>
            <a:br>
              <a:rPr lang="en-US" dirty="0" smtClean="0"/>
            </a:br>
            <a:r>
              <a:rPr lang="en-US" dirty="0" smtClean="0"/>
              <a:t>– Alt + shift + right/left arrows to promote/demote bullets.</a:t>
            </a:r>
            <a:br>
              <a:rPr lang="en-US" dirty="0" smtClean="0"/>
            </a:br>
            <a:r>
              <a:rPr lang="en-US" dirty="0" smtClean="0"/>
              <a:t>– Alternate slide layouts can be found by clicking ‘Layout’ on the Home tab.</a:t>
            </a:r>
            <a:br>
              <a:rPr lang="en-US" dirty="0" smtClean="0"/>
            </a:br>
            <a:endParaRPr lang="en-GB" dirty="0"/>
          </a:p>
        </p:txBody>
      </p:sp>
    </p:spTree>
    <p:extLst>
      <p:ext uri="{BB962C8B-B14F-4D97-AF65-F5344CB8AC3E}">
        <p14:creationId xmlns:p14="http://schemas.microsoft.com/office/powerpoint/2010/main" val="7100688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p:cNvSpPr>
            <a:spLocks noGrp="1"/>
          </p:cNvSpPr>
          <p:nvPr>
            <p:ph type="title" hasCustomPrompt="1"/>
          </p:nvPr>
        </p:nvSpPr>
        <p:spPr>
          <a:xfrm>
            <a:off x="450849" y="431800"/>
            <a:ext cx="9791701" cy="400110"/>
          </a:xfrm>
        </p:spPr>
        <p:txBody>
          <a:bodyPr/>
          <a:lstStyle>
            <a:lvl1pPr>
              <a:lnSpc>
                <a:spcPct val="100000"/>
              </a:lnSpc>
              <a:defRPr baseline="0"/>
            </a:lvl1pPr>
          </a:lstStyle>
          <a:p>
            <a:r>
              <a:rPr lang="en-US" dirty="0" smtClean="0"/>
              <a:t>Title (one line)</a:t>
            </a:r>
            <a:endParaRPr lang="en-GB" dirty="0"/>
          </a:p>
        </p:txBody>
      </p:sp>
      <p:sp>
        <p:nvSpPr>
          <p:cNvPr id="6" name="Sub-title"/>
          <p:cNvSpPr>
            <a:spLocks noGrp="1"/>
          </p:cNvSpPr>
          <p:nvPr>
            <p:ph type="body" sz="quarter" idx="11" hasCustomPrompt="1"/>
          </p:nvPr>
        </p:nvSpPr>
        <p:spPr>
          <a:xfrm>
            <a:off x="450850" y="836612"/>
            <a:ext cx="9791700" cy="307777"/>
          </a:xfrm>
        </p:spPr>
        <p:txBody>
          <a:bodyPr>
            <a:spAutoFit/>
          </a:bodyPr>
          <a:lstStyle>
            <a:lvl1pPr>
              <a:lnSpc>
                <a:spcPct val="100000"/>
              </a:lnSpc>
              <a:spcBef>
                <a:spcPts val="0"/>
              </a:spcBef>
              <a:defRPr sz="2000">
                <a:solidFill>
                  <a:schemeClr val="tx2"/>
                </a:solidFill>
              </a:defRPr>
            </a:lvl1pPr>
          </a:lstStyle>
          <a:p>
            <a:pPr lvl="0"/>
            <a:r>
              <a:rPr lang="en-US" dirty="0" smtClean="0"/>
              <a:t>Sub-title</a:t>
            </a:r>
          </a:p>
        </p:txBody>
      </p:sp>
      <p:sp>
        <p:nvSpPr>
          <p:cNvPr id="7" name="Footnote" descr="Source"/>
          <p:cNvSpPr>
            <a:spLocks noGrp="1"/>
          </p:cNvSpPr>
          <p:nvPr>
            <p:ph type="body" sz="quarter" idx="13" hasCustomPrompt="1"/>
          </p:nvPr>
        </p:nvSpPr>
        <p:spPr>
          <a:xfrm>
            <a:off x="450850" y="6752352"/>
            <a:ext cx="9791700" cy="123111"/>
          </a:xfrm>
        </p:spPr>
        <p:txBody>
          <a:bodyPr anchor="b">
            <a:spAutoFit/>
          </a:bodyPr>
          <a:lstStyle>
            <a:lvl1pPr marL="0" algn="l" defTabSz="995690" rtl="0" eaLnBrk="1" latinLnBrk="0" hangingPunct="1">
              <a:lnSpc>
                <a:spcPct val="100000"/>
              </a:lnSpc>
              <a:spcBef>
                <a:spcPct val="0"/>
              </a:spcBef>
              <a:spcAft>
                <a:spcPts val="0"/>
              </a:spcAft>
              <a:buClrTx/>
              <a:buFontTx/>
              <a:buNone/>
              <a:defRPr lang="en-US" sz="800" b="0" kern="1200" dirty="0" smtClean="0">
                <a:solidFill>
                  <a:schemeClr val="tx2"/>
                </a:solidFill>
                <a:latin typeface="+mn-lt"/>
                <a:ea typeface="+mn-ea"/>
                <a:cs typeface="Arial" charset="0"/>
              </a:defRPr>
            </a:lvl1pPr>
            <a:lvl2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2pPr>
            <a:lvl3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3pPr>
            <a:lvl4pPr marL="0" algn="l" defTabSz="995690" rtl="0" eaLnBrk="1" latinLnBrk="0" hangingPunct="1">
              <a:spcBef>
                <a:spcPct val="0"/>
              </a:spcBef>
              <a:buClrTx/>
              <a:buFontTx/>
              <a:buNone/>
              <a:defRPr lang="en-US" sz="800" b="1" kern="1200" dirty="0" smtClean="0">
                <a:solidFill>
                  <a:schemeClr val="tx2"/>
                </a:solidFill>
                <a:latin typeface="+mn-lt"/>
                <a:ea typeface="+mn-ea"/>
                <a:cs typeface="Arial" charset="0"/>
              </a:defRPr>
            </a:lvl4pPr>
            <a:lvl5pPr marL="0" algn="l" defTabSz="995690" rtl="0" eaLnBrk="1" latinLnBrk="0" hangingPunct="1">
              <a:spcBef>
                <a:spcPct val="0"/>
              </a:spcBef>
              <a:buClrTx/>
              <a:buFontTx/>
              <a:buNone/>
              <a:defRPr lang="en-GB" sz="800" b="1" kern="1200" dirty="0" smtClean="0">
                <a:solidFill>
                  <a:schemeClr val="tx2"/>
                </a:solidFill>
                <a:latin typeface="+mn-lt"/>
                <a:ea typeface="+mn-ea"/>
                <a:cs typeface="Arial" charset="0"/>
              </a:defRPr>
            </a:lvl5pPr>
          </a:lstStyle>
          <a:p>
            <a:pPr lvl="0"/>
            <a:r>
              <a:rPr lang="en-US" dirty="0" smtClean="0"/>
              <a:t>[Footnote]</a:t>
            </a:r>
          </a:p>
        </p:txBody>
      </p:sp>
      <p:sp>
        <p:nvSpPr>
          <p:cNvPr id="5" name="Strap-line"/>
          <p:cNvSpPr>
            <a:spLocks noGrp="1"/>
          </p:cNvSpPr>
          <p:nvPr>
            <p:ph type="body" sz="quarter" idx="14" hasCustomPrompt="1"/>
          </p:nvPr>
        </p:nvSpPr>
        <p:spPr>
          <a:xfrm>
            <a:off x="450849" y="6209158"/>
            <a:ext cx="9791702" cy="307777"/>
          </a:xfrm>
          <a:noFill/>
          <a:ln w="6350">
            <a:noFill/>
            <a:miter lim="800000"/>
            <a:headEnd/>
            <a:tailEnd/>
          </a:ln>
          <a:effectLst/>
        </p:spPr>
        <p:txBody>
          <a:bodyPr wrap="square" lIns="0" tIns="0" rIns="0" bIns="0" anchor="b" anchorCtr="0">
            <a:spAutoFit/>
          </a:bodyPr>
          <a:lstStyle>
            <a:lvl1pPr marL="0" indent="0" algn="ctr" rtl="0" fontAlgn="base">
              <a:spcBef>
                <a:spcPts val="0"/>
              </a:spcBef>
              <a:spcAft>
                <a:spcPct val="0"/>
              </a:spcAft>
              <a:buClrTx/>
              <a:buFontTx/>
              <a:buNone/>
              <a:defRPr lang="en-US" sz="2000" b="1" kern="1200" dirty="0" smtClean="0">
                <a:solidFill>
                  <a:schemeClr val="accent6"/>
                </a:solidFill>
                <a:latin typeface="Arial" charset="0"/>
                <a:ea typeface="+mn-ea"/>
                <a:cs typeface="Arial" charset="0"/>
              </a:defRPr>
            </a:lvl1pPr>
            <a:lvl2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2pPr>
            <a:lvl3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3pPr>
            <a:lvl4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4pPr>
            <a:lvl5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5pPr>
            <a:lvl6pPr marL="0" indent="0" algn="ctr" rtl="0" fontAlgn="base">
              <a:spcBef>
                <a:spcPct val="50000"/>
              </a:spcBef>
              <a:spcAft>
                <a:spcPct val="0"/>
              </a:spcAft>
              <a:buClrTx/>
              <a:buFontTx/>
              <a:buNone/>
              <a:defRPr lang="en-US" sz="2000" kern="1200" dirty="0" smtClean="0">
                <a:solidFill>
                  <a:schemeClr val="tx2"/>
                </a:solidFill>
                <a:latin typeface="Arial" charset="0"/>
                <a:ea typeface="+mn-ea"/>
                <a:cs typeface="Arial" charset="0"/>
              </a:defRPr>
            </a:lvl6pPr>
            <a:lvl7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7pPr>
            <a:lvl8pPr marL="0" indent="0" algn="ctr" rtl="0" fontAlgn="base">
              <a:spcBef>
                <a:spcPct val="50000"/>
              </a:spcBef>
              <a:spcAft>
                <a:spcPct val="0"/>
              </a:spcAft>
              <a:buClrTx/>
              <a:buFontTx/>
              <a:buNone/>
              <a:defRPr lang="en-GB" sz="2000" kern="1200" dirty="0" smtClean="0">
                <a:solidFill>
                  <a:schemeClr val="tx2"/>
                </a:solidFill>
                <a:latin typeface="Arial" charset="0"/>
                <a:ea typeface="+mn-ea"/>
                <a:cs typeface="Arial" charset="0"/>
              </a:defRPr>
            </a:lvl8pPr>
            <a:lvl9pPr marL="0" indent="0" algn="ctr" rtl="0" fontAlgn="base">
              <a:spcBef>
                <a:spcPct val="50000"/>
              </a:spcBef>
              <a:spcAft>
                <a:spcPct val="0"/>
              </a:spcAft>
              <a:buClrTx/>
              <a:buFontTx/>
              <a:buNone/>
              <a:defRPr lang="en-GB" sz="2000" kern="1200" dirty="0">
                <a:solidFill>
                  <a:schemeClr val="tx2"/>
                </a:solidFill>
                <a:latin typeface="Arial" charset="0"/>
                <a:ea typeface="+mn-ea"/>
                <a:cs typeface="Arial" charset="0"/>
              </a:defRPr>
            </a:lvl9pPr>
          </a:lstStyle>
          <a:p>
            <a:pPr lvl="0"/>
            <a:r>
              <a:rPr lang="en-GB" noProof="0" dirty="0" smtClean="0"/>
              <a:t>Strap-line</a:t>
            </a:r>
          </a:p>
        </p:txBody>
      </p:sp>
    </p:spTree>
    <p:extLst>
      <p:ext uri="{BB962C8B-B14F-4D97-AF65-F5344CB8AC3E}">
        <p14:creationId xmlns:p14="http://schemas.microsoft.com/office/powerpoint/2010/main" val="2085375142"/>
      </p:ext>
    </p:extLst>
  </p:cSld>
  <p:clrMapOvr>
    <a:masterClrMapping/>
  </p:clrMapOvr>
  <p:timing>
    <p:tnLst>
      <p:par>
        <p:cTn id="1" dur="indefinite" restart="never" nodeType="tmRoot"/>
      </p:par>
    </p:tnLst>
  </p:timing>
  <p:hf hdr="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294090"/>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2">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266793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Ref idx="1001">
        <a:schemeClr val="bg1"/>
      </p:bgRef>
    </p:bg>
    <p:spTree>
      <p:nvGrpSpPr>
        <p:cNvPr id="1" name=""/>
        <p:cNvGrpSpPr/>
        <p:nvPr/>
      </p:nvGrpSpPr>
      <p:grpSpPr>
        <a:xfrm>
          <a:off x="0" y="0"/>
          <a:ext cx="0" cy="0"/>
          <a:chOff x="0" y="0"/>
          <a:chExt cx="0" cy="0"/>
        </a:xfrm>
      </p:grpSpPr>
      <p:sp>
        <p:nvSpPr>
          <p:cNvPr id="2" name="Title Placeholder"/>
          <p:cNvSpPr>
            <a:spLocks noGrp="1"/>
          </p:cNvSpPr>
          <p:nvPr>
            <p:ph type="title"/>
          </p:nvPr>
        </p:nvSpPr>
        <p:spPr bwMode="gray">
          <a:xfrm>
            <a:off x="450849" y="431800"/>
            <a:ext cx="9791701"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p>
            <a:pPr lvl="0" algn="l" rtl="0" fontAlgn="base">
              <a:spcBef>
                <a:spcPct val="0"/>
              </a:spcBef>
              <a:spcAft>
                <a:spcPct val="0"/>
              </a:spcAft>
            </a:pPr>
            <a:r>
              <a:rPr lang="en-US" noProof="0" smtClean="0"/>
              <a:t>Click to edit Master title style</a:t>
            </a:r>
            <a:endParaRPr lang="en-GB" noProof="0" dirty="0"/>
          </a:p>
        </p:txBody>
      </p:sp>
      <p:sp>
        <p:nvSpPr>
          <p:cNvPr id="10" name="Text Placeholder 9"/>
          <p:cNvSpPr>
            <a:spLocks noGrp="1"/>
          </p:cNvSpPr>
          <p:nvPr>
            <p:ph type="body" idx="1"/>
          </p:nvPr>
        </p:nvSpPr>
        <p:spPr bwMode="gray">
          <a:xfrm>
            <a:off x="450849" y="1619250"/>
            <a:ext cx="9791701" cy="1708160"/>
          </a:xfrm>
          <a:prstGeom prst="rect">
            <a:avLst/>
          </a:prstGeom>
        </p:spPr>
        <p:txBody>
          <a:bodyPr vert="horz" wrap="square" lIns="0" tIns="0" rIns="0" bIns="0" rtlCol="0">
            <a:spAutoFit/>
          </a:bodyPr>
          <a:lstStyle/>
          <a:p>
            <a:pPr lvl="0"/>
            <a:r>
              <a:rPr lang="en-US" noProof="0" dirty="0" smtClean="0"/>
              <a:t>Text (level 1)</a:t>
            </a:r>
          </a:p>
          <a:p>
            <a:pPr lvl="1"/>
            <a:r>
              <a:rPr lang="en-US" noProof="0" dirty="0" smtClean="0"/>
              <a:t>Bullet (level 2)</a:t>
            </a:r>
          </a:p>
          <a:p>
            <a:pPr lvl="2"/>
            <a:r>
              <a:rPr lang="en-US" noProof="0" dirty="0" smtClean="0"/>
              <a:t>Bullet (level 3)</a:t>
            </a:r>
          </a:p>
          <a:p>
            <a:pPr lvl="3"/>
            <a:r>
              <a:rPr lang="en-US" noProof="0" dirty="0" smtClean="0"/>
              <a:t>Bullet (level 4)</a:t>
            </a:r>
          </a:p>
          <a:p>
            <a:pPr lvl="4"/>
            <a:r>
              <a:rPr lang="en-US" noProof="0" dirty="0" smtClean="0"/>
              <a:t>Heading (level 5)</a:t>
            </a:r>
          </a:p>
        </p:txBody>
      </p:sp>
      <p:sp>
        <p:nvSpPr>
          <p:cNvPr id="7" name="Slide No. Placeholder"/>
          <p:cNvSpPr txBox="1">
            <a:spLocks/>
          </p:cNvSpPr>
          <p:nvPr/>
        </p:nvSpPr>
        <p:spPr bwMode="gray">
          <a:xfrm>
            <a:off x="450850" y="6992668"/>
            <a:ext cx="141064" cy="138499"/>
          </a:xfrm>
          <a:prstGeom prst="rect">
            <a:avLst/>
          </a:prstGeom>
          <a:noFill/>
          <a:ln w="9525" algn="ctr">
            <a:noFill/>
            <a:miter lim="800000"/>
            <a:headEnd/>
            <a:tailEnd/>
          </a:ln>
          <a:effectLst/>
        </p:spPr>
        <p:txBody>
          <a:bodyPr wrap="none" lIns="0" tIns="0" rIns="0" bIns="0">
            <a:spAutoFit/>
          </a:bodyPr>
          <a:lstStyle>
            <a:lvl1pPr algn="r">
              <a:defRPr sz="1200">
                <a:solidFill>
                  <a:schemeClr val="tx1">
                    <a:tint val="75000"/>
                  </a:schemeClr>
                </a:solidFill>
              </a:defRPr>
            </a:lvl1pPr>
          </a:lstStyle>
          <a:p>
            <a:pPr marL="0" marR="0" lvl="0" indent="0" algn="l" defTabSz="995690" rtl="0" eaLnBrk="1" fontAlgn="base" latinLnBrk="0" hangingPunct="1">
              <a:lnSpc>
                <a:spcPct val="100000"/>
              </a:lnSpc>
              <a:spcBef>
                <a:spcPct val="0"/>
              </a:spcBef>
              <a:spcAft>
                <a:spcPct val="0"/>
              </a:spcAft>
              <a:buClrTx/>
              <a:buSzTx/>
              <a:buFontTx/>
              <a:buNone/>
              <a:tabLst/>
              <a:defRPr/>
            </a:pPr>
            <a:fld id="{CA2AB277-B7D8-41C2-8903-16C7182C2CBB}" type="slidenum">
              <a:rPr lang="en-GB" sz="900" noProof="0" smtClean="0">
                <a:solidFill>
                  <a:schemeClr val="tx2"/>
                </a:solidFill>
                <a:cs typeface="Arial" charset="0"/>
              </a:rPr>
              <a:pPr marL="0" marR="0" lvl="0" indent="0" algn="l" defTabSz="995690" rtl="0" eaLnBrk="1" fontAlgn="base" latinLnBrk="0" hangingPunct="1">
                <a:lnSpc>
                  <a:spcPct val="100000"/>
                </a:lnSpc>
                <a:spcBef>
                  <a:spcPct val="0"/>
                </a:spcBef>
                <a:spcAft>
                  <a:spcPct val="0"/>
                </a:spcAft>
                <a:buClrTx/>
                <a:buSzTx/>
                <a:buFontTx/>
                <a:buNone/>
                <a:tabLst/>
                <a:defRPr/>
              </a:pPr>
              <a:t>‹#›</a:t>
            </a:fld>
            <a:endParaRPr lang="en-GB" sz="900" noProof="0" dirty="0" smtClean="0">
              <a:solidFill>
                <a:schemeClr val="tx2"/>
              </a:solidFill>
              <a:cs typeface="Arial" charset="0"/>
            </a:endParaRPr>
          </a:p>
        </p:txBody>
      </p:sp>
      <p:sp>
        <p:nvSpPr>
          <p:cNvPr id="8" name="Info Placeholder"/>
          <p:cNvSpPr/>
          <p:nvPr/>
        </p:nvSpPr>
        <p:spPr bwMode="gray">
          <a:xfrm>
            <a:off x="1106736" y="6993986"/>
            <a:ext cx="4168527" cy="138499"/>
          </a:xfrm>
          <a:prstGeom prst="rect">
            <a:avLst/>
          </a:prstGeom>
          <a:noFill/>
          <a:ln w="9525" algn="ctr">
            <a:noFill/>
            <a:miter lim="800000"/>
            <a:headEnd/>
            <a:tailEnd/>
          </a:ln>
          <a:effectLst/>
        </p:spPr>
        <p:txBody>
          <a:bodyPr wrap="square" lIns="0" tIns="0" rIns="0" bIns="0">
            <a:noAutofit/>
          </a:bodyPr>
          <a:lstStyle/>
          <a:p>
            <a:pPr marR="0" lvl="0" indent="0" fontAlgn="base">
              <a:lnSpc>
                <a:spcPct val="100000"/>
              </a:lnSpc>
              <a:spcBef>
                <a:spcPct val="0"/>
              </a:spcBef>
              <a:spcAft>
                <a:spcPct val="0"/>
              </a:spcAft>
              <a:buClrTx/>
              <a:buSzTx/>
              <a:buFontTx/>
              <a:buNone/>
              <a:tabLst/>
            </a:pPr>
            <a:endParaRPr lang="en-GB" sz="900" dirty="0">
              <a:solidFill>
                <a:schemeClr val="tx2"/>
              </a:solidFill>
              <a:cs typeface="Arial" charset="0"/>
            </a:endParaRPr>
          </a:p>
        </p:txBody>
      </p:sp>
      <p:cxnSp>
        <p:nvCxnSpPr>
          <p:cNvPr id="38" name="Line Top"/>
          <p:cNvCxnSpPr/>
          <p:nvPr/>
        </p:nvCxnSpPr>
        <p:spPr bwMode="gray">
          <a:xfrm>
            <a:off x="450849" y="423836"/>
            <a:ext cx="9791701"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9" name="Line Bottom"/>
          <p:cNvCxnSpPr/>
          <p:nvPr/>
        </p:nvCxnSpPr>
        <p:spPr bwMode="gray">
          <a:xfrm>
            <a:off x="450849" y="6944465"/>
            <a:ext cx="9792000" cy="0"/>
          </a:xfrm>
          <a:prstGeom prst="line">
            <a:avLst/>
          </a:prstGeom>
          <a:ln w="12700">
            <a:solidFill>
              <a:schemeClr val="tx2"/>
            </a:solidFill>
          </a:ln>
        </p:spPr>
        <p:style>
          <a:lnRef idx="1">
            <a:schemeClr val="accent1"/>
          </a:lnRef>
          <a:fillRef idx="0">
            <a:schemeClr val="accent1"/>
          </a:fillRef>
          <a:effectRef idx="0">
            <a:schemeClr val="accent1"/>
          </a:effectRef>
          <a:fontRef idx="minor">
            <a:schemeClr val="tx1"/>
          </a:fontRef>
        </p:style>
      </p:cxnSp>
      <p:sp>
        <p:nvSpPr>
          <p:cNvPr id="9" name="Info Placeholder"/>
          <p:cNvSpPr/>
          <p:nvPr/>
        </p:nvSpPr>
        <p:spPr bwMode="gray">
          <a:xfrm>
            <a:off x="7110896" y="6993986"/>
            <a:ext cx="3131953" cy="138499"/>
          </a:xfrm>
          <a:prstGeom prst="rect">
            <a:avLst/>
          </a:prstGeom>
          <a:noFill/>
          <a:ln w="9525" algn="ctr">
            <a:noFill/>
            <a:miter lim="800000"/>
            <a:headEnd/>
            <a:tailEnd/>
          </a:ln>
          <a:effectLst/>
        </p:spPr>
        <p:txBody>
          <a:bodyPr wrap="square" lIns="0" tIns="0" rIns="0" bIns="0">
            <a:spAutoFit/>
          </a:bodyPr>
          <a:lstStyle/>
          <a:p>
            <a:pPr marL="0" marR="0" lvl="0" indent="0" algn="r" defTabSz="995690" rtl="0" eaLnBrk="1" fontAlgn="base" latinLnBrk="0" hangingPunct="1">
              <a:lnSpc>
                <a:spcPct val="100000"/>
              </a:lnSpc>
              <a:spcBef>
                <a:spcPct val="0"/>
              </a:spcBef>
              <a:spcAft>
                <a:spcPct val="0"/>
              </a:spcAft>
              <a:buClrTx/>
              <a:buSzTx/>
              <a:buFontTx/>
              <a:buNone/>
              <a:tabLst/>
              <a:defRPr/>
            </a:pPr>
            <a:r>
              <a:rPr lang="en-GB" sz="900" dirty="0" smtClean="0">
                <a:solidFill>
                  <a:schemeClr val="tx2"/>
                </a:solidFill>
                <a:cs typeface="Arial" charset="0"/>
              </a:rPr>
              <a:t>Confidential</a:t>
            </a:r>
            <a:r>
              <a:rPr lang="en-GB" sz="900" baseline="0" dirty="0" smtClean="0">
                <a:solidFill>
                  <a:schemeClr val="tx2"/>
                </a:solidFill>
                <a:cs typeface="Arial" charset="0"/>
              </a:rPr>
              <a:t> </a:t>
            </a:r>
            <a:r>
              <a:rPr lang="en-GB" sz="900" dirty="0" smtClean="0">
                <a:solidFill>
                  <a:schemeClr val="tx2"/>
                </a:solidFill>
                <a:cs typeface="Arial" charset="0"/>
              </a:rPr>
              <a:t>|</a:t>
            </a:r>
            <a:r>
              <a:rPr lang="en-GB" sz="900" baseline="0" dirty="0" smtClean="0">
                <a:solidFill>
                  <a:schemeClr val="tx2"/>
                </a:solidFill>
                <a:cs typeface="Arial" charset="0"/>
              </a:rPr>
              <a:t> </a:t>
            </a:r>
            <a:r>
              <a:rPr lang="en-GB" sz="900" dirty="0" smtClean="0">
                <a:solidFill>
                  <a:schemeClr val="tx2"/>
                </a:solidFill>
                <a:cs typeface="Arial" charset="0"/>
              </a:rPr>
              <a:t>Investec Asset Management</a:t>
            </a:r>
            <a:endParaRPr lang="en-GB" sz="900" dirty="0">
              <a:solidFill>
                <a:schemeClr val="tx2"/>
              </a:solidFill>
              <a:cs typeface="Arial" charset="0"/>
            </a:endParaRPr>
          </a:p>
        </p:txBody>
      </p:sp>
      <p:sp>
        <p:nvSpPr>
          <p:cNvPr id="11" name="Info Placeholder"/>
          <p:cNvSpPr/>
          <p:nvPr/>
        </p:nvSpPr>
        <p:spPr bwMode="gray">
          <a:xfrm>
            <a:off x="447314" y="7132485"/>
            <a:ext cx="1443002" cy="176538"/>
          </a:xfrm>
          <a:prstGeom prst="rect">
            <a:avLst/>
          </a:prstGeom>
          <a:noFill/>
          <a:ln w="9525" algn="ctr">
            <a:noFill/>
            <a:miter lim="800000"/>
            <a:headEnd/>
            <a:tailEnd/>
          </a:ln>
          <a:effectLst/>
        </p:spPr>
        <p:txBody>
          <a:bodyPr wrap="square" lIns="0" tIns="0" rIns="0" bIns="0">
            <a:noAutofit/>
          </a:bodyPr>
          <a:lstStyle/>
          <a:p>
            <a:pPr marL="0" marR="0" lvl="0" indent="0" algn="l" defTabSz="995690" rtl="0" eaLnBrk="1" fontAlgn="base" latinLnBrk="0" hangingPunct="1">
              <a:lnSpc>
                <a:spcPct val="100000"/>
              </a:lnSpc>
              <a:spcBef>
                <a:spcPct val="0"/>
              </a:spcBef>
              <a:spcAft>
                <a:spcPct val="0"/>
              </a:spcAft>
              <a:buClrTx/>
              <a:buSzTx/>
              <a:buFontTx/>
              <a:buNone/>
              <a:tabLst/>
              <a:defRPr/>
            </a:pPr>
            <a:r>
              <a:rPr lang="en-GB" sz="700" smtClean="0">
                <a:solidFill>
                  <a:schemeClr val="bg2"/>
                </a:solidFill>
                <a:cs typeface="Arial" charset="0"/>
              </a:rPr>
              <a:t>P20170913_3104490P</a:t>
            </a:r>
            <a:endParaRPr lang="en-GB" sz="700" dirty="0">
              <a:solidFill>
                <a:schemeClr val="bg2"/>
              </a:solidFill>
              <a:cs typeface="Arial" charset="0"/>
            </a:endParaRPr>
          </a:p>
        </p:txBody>
      </p:sp>
      <p:sp>
        <p:nvSpPr>
          <p:cNvPr id="12" name="Info Placeholder"/>
          <p:cNvSpPr/>
          <p:nvPr/>
        </p:nvSpPr>
        <p:spPr bwMode="gray">
          <a:xfrm>
            <a:off x="7110896" y="6993986"/>
            <a:ext cx="3131953" cy="138499"/>
          </a:xfrm>
          <a:prstGeom prst="rect">
            <a:avLst/>
          </a:prstGeom>
          <a:noFill/>
          <a:ln w="9525" algn="ctr">
            <a:noFill/>
            <a:miter lim="800000"/>
            <a:headEnd/>
            <a:tailEnd/>
          </a:ln>
          <a:effectLst/>
        </p:spPr>
        <p:txBody>
          <a:bodyPr wrap="square" lIns="0" tIns="0" rIns="0" bIns="0">
            <a:spAutoFit/>
          </a:bodyPr>
          <a:lstStyle/>
          <a:p>
            <a:pPr marL="0" marR="0" lvl="0" indent="0" algn="r" defTabSz="995690" rtl="0" eaLnBrk="1" fontAlgn="base" latinLnBrk="0" hangingPunct="1">
              <a:lnSpc>
                <a:spcPct val="100000"/>
              </a:lnSpc>
              <a:spcBef>
                <a:spcPct val="0"/>
              </a:spcBef>
              <a:spcAft>
                <a:spcPct val="0"/>
              </a:spcAft>
              <a:buClrTx/>
              <a:buSzTx/>
              <a:buFontTx/>
              <a:buNone/>
              <a:tabLst/>
              <a:defRPr/>
            </a:pPr>
            <a:r>
              <a:rPr lang="en-GB" sz="900" dirty="0" smtClean="0">
                <a:solidFill>
                  <a:schemeClr val="tx2"/>
                </a:solidFill>
                <a:cs typeface="Arial" charset="0"/>
              </a:rPr>
              <a:t>Confidential</a:t>
            </a:r>
            <a:r>
              <a:rPr lang="en-GB" sz="900" baseline="0" dirty="0" smtClean="0">
                <a:solidFill>
                  <a:schemeClr val="tx2"/>
                </a:solidFill>
                <a:cs typeface="Arial" charset="0"/>
              </a:rPr>
              <a:t> </a:t>
            </a:r>
            <a:r>
              <a:rPr lang="en-GB" sz="900" dirty="0" smtClean="0">
                <a:solidFill>
                  <a:schemeClr val="tx2"/>
                </a:solidFill>
                <a:cs typeface="Arial" charset="0"/>
              </a:rPr>
              <a:t>|</a:t>
            </a:r>
            <a:r>
              <a:rPr lang="en-GB" sz="900" baseline="0" dirty="0" smtClean="0">
                <a:solidFill>
                  <a:schemeClr val="tx2"/>
                </a:solidFill>
                <a:cs typeface="Arial" charset="0"/>
              </a:rPr>
              <a:t> </a:t>
            </a:r>
            <a:r>
              <a:rPr lang="en-GB" sz="900" dirty="0" smtClean="0">
                <a:solidFill>
                  <a:schemeClr val="tx2"/>
                </a:solidFill>
                <a:cs typeface="Arial" charset="0"/>
              </a:rPr>
              <a:t>Investec Asset Management</a:t>
            </a:r>
            <a:endParaRPr lang="en-GB" sz="900" dirty="0">
              <a:solidFill>
                <a:schemeClr val="tx2"/>
              </a:solidFill>
              <a:cs typeface="Arial" charset="0"/>
            </a:endParaRPr>
          </a:p>
        </p:txBody>
      </p:sp>
      <p:sp>
        <p:nvSpPr>
          <p:cNvPr id="13" name="Info Placeholder"/>
          <p:cNvSpPr/>
          <p:nvPr/>
        </p:nvSpPr>
        <p:spPr bwMode="gray">
          <a:xfrm>
            <a:off x="447314" y="7132485"/>
            <a:ext cx="651236" cy="107722"/>
          </a:xfrm>
          <a:prstGeom prst="rect">
            <a:avLst/>
          </a:prstGeom>
          <a:noFill/>
          <a:ln w="9525" algn="ctr">
            <a:noFill/>
            <a:miter lim="800000"/>
            <a:headEnd/>
            <a:tailEnd/>
          </a:ln>
          <a:effectLst/>
        </p:spPr>
        <p:txBody>
          <a:bodyPr wrap="square" lIns="0" tIns="0" rIns="0" bIns="0">
            <a:noAutofit/>
          </a:bodyPr>
          <a:lstStyle/>
          <a:p>
            <a:pPr marL="0" marR="0" lvl="0" indent="0" algn="l" defTabSz="995690" rtl="0" eaLnBrk="1" fontAlgn="base" latinLnBrk="0" hangingPunct="1">
              <a:lnSpc>
                <a:spcPct val="100000"/>
              </a:lnSpc>
              <a:spcBef>
                <a:spcPct val="0"/>
              </a:spcBef>
              <a:spcAft>
                <a:spcPct val="0"/>
              </a:spcAft>
              <a:buClrTx/>
              <a:buSzTx/>
              <a:buFontTx/>
              <a:buNone/>
              <a:tabLst/>
              <a:defRPr/>
            </a:pPr>
            <a:endParaRPr lang="en-GB" sz="700" dirty="0">
              <a:solidFill>
                <a:schemeClr val="bg2"/>
              </a:solidFill>
              <a:cs typeface="Arial" charset="0"/>
            </a:endParaRPr>
          </a:p>
        </p:txBody>
      </p:sp>
    </p:spTree>
    <p:extLst>
      <p:ext uri="{BB962C8B-B14F-4D97-AF65-F5344CB8AC3E}">
        <p14:creationId xmlns:p14="http://schemas.microsoft.com/office/powerpoint/2010/main" val="2958960056"/>
      </p:ext>
    </p:extLst>
  </p:cSld>
  <p:clrMap bg1="lt1" tx1="dk1" bg2="lt2" tx2="dk2" accent1="accent1" accent2="accent2" accent3="accent3" accent4="accent4" accent5="accent5" accent6="accent6" hlink="hlink" folHlink="folHlink"/>
  <p:sldLayoutIdLst>
    <p:sldLayoutId id="2147483815" r:id="rId1"/>
    <p:sldLayoutId id="2147483817" r:id="rId2"/>
    <p:sldLayoutId id="2147483818" r:id="rId3"/>
    <p:sldLayoutId id="2147483819" r:id="rId4"/>
    <p:sldLayoutId id="2147483820" r:id="rId5"/>
    <p:sldLayoutId id="2147483821" r:id="rId6"/>
    <p:sldLayoutId id="2147483803" r:id="rId7"/>
    <p:sldLayoutId id="2147483804" r:id="rId8"/>
    <p:sldLayoutId id="2147483805" r:id="rId9"/>
    <p:sldLayoutId id="2147483812" r:id="rId10"/>
    <p:sldLayoutId id="2147483813" r:id="rId11"/>
    <p:sldLayoutId id="2147483814" r:id="rId12"/>
    <p:sldLayoutId id="2147483822" r:id="rId13"/>
    <p:sldLayoutId id="2147483823" r:id="rId14"/>
  </p:sldLayoutIdLst>
  <p:timing>
    <p:tnLst>
      <p:par>
        <p:cTn id="1" dur="indefinite" restart="never" nodeType="tmRoot"/>
      </p:par>
    </p:tnLst>
  </p:timing>
  <p:hf hdr="0"/>
  <p:txStyles>
    <p:titleStyle>
      <a:lvl1pPr algn="l" defTabSz="995690" rtl="0" eaLnBrk="1" latinLnBrk="0" hangingPunct="1">
        <a:spcBef>
          <a:spcPct val="0"/>
        </a:spcBef>
        <a:buNone/>
        <a:defRPr lang="en-GB" sz="2600" kern="1200" dirty="0" smtClean="0">
          <a:solidFill>
            <a:schemeClr val="tx1"/>
          </a:solidFill>
          <a:latin typeface="Arial Black" panose="020B0A04020102020204" pitchFamily="34" charset="0"/>
          <a:ea typeface="+mj-ea"/>
          <a:cs typeface="+mj-cs"/>
        </a:defRPr>
      </a:lvl1pPr>
    </p:titleStyle>
    <p:bodyStyle>
      <a:lvl1pPr marL="0" indent="0" algn="l" defTabSz="995690" rtl="0" eaLnBrk="1" latinLnBrk="0" hangingPunct="1">
        <a:lnSpc>
          <a:spcPct val="100000"/>
        </a:lnSpc>
        <a:spcBef>
          <a:spcPts val="600"/>
        </a:spcBef>
        <a:spcAft>
          <a:spcPts val="0"/>
        </a:spcAft>
        <a:buFont typeface="Arial" pitchFamily="34" charset="0"/>
        <a:buNone/>
        <a:defRPr lang="en-US" sz="18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chemeClr val="tx1"/>
        </a:buClr>
        <a:buSzPct val="100000"/>
        <a:buFont typeface="Arial" pitchFamily="34" charset="0"/>
        <a:buChar char="●"/>
        <a:defRPr lang="en-US" sz="18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600" b="1" kern="1200" dirty="0" smtClean="0">
          <a:solidFill>
            <a:schemeClr val="tx1"/>
          </a:solidFill>
          <a:latin typeface="Arial Black" panose="020B0A040201020202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p:bodyStyle>
    <p:otherStyle>
      <a:defPPr>
        <a:defRPr lang="en-US"/>
      </a:defPPr>
      <a:lvl1pPr marL="0" algn="l" defTabSz="995690" rtl="0" eaLnBrk="1" latinLnBrk="0" hangingPunct="1">
        <a:defRPr sz="2000" kern="1200">
          <a:solidFill>
            <a:schemeClr val="tx1"/>
          </a:solidFill>
          <a:latin typeface="+mn-lt"/>
          <a:ea typeface="+mn-ea"/>
          <a:cs typeface="+mn-cs"/>
        </a:defRPr>
      </a:lvl1pPr>
      <a:lvl2pPr marL="497845" algn="l" defTabSz="995690" rtl="0" eaLnBrk="1" latinLnBrk="0" hangingPunct="1">
        <a:defRPr sz="2000" kern="1200">
          <a:solidFill>
            <a:schemeClr val="tx1"/>
          </a:solidFill>
          <a:latin typeface="+mn-lt"/>
          <a:ea typeface="+mn-ea"/>
          <a:cs typeface="+mn-cs"/>
        </a:defRPr>
      </a:lvl2pPr>
      <a:lvl3pPr marL="995690" algn="l" defTabSz="995690" rtl="0" eaLnBrk="1" latinLnBrk="0" hangingPunct="1">
        <a:defRPr sz="2000" kern="1200">
          <a:solidFill>
            <a:schemeClr val="tx1"/>
          </a:solidFill>
          <a:latin typeface="+mn-lt"/>
          <a:ea typeface="+mn-ea"/>
          <a:cs typeface="+mn-cs"/>
        </a:defRPr>
      </a:lvl3pPr>
      <a:lvl4pPr marL="1493535" algn="l" defTabSz="995690" rtl="0" eaLnBrk="1" latinLnBrk="0" hangingPunct="1">
        <a:defRPr sz="2000" kern="1200">
          <a:solidFill>
            <a:schemeClr val="tx1"/>
          </a:solidFill>
          <a:latin typeface="+mn-lt"/>
          <a:ea typeface="+mn-ea"/>
          <a:cs typeface="+mn-cs"/>
        </a:defRPr>
      </a:lvl4pPr>
      <a:lvl5pPr marL="1991380" algn="l" defTabSz="995690" rtl="0" eaLnBrk="1" latinLnBrk="0" hangingPunct="1">
        <a:defRPr sz="2000" kern="1200">
          <a:solidFill>
            <a:schemeClr val="tx1"/>
          </a:solidFill>
          <a:latin typeface="+mn-lt"/>
          <a:ea typeface="+mn-ea"/>
          <a:cs typeface="+mn-cs"/>
        </a:defRPr>
      </a:lvl5pPr>
      <a:lvl6pPr marL="2489225" algn="l" defTabSz="995690" rtl="0" eaLnBrk="1" latinLnBrk="0" hangingPunct="1">
        <a:defRPr sz="2000" kern="1200">
          <a:solidFill>
            <a:schemeClr val="tx1"/>
          </a:solidFill>
          <a:latin typeface="+mn-lt"/>
          <a:ea typeface="+mn-ea"/>
          <a:cs typeface="+mn-cs"/>
        </a:defRPr>
      </a:lvl6pPr>
      <a:lvl7pPr marL="2987070" algn="l" defTabSz="995690" rtl="0" eaLnBrk="1" latinLnBrk="0" hangingPunct="1">
        <a:defRPr sz="2000" kern="1200">
          <a:solidFill>
            <a:schemeClr val="tx1"/>
          </a:solidFill>
          <a:latin typeface="+mn-lt"/>
          <a:ea typeface="+mn-ea"/>
          <a:cs typeface="+mn-cs"/>
        </a:defRPr>
      </a:lvl7pPr>
      <a:lvl8pPr marL="3484916" algn="l" defTabSz="995690" rtl="0" eaLnBrk="1" latinLnBrk="0" hangingPunct="1">
        <a:defRPr sz="2000" kern="1200">
          <a:solidFill>
            <a:schemeClr val="tx1"/>
          </a:solidFill>
          <a:latin typeface="+mn-lt"/>
          <a:ea typeface="+mn-ea"/>
          <a:cs typeface="+mn-cs"/>
        </a:defRPr>
      </a:lvl8pPr>
      <a:lvl9pPr marL="3982761" algn="l" defTabSz="995690" rtl="0" eaLnBrk="1" latinLnBrk="0" hangingPunct="1">
        <a:defRPr sz="20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0" pos="284" userDrawn="1">
          <p15:clr>
            <a:srgbClr val="F26B43"/>
          </p15:clr>
        </p15:guide>
        <p15:guide id="1" pos="6452" userDrawn="1">
          <p15:clr>
            <a:srgbClr val="F26B43"/>
          </p15:clr>
        </p15:guide>
        <p15:guide id="2" orient="horz" pos="1021" userDrawn="1">
          <p15:clr>
            <a:srgbClr val="F26B43"/>
          </p15:clr>
        </p15:guide>
        <p15:guide id="5" pos="3323" userDrawn="1">
          <p15:clr>
            <a:srgbClr val="F26B43"/>
          </p15:clr>
        </p15:guide>
        <p15:guide id="6" pos="3413" userDrawn="1">
          <p15:clr>
            <a:srgbClr val="F26B43"/>
          </p15:clr>
        </p15:guide>
        <p15:guide id="9" pos="692" userDrawn="1">
          <p15:clr>
            <a:srgbClr val="F26B43"/>
          </p15:clr>
        </p15:guide>
        <p15:guide id="10" pos="3822" userDrawn="1">
          <p15:clr>
            <a:srgbClr val="F26B43"/>
          </p15:clr>
        </p15:guide>
        <p15:guide id="11" orient="horz" pos="1248" userDrawn="1">
          <p15:clr>
            <a:srgbClr val="F26B43"/>
          </p15:clr>
        </p15:guide>
        <p15:guide id="13" orient="horz" pos="4151"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5.xml"/><Relationship Id="rId1" Type="http://schemas.openxmlformats.org/officeDocument/2006/relationships/vmlDrawing" Target="../drawings/vmlDrawing1.vml"/><Relationship Id="rId5" Type="http://schemas.openxmlformats.org/officeDocument/2006/relationships/image" Target="../media/image9.emf"/><Relationship Id="rId4" Type="http://schemas.openxmlformats.org/officeDocument/2006/relationships/oleObject" Target="file:///\\IAMLDNFS1.INVESTECAM.CORP\gdrive\Depts\Multi%20Asset\FUNDS\Diversified%20Growth\Presentation\GDU%20Chart%20data.xlsx!DATA!%5bGDU%20Chart%20data.xlsx%5dDATA%20Chart%201" TargetMode="External"/></Relationships>
</file>

<file path=ppt/slides/_rels/slide17.xml.rels><?xml version="1.0" encoding="UTF-8" standalone="yes"?>
<Relationships xmlns="http://schemas.openxmlformats.org/package/2006/relationships"><Relationship Id="rId8" Type="http://schemas.openxmlformats.org/officeDocument/2006/relationships/image" Target="../media/image15.jpe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jpeg"/><Relationship Id="rId12" Type="http://schemas.openxmlformats.org/officeDocument/2006/relationships/image" Target="../media/image19.png"/><Relationship Id="rId17" Type="http://schemas.openxmlformats.org/officeDocument/2006/relationships/image" Target="../media/image24.png"/><Relationship Id="rId2" Type="http://schemas.openxmlformats.org/officeDocument/2006/relationships/notesSlide" Target="../notesSlides/notesSlide9.xml"/><Relationship Id="rId16"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8.png"/><Relationship Id="rId5" Type="http://schemas.openxmlformats.org/officeDocument/2006/relationships/image" Target="../media/image12.png"/><Relationship Id="rId15" Type="http://schemas.openxmlformats.org/officeDocument/2006/relationships/image" Target="../media/image2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png"/><Relationship Id="rId14" Type="http://schemas.openxmlformats.org/officeDocument/2006/relationships/image" Target="../media/image2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450850" y="576385"/>
            <a:ext cx="5493600" cy="861774"/>
          </a:xfrm>
        </p:spPr>
        <p:txBody>
          <a:bodyPr/>
          <a:lstStyle/>
          <a:p>
            <a:r>
              <a:rPr lang="en-GB" sz="2800" dirty="0" smtClean="0"/>
              <a:t>MEFMI Retreat for </a:t>
            </a:r>
          </a:p>
          <a:p>
            <a:r>
              <a:rPr lang="en-GB" sz="2800" dirty="0" smtClean="0"/>
              <a:t>Heads of Reserve Management</a:t>
            </a:r>
            <a:endParaRPr lang="en-US" sz="2800" dirty="0"/>
          </a:p>
        </p:txBody>
      </p:sp>
      <p:sp>
        <p:nvSpPr>
          <p:cNvPr id="2" name="Title 1"/>
          <p:cNvSpPr>
            <a:spLocks noGrp="1"/>
          </p:cNvSpPr>
          <p:nvPr>
            <p:ph type="ctrTitle"/>
          </p:nvPr>
        </p:nvSpPr>
        <p:spPr/>
        <p:txBody>
          <a:bodyPr/>
          <a:lstStyle/>
          <a:p>
            <a:r>
              <a:rPr lang="en-GB" dirty="0" smtClean="0"/>
              <a:t/>
            </a:r>
            <a:br>
              <a:rPr lang="en-GB" dirty="0" smtClean="0"/>
            </a:br>
            <a:r>
              <a:rPr lang="en-GB" dirty="0" smtClean="0"/>
              <a:t>The Strategic Asset Allocation key risk considerations</a:t>
            </a:r>
            <a:br>
              <a:rPr lang="en-GB" dirty="0" smtClean="0"/>
            </a:br>
            <a:endParaRPr lang="en-GB" dirty="0"/>
          </a:p>
        </p:txBody>
      </p:sp>
      <p:sp>
        <p:nvSpPr>
          <p:cNvPr id="3" name="Subtitle 2"/>
          <p:cNvSpPr>
            <a:spLocks noGrp="1"/>
          </p:cNvSpPr>
          <p:nvPr>
            <p:ph type="subTitle" idx="1"/>
          </p:nvPr>
        </p:nvSpPr>
        <p:spPr>
          <a:xfrm>
            <a:off x="450850" y="2973173"/>
            <a:ext cx="5493600" cy="1338828"/>
          </a:xfrm>
        </p:spPr>
        <p:txBody>
          <a:bodyPr/>
          <a:lstStyle/>
          <a:p>
            <a:endParaRPr lang="en-GB" dirty="0" smtClean="0"/>
          </a:p>
          <a:p>
            <a:endParaRPr lang="en-GB" dirty="0"/>
          </a:p>
          <a:p>
            <a:r>
              <a:rPr lang="en-GB" dirty="0" smtClean="0"/>
              <a:t>Johan du Plessis</a:t>
            </a:r>
          </a:p>
          <a:p>
            <a:r>
              <a:rPr lang="en-GB" dirty="0" smtClean="0"/>
              <a:t>20 September 2017</a:t>
            </a:r>
            <a:endParaRPr lang="en-GB" dirty="0"/>
          </a:p>
        </p:txBody>
      </p:sp>
    </p:spTree>
    <p:extLst>
      <p:ext uri="{BB962C8B-B14F-4D97-AF65-F5344CB8AC3E}">
        <p14:creationId xmlns:p14="http://schemas.microsoft.com/office/powerpoint/2010/main" val="13840958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Grp="1" noChangeArrowheads="1"/>
          </p:cNvSpPr>
          <p:nvPr>
            <p:ph type="title"/>
          </p:nvPr>
        </p:nvSpPr>
        <p:spPr/>
        <p:txBody>
          <a:bodyPr/>
          <a:lstStyle/>
          <a:p>
            <a:r>
              <a:rPr lang="en-GB" smtClean="0"/>
              <a:t>The Volatility Paradox</a:t>
            </a:r>
            <a:endParaRPr lang="en-GB" dirty="0" smtClean="0"/>
          </a:p>
        </p:txBody>
      </p:sp>
      <p:sp>
        <p:nvSpPr>
          <p:cNvPr id="9" name="Text Placeholder 8"/>
          <p:cNvSpPr>
            <a:spLocks noGrp="1"/>
          </p:cNvSpPr>
          <p:nvPr>
            <p:ph type="body" sz="quarter" idx="11"/>
          </p:nvPr>
        </p:nvSpPr>
        <p:spPr/>
        <p:txBody>
          <a:bodyPr/>
          <a:lstStyle/>
          <a:p>
            <a:endParaRPr lang="en-US"/>
          </a:p>
        </p:txBody>
      </p:sp>
      <p:sp>
        <p:nvSpPr>
          <p:cNvPr id="10" name="Text Placeholder 9"/>
          <p:cNvSpPr>
            <a:spLocks noGrp="1"/>
          </p:cNvSpPr>
          <p:nvPr>
            <p:ph type="body" sz="quarter" idx="13"/>
          </p:nvPr>
        </p:nvSpPr>
        <p:spPr/>
        <p:txBody>
          <a:bodyPr/>
          <a:lstStyle/>
          <a:p>
            <a:r>
              <a:rPr lang="en-US"/>
              <a:t>Source: Office of financial research, A review of financial market themes and developments, Second quarter 2017</a:t>
            </a:r>
            <a:endParaRPr lang="en-US" dirty="0"/>
          </a:p>
        </p:txBody>
      </p:sp>
      <p:sp>
        <p:nvSpPr>
          <p:cNvPr id="30727" name="Rectangle 7"/>
          <p:cNvSpPr>
            <a:spLocks noGrp="1" noChangeArrowheads="1"/>
          </p:cNvSpPr>
          <p:nvPr>
            <p:ph type="body" sz="quarter" idx="10"/>
          </p:nvPr>
        </p:nvSpPr>
        <p:spPr/>
        <p:txBody>
          <a:bodyPr/>
          <a:lstStyle/>
          <a:p>
            <a:pPr lvl="1"/>
            <a:r>
              <a:rPr lang="en-GB" smtClean="0"/>
              <a:t>Two types of volatility: realized and implied</a:t>
            </a:r>
          </a:p>
          <a:p>
            <a:pPr lvl="2"/>
            <a:r>
              <a:rPr lang="en-GB" smtClean="0"/>
              <a:t>Realized is what actual happened</a:t>
            </a:r>
          </a:p>
          <a:p>
            <a:pPr lvl="2"/>
            <a:r>
              <a:rPr lang="en-GB" smtClean="0"/>
              <a:t>Implied is what we think will happen</a:t>
            </a:r>
          </a:p>
          <a:p>
            <a:pPr lvl="1"/>
            <a:r>
              <a:rPr lang="en-GB" smtClean="0"/>
              <a:t>Market risks may seem low when volatility is low</a:t>
            </a:r>
          </a:p>
          <a:p>
            <a:pPr lvl="2"/>
            <a:r>
              <a:rPr lang="en-GB" smtClean="0"/>
              <a:t>A low VIX doesn’t necessarily signal that severe financial stress is unlikely.</a:t>
            </a:r>
          </a:p>
          <a:p>
            <a:r>
              <a:rPr lang="en-GB" smtClean="0"/>
              <a:t>Volatility paradox</a:t>
            </a:r>
          </a:p>
          <a:p>
            <a:pPr lvl="1"/>
            <a:r>
              <a:rPr lang="en-GB" smtClean="0"/>
              <a:t>low volatility may be a catalyst to take more risk</a:t>
            </a:r>
          </a:p>
          <a:p>
            <a:pPr lvl="1"/>
            <a:r>
              <a:rPr lang="en-GB" smtClean="0"/>
              <a:t>Asset-return correlations tend to increase when markets are volatile</a:t>
            </a:r>
          </a:p>
          <a:p>
            <a:pPr lvl="2"/>
            <a:r>
              <a:rPr lang="en-GB" smtClean="0"/>
              <a:t>Prolonged periods of low volatility may further decrease correlations, encouraging further risk-taking</a:t>
            </a:r>
          </a:p>
          <a:p>
            <a:pPr lvl="1"/>
            <a:endParaRPr lang="en-GB" dirty="0"/>
          </a:p>
        </p:txBody>
      </p:sp>
      <p:sp>
        <p:nvSpPr>
          <p:cNvPr id="7" name="Text Placeholder 9"/>
          <p:cNvSpPr txBox="1">
            <a:spLocks/>
          </p:cNvSpPr>
          <p:nvPr/>
        </p:nvSpPr>
        <p:spPr>
          <a:xfrm>
            <a:off x="450848" y="6732959"/>
            <a:ext cx="6047980" cy="216024"/>
          </a:xfrm>
          <a:prstGeom prst="rect">
            <a:avLst/>
          </a:prstGeom>
        </p:spPr>
        <p:txBody>
          <a:bodyPr/>
          <a:lstStyle>
            <a:lvl1pPr marL="0" indent="0" algn="l" defTabSz="995690" rtl="0" eaLnBrk="1" latinLnBrk="0" hangingPunct="1">
              <a:lnSpc>
                <a:spcPct val="100000"/>
              </a:lnSpc>
              <a:spcBef>
                <a:spcPts val="600"/>
              </a:spcBef>
              <a:spcAft>
                <a:spcPts val="0"/>
              </a:spcAft>
              <a:buFont typeface="Arial" pitchFamily="34" charset="0"/>
              <a:buNone/>
              <a:defRPr lang="en-US" sz="18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chemeClr val="tx1"/>
              </a:buClr>
              <a:buSzPct val="100000"/>
              <a:buFont typeface="Arial" pitchFamily="34" charset="0"/>
              <a:buChar char="●"/>
              <a:defRPr lang="en-US" sz="18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600" b="1" kern="1200" dirty="0" smtClean="0">
                <a:solidFill>
                  <a:schemeClr val="tx1"/>
                </a:solidFill>
                <a:latin typeface="Arial Black" panose="020B0A040201020202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a:lstStyle>
          <a:p>
            <a:endParaRPr lang="en-GB" sz="800" dirty="0"/>
          </a:p>
        </p:txBody>
      </p:sp>
      <p:graphicFrame>
        <p:nvGraphicFramePr>
          <p:cNvPr id="8" name="Chart 7"/>
          <p:cNvGraphicFramePr>
            <a:graphicFrameLocks/>
          </p:cNvGraphicFramePr>
          <p:nvPr>
            <p:extLst>
              <p:ext uri="{D42A27DB-BD31-4B8C-83A1-F6EECF244321}">
                <p14:modId xmlns:p14="http://schemas.microsoft.com/office/powerpoint/2010/main" val="565502075"/>
              </p:ext>
            </p:extLst>
          </p:nvPr>
        </p:nvGraphicFramePr>
        <p:xfrm>
          <a:off x="5418138" y="2203506"/>
          <a:ext cx="4824412" cy="4147052"/>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5417820" y="1620900"/>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pPr>
            <a:r>
              <a:rPr lang="en-US" sz="1600" dirty="0">
                <a:solidFill>
                  <a:srgbClr val="000000"/>
                </a:solidFill>
                <a:latin typeface="Arial Black" panose="020B0A04020102020204" pitchFamily="34" charset="0"/>
              </a:rPr>
              <a:t>S&amp;P 500 Index: Implied vs </a:t>
            </a:r>
            <a:r>
              <a:rPr lang="en-US" sz="1600" dirty="0" err="1">
                <a:solidFill>
                  <a:srgbClr val="000000"/>
                </a:solidFill>
                <a:latin typeface="Arial Black" panose="020B0A04020102020204" pitchFamily="34" charset="0"/>
              </a:rPr>
              <a:t>realised</a:t>
            </a:r>
            <a:r>
              <a:rPr lang="en-US" sz="1600" dirty="0">
                <a:solidFill>
                  <a:srgbClr val="000000"/>
                </a:solidFill>
                <a:latin typeface="Arial Black" panose="020B0A04020102020204" pitchFamily="34" charset="0"/>
              </a:rPr>
              <a:t> volatility</a:t>
            </a:r>
          </a:p>
        </p:txBody>
      </p:sp>
    </p:spTree>
    <p:extLst>
      <p:ext uri="{BB962C8B-B14F-4D97-AF65-F5344CB8AC3E}">
        <p14:creationId xmlns:p14="http://schemas.microsoft.com/office/powerpoint/2010/main" val="10117802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Grp="1" noChangeArrowheads="1"/>
          </p:cNvSpPr>
          <p:nvPr>
            <p:ph type="title"/>
          </p:nvPr>
        </p:nvSpPr>
        <p:spPr/>
        <p:txBody>
          <a:bodyPr/>
          <a:lstStyle/>
          <a:p>
            <a:r>
              <a:rPr lang="en-GB" smtClean="0"/>
              <a:t>The Volatility Paradox</a:t>
            </a:r>
            <a:endParaRPr lang="en-GB" dirty="0" smtClean="0"/>
          </a:p>
        </p:txBody>
      </p:sp>
      <p:sp>
        <p:nvSpPr>
          <p:cNvPr id="11" name="Text Placeholder 10"/>
          <p:cNvSpPr>
            <a:spLocks noGrp="1"/>
          </p:cNvSpPr>
          <p:nvPr>
            <p:ph type="body" sz="quarter" idx="11"/>
          </p:nvPr>
        </p:nvSpPr>
        <p:spPr/>
        <p:txBody>
          <a:bodyPr/>
          <a:lstStyle/>
          <a:p>
            <a:endParaRPr lang="en-US"/>
          </a:p>
        </p:txBody>
      </p:sp>
      <p:sp>
        <p:nvSpPr>
          <p:cNvPr id="4" name="Text Placeholder 3"/>
          <p:cNvSpPr>
            <a:spLocks noGrp="1"/>
          </p:cNvSpPr>
          <p:nvPr>
            <p:ph type="body" sz="quarter" idx="13"/>
          </p:nvPr>
        </p:nvSpPr>
        <p:spPr/>
        <p:txBody>
          <a:bodyPr/>
          <a:lstStyle/>
          <a:p>
            <a:r>
              <a:rPr lang="en-US" smtClean="0"/>
              <a:t>Source: Office of financial research, A review of financial market themes and developments, Second quarter 2017</a:t>
            </a:r>
            <a:endParaRPr lang="en-US" dirty="0"/>
          </a:p>
        </p:txBody>
      </p:sp>
      <p:sp>
        <p:nvSpPr>
          <p:cNvPr id="30727" name="Rectangle 7"/>
          <p:cNvSpPr>
            <a:spLocks noGrp="1" noChangeArrowheads="1"/>
          </p:cNvSpPr>
          <p:nvPr>
            <p:ph type="body" sz="quarter" idx="10"/>
          </p:nvPr>
        </p:nvSpPr>
        <p:spPr/>
        <p:txBody>
          <a:bodyPr/>
          <a:lstStyle/>
          <a:p>
            <a:pPr lvl="1"/>
            <a:r>
              <a:rPr lang="en-GB" smtClean="0"/>
              <a:t>Value-at-Risk models may give faulty signals in low-volatility markets</a:t>
            </a:r>
          </a:p>
          <a:p>
            <a:pPr lvl="2"/>
            <a:r>
              <a:rPr lang="en-GB" smtClean="0"/>
              <a:t>Backward looking approach that captures how much value investments might lose over a set time.   </a:t>
            </a:r>
          </a:p>
          <a:p>
            <a:pPr lvl="1"/>
            <a:r>
              <a:rPr lang="en-GB" smtClean="0"/>
              <a:t>VAR could result in pro-cyclical behaviour</a:t>
            </a:r>
          </a:p>
          <a:p>
            <a:pPr lvl="2"/>
            <a:r>
              <a:rPr lang="en-GB" smtClean="0"/>
              <a:t>Vulnerable to volatility shocks </a:t>
            </a:r>
          </a:p>
          <a:p>
            <a:pPr lvl="1"/>
            <a:r>
              <a:rPr lang="en-GB" smtClean="0"/>
              <a:t>Low volatility lowers VAR</a:t>
            </a:r>
          </a:p>
          <a:p>
            <a:pPr lvl="2"/>
            <a:r>
              <a:rPr lang="en-GB" smtClean="0"/>
              <a:t>Position sizes can increase without breaching limits</a:t>
            </a:r>
          </a:p>
          <a:p>
            <a:pPr lvl="1"/>
            <a:r>
              <a:rPr lang="en-GB" smtClean="0"/>
              <a:t>But beware of the unwind</a:t>
            </a:r>
          </a:p>
          <a:p>
            <a:pPr lvl="2"/>
            <a:r>
              <a:rPr lang="en-GB" smtClean="0"/>
              <a:t>As volatility rises VAR followers will be forced to sell assets to avoid breaching limits</a:t>
            </a:r>
            <a:endParaRPr lang="en-GB" dirty="0"/>
          </a:p>
        </p:txBody>
      </p:sp>
      <p:sp>
        <p:nvSpPr>
          <p:cNvPr id="8" name="Text Placeholder 9"/>
          <p:cNvSpPr txBox="1">
            <a:spLocks/>
          </p:cNvSpPr>
          <p:nvPr/>
        </p:nvSpPr>
        <p:spPr>
          <a:xfrm>
            <a:off x="450848" y="6732959"/>
            <a:ext cx="6047980" cy="216024"/>
          </a:xfrm>
          <a:prstGeom prst="rect">
            <a:avLst/>
          </a:prstGeom>
        </p:spPr>
        <p:txBody>
          <a:bodyPr/>
          <a:lstStyle>
            <a:lvl1pPr marL="0" indent="0" algn="l" defTabSz="995690" rtl="0" eaLnBrk="1" latinLnBrk="0" hangingPunct="1">
              <a:lnSpc>
                <a:spcPct val="100000"/>
              </a:lnSpc>
              <a:spcBef>
                <a:spcPts val="600"/>
              </a:spcBef>
              <a:spcAft>
                <a:spcPts val="0"/>
              </a:spcAft>
              <a:buFont typeface="Arial" pitchFamily="34" charset="0"/>
              <a:buNone/>
              <a:defRPr lang="en-US" sz="18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chemeClr val="tx1"/>
              </a:buClr>
              <a:buSzPct val="100000"/>
              <a:buFont typeface="Arial" pitchFamily="34" charset="0"/>
              <a:buChar char="●"/>
              <a:defRPr lang="en-US" sz="18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600" b="1" kern="1200" dirty="0" smtClean="0">
                <a:solidFill>
                  <a:schemeClr val="tx1"/>
                </a:solidFill>
                <a:latin typeface="Arial Black" panose="020B0A040201020202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a:lstStyle>
          <a:p>
            <a:endParaRPr lang="en-GB" sz="800" dirty="0"/>
          </a:p>
        </p:txBody>
      </p:sp>
      <p:graphicFrame>
        <p:nvGraphicFramePr>
          <p:cNvPr id="9" name="Chart 8"/>
          <p:cNvGraphicFramePr>
            <a:graphicFrameLocks/>
          </p:cNvGraphicFramePr>
          <p:nvPr>
            <p:extLst>
              <p:ext uri="{D42A27DB-BD31-4B8C-83A1-F6EECF244321}">
                <p14:modId xmlns:p14="http://schemas.microsoft.com/office/powerpoint/2010/main" val="4251793687"/>
              </p:ext>
            </p:extLst>
          </p:nvPr>
        </p:nvGraphicFramePr>
        <p:xfrm>
          <a:off x="5418138" y="2184298"/>
          <a:ext cx="4824413" cy="4243933"/>
        </p:xfrm>
        <a:graphic>
          <a:graphicData uri="http://schemas.openxmlformats.org/drawingml/2006/chart">
            <c:chart xmlns:c="http://schemas.openxmlformats.org/drawingml/2006/chart" xmlns:r="http://schemas.openxmlformats.org/officeDocument/2006/relationships" r:id="rId3"/>
          </a:graphicData>
        </a:graphic>
      </p:graphicFrame>
      <p:sp>
        <p:nvSpPr>
          <p:cNvPr id="13" name="Rectangle 12"/>
          <p:cNvSpPr/>
          <p:nvPr/>
        </p:nvSpPr>
        <p:spPr>
          <a:xfrm>
            <a:off x="5417820" y="1620901"/>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pPr>
            <a:r>
              <a:rPr lang="en-US" sz="1600" dirty="0">
                <a:solidFill>
                  <a:srgbClr val="000000"/>
                </a:solidFill>
                <a:latin typeface="Arial Black" panose="020B0A04020102020204" pitchFamily="34" charset="0"/>
              </a:rPr>
              <a:t>Cumulative 10 year government bond yield change</a:t>
            </a:r>
          </a:p>
        </p:txBody>
      </p:sp>
    </p:spTree>
    <p:extLst>
      <p:ext uri="{BB962C8B-B14F-4D97-AF65-F5344CB8AC3E}">
        <p14:creationId xmlns:p14="http://schemas.microsoft.com/office/powerpoint/2010/main" val="40270567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p:cNvSpPr>
            <a:spLocks noGrp="1"/>
          </p:cNvSpPr>
          <p:nvPr>
            <p:ph type="title"/>
          </p:nvPr>
        </p:nvSpPr>
        <p:spPr/>
        <p:txBody>
          <a:bodyPr/>
          <a:lstStyle/>
          <a:p>
            <a:r>
              <a:rPr lang="en-GB" smtClean="0"/>
              <a:t>Traditional versus alternative asset classes</a:t>
            </a:r>
            <a:endParaRPr lang="en-GB" dirty="0"/>
          </a:p>
        </p:txBody>
      </p:sp>
      <p:sp>
        <p:nvSpPr>
          <p:cNvPr id="7" name="Text Placeholder 6"/>
          <p:cNvSpPr>
            <a:spLocks noGrp="1"/>
          </p:cNvSpPr>
          <p:nvPr>
            <p:ph type="body" sz="quarter" idx="11"/>
          </p:nvPr>
        </p:nvSpPr>
        <p:spPr/>
        <p:txBody>
          <a:bodyPr/>
          <a:lstStyle/>
          <a:p>
            <a:endParaRPr lang="en-US"/>
          </a:p>
        </p:txBody>
      </p:sp>
      <p:sp>
        <p:nvSpPr>
          <p:cNvPr id="8" name="Text Placeholder 7"/>
          <p:cNvSpPr>
            <a:spLocks noGrp="1"/>
          </p:cNvSpPr>
          <p:nvPr>
            <p:ph type="body" sz="quarter" idx="13"/>
          </p:nvPr>
        </p:nvSpPr>
        <p:spPr/>
        <p:txBody>
          <a:bodyPr/>
          <a:lstStyle/>
          <a:p>
            <a:endParaRPr lang="en-US"/>
          </a:p>
        </p:txBody>
      </p:sp>
      <p:sp>
        <p:nvSpPr>
          <p:cNvPr id="9" name="Text Placeholder 8"/>
          <p:cNvSpPr>
            <a:spLocks noGrp="1"/>
          </p:cNvSpPr>
          <p:nvPr>
            <p:ph type="body" sz="quarter" idx="14"/>
          </p:nvPr>
        </p:nvSpPr>
        <p:spPr/>
        <p:txBody>
          <a:bodyPr/>
          <a:lstStyle/>
          <a:p>
            <a:endParaRPr lang="en-US"/>
          </a:p>
        </p:txBody>
      </p:sp>
      <p:sp>
        <p:nvSpPr>
          <p:cNvPr id="49" name="Text Placeholder 5"/>
          <p:cNvSpPr>
            <a:spLocks noGrp="1"/>
          </p:cNvSpPr>
          <p:nvPr>
            <p:ph type="body" sz="quarter" idx="10"/>
          </p:nvPr>
        </p:nvSpPr>
        <p:spPr/>
        <p:txBody>
          <a:bodyPr/>
          <a:lstStyle/>
          <a:p>
            <a:pPr lvl="1"/>
            <a:r>
              <a:rPr lang="en-GB" smtClean="0"/>
              <a:t>Traditional asset classes</a:t>
            </a:r>
          </a:p>
          <a:p>
            <a:pPr lvl="2"/>
            <a:r>
              <a:rPr lang="en-GB" smtClean="0"/>
              <a:t> Include stocks, bonds, and cash</a:t>
            </a:r>
          </a:p>
          <a:p>
            <a:pPr lvl="1"/>
            <a:r>
              <a:rPr lang="en-GB" smtClean="0"/>
              <a:t>Alternative asset classes</a:t>
            </a:r>
          </a:p>
          <a:p>
            <a:pPr lvl="2"/>
            <a:r>
              <a:rPr lang="en-GB" smtClean="0"/>
              <a:t>Mutual funds, commodities, real estate, private equity, hedge funds</a:t>
            </a:r>
            <a:endParaRPr lang="en-GB" dirty="0"/>
          </a:p>
        </p:txBody>
      </p:sp>
      <p:graphicFrame>
        <p:nvGraphicFramePr>
          <p:cNvPr id="17" name="Chart 16"/>
          <p:cNvGraphicFramePr>
            <a:graphicFrameLocks/>
          </p:cNvGraphicFramePr>
          <p:nvPr>
            <p:extLst/>
          </p:nvPr>
        </p:nvGraphicFramePr>
        <p:xfrm>
          <a:off x="5130676" y="1620391"/>
          <a:ext cx="5235375" cy="4853872"/>
        </p:xfrm>
        <a:graphic>
          <a:graphicData uri="http://schemas.openxmlformats.org/drawingml/2006/chart">
            <c:chart xmlns:c="http://schemas.openxmlformats.org/drawingml/2006/chart" xmlns:r="http://schemas.openxmlformats.org/officeDocument/2006/relationships" r:id="rId3"/>
          </a:graphicData>
        </a:graphic>
      </p:graphicFrame>
      <p:grpSp>
        <p:nvGrpSpPr>
          <p:cNvPr id="18" name="Group 17"/>
          <p:cNvGrpSpPr/>
          <p:nvPr/>
        </p:nvGrpSpPr>
        <p:grpSpPr>
          <a:xfrm>
            <a:off x="5707932" y="1914826"/>
            <a:ext cx="4154631" cy="4269431"/>
            <a:chOff x="11776824" y="1949380"/>
            <a:chExt cx="4293300" cy="4293298"/>
          </a:xfrm>
        </p:grpSpPr>
        <p:sp>
          <p:nvSpPr>
            <p:cNvPr id="19" name="TextBox 18"/>
            <p:cNvSpPr txBox="1"/>
            <p:nvPr/>
          </p:nvSpPr>
          <p:spPr>
            <a:xfrm>
              <a:off x="11776824" y="1949380"/>
              <a:ext cx="4293300" cy="4293298"/>
            </a:xfrm>
            <a:prstGeom prst="rect">
              <a:avLst/>
            </a:prstGeom>
            <a:noFill/>
          </p:spPr>
          <p:txBody>
            <a:bodyPr wrap="none" lIns="0" tIns="0" rIns="0" bIns="0" rtlCol="0">
              <a:prstTxWarp prst="textCircle">
                <a:avLst>
                  <a:gd name="adj" fmla="val 17817035"/>
                </a:avLst>
              </a:prstTxWarp>
              <a:spAutoFit/>
            </a:bodyPr>
            <a:lstStyle/>
            <a:p>
              <a:r>
                <a:rPr lang="en-GB" sz="1400" b="1" dirty="0" smtClean="0">
                  <a:solidFill>
                    <a:schemeClr val="bg1"/>
                  </a:solidFill>
                </a:rPr>
                <a:t>Equities</a:t>
              </a:r>
            </a:p>
          </p:txBody>
        </p:sp>
        <p:sp>
          <p:nvSpPr>
            <p:cNvPr id="20" name="TextBox 19"/>
            <p:cNvSpPr txBox="1"/>
            <p:nvPr/>
          </p:nvSpPr>
          <p:spPr>
            <a:xfrm>
              <a:off x="11776824" y="1949380"/>
              <a:ext cx="4293300" cy="4293298"/>
            </a:xfrm>
            <a:prstGeom prst="rect">
              <a:avLst/>
            </a:prstGeom>
            <a:noFill/>
          </p:spPr>
          <p:txBody>
            <a:bodyPr wrap="none" lIns="0" tIns="0" rIns="0" bIns="0" rtlCol="0">
              <a:prstTxWarp prst="textCircle">
                <a:avLst>
                  <a:gd name="adj" fmla="val 21005872"/>
                </a:avLst>
              </a:prstTxWarp>
              <a:spAutoFit/>
            </a:bodyPr>
            <a:lstStyle/>
            <a:p>
              <a:r>
                <a:rPr lang="en-GB" sz="1400" b="1" dirty="0" smtClean="0">
                  <a:solidFill>
                    <a:schemeClr val="bg1"/>
                  </a:solidFill>
                </a:rPr>
                <a:t>Credit</a:t>
              </a:r>
            </a:p>
          </p:txBody>
        </p:sp>
        <p:sp>
          <p:nvSpPr>
            <p:cNvPr id="21" name="TextBox 20"/>
            <p:cNvSpPr txBox="1"/>
            <p:nvPr/>
          </p:nvSpPr>
          <p:spPr>
            <a:xfrm>
              <a:off x="11776824" y="1949380"/>
              <a:ext cx="4293300" cy="4293298"/>
            </a:xfrm>
            <a:prstGeom prst="rect">
              <a:avLst/>
            </a:prstGeom>
            <a:noFill/>
          </p:spPr>
          <p:txBody>
            <a:bodyPr wrap="none" lIns="0" tIns="0" rIns="0" bIns="0" rtlCol="0">
              <a:prstTxWarp prst="textCircle">
                <a:avLst>
                  <a:gd name="adj" fmla="val 2941815"/>
                </a:avLst>
              </a:prstTxWarp>
              <a:spAutoFit/>
            </a:bodyPr>
            <a:lstStyle/>
            <a:p>
              <a:r>
                <a:rPr lang="en-GB" sz="1400" b="1" dirty="0" smtClean="0">
                  <a:solidFill>
                    <a:schemeClr val="bg1"/>
                  </a:solidFill>
                </a:rPr>
                <a:t>FX and Rates</a:t>
              </a:r>
            </a:p>
          </p:txBody>
        </p:sp>
        <p:sp>
          <p:nvSpPr>
            <p:cNvPr id="22" name="TextBox 21"/>
            <p:cNvSpPr txBox="1"/>
            <p:nvPr/>
          </p:nvSpPr>
          <p:spPr>
            <a:xfrm>
              <a:off x="11776824" y="1949380"/>
              <a:ext cx="4293300" cy="4293298"/>
            </a:xfrm>
            <a:prstGeom prst="rect">
              <a:avLst/>
            </a:prstGeom>
            <a:noFill/>
          </p:spPr>
          <p:txBody>
            <a:bodyPr wrap="none" lIns="0" tIns="0" rIns="0" bIns="0" rtlCol="0">
              <a:prstTxWarp prst="textCircle">
                <a:avLst>
                  <a:gd name="adj" fmla="val 8120907"/>
                </a:avLst>
              </a:prstTxWarp>
              <a:spAutoFit/>
            </a:bodyPr>
            <a:lstStyle/>
            <a:p>
              <a:r>
                <a:rPr lang="en-GB" sz="1400" b="1" dirty="0" smtClean="0">
                  <a:solidFill>
                    <a:schemeClr val="bg1"/>
                  </a:solidFill>
                </a:rPr>
                <a:t>PIPE</a:t>
              </a:r>
            </a:p>
          </p:txBody>
        </p:sp>
        <p:sp>
          <p:nvSpPr>
            <p:cNvPr id="23" name="TextBox 22"/>
            <p:cNvSpPr txBox="1"/>
            <p:nvPr/>
          </p:nvSpPr>
          <p:spPr>
            <a:xfrm>
              <a:off x="11776824" y="1949380"/>
              <a:ext cx="4293300" cy="4293298"/>
            </a:xfrm>
            <a:prstGeom prst="rect">
              <a:avLst/>
            </a:prstGeom>
            <a:noFill/>
          </p:spPr>
          <p:txBody>
            <a:bodyPr wrap="none" lIns="0" tIns="0" rIns="0" bIns="0" rtlCol="0">
              <a:prstTxWarp prst="textCircle">
                <a:avLst>
                  <a:gd name="adj" fmla="val 9657559"/>
                </a:avLst>
              </a:prstTxWarp>
              <a:spAutoFit/>
            </a:bodyPr>
            <a:lstStyle/>
            <a:p>
              <a:pPr algn="r"/>
              <a:r>
                <a:rPr lang="en-GB" sz="1400" b="1" dirty="0" smtClean="0">
                  <a:solidFill>
                    <a:schemeClr val="bg1"/>
                  </a:solidFill>
                </a:rPr>
                <a:t>Commodities</a:t>
              </a:r>
            </a:p>
          </p:txBody>
        </p:sp>
        <p:sp>
          <p:nvSpPr>
            <p:cNvPr id="24" name="TextBox 23"/>
            <p:cNvSpPr txBox="1"/>
            <p:nvPr/>
          </p:nvSpPr>
          <p:spPr>
            <a:xfrm>
              <a:off x="11776824" y="1949380"/>
              <a:ext cx="4293300" cy="4293298"/>
            </a:xfrm>
            <a:prstGeom prst="rect">
              <a:avLst/>
            </a:prstGeom>
            <a:noFill/>
            <a:effectLst/>
          </p:spPr>
          <p:txBody>
            <a:bodyPr wrap="none" lIns="0" tIns="0" rIns="0" bIns="0" rtlCol="0">
              <a:prstTxWarp prst="textCircle">
                <a:avLst>
                  <a:gd name="adj" fmla="val 12634083"/>
                </a:avLst>
              </a:prstTxWarp>
              <a:spAutoFit/>
            </a:bodyPr>
            <a:lstStyle/>
            <a:p>
              <a:r>
                <a:rPr lang="en-GB" sz="1400" b="1" dirty="0" smtClean="0">
                  <a:solidFill>
                    <a:schemeClr val="bg1"/>
                  </a:solidFill>
                  <a:effectLst/>
                </a:rPr>
                <a:t>Alternative Risk </a:t>
              </a:r>
              <a:r>
                <a:rPr lang="en-GB" sz="1400" b="1" dirty="0">
                  <a:solidFill>
                    <a:schemeClr val="bg1"/>
                  </a:solidFill>
                  <a:effectLst/>
                </a:rPr>
                <a:t>P</a:t>
              </a:r>
              <a:r>
                <a:rPr lang="en-GB" sz="1400" b="1" dirty="0" smtClean="0">
                  <a:solidFill>
                    <a:schemeClr val="bg1"/>
                  </a:solidFill>
                  <a:effectLst/>
                </a:rPr>
                <a:t>remia</a:t>
              </a:r>
            </a:p>
          </p:txBody>
        </p:sp>
      </p:grpSp>
      <p:sp>
        <p:nvSpPr>
          <p:cNvPr id="25" name="TextBox 24"/>
          <p:cNvSpPr txBox="1"/>
          <p:nvPr/>
        </p:nvSpPr>
        <p:spPr>
          <a:xfrm>
            <a:off x="6858868" y="3638628"/>
            <a:ext cx="1912852" cy="738664"/>
          </a:xfrm>
          <a:prstGeom prst="rect">
            <a:avLst/>
          </a:prstGeom>
          <a:noFill/>
          <a:ln w="12700">
            <a:noFill/>
          </a:ln>
        </p:spPr>
        <p:txBody>
          <a:bodyPr wrap="square" lIns="0" tIns="0" rIns="0" bIns="0" rtlCol="0" anchor="ctr">
            <a:spAutoFit/>
          </a:bodyPr>
          <a:lstStyle/>
          <a:p>
            <a:pPr algn="ctr"/>
            <a:r>
              <a:rPr lang="en-GB" sz="2400" dirty="0" smtClean="0">
                <a:latin typeface="Arial Black" panose="020B0A04020102020204" pitchFamily="34" charset="0"/>
              </a:rPr>
              <a:t>Asset Universe</a:t>
            </a:r>
          </a:p>
        </p:txBody>
      </p:sp>
    </p:spTree>
    <p:extLst>
      <p:ext uri="{BB962C8B-B14F-4D97-AF65-F5344CB8AC3E}">
        <p14:creationId xmlns:p14="http://schemas.microsoft.com/office/powerpoint/2010/main" val="3245872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 name="Title 49"/>
          <p:cNvSpPr>
            <a:spLocks noGrp="1"/>
          </p:cNvSpPr>
          <p:nvPr>
            <p:ph type="title"/>
          </p:nvPr>
        </p:nvSpPr>
        <p:spPr>
          <a:xfrm>
            <a:off x="450849" y="431800"/>
            <a:ext cx="9791701" cy="800219"/>
          </a:xfrm>
        </p:spPr>
        <p:txBody>
          <a:bodyPr/>
          <a:lstStyle/>
          <a:p>
            <a:r>
              <a:rPr lang="en-GB" dirty="0"/>
              <a:t>We classify the assets into three broad groups in terms of risk appetite</a:t>
            </a:r>
          </a:p>
        </p:txBody>
      </p:sp>
      <p:pic>
        <p:nvPicPr>
          <p:cNvPr id="4" name="Picture 3"/>
          <p:cNvPicPr>
            <a:picLocks noChangeAspect="1"/>
          </p:cNvPicPr>
          <p:nvPr/>
        </p:nvPicPr>
        <p:blipFill>
          <a:blip r:embed="rId3"/>
          <a:stretch>
            <a:fillRect/>
          </a:stretch>
        </p:blipFill>
        <p:spPr>
          <a:xfrm>
            <a:off x="563470" y="2484487"/>
            <a:ext cx="9522777" cy="2615411"/>
          </a:xfrm>
          <a:prstGeom prst="rect">
            <a:avLst/>
          </a:prstGeom>
        </p:spPr>
      </p:pic>
    </p:spTree>
    <p:extLst>
      <p:ext uri="{BB962C8B-B14F-4D97-AF65-F5344CB8AC3E}">
        <p14:creationId xmlns:p14="http://schemas.microsoft.com/office/powerpoint/2010/main" val="13324719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450849" y="431800"/>
            <a:ext cx="9791701" cy="400110"/>
          </a:xfrm>
          <a:prstGeom prst="rect">
            <a:avLst/>
          </a:prstGeom>
        </p:spPr>
        <p:txBody>
          <a:bodyPr/>
          <a:lstStyle>
            <a:lvl1pPr algn="l" defTabSz="995690" rtl="0" eaLnBrk="1" latinLnBrk="0" hangingPunct="1">
              <a:spcBef>
                <a:spcPct val="0"/>
              </a:spcBef>
              <a:buNone/>
              <a:defRPr lang="en-GB" sz="2600" kern="1200" dirty="0" smtClean="0">
                <a:solidFill>
                  <a:schemeClr val="tx1"/>
                </a:solidFill>
                <a:latin typeface="Arial Black" panose="020B0A04020102020204" pitchFamily="34" charset="0"/>
                <a:ea typeface="+mj-ea"/>
                <a:cs typeface="+mj-cs"/>
              </a:defRPr>
            </a:lvl1pPr>
          </a:lstStyle>
          <a:p>
            <a:endParaRPr lang="en-GB" dirty="0"/>
          </a:p>
        </p:txBody>
      </p:sp>
      <p:sp>
        <p:nvSpPr>
          <p:cNvPr id="5" name="Rectangle 4"/>
          <p:cNvSpPr/>
          <p:nvPr/>
        </p:nvSpPr>
        <p:spPr bwMode="gray">
          <a:xfrm>
            <a:off x="4914651" y="972319"/>
            <a:ext cx="4320481" cy="432048"/>
          </a:xfrm>
          <a:prstGeom prst="rect">
            <a:avLst/>
          </a:prstGeom>
          <a:solidFill>
            <a:schemeClr val="bg1"/>
          </a:solidFill>
          <a:ln w="6350">
            <a:noFill/>
            <a:miter lim="800000"/>
            <a:headEnd/>
            <a:tailEnd/>
          </a:ln>
          <a:effectLst/>
        </p:spPr>
        <p:txBody>
          <a:bodyPr lIns="36000" tIns="36000" rIns="36000" bIns="36000" rtlCol="0" anchor="ctr"/>
          <a:lstStyle/>
          <a:p>
            <a:pPr algn="ctr">
              <a:spcBef>
                <a:spcPct val="0"/>
              </a:spcBef>
              <a:buClrTx/>
              <a:buFontTx/>
              <a:buNone/>
            </a:pPr>
            <a:endParaRPr lang="en-GB" sz="1200">
              <a:solidFill>
                <a:schemeClr val="bg1"/>
              </a:solidFill>
              <a:cs typeface="Arial" charset="0"/>
            </a:endParaRPr>
          </a:p>
        </p:txBody>
      </p:sp>
      <p:sp>
        <p:nvSpPr>
          <p:cNvPr id="12" name="Text Placeholder 5"/>
          <p:cNvSpPr txBox="1">
            <a:spLocks/>
          </p:cNvSpPr>
          <p:nvPr/>
        </p:nvSpPr>
        <p:spPr>
          <a:xfrm>
            <a:off x="481087" y="2589542"/>
            <a:ext cx="4433564" cy="4770537"/>
          </a:xfrm>
          <a:prstGeom prst="rect">
            <a:avLst/>
          </a:prstGeom>
        </p:spPr>
        <p:txBody>
          <a:bodyPr/>
          <a:lstStyle>
            <a:lvl1pPr marL="0" indent="0" algn="l" defTabSz="995690" rtl="0" eaLnBrk="1" latinLnBrk="0" hangingPunct="1">
              <a:lnSpc>
                <a:spcPct val="100000"/>
              </a:lnSpc>
              <a:spcBef>
                <a:spcPts val="600"/>
              </a:spcBef>
              <a:spcAft>
                <a:spcPts val="0"/>
              </a:spcAft>
              <a:buFont typeface="Arial" pitchFamily="34" charset="0"/>
              <a:buNone/>
              <a:defRPr lang="en-US" sz="18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chemeClr val="tx1"/>
              </a:buClr>
              <a:buSzPct val="100000"/>
              <a:buFont typeface="Arial" pitchFamily="34" charset="0"/>
              <a:buChar char="●"/>
              <a:defRPr lang="en-US" sz="18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600" b="1" kern="1200" dirty="0" smtClean="0">
                <a:solidFill>
                  <a:schemeClr val="tx1"/>
                </a:solidFill>
                <a:latin typeface="Arial Black" panose="020B0A040201020202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a:lstStyle>
          <a:p>
            <a:pPr lvl="1">
              <a:tabLst>
                <a:tab pos="9772650" algn="r"/>
              </a:tabLst>
            </a:pPr>
            <a:endParaRPr lang="en-GB" dirty="0"/>
          </a:p>
          <a:p>
            <a:pPr lvl="1">
              <a:tabLst>
                <a:tab pos="9772650" algn="r"/>
              </a:tabLst>
            </a:pPr>
            <a:endParaRPr lang="en-GB" dirty="0"/>
          </a:p>
        </p:txBody>
      </p:sp>
      <p:pic>
        <p:nvPicPr>
          <p:cNvPr id="7" name="Picture 6"/>
          <p:cNvPicPr>
            <a:picLocks noChangeAspect="1"/>
          </p:cNvPicPr>
          <p:nvPr/>
        </p:nvPicPr>
        <p:blipFill>
          <a:blip r:embed="rId2"/>
          <a:stretch>
            <a:fillRect/>
          </a:stretch>
        </p:blipFill>
        <p:spPr>
          <a:xfrm>
            <a:off x="4627449" y="1625498"/>
            <a:ext cx="5616000" cy="4295144"/>
          </a:xfrm>
          <a:prstGeom prst="rect">
            <a:avLst/>
          </a:prstGeom>
        </p:spPr>
      </p:pic>
      <p:sp>
        <p:nvSpPr>
          <p:cNvPr id="13" name="Title 12"/>
          <p:cNvSpPr>
            <a:spLocks noGrp="1"/>
          </p:cNvSpPr>
          <p:nvPr>
            <p:ph type="title"/>
          </p:nvPr>
        </p:nvSpPr>
        <p:spPr>
          <a:xfrm>
            <a:off x="450849" y="431800"/>
            <a:ext cx="9791701" cy="800219"/>
          </a:xfrm>
        </p:spPr>
        <p:txBody>
          <a:bodyPr/>
          <a:lstStyle/>
          <a:p>
            <a:r>
              <a:rPr lang="en-GB" dirty="0"/>
              <a:t>Behaviours not labels</a:t>
            </a:r>
            <a:br>
              <a:rPr lang="en-GB" dirty="0"/>
            </a:br>
            <a:endParaRPr lang="en-US" dirty="0"/>
          </a:p>
        </p:txBody>
      </p:sp>
      <p:sp>
        <p:nvSpPr>
          <p:cNvPr id="14" name="Text Placeholder 13"/>
          <p:cNvSpPr>
            <a:spLocks noGrp="1"/>
          </p:cNvSpPr>
          <p:nvPr>
            <p:ph type="body" sz="quarter" idx="10"/>
          </p:nvPr>
        </p:nvSpPr>
        <p:spPr>
          <a:xfrm>
            <a:off x="450850" y="1619250"/>
            <a:ext cx="4010618" cy="2092881"/>
          </a:xfrm>
        </p:spPr>
        <p:txBody>
          <a:bodyPr/>
          <a:lstStyle/>
          <a:p>
            <a:pPr lvl="1">
              <a:tabLst>
                <a:tab pos="9772650" algn="r"/>
              </a:tabLst>
            </a:pPr>
            <a:r>
              <a:rPr lang="en-GB" dirty="0"/>
              <a:t>All investments exhibit either </a:t>
            </a:r>
            <a:r>
              <a:rPr lang="en-GB" b="1" dirty="0">
                <a:solidFill>
                  <a:srgbClr val="74AA50"/>
                </a:solidFill>
              </a:rPr>
              <a:t>Growth, </a:t>
            </a:r>
            <a:r>
              <a:rPr lang="en-GB" b="1" dirty="0">
                <a:solidFill>
                  <a:srgbClr val="4298B5"/>
                </a:solidFill>
              </a:rPr>
              <a:t>Defensive</a:t>
            </a:r>
            <a:r>
              <a:rPr lang="en-GB" dirty="0"/>
              <a:t> or </a:t>
            </a:r>
            <a:r>
              <a:rPr lang="en-GB" b="1" dirty="0">
                <a:solidFill>
                  <a:srgbClr val="DE7C00"/>
                </a:solidFill>
              </a:rPr>
              <a:t>Uncorrelated </a:t>
            </a:r>
            <a:r>
              <a:rPr lang="en-GB" dirty="0"/>
              <a:t>characteristics</a:t>
            </a:r>
          </a:p>
          <a:p>
            <a:pPr lvl="1">
              <a:tabLst>
                <a:tab pos="9772650" algn="r"/>
              </a:tabLst>
            </a:pPr>
            <a:r>
              <a:rPr lang="en-GB" dirty="0"/>
              <a:t>If a long position in an asset is labelled as growth then the opposite would be true if you were short that asset i.e. defensive Long G = Short D</a:t>
            </a:r>
          </a:p>
          <a:p>
            <a:endParaRPr lang="en-US" dirty="0"/>
          </a:p>
        </p:txBody>
      </p:sp>
      <p:sp>
        <p:nvSpPr>
          <p:cNvPr id="15" name="Text Placeholder 14"/>
          <p:cNvSpPr>
            <a:spLocks noGrp="1"/>
          </p:cNvSpPr>
          <p:nvPr>
            <p:ph type="body" sz="quarter" idx="11"/>
          </p:nvPr>
        </p:nvSpPr>
        <p:spPr/>
        <p:txBody>
          <a:bodyPr/>
          <a:lstStyle/>
          <a:p>
            <a:endParaRPr lang="en-US"/>
          </a:p>
        </p:txBody>
      </p:sp>
      <p:sp>
        <p:nvSpPr>
          <p:cNvPr id="16" name="Text Placeholder 15"/>
          <p:cNvSpPr>
            <a:spLocks noGrp="1"/>
          </p:cNvSpPr>
          <p:nvPr>
            <p:ph type="body" sz="quarter" idx="13"/>
          </p:nvPr>
        </p:nvSpPr>
        <p:spPr/>
        <p:txBody>
          <a:bodyPr/>
          <a:lstStyle/>
          <a:p>
            <a:r>
              <a:rPr lang="en-US"/>
              <a:t>Source: Investec Asset Management and Bloomberg</a:t>
            </a:r>
            <a:endParaRPr lang="en-US" dirty="0"/>
          </a:p>
        </p:txBody>
      </p:sp>
      <p:sp>
        <p:nvSpPr>
          <p:cNvPr id="17" name="Text Placeholder 16"/>
          <p:cNvSpPr>
            <a:spLocks noGrp="1"/>
          </p:cNvSpPr>
          <p:nvPr>
            <p:ph type="body" sz="quarter" idx="14"/>
          </p:nvPr>
        </p:nvSpPr>
        <p:spPr>
          <a:xfrm>
            <a:off x="4652387" y="6245277"/>
            <a:ext cx="5590164" cy="261610"/>
          </a:xfrm>
        </p:spPr>
        <p:txBody>
          <a:bodyPr/>
          <a:lstStyle/>
          <a:p>
            <a:r>
              <a:rPr lang="en-US" sz="1700" dirty="0"/>
              <a:t>Correlation to developed market equity through time</a:t>
            </a:r>
          </a:p>
        </p:txBody>
      </p:sp>
    </p:spTree>
    <p:extLst>
      <p:ext uri="{BB962C8B-B14F-4D97-AF65-F5344CB8AC3E}">
        <p14:creationId xmlns:p14="http://schemas.microsoft.com/office/powerpoint/2010/main" val="399937714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ltLang="en-US" smtClean="0"/>
              <a:t>GDU</a:t>
            </a:r>
            <a:endParaRPr lang="en-GB" dirty="0"/>
          </a:p>
        </p:txBody>
      </p:sp>
      <p:sp>
        <p:nvSpPr>
          <p:cNvPr id="15" name="Text Placeholder 14"/>
          <p:cNvSpPr>
            <a:spLocks noGrp="1"/>
          </p:cNvSpPr>
          <p:nvPr>
            <p:ph type="body" sz="quarter" idx="11"/>
          </p:nvPr>
        </p:nvSpPr>
        <p:spPr/>
        <p:txBody>
          <a:bodyPr/>
          <a:lstStyle/>
          <a:p>
            <a:endParaRPr lang="en-US"/>
          </a:p>
        </p:txBody>
      </p:sp>
      <p:sp>
        <p:nvSpPr>
          <p:cNvPr id="10" name="Text Placeholder 9"/>
          <p:cNvSpPr>
            <a:spLocks noGrp="1"/>
          </p:cNvSpPr>
          <p:nvPr>
            <p:ph type="body" sz="quarter" idx="13"/>
          </p:nvPr>
        </p:nvSpPr>
        <p:spPr/>
        <p:txBody>
          <a:bodyPr/>
          <a:lstStyle/>
          <a:p>
            <a:r>
              <a:rPr lang="en-US" smtClean="0"/>
              <a:t>Richard Grinold The Fundamental Law of Active Management 1989. See Investec Asset Management research paper: Diversified Growth Portfolios: Beyond Naïve Diversification, 2012</a:t>
            </a:r>
            <a:endParaRPr lang="en-US"/>
          </a:p>
        </p:txBody>
      </p:sp>
      <p:sp>
        <p:nvSpPr>
          <p:cNvPr id="5" name="Text Placeholder 4"/>
          <p:cNvSpPr>
            <a:spLocks noGrp="1"/>
          </p:cNvSpPr>
          <p:nvPr>
            <p:ph type="body" sz="quarter" idx="10"/>
          </p:nvPr>
        </p:nvSpPr>
        <p:spPr>
          <a:xfrm>
            <a:off x="450850" y="1619250"/>
            <a:ext cx="9791700" cy="1138773"/>
          </a:xfrm>
        </p:spPr>
        <p:txBody>
          <a:bodyPr/>
          <a:lstStyle/>
          <a:p>
            <a:pPr lvl="1"/>
            <a:r>
              <a:rPr lang="en-GB" sz="1600" dirty="0" smtClean="0"/>
              <a:t>Risk premium is the compensation investors require for additional risk</a:t>
            </a:r>
          </a:p>
          <a:p>
            <a:pPr lvl="1"/>
            <a:r>
              <a:rPr lang="en-GB" sz="1600" dirty="0" smtClean="0"/>
              <a:t>A major determinant of the level for risk </a:t>
            </a:r>
            <a:r>
              <a:rPr lang="en-GB" sz="1600" dirty="0" err="1" smtClean="0"/>
              <a:t>premia</a:t>
            </a:r>
            <a:r>
              <a:rPr lang="en-GB" sz="1600" dirty="0" smtClean="0"/>
              <a:t> is the general risk appetite of the market. </a:t>
            </a:r>
          </a:p>
          <a:p>
            <a:pPr lvl="1"/>
            <a:r>
              <a:rPr lang="en-GB" sz="1600" dirty="0" smtClean="0"/>
              <a:t>Since the risk </a:t>
            </a:r>
            <a:r>
              <a:rPr lang="en-GB" sz="1600" dirty="0" err="1" smtClean="0"/>
              <a:t>premia</a:t>
            </a:r>
            <a:r>
              <a:rPr lang="en-GB" sz="1600" dirty="0" smtClean="0"/>
              <a:t> have common drivers, the asset classes – which are combinations of the underlying risk </a:t>
            </a:r>
            <a:r>
              <a:rPr lang="en-GB" sz="1600" dirty="0" err="1" smtClean="0"/>
              <a:t>premia</a:t>
            </a:r>
            <a:r>
              <a:rPr lang="en-GB" sz="1600" dirty="0" smtClean="0"/>
              <a:t> – will also have common drivers</a:t>
            </a:r>
            <a:endParaRPr lang="en-GB" sz="1600" dirty="0"/>
          </a:p>
        </p:txBody>
      </p:sp>
      <p:pic>
        <p:nvPicPr>
          <p:cNvPr id="4" name="Picture 3"/>
          <p:cNvPicPr>
            <a:picLocks noChangeAspect="1"/>
          </p:cNvPicPr>
          <p:nvPr/>
        </p:nvPicPr>
        <p:blipFill>
          <a:blip r:embed="rId3"/>
          <a:stretch>
            <a:fillRect/>
          </a:stretch>
        </p:blipFill>
        <p:spPr>
          <a:xfrm>
            <a:off x="1568520" y="2857121"/>
            <a:ext cx="7556358" cy="3860644"/>
          </a:xfrm>
          <a:prstGeom prst="rect">
            <a:avLst/>
          </a:prstGeom>
        </p:spPr>
      </p:pic>
    </p:spTree>
    <p:extLst>
      <p:ext uri="{BB962C8B-B14F-4D97-AF65-F5344CB8AC3E}">
        <p14:creationId xmlns:p14="http://schemas.microsoft.com/office/powerpoint/2010/main" val="26655954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gray">
          <a:xfrm>
            <a:off x="6158666" y="2407764"/>
            <a:ext cx="4012570" cy="1462443"/>
          </a:xfrm>
          <a:prstGeom prst="rect">
            <a:avLst/>
          </a:prstGeom>
          <a:solidFill>
            <a:srgbClr val="90BB73">
              <a:alpha val="28000"/>
            </a:srgbClr>
          </a:solidFill>
          <a:ln w="6350">
            <a:noFill/>
            <a:miter lim="800000"/>
            <a:headEnd/>
            <a:tailEnd/>
          </a:ln>
          <a:effectLst/>
        </p:spPr>
        <p:txBody>
          <a:bodyPr lIns="36000" tIns="36000" rIns="36000" bIns="36000" rtlCol="0" anchor="ctr"/>
          <a:lstStyle/>
          <a:p>
            <a:pPr algn="ctr">
              <a:spcBef>
                <a:spcPct val="0"/>
              </a:spcBef>
              <a:buClrTx/>
              <a:buFontTx/>
              <a:buNone/>
            </a:pPr>
            <a:endParaRPr lang="en-GB" sz="1200">
              <a:solidFill>
                <a:schemeClr val="bg1"/>
              </a:solidFill>
              <a:cs typeface="Arial" charset="0"/>
            </a:endParaRPr>
          </a:p>
        </p:txBody>
      </p:sp>
      <p:sp>
        <p:nvSpPr>
          <p:cNvPr id="21" name="Rectangle 20"/>
          <p:cNvSpPr/>
          <p:nvPr/>
        </p:nvSpPr>
        <p:spPr bwMode="gray">
          <a:xfrm>
            <a:off x="6158666" y="3870207"/>
            <a:ext cx="4012570" cy="918536"/>
          </a:xfrm>
          <a:prstGeom prst="rect">
            <a:avLst/>
          </a:prstGeom>
          <a:solidFill>
            <a:srgbClr val="EBB066">
              <a:alpha val="28000"/>
            </a:srgbClr>
          </a:solidFill>
          <a:ln w="6350">
            <a:noFill/>
            <a:miter lim="800000"/>
            <a:headEnd/>
            <a:tailEnd/>
          </a:ln>
          <a:effectLst/>
        </p:spPr>
        <p:txBody>
          <a:bodyPr lIns="36000" tIns="36000" rIns="36000" bIns="36000" rtlCol="0" anchor="ctr"/>
          <a:lstStyle/>
          <a:p>
            <a:pPr algn="ctr">
              <a:spcBef>
                <a:spcPct val="0"/>
              </a:spcBef>
              <a:buClrTx/>
              <a:buFontTx/>
              <a:buNone/>
            </a:pPr>
            <a:endParaRPr lang="en-GB" sz="1200">
              <a:solidFill>
                <a:schemeClr val="bg1"/>
              </a:solidFill>
              <a:cs typeface="Arial" charset="0"/>
            </a:endParaRPr>
          </a:p>
        </p:txBody>
      </p:sp>
      <p:sp>
        <p:nvSpPr>
          <p:cNvPr id="22" name="Rectangle 21"/>
          <p:cNvSpPr/>
          <p:nvPr/>
        </p:nvSpPr>
        <p:spPr bwMode="gray">
          <a:xfrm>
            <a:off x="6158666" y="4788743"/>
            <a:ext cx="4012570" cy="1135227"/>
          </a:xfrm>
          <a:prstGeom prst="rect">
            <a:avLst/>
          </a:prstGeom>
          <a:solidFill>
            <a:schemeClr val="accent1">
              <a:alpha val="28000"/>
            </a:schemeClr>
          </a:solidFill>
          <a:ln w="6350">
            <a:noFill/>
            <a:miter lim="800000"/>
            <a:headEnd/>
            <a:tailEnd/>
          </a:ln>
          <a:effectLst/>
        </p:spPr>
        <p:txBody>
          <a:bodyPr lIns="36000" tIns="36000" rIns="36000" bIns="36000" rtlCol="0" anchor="ctr"/>
          <a:lstStyle/>
          <a:p>
            <a:pPr algn="ctr">
              <a:spcBef>
                <a:spcPct val="0"/>
              </a:spcBef>
              <a:buClrTx/>
              <a:buFontTx/>
              <a:buNone/>
            </a:pPr>
            <a:endParaRPr lang="en-GB" sz="1200">
              <a:solidFill>
                <a:schemeClr val="bg1"/>
              </a:solidFill>
              <a:cs typeface="Arial" charset="0"/>
            </a:endParaRPr>
          </a:p>
        </p:txBody>
      </p:sp>
      <p:graphicFrame>
        <p:nvGraphicFramePr>
          <p:cNvPr id="5" name="Object 4"/>
          <p:cNvGraphicFramePr>
            <a:graphicFrameLocks noChangeAspect="1"/>
          </p:cNvGraphicFramePr>
          <p:nvPr>
            <p:extLst/>
          </p:nvPr>
        </p:nvGraphicFramePr>
        <p:xfrm>
          <a:off x="5510213" y="2066925"/>
          <a:ext cx="4960937" cy="4449763"/>
        </p:xfrm>
        <a:graphic>
          <a:graphicData uri="http://schemas.openxmlformats.org/presentationml/2006/ole">
            <mc:AlternateContent xmlns:mc="http://schemas.openxmlformats.org/markup-compatibility/2006">
              <mc:Choice xmlns:v="urn:schemas-microsoft-com:vml" Requires="v">
                <p:oleObj spid="_x0000_s5169" name="Worksheet" r:id="rId4" imgW="4960721" imgH="4450032" progId="Excel.Sheet.12">
                  <p:link/>
                </p:oleObj>
              </mc:Choice>
              <mc:Fallback>
                <p:oleObj name="Worksheet" r:id="rId4" imgW="4960721" imgH="4450032" progId="Excel.Sheet.12">
                  <p:link/>
                  <p:pic>
                    <p:nvPicPr>
                      <p:cNvPr id="0" name=""/>
                      <p:cNvPicPr/>
                      <p:nvPr/>
                    </p:nvPicPr>
                    <p:blipFill>
                      <a:blip r:embed="rId5"/>
                      <a:stretch>
                        <a:fillRect/>
                      </a:stretch>
                    </p:blipFill>
                    <p:spPr>
                      <a:xfrm>
                        <a:off x="5510213" y="2066925"/>
                        <a:ext cx="4960937" cy="4449763"/>
                      </a:xfrm>
                      <a:prstGeom prst="rect">
                        <a:avLst/>
                      </a:prstGeom>
                    </p:spPr>
                  </p:pic>
                </p:oleObj>
              </mc:Fallback>
            </mc:AlternateContent>
          </a:graphicData>
        </a:graphic>
      </p:graphicFrame>
      <p:sp>
        <p:nvSpPr>
          <p:cNvPr id="11" name="Title 10"/>
          <p:cNvSpPr>
            <a:spLocks noGrp="1"/>
          </p:cNvSpPr>
          <p:nvPr>
            <p:ph type="title"/>
          </p:nvPr>
        </p:nvSpPr>
        <p:spPr>
          <a:xfrm>
            <a:off x="450849" y="431800"/>
            <a:ext cx="9791701" cy="800219"/>
          </a:xfrm>
        </p:spPr>
        <p:txBody>
          <a:bodyPr/>
          <a:lstStyle/>
          <a:p>
            <a:r>
              <a:rPr lang="en-GB" dirty="0"/>
              <a:t/>
            </a:r>
            <a:br>
              <a:rPr lang="en-GB" dirty="0"/>
            </a:br>
            <a:endParaRPr lang="en-GB" dirty="0"/>
          </a:p>
        </p:txBody>
      </p:sp>
      <p:sp>
        <p:nvSpPr>
          <p:cNvPr id="13" name="Text Placeholder 12"/>
          <p:cNvSpPr>
            <a:spLocks noGrp="1"/>
          </p:cNvSpPr>
          <p:nvPr>
            <p:ph type="body" sz="quarter" idx="13"/>
          </p:nvPr>
        </p:nvSpPr>
        <p:spPr>
          <a:xfrm>
            <a:off x="450917" y="6537879"/>
            <a:ext cx="9793154" cy="369332"/>
          </a:xfrm>
        </p:spPr>
        <p:txBody>
          <a:bodyPr/>
          <a:lstStyle/>
          <a:p>
            <a:r>
              <a:rPr lang="en-GB" dirty="0" smtClean="0"/>
              <a:t>Source</a:t>
            </a:r>
            <a:r>
              <a:rPr lang="en-GB" dirty="0"/>
              <a:t>: Investec Asset </a:t>
            </a:r>
            <a:r>
              <a:rPr lang="en-GB" dirty="0" smtClean="0"/>
              <a:t>Management, 30 June 2017. The following indices are used: Developed Market Equities = MSCI World Index; US High Yield = The </a:t>
            </a:r>
            <a:r>
              <a:rPr lang="en-GB" dirty="0" err="1" smtClean="0"/>
              <a:t>BofA</a:t>
            </a:r>
            <a:r>
              <a:rPr lang="en-GB" dirty="0" smtClean="0"/>
              <a:t> Merrill Lynch US Cash Pay High Yield Index; 10-year German government bonds = IBOXX Euro Germany Sovereign Overall Total Return Index; Hungarian forint vs Polish zloty = HUF/PLN spot exchange rate. </a:t>
            </a:r>
            <a:r>
              <a:rPr lang="en-GB" dirty="0"/>
              <a:t>For further information on indices, please see the Important information </a:t>
            </a:r>
            <a:r>
              <a:rPr lang="en-GB" dirty="0" smtClean="0"/>
              <a:t>section</a:t>
            </a:r>
            <a:endParaRPr lang="en-GB" dirty="0"/>
          </a:p>
        </p:txBody>
      </p:sp>
      <p:sp>
        <p:nvSpPr>
          <p:cNvPr id="9" name="Text Placeholder 8"/>
          <p:cNvSpPr>
            <a:spLocks noGrp="1"/>
          </p:cNvSpPr>
          <p:nvPr>
            <p:ph type="body" sz="quarter" idx="4294967295"/>
          </p:nvPr>
        </p:nvSpPr>
        <p:spPr>
          <a:xfrm>
            <a:off x="450917" y="1631753"/>
            <a:ext cx="4324793" cy="4308872"/>
          </a:xfrm>
          <a:prstGeom prst="rect">
            <a:avLst/>
          </a:prstGeom>
        </p:spPr>
        <p:txBody>
          <a:bodyPr/>
          <a:lstStyle/>
          <a:p>
            <a:pPr lvl="1"/>
            <a:r>
              <a:rPr lang="en-GB" b="1" dirty="0">
                <a:solidFill>
                  <a:schemeClr val="accent2"/>
                </a:solidFill>
              </a:rPr>
              <a:t>Growth:</a:t>
            </a:r>
          </a:p>
          <a:p>
            <a:pPr lvl="2"/>
            <a:r>
              <a:rPr lang="en-GB" sz="1400" dirty="0" smtClean="0"/>
              <a:t>Reacts </a:t>
            </a:r>
            <a:r>
              <a:rPr lang="en-GB" sz="1400" dirty="0"/>
              <a:t>positively to </a:t>
            </a:r>
            <a:r>
              <a:rPr lang="en-GB" sz="1400" dirty="0" smtClean="0"/>
              <a:t>economic strength</a:t>
            </a:r>
          </a:p>
          <a:p>
            <a:pPr lvl="2"/>
            <a:r>
              <a:rPr lang="en-GB" sz="1400" dirty="0" smtClean="0"/>
              <a:t>Positive correlation with equities over time</a:t>
            </a:r>
          </a:p>
          <a:p>
            <a:pPr lvl="1">
              <a:spcBef>
                <a:spcPts val="1800"/>
              </a:spcBef>
            </a:pPr>
            <a:r>
              <a:rPr lang="en-GB" b="1" dirty="0" smtClean="0">
                <a:solidFill>
                  <a:schemeClr val="accent6"/>
                </a:solidFill>
              </a:rPr>
              <a:t>Defensive</a:t>
            </a:r>
            <a:r>
              <a:rPr lang="en-GB" b="1" dirty="0">
                <a:solidFill>
                  <a:schemeClr val="accent6"/>
                </a:solidFill>
              </a:rPr>
              <a:t>:</a:t>
            </a:r>
          </a:p>
          <a:p>
            <a:pPr lvl="2"/>
            <a:r>
              <a:rPr lang="en-GB" sz="1400" dirty="0" smtClean="0"/>
              <a:t>Reacts </a:t>
            </a:r>
            <a:r>
              <a:rPr lang="en-GB" sz="1400" dirty="0"/>
              <a:t>positively to </a:t>
            </a:r>
            <a:r>
              <a:rPr lang="en-GB" sz="1400" dirty="0" smtClean="0"/>
              <a:t>economic weakness</a:t>
            </a:r>
          </a:p>
          <a:p>
            <a:pPr lvl="2"/>
            <a:r>
              <a:rPr lang="en-GB" sz="1400" dirty="0" smtClean="0"/>
              <a:t>Safe </a:t>
            </a:r>
            <a:r>
              <a:rPr lang="en-GB" sz="1400" dirty="0"/>
              <a:t>havens in market </a:t>
            </a:r>
            <a:r>
              <a:rPr lang="en-GB" sz="1400" dirty="0" smtClean="0"/>
              <a:t>crises</a:t>
            </a:r>
          </a:p>
          <a:p>
            <a:pPr lvl="1">
              <a:spcBef>
                <a:spcPts val="1800"/>
              </a:spcBef>
            </a:pPr>
            <a:r>
              <a:rPr lang="en-GB" b="1" dirty="0" smtClean="0">
                <a:solidFill>
                  <a:schemeClr val="accent4"/>
                </a:solidFill>
              </a:rPr>
              <a:t>Uncorrelated</a:t>
            </a:r>
            <a:r>
              <a:rPr lang="en-GB" b="1" dirty="0">
                <a:solidFill>
                  <a:schemeClr val="accent4"/>
                </a:solidFill>
              </a:rPr>
              <a:t>:</a:t>
            </a:r>
          </a:p>
          <a:p>
            <a:pPr lvl="2"/>
            <a:r>
              <a:rPr lang="en-GB" sz="1400" dirty="0" smtClean="0"/>
              <a:t>Variable relationship with economic growth </a:t>
            </a:r>
          </a:p>
          <a:p>
            <a:pPr lvl="2"/>
            <a:r>
              <a:rPr lang="en-GB" sz="1400" dirty="0" smtClean="0"/>
              <a:t>Independent returns to equities</a:t>
            </a:r>
            <a:endParaRPr lang="en-GB" sz="1400" dirty="0"/>
          </a:p>
          <a:p>
            <a:pPr lvl="1">
              <a:spcBef>
                <a:spcPts val="1800"/>
              </a:spcBef>
            </a:pPr>
            <a:r>
              <a:rPr lang="en-GB" dirty="0" smtClean="0"/>
              <a:t>Expected future behaviours drive our categorisation</a:t>
            </a:r>
            <a:endParaRPr lang="en-GB" dirty="0"/>
          </a:p>
          <a:p>
            <a:endParaRPr lang="en-GB" dirty="0" smtClean="0"/>
          </a:p>
          <a:p>
            <a:endParaRPr lang="en-GB" dirty="0"/>
          </a:p>
        </p:txBody>
      </p:sp>
      <p:sp>
        <p:nvSpPr>
          <p:cNvPr id="15" name="Rectangle 14"/>
          <p:cNvSpPr/>
          <p:nvPr/>
        </p:nvSpPr>
        <p:spPr>
          <a:xfrm>
            <a:off x="5417820" y="1620901"/>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pPr>
            <a:r>
              <a:rPr lang="en-GB" sz="1600" dirty="0" smtClean="0">
                <a:solidFill>
                  <a:srgbClr val="000000"/>
                </a:solidFill>
                <a:latin typeface="Arial Black" panose="020B0A04020102020204" pitchFamily="34" charset="0"/>
              </a:rPr>
              <a:t>Rolling 5 year correlations with Developed Market Equities </a:t>
            </a:r>
          </a:p>
        </p:txBody>
      </p:sp>
      <p:sp>
        <p:nvSpPr>
          <p:cNvPr id="14" name="Title 1"/>
          <p:cNvSpPr txBox="1">
            <a:spLocks/>
          </p:cNvSpPr>
          <p:nvPr/>
        </p:nvSpPr>
        <p:spPr bwMode="gray">
          <a:xfrm>
            <a:off x="450851" y="431800"/>
            <a:ext cx="9504362" cy="400110"/>
          </a:xfrm>
          <a:prstGeom prst="rect">
            <a:avLst/>
          </a:prstGeom>
          <a:noFill/>
          <a:ln w="9525" algn="ctr">
            <a:noFill/>
            <a:miter lim="800000"/>
            <a:headEnd/>
            <a:tailEnd/>
          </a:ln>
          <a:effectLst/>
        </p:spPr>
        <p:txBody>
          <a:bodyPr vert="horz" wrap="square" lIns="0" tIns="0" rIns="0" bIns="0" numCol="1" anchor="t" anchorCtr="0" compatLnSpc="1">
            <a:prstTxWarp prst="textNoShape">
              <a:avLst/>
            </a:prstTxWarp>
            <a:spAutoFit/>
          </a:bodyPr>
          <a:lstStyle>
            <a:lvl1pPr algn="l" defTabSz="995690" rtl="0" eaLnBrk="1" latinLnBrk="0" hangingPunct="1">
              <a:spcBef>
                <a:spcPct val="0"/>
              </a:spcBef>
              <a:buNone/>
              <a:defRPr lang="en-GB" sz="2600" kern="1200" dirty="0" smtClean="0">
                <a:solidFill>
                  <a:schemeClr val="tx1"/>
                </a:solidFill>
                <a:latin typeface="Arial Black" panose="020B0A04020102020204" pitchFamily="34" charset="0"/>
                <a:ea typeface="+mj-ea"/>
                <a:cs typeface="+mj-cs"/>
              </a:defRPr>
            </a:lvl1pPr>
          </a:lstStyle>
          <a:p>
            <a:r>
              <a:rPr lang="en-GB" dirty="0" smtClean="0"/>
              <a:t>Behaviours not labels</a:t>
            </a:r>
            <a:endParaRPr dirty="0">
              <a:solidFill>
                <a:srgbClr val="000000"/>
              </a:solidFill>
            </a:endParaRPr>
          </a:p>
        </p:txBody>
      </p:sp>
      <p:sp>
        <p:nvSpPr>
          <p:cNvPr id="3" name="TextBox 2"/>
          <p:cNvSpPr txBox="1"/>
          <p:nvPr/>
        </p:nvSpPr>
        <p:spPr>
          <a:xfrm>
            <a:off x="6756161" y="3154066"/>
            <a:ext cx="1296144" cy="153888"/>
          </a:xfrm>
          <a:prstGeom prst="rect">
            <a:avLst/>
          </a:prstGeom>
          <a:noFill/>
        </p:spPr>
        <p:txBody>
          <a:bodyPr wrap="square" lIns="0" tIns="0" rIns="0" bIns="0" rtlCol="0">
            <a:spAutoFit/>
          </a:bodyPr>
          <a:lstStyle/>
          <a:p>
            <a:pPr algn="ctr"/>
            <a:r>
              <a:rPr lang="en-GB" sz="1000" dirty="0" smtClean="0"/>
              <a:t>High yield bonds</a:t>
            </a:r>
          </a:p>
        </p:txBody>
      </p:sp>
      <p:sp>
        <p:nvSpPr>
          <p:cNvPr id="12" name="TextBox 11"/>
          <p:cNvSpPr txBox="1"/>
          <p:nvPr/>
        </p:nvSpPr>
        <p:spPr>
          <a:xfrm>
            <a:off x="7803710" y="4014062"/>
            <a:ext cx="1800200" cy="153888"/>
          </a:xfrm>
          <a:prstGeom prst="rect">
            <a:avLst/>
          </a:prstGeom>
          <a:noFill/>
        </p:spPr>
        <p:txBody>
          <a:bodyPr wrap="square" lIns="0" tIns="0" rIns="0" bIns="0" rtlCol="0">
            <a:spAutoFit/>
          </a:bodyPr>
          <a:lstStyle/>
          <a:p>
            <a:pPr algn="ctr"/>
            <a:r>
              <a:rPr lang="en-GB" sz="1000" dirty="0" smtClean="0"/>
              <a:t>Hungarian forint vs. Polish zloty</a:t>
            </a:r>
          </a:p>
        </p:txBody>
      </p:sp>
      <p:sp>
        <p:nvSpPr>
          <p:cNvPr id="16" name="TextBox 15"/>
          <p:cNvSpPr txBox="1"/>
          <p:nvPr/>
        </p:nvSpPr>
        <p:spPr>
          <a:xfrm>
            <a:off x="6675316" y="5504884"/>
            <a:ext cx="1296144" cy="307777"/>
          </a:xfrm>
          <a:prstGeom prst="rect">
            <a:avLst/>
          </a:prstGeom>
          <a:noFill/>
        </p:spPr>
        <p:txBody>
          <a:bodyPr wrap="square" lIns="0" tIns="0" rIns="0" bIns="0" rtlCol="0">
            <a:spAutoFit/>
          </a:bodyPr>
          <a:lstStyle/>
          <a:p>
            <a:pPr algn="ctr"/>
            <a:r>
              <a:rPr lang="en-GB" sz="1000" dirty="0" smtClean="0"/>
              <a:t>German government bonds</a:t>
            </a:r>
          </a:p>
        </p:txBody>
      </p:sp>
      <p:cxnSp>
        <p:nvCxnSpPr>
          <p:cNvPr id="7" name="Straight Arrow Connector 6"/>
          <p:cNvCxnSpPr/>
          <p:nvPr/>
        </p:nvCxnSpPr>
        <p:spPr>
          <a:xfrm>
            <a:off x="5754212" y="2340471"/>
            <a:ext cx="0" cy="3689400"/>
          </a:xfrm>
          <a:prstGeom prst="straightConnector1">
            <a:avLst/>
          </a:prstGeom>
          <a:ln w="41275">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rot="16200000">
            <a:off x="4790694" y="2874968"/>
            <a:ext cx="1376772" cy="307777"/>
          </a:xfrm>
          <a:prstGeom prst="rect">
            <a:avLst/>
          </a:prstGeom>
          <a:noFill/>
        </p:spPr>
        <p:txBody>
          <a:bodyPr wrap="square" lIns="0" tIns="0" rIns="0" bIns="0" rtlCol="0">
            <a:spAutoFit/>
          </a:bodyPr>
          <a:lstStyle/>
          <a:p>
            <a:pPr algn="ctr"/>
            <a:r>
              <a:rPr lang="en-GB" sz="1000" dirty="0" smtClean="0"/>
              <a:t>Increasingly positive relationship with equities</a:t>
            </a:r>
          </a:p>
        </p:txBody>
      </p:sp>
      <p:sp>
        <p:nvSpPr>
          <p:cNvPr id="18" name="TextBox 17"/>
          <p:cNvSpPr txBox="1"/>
          <p:nvPr/>
        </p:nvSpPr>
        <p:spPr>
          <a:xfrm rot="16200000">
            <a:off x="4790695" y="5176649"/>
            <a:ext cx="1376772" cy="307777"/>
          </a:xfrm>
          <a:prstGeom prst="rect">
            <a:avLst/>
          </a:prstGeom>
          <a:noFill/>
        </p:spPr>
        <p:txBody>
          <a:bodyPr wrap="square" lIns="0" tIns="0" rIns="0" bIns="0" rtlCol="0">
            <a:spAutoFit/>
          </a:bodyPr>
          <a:lstStyle/>
          <a:p>
            <a:pPr algn="ctr"/>
            <a:r>
              <a:rPr lang="en-GB" sz="1000" dirty="0" smtClean="0"/>
              <a:t>Increasingly negative relationship with equities</a:t>
            </a:r>
          </a:p>
        </p:txBody>
      </p:sp>
      <p:sp>
        <p:nvSpPr>
          <p:cNvPr id="19" name="TextBox 18"/>
          <p:cNvSpPr txBox="1"/>
          <p:nvPr/>
        </p:nvSpPr>
        <p:spPr>
          <a:xfrm>
            <a:off x="388993" y="-273651"/>
            <a:ext cx="735779" cy="215444"/>
          </a:xfrm>
          <a:prstGeom prst="rect">
            <a:avLst/>
          </a:prstGeom>
          <a:solidFill>
            <a:schemeClr val="accent4"/>
          </a:solidFill>
        </p:spPr>
        <p:txBody>
          <a:bodyPr wrap="none" lIns="0" tIns="0" rIns="0" bIns="0" rtlCol="0">
            <a:spAutoFit/>
          </a:bodyPr>
          <a:lstStyle/>
          <a:p>
            <a:r>
              <a:rPr lang="en-GB" sz="1400" dirty="0" smtClean="0">
                <a:solidFill>
                  <a:schemeClr val="bg1"/>
                </a:solidFill>
              </a:rPr>
              <a:t>Quarterly</a:t>
            </a:r>
          </a:p>
        </p:txBody>
      </p:sp>
    </p:spTree>
    <p:extLst>
      <p:ext uri="{BB962C8B-B14F-4D97-AF65-F5344CB8AC3E}">
        <p14:creationId xmlns:p14="http://schemas.microsoft.com/office/powerpoint/2010/main" val="42810359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GDU asset in practise</a:t>
            </a:r>
            <a:endParaRPr lang="en-GB" dirty="0"/>
          </a:p>
        </p:txBody>
      </p:sp>
      <p:sp>
        <p:nvSpPr>
          <p:cNvPr id="4" name="Text Placeholder 3"/>
          <p:cNvSpPr>
            <a:spLocks noGrp="1"/>
          </p:cNvSpPr>
          <p:nvPr>
            <p:ph type="body" sz="quarter" idx="13"/>
          </p:nvPr>
        </p:nvSpPr>
        <p:spPr>
          <a:xfrm>
            <a:off x="450850" y="6527209"/>
            <a:ext cx="9791700" cy="400110"/>
          </a:xfrm>
        </p:spPr>
        <p:txBody>
          <a:bodyPr/>
          <a:lstStyle/>
          <a:p>
            <a:r>
              <a:rPr lang="en-GB" sz="1000" dirty="0" smtClean="0"/>
              <a:t>.</a:t>
            </a:r>
          </a:p>
          <a:p>
            <a:r>
              <a:rPr lang="en-GB" dirty="0"/>
              <a:t>Source: Investec Asset Management, </a:t>
            </a:r>
            <a:r>
              <a:rPr lang="en-GB" dirty="0" smtClean="0"/>
              <a:t>31 July </a:t>
            </a:r>
            <a:r>
              <a:rPr lang="en-GB" dirty="0"/>
              <a:t>2017. This is not a recommendation to buy, sell or hold a particular security. For further information on </a:t>
            </a:r>
            <a:r>
              <a:rPr lang="en-GB" dirty="0" smtClean="0"/>
              <a:t>specific </a:t>
            </a:r>
            <a:r>
              <a:rPr lang="en-GB" dirty="0"/>
              <a:t>portfolio names, please see the Important Information section</a:t>
            </a:r>
            <a:r>
              <a:rPr lang="en-GB" dirty="0" smtClean="0"/>
              <a:t>.</a:t>
            </a:r>
            <a:endParaRPr lang="en-GB" dirty="0"/>
          </a:p>
        </p:txBody>
      </p:sp>
      <p:sp>
        <p:nvSpPr>
          <p:cNvPr id="21" name="AutoShape 4" descr="Image result for mastercar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686" name="Picture 6" descr="Image result"/>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2188" y="4206617"/>
            <a:ext cx="860901" cy="858983"/>
          </a:xfrm>
          <a:prstGeom prst="rect">
            <a:avLst/>
          </a:prstGeom>
          <a:noFill/>
          <a:extLst>
            <a:ext uri="{909E8E84-426E-40DD-AFC4-6F175D3DCCD1}">
              <a14:hiddenFill xmlns:a14="http://schemas.microsoft.com/office/drawing/2010/main">
                <a:solidFill>
                  <a:srgbClr val="FFFFFF"/>
                </a:solidFill>
              </a14:hiddenFill>
            </a:ext>
          </a:extLst>
        </p:spPr>
      </p:pic>
      <p:sp>
        <p:nvSpPr>
          <p:cNvPr id="24" name="AutoShape 10" descr="Image result for subaru"/>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1704" name="Picture 24" descr="Image result for cheesecake factory"/>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553218" y="1975355"/>
            <a:ext cx="1018216" cy="482869"/>
          </a:xfrm>
          <a:prstGeom prst="rect">
            <a:avLst/>
          </a:prstGeom>
          <a:noFill/>
          <a:extLst>
            <a:ext uri="{909E8E84-426E-40DD-AFC4-6F175D3DCCD1}">
              <a14:hiddenFill xmlns:a14="http://schemas.microsoft.com/office/drawing/2010/main">
                <a:solidFill>
                  <a:srgbClr val="FFFFFF"/>
                </a:solidFill>
              </a14:hiddenFill>
            </a:ext>
          </a:extLst>
        </p:spPr>
      </p:pic>
      <p:pic>
        <p:nvPicPr>
          <p:cNvPr id="71706" name="Picture 26" descr="Image result for hicl"/>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2218" y="4690401"/>
            <a:ext cx="881745" cy="740666"/>
          </a:xfrm>
          <a:prstGeom prst="rect">
            <a:avLst/>
          </a:prstGeom>
          <a:noFill/>
          <a:extLst>
            <a:ext uri="{909E8E84-426E-40DD-AFC4-6F175D3DCCD1}">
              <a14:hiddenFill xmlns:a14="http://schemas.microsoft.com/office/drawing/2010/main">
                <a:solidFill>
                  <a:srgbClr val="FFFFFF"/>
                </a:solidFill>
              </a14:hiddenFill>
            </a:ext>
          </a:extLst>
        </p:spPr>
      </p:pic>
      <p:sp>
        <p:nvSpPr>
          <p:cNvPr id="25" name="AutoShape 30" descr="Image result for czech"/>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29" name="AutoShape 34" descr="Czech Republic Flag"/>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2706" name="Picture 2" descr="Image result for subar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41439" y="1596905"/>
            <a:ext cx="861392" cy="502030"/>
          </a:xfrm>
          <a:prstGeom prst="rect">
            <a:avLst/>
          </a:prstGeom>
          <a:noFill/>
          <a:extLst>
            <a:ext uri="{909E8E84-426E-40DD-AFC4-6F175D3DCCD1}">
              <a14:hiddenFill xmlns:a14="http://schemas.microsoft.com/office/drawing/2010/main">
                <a:solidFill>
                  <a:srgbClr val="FFFFFF"/>
                </a:solidFill>
              </a14:hiddenFill>
            </a:ext>
          </a:extLst>
        </p:spPr>
      </p:pic>
      <p:pic>
        <p:nvPicPr>
          <p:cNvPr id="72714" name="Picture 10" descr="Prologis"/>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196002" y="4248177"/>
            <a:ext cx="1403051" cy="864796"/>
          </a:xfrm>
          <a:prstGeom prst="rect">
            <a:avLst/>
          </a:prstGeom>
          <a:noFill/>
          <a:extLst>
            <a:ext uri="{909E8E84-426E-40DD-AFC4-6F175D3DCCD1}">
              <a14:hiddenFill xmlns:a14="http://schemas.microsoft.com/office/drawing/2010/main">
                <a:solidFill>
                  <a:srgbClr val="FFFFFF"/>
                </a:solidFill>
              </a14:hiddenFill>
            </a:ext>
          </a:extLst>
        </p:spPr>
      </p:pic>
      <p:pic>
        <p:nvPicPr>
          <p:cNvPr id="73748" name="Picture 20" descr="Image result for tesco"/>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6831" t="30326" r="46060" b="32009"/>
          <a:stretch/>
        </p:blipFill>
        <p:spPr bwMode="auto">
          <a:xfrm>
            <a:off x="1282175" y="5370133"/>
            <a:ext cx="1156689" cy="385563"/>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47224" y="2811125"/>
            <a:ext cx="920124" cy="307777"/>
          </a:xfrm>
          <a:prstGeom prst="rect">
            <a:avLst/>
          </a:prstGeom>
          <a:noFill/>
        </p:spPr>
        <p:txBody>
          <a:bodyPr wrap="none" lIns="0" tIns="0" rIns="0" bIns="0" rtlCol="0">
            <a:spAutoFit/>
          </a:bodyPr>
          <a:lstStyle/>
          <a:p>
            <a:pPr algn="ctr"/>
            <a:r>
              <a:rPr lang="en-GB" sz="1000" i="1" dirty="0" smtClean="0"/>
              <a:t>Indian Rupee vs</a:t>
            </a:r>
            <a:br>
              <a:rPr lang="en-GB" sz="1000" i="1" dirty="0" smtClean="0"/>
            </a:br>
            <a:r>
              <a:rPr lang="en-GB" sz="1000" i="1" dirty="0" smtClean="0"/>
              <a:t>US dollar</a:t>
            </a:r>
          </a:p>
        </p:txBody>
      </p:sp>
      <p:sp>
        <p:nvSpPr>
          <p:cNvPr id="41" name="TextBox 40"/>
          <p:cNvSpPr txBox="1"/>
          <p:nvPr/>
        </p:nvSpPr>
        <p:spPr>
          <a:xfrm>
            <a:off x="1567044" y="2154604"/>
            <a:ext cx="767366" cy="461665"/>
          </a:xfrm>
          <a:prstGeom prst="rect">
            <a:avLst/>
          </a:prstGeom>
          <a:noFill/>
        </p:spPr>
        <p:txBody>
          <a:bodyPr wrap="square" lIns="0" tIns="0" rIns="0" bIns="0" rtlCol="0">
            <a:spAutoFit/>
          </a:bodyPr>
          <a:lstStyle/>
          <a:p>
            <a:pPr algn="ctr"/>
            <a:r>
              <a:rPr lang="en-GB" sz="1000" i="1" dirty="0" smtClean="0"/>
              <a:t>Japanese Equity Basket</a:t>
            </a:r>
          </a:p>
        </p:txBody>
      </p:sp>
      <p:sp>
        <p:nvSpPr>
          <p:cNvPr id="42" name="TextBox 41"/>
          <p:cNvSpPr txBox="1"/>
          <p:nvPr/>
        </p:nvSpPr>
        <p:spPr>
          <a:xfrm>
            <a:off x="515157" y="4870399"/>
            <a:ext cx="851194" cy="307777"/>
          </a:xfrm>
          <a:prstGeom prst="rect">
            <a:avLst/>
          </a:prstGeom>
          <a:noFill/>
        </p:spPr>
        <p:txBody>
          <a:bodyPr wrap="none" lIns="0" tIns="0" rIns="0" bIns="0" rtlCol="0">
            <a:spAutoFit/>
          </a:bodyPr>
          <a:lstStyle/>
          <a:p>
            <a:pPr algn="ctr"/>
            <a:r>
              <a:rPr lang="en-GB" sz="1000" i="1" dirty="0" smtClean="0"/>
              <a:t>Digital Leaders</a:t>
            </a:r>
          </a:p>
          <a:p>
            <a:pPr algn="ctr"/>
            <a:r>
              <a:rPr lang="en-GB" sz="1000" i="1" dirty="0" smtClean="0"/>
              <a:t>Equity Basket</a:t>
            </a:r>
          </a:p>
        </p:txBody>
      </p:sp>
      <p:sp>
        <p:nvSpPr>
          <p:cNvPr id="43" name="TextBox 42"/>
          <p:cNvSpPr txBox="1"/>
          <p:nvPr/>
        </p:nvSpPr>
        <p:spPr>
          <a:xfrm>
            <a:off x="2523422" y="2757887"/>
            <a:ext cx="867225" cy="307777"/>
          </a:xfrm>
          <a:prstGeom prst="rect">
            <a:avLst/>
          </a:prstGeom>
          <a:noFill/>
        </p:spPr>
        <p:txBody>
          <a:bodyPr wrap="none" lIns="0" tIns="0" rIns="0" bIns="0" rtlCol="0">
            <a:spAutoFit/>
          </a:bodyPr>
          <a:lstStyle/>
          <a:p>
            <a:pPr algn="ctr"/>
            <a:r>
              <a:rPr lang="en-GB" sz="1000" i="1" dirty="0" smtClean="0"/>
              <a:t>US railroads vs</a:t>
            </a:r>
          </a:p>
          <a:p>
            <a:pPr algn="ctr"/>
            <a:r>
              <a:rPr lang="en-GB" sz="1000" i="1" dirty="0" smtClean="0"/>
              <a:t>US Equity</a:t>
            </a:r>
          </a:p>
        </p:txBody>
      </p:sp>
      <p:sp>
        <p:nvSpPr>
          <p:cNvPr id="44" name="TextBox 43"/>
          <p:cNvSpPr txBox="1"/>
          <p:nvPr/>
        </p:nvSpPr>
        <p:spPr>
          <a:xfrm>
            <a:off x="1565790" y="5831604"/>
            <a:ext cx="722955" cy="307777"/>
          </a:xfrm>
          <a:prstGeom prst="rect">
            <a:avLst/>
          </a:prstGeom>
          <a:noFill/>
        </p:spPr>
        <p:txBody>
          <a:bodyPr wrap="none" lIns="0" tIns="0" rIns="0" bIns="0" rtlCol="0">
            <a:spAutoFit/>
          </a:bodyPr>
          <a:lstStyle/>
          <a:p>
            <a:pPr algn="ctr"/>
            <a:r>
              <a:rPr lang="en-GB" sz="1000" i="1" dirty="0" smtClean="0"/>
              <a:t>High yield</a:t>
            </a:r>
          </a:p>
          <a:p>
            <a:pPr algn="ctr"/>
            <a:r>
              <a:rPr lang="en-GB" sz="1000" i="1" dirty="0" smtClean="0"/>
              <a:t>credit basket</a:t>
            </a:r>
          </a:p>
        </p:txBody>
      </p:sp>
      <p:sp>
        <p:nvSpPr>
          <p:cNvPr id="45" name="TextBox 44"/>
          <p:cNvSpPr txBox="1"/>
          <p:nvPr/>
        </p:nvSpPr>
        <p:spPr>
          <a:xfrm>
            <a:off x="2308616" y="4870986"/>
            <a:ext cx="1207062" cy="307777"/>
          </a:xfrm>
          <a:prstGeom prst="rect">
            <a:avLst/>
          </a:prstGeom>
          <a:noFill/>
        </p:spPr>
        <p:txBody>
          <a:bodyPr wrap="none" lIns="0" tIns="0" rIns="0" bIns="0" rtlCol="0">
            <a:spAutoFit/>
          </a:bodyPr>
          <a:lstStyle/>
          <a:p>
            <a:pPr algn="ctr"/>
            <a:r>
              <a:rPr lang="en-GB" sz="1000" i="1" dirty="0" smtClean="0"/>
              <a:t>US Property </a:t>
            </a:r>
          </a:p>
          <a:p>
            <a:pPr algn="ctr"/>
            <a:r>
              <a:rPr lang="en-GB" sz="1000" i="1" dirty="0" smtClean="0"/>
              <a:t>(Amazon distribution)</a:t>
            </a:r>
          </a:p>
        </p:txBody>
      </p:sp>
      <p:sp>
        <p:nvSpPr>
          <p:cNvPr id="46" name="TextBox 45"/>
          <p:cNvSpPr txBox="1"/>
          <p:nvPr/>
        </p:nvSpPr>
        <p:spPr>
          <a:xfrm>
            <a:off x="3764184" y="5493352"/>
            <a:ext cx="1582515" cy="153888"/>
          </a:xfrm>
          <a:prstGeom prst="rect">
            <a:avLst/>
          </a:prstGeom>
          <a:noFill/>
        </p:spPr>
        <p:txBody>
          <a:bodyPr wrap="square" lIns="0" tIns="0" rIns="0" bIns="0" rtlCol="0">
            <a:spAutoFit/>
          </a:bodyPr>
          <a:lstStyle/>
          <a:p>
            <a:pPr algn="ctr"/>
            <a:r>
              <a:rPr lang="en-GB" sz="1000" i="1" dirty="0" smtClean="0"/>
              <a:t>Canada </a:t>
            </a:r>
            <a:r>
              <a:rPr lang="en-GB" sz="1000" i="1" dirty="0" err="1" smtClean="0"/>
              <a:t>Govt</a:t>
            </a:r>
            <a:r>
              <a:rPr lang="en-GB" sz="1000" i="1" dirty="0" smtClean="0"/>
              <a:t> Bonds </a:t>
            </a:r>
          </a:p>
        </p:txBody>
      </p:sp>
      <p:sp>
        <p:nvSpPr>
          <p:cNvPr id="47" name="TextBox 46"/>
          <p:cNvSpPr txBox="1"/>
          <p:nvPr/>
        </p:nvSpPr>
        <p:spPr>
          <a:xfrm>
            <a:off x="6039403" y="5494960"/>
            <a:ext cx="940375" cy="307777"/>
          </a:xfrm>
          <a:prstGeom prst="rect">
            <a:avLst/>
          </a:prstGeom>
          <a:noFill/>
        </p:spPr>
        <p:txBody>
          <a:bodyPr wrap="square" lIns="0" tIns="0" rIns="0" bIns="0" rtlCol="0">
            <a:spAutoFit/>
          </a:bodyPr>
          <a:lstStyle/>
          <a:p>
            <a:pPr algn="ctr"/>
            <a:r>
              <a:rPr lang="en-GB" sz="1000" i="1" dirty="0" smtClean="0"/>
              <a:t>Japanese Yen vs US dollar</a:t>
            </a:r>
          </a:p>
        </p:txBody>
      </p:sp>
      <p:sp>
        <p:nvSpPr>
          <p:cNvPr id="49" name="TextBox 48"/>
          <p:cNvSpPr txBox="1"/>
          <p:nvPr/>
        </p:nvSpPr>
        <p:spPr>
          <a:xfrm>
            <a:off x="3951990" y="2768070"/>
            <a:ext cx="1009216" cy="307777"/>
          </a:xfrm>
          <a:prstGeom prst="rect">
            <a:avLst/>
          </a:prstGeom>
          <a:noFill/>
        </p:spPr>
        <p:txBody>
          <a:bodyPr wrap="square" lIns="0" tIns="0" rIns="0" bIns="0" rtlCol="0">
            <a:spAutoFit/>
          </a:bodyPr>
          <a:lstStyle/>
          <a:p>
            <a:pPr algn="ctr"/>
            <a:r>
              <a:rPr lang="en-GB" sz="1000" i="1" dirty="0" smtClean="0"/>
              <a:t>30 Year US Treasuries</a:t>
            </a:r>
          </a:p>
        </p:txBody>
      </p:sp>
      <p:sp>
        <p:nvSpPr>
          <p:cNvPr id="50" name="TextBox 49"/>
          <p:cNvSpPr txBox="1"/>
          <p:nvPr/>
        </p:nvSpPr>
        <p:spPr>
          <a:xfrm>
            <a:off x="7471250" y="5515185"/>
            <a:ext cx="1155766" cy="153888"/>
          </a:xfrm>
          <a:prstGeom prst="rect">
            <a:avLst/>
          </a:prstGeom>
          <a:noFill/>
        </p:spPr>
        <p:txBody>
          <a:bodyPr wrap="none" lIns="0" tIns="0" rIns="0" bIns="0" rtlCol="0">
            <a:spAutoFit/>
          </a:bodyPr>
          <a:lstStyle/>
          <a:p>
            <a:pPr algn="ctr"/>
            <a:r>
              <a:rPr lang="en-GB" sz="1000" i="1" dirty="0" smtClean="0"/>
              <a:t>Global Infrastructure</a:t>
            </a:r>
          </a:p>
        </p:txBody>
      </p:sp>
      <p:sp>
        <p:nvSpPr>
          <p:cNvPr id="51" name="TextBox 50"/>
          <p:cNvSpPr txBox="1"/>
          <p:nvPr/>
        </p:nvSpPr>
        <p:spPr>
          <a:xfrm>
            <a:off x="9268858" y="2680514"/>
            <a:ext cx="926536" cy="307777"/>
          </a:xfrm>
          <a:prstGeom prst="rect">
            <a:avLst/>
          </a:prstGeom>
          <a:noFill/>
        </p:spPr>
        <p:txBody>
          <a:bodyPr wrap="none" lIns="0" tIns="0" rIns="0" bIns="0" rtlCol="0">
            <a:spAutoFit/>
          </a:bodyPr>
          <a:lstStyle/>
          <a:p>
            <a:pPr algn="ctr"/>
            <a:r>
              <a:rPr lang="en-GB" sz="1000" i="1" dirty="0" smtClean="0"/>
              <a:t>Spain vs</a:t>
            </a:r>
          </a:p>
          <a:p>
            <a:pPr algn="ctr"/>
            <a:r>
              <a:rPr lang="en-GB" sz="1000" i="1" dirty="0" smtClean="0"/>
              <a:t>European equity</a:t>
            </a:r>
          </a:p>
        </p:txBody>
      </p:sp>
      <p:sp>
        <p:nvSpPr>
          <p:cNvPr id="52" name="TextBox 51"/>
          <p:cNvSpPr txBox="1"/>
          <p:nvPr/>
        </p:nvSpPr>
        <p:spPr>
          <a:xfrm>
            <a:off x="7538152" y="2515629"/>
            <a:ext cx="1048364" cy="307777"/>
          </a:xfrm>
          <a:prstGeom prst="rect">
            <a:avLst/>
          </a:prstGeom>
          <a:noFill/>
        </p:spPr>
        <p:txBody>
          <a:bodyPr wrap="none" lIns="0" tIns="0" rIns="0" bIns="0" rtlCol="0">
            <a:spAutoFit/>
          </a:bodyPr>
          <a:lstStyle/>
          <a:p>
            <a:pPr algn="ctr"/>
            <a:r>
              <a:rPr lang="en-GB" sz="1000" i="1" dirty="0" smtClean="0"/>
              <a:t>Long US Equity vs</a:t>
            </a:r>
          </a:p>
          <a:p>
            <a:pPr algn="ctr"/>
            <a:r>
              <a:rPr lang="en-GB" sz="1000" i="1" dirty="0" smtClean="0"/>
              <a:t>US Restaurants</a:t>
            </a:r>
          </a:p>
        </p:txBody>
      </p:sp>
      <p:sp>
        <p:nvSpPr>
          <p:cNvPr id="53" name="TextBox 52"/>
          <p:cNvSpPr txBox="1"/>
          <p:nvPr/>
        </p:nvSpPr>
        <p:spPr>
          <a:xfrm>
            <a:off x="9230959" y="5576751"/>
            <a:ext cx="907300" cy="307777"/>
          </a:xfrm>
          <a:prstGeom prst="rect">
            <a:avLst/>
          </a:prstGeom>
          <a:noFill/>
        </p:spPr>
        <p:txBody>
          <a:bodyPr wrap="none" lIns="0" tIns="0" rIns="0" bIns="0" rtlCol="0">
            <a:spAutoFit/>
          </a:bodyPr>
          <a:lstStyle/>
          <a:p>
            <a:pPr algn="ctr"/>
            <a:r>
              <a:rPr lang="en-GB" sz="1000" i="1" dirty="0" smtClean="0"/>
              <a:t>Cash vs 2 Year </a:t>
            </a:r>
            <a:br>
              <a:rPr lang="en-GB" sz="1000" i="1" dirty="0" smtClean="0"/>
            </a:br>
            <a:r>
              <a:rPr lang="en-GB" sz="1000" i="1" dirty="0" smtClean="0"/>
              <a:t>Czech bonds</a:t>
            </a:r>
          </a:p>
        </p:txBody>
      </p:sp>
      <p:pic>
        <p:nvPicPr>
          <p:cNvPr id="5" name="Picture 4"/>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172343" y="4664736"/>
            <a:ext cx="720000" cy="720000"/>
          </a:xfrm>
          <a:prstGeom prst="rect">
            <a:avLst/>
          </a:prstGeom>
        </p:spPr>
      </p:pic>
      <p:pic>
        <p:nvPicPr>
          <p:cNvPr id="7" name="Picture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76536" y="2004879"/>
            <a:ext cx="720000" cy="720000"/>
          </a:xfrm>
          <a:prstGeom prst="rect">
            <a:avLst/>
          </a:prstGeom>
        </p:spPr>
      </p:pic>
      <p:pic>
        <p:nvPicPr>
          <p:cNvPr id="12" name="Picture 1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107890" y="1964688"/>
            <a:ext cx="720000" cy="720000"/>
          </a:xfrm>
          <a:prstGeom prst="rect">
            <a:avLst/>
          </a:prstGeom>
        </p:spPr>
      </p:pic>
      <p:pic>
        <p:nvPicPr>
          <p:cNvPr id="16" name="Picture 15"/>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9372126" y="1876671"/>
            <a:ext cx="720000" cy="720000"/>
          </a:xfrm>
          <a:prstGeom prst="rect">
            <a:avLst/>
          </a:prstGeom>
        </p:spPr>
      </p:pic>
      <p:sp>
        <p:nvSpPr>
          <p:cNvPr id="18" name="Oval 17"/>
          <p:cNvSpPr/>
          <p:nvPr/>
        </p:nvSpPr>
        <p:spPr bwMode="gray">
          <a:xfrm>
            <a:off x="1307632" y="3069530"/>
            <a:ext cx="1455601" cy="1455601"/>
          </a:xfrm>
          <a:prstGeom prst="ellipse">
            <a:avLst/>
          </a:prstGeom>
          <a:solidFill>
            <a:schemeClr val="accent2"/>
          </a:solidFill>
          <a:ln w="6350">
            <a:noFill/>
            <a:miter lim="800000"/>
            <a:headEnd/>
            <a:tailEnd/>
          </a:ln>
          <a:effectLst/>
        </p:spPr>
        <p:txBody>
          <a:bodyPr lIns="36000" tIns="36000" rIns="36000" bIns="36000" rtlCol="0" anchor="ctr"/>
          <a:lstStyle/>
          <a:p>
            <a:pPr marL="0" lvl="1" algn="ctr"/>
            <a:r>
              <a:rPr lang="en-GB" sz="1400" b="1" dirty="0" smtClean="0">
                <a:solidFill>
                  <a:schemeClr val="bg1"/>
                </a:solidFill>
              </a:rPr>
              <a:t>Growth</a:t>
            </a:r>
          </a:p>
        </p:txBody>
      </p:sp>
      <p:sp>
        <p:nvSpPr>
          <p:cNvPr id="54" name="Oval 53"/>
          <p:cNvSpPr/>
          <p:nvPr/>
        </p:nvSpPr>
        <p:spPr bwMode="gray">
          <a:xfrm>
            <a:off x="4654979" y="3069530"/>
            <a:ext cx="1455601" cy="1455601"/>
          </a:xfrm>
          <a:prstGeom prst="ellipse">
            <a:avLst/>
          </a:prstGeom>
          <a:solidFill>
            <a:schemeClr val="accent6"/>
          </a:solidFill>
          <a:ln w="6350">
            <a:noFill/>
            <a:miter lim="800000"/>
            <a:headEnd/>
            <a:tailEnd/>
          </a:ln>
          <a:effectLst/>
        </p:spPr>
        <p:txBody>
          <a:bodyPr lIns="36000" tIns="36000" rIns="36000" bIns="36000" rtlCol="0" anchor="ctr"/>
          <a:lstStyle/>
          <a:p>
            <a:pPr algn="ctr">
              <a:spcBef>
                <a:spcPct val="0"/>
              </a:spcBef>
              <a:buClrTx/>
              <a:buFontTx/>
              <a:buNone/>
            </a:pPr>
            <a:r>
              <a:rPr lang="en-GB" sz="1400" b="1" dirty="0" smtClean="0">
                <a:solidFill>
                  <a:schemeClr val="bg1"/>
                </a:solidFill>
              </a:rPr>
              <a:t>Defensive</a:t>
            </a:r>
            <a:endParaRPr lang="en-GB" sz="1400" b="1" dirty="0">
              <a:solidFill>
                <a:schemeClr val="bg1"/>
              </a:solidFill>
            </a:endParaRPr>
          </a:p>
        </p:txBody>
      </p:sp>
      <p:sp>
        <p:nvSpPr>
          <p:cNvPr id="55" name="Oval 54"/>
          <p:cNvSpPr/>
          <p:nvPr/>
        </p:nvSpPr>
        <p:spPr bwMode="gray">
          <a:xfrm>
            <a:off x="8107145" y="3069530"/>
            <a:ext cx="1455601" cy="1455601"/>
          </a:xfrm>
          <a:prstGeom prst="ellipse">
            <a:avLst/>
          </a:prstGeom>
          <a:solidFill>
            <a:schemeClr val="accent4"/>
          </a:solidFill>
          <a:ln w="6350">
            <a:noFill/>
            <a:miter lim="800000"/>
            <a:headEnd/>
            <a:tailEnd/>
          </a:ln>
          <a:effectLst/>
        </p:spPr>
        <p:txBody>
          <a:bodyPr wrap="none" lIns="36000" tIns="36000" rIns="36000" bIns="36000" rtlCol="0" anchor="ctr"/>
          <a:lstStyle/>
          <a:p>
            <a:pPr marL="0" lvl="1" algn="ctr"/>
            <a:r>
              <a:rPr lang="en-GB" sz="1400" b="1" dirty="0" smtClean="0">
                <a:solidFill>
                  <a:schemeClr val="bg1"/>
                </a:solidFill>
              </a:rPr>
              <a:t>Uncorrelated</a:t>
            </a:r>
            <a:endParaRPr lang="en-GB" sz="1400" b="1" dirty="0">
              <a:solidFill>
                <a:schemeClr val="bg1"/>
              </a:solidFill>
            </a:endParaRPr>
          </a:p>
        </p:txBody>
      </p:sp>
      <p:pic>
        <p:nvPicPr>
          <p:cNvPr id="22" name="Picture 2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125366" y="4662949"/>
            <a:ext cx="720000" cy="720000"/>
          </a:xfrm>
          <a:prstGeom prst="rect">
            <a:avLst/>
          </a:prstGeom>
        </p:spPr>
      </p:pic>
      <p:sp>
        <p:nvSpPr>
          <p:cNvPr id="23" name="Oval 22"/>
          <p:cNvSpPr/>
          <p:nvPr/>
        </p:nvSpPr>
        <p:spPr bwMode="gray">
          <a:xfrm>
            <a:off x="2630169" y="1958288"/>
            <a:ext cx="756000" cy="756000"/>
          </a:xfrm>
          <a:prstGeom prst="ellipse">
            <a:avLst/>
          </a:prstGeom>
          <a:blipFill>
            <a:blip r:embed="rId14"/>
            <a:srcRect/>
            <a:stretch>
              <a:fillRect l="-10545" r="-67331"/>
            </a:stretch>
          </a:blipFill>
          <a:ln w="6350">
            <a:noFill/>
            <a:miter lim="800000"/>
            <a:headEnd/>
            <a:tailEnd/>
          </a:ln>
          <a:effectLst/>
        </p:spPr>
        <p:txBody>
          <a:bodyPr lIns="36000" tIns="36000" rIns="36000" bIns="36000" rtlCol="0" anchor="ctr"/>
          <a:lstStyle/>
          <a:p>
            <a:pPr algn="ctr">
              <a:spcBef>
                <a:spcPct val="0"/>
              </a:spcBef>
              <a:buClrTx/>
              <a:buFontTx/>
              <a:buNone/>
            </a:pPr>
            <a:endParaRPr lang="en-GB" sz="1200">
              <a:solidFill>
                <a:schemeClr val="bg1"/>
              </a:solidFill>
              <a:cs typeface="Arial" charset="0"/>
            </a:endParaRPr>
          </a:p>
        </p:txBody>
      </p:sp>
      <p:sp>
        <p:nvSpPr>
          <p:cNvPr id="56" name="Oval 55"/>
          <p:cNvSpPr/>
          <p:nvPr/>
        </p:nvSpPr>
        <p:spPr bwMode="gray">
          <a:xfrm>
            <a:off x="9336876" y="4672941"/>
            <a:ext cx="756000" cy="756000"/>
          </a:xfrm>
          <a:prstGeom prst="ellipse">
            <a:avLst/>
          </a:prstGeom>
          <a:blipFill>
            <a:blip r:embed="rId15"/>
            <a:srcRect/>
            <a:stretch>
              <a:fillRect l="-26172" r="-26172"/>
            </a:stretch>
          </a:blipFill>
          <a:ln w="6350">
            <a:noFill/>
            <a:miter lim="800000"/>
            <a:headEnd/>
            <a:tailEnd/>
          </a:ln>
          <a:effectLst/>
        </p:spPr>
        <p:txBody>
          <a:bodyPr lIns="36000" tIns="36000" rIns="36000" bIns="36000" rtlCol="0" anchor="ctr"/>
          <a:lstStyle/>
          <a:p>
            <a:pPr algn="ctr">
              <a:spcBef>
                <a:spcPct val="0"/>
              </a:spcBef>
              <a:buClrTx/>
              <a:buFontTx/>
              <a:buNone/>
            </a:pPr>
            <a:endParaRPr lang="en-GB" sz="1200">
              <a:solidFill>
                <a:schemeClr val="bg1"/>
              </a:solidFill>
              <a:cs typeface="Arial" charset="0"/>
            </a:endParaRPr>
          </a:p>
        </p:txBody>
      </p:sp>
      <p:cxnSp>
        <p:nvCxnSpPr>
          <p:cNvPr id="27" name="Straight Connector 26"/>
          <p:cNvCxnSpPr/>
          <p:nvPr/>
        </p:nvCxnSpPr>
        <p:spPr>
          <a:xfrm>
            <a:off x="7197628" y="1404367"/>
            <a:ext cx="0" cy="4818730"/>
          </a:xfrm>
          <a:prstGeom prst="line">
            <a:avLst/>
          </a:prstGeom>
          <a:ln w="3175">
            <a:solidFill>
              <a:schemeClr val="tx2"/>
            </a:solidFill>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p:nvPr/>
        </p:nvCxnSpPr>
        <p:spPr>
          <a:xfrm>
            <a:off x="3714688" y="1404367"/>
            <a:ext cx="0" cy="4818730"/>
          </a:xfrm>
          <a:prstGeom prst="line">
            <a:avLst/>
          </a:prstGeom>
          <a:ln w="3175">
            <a:solidFill>
              <a:schemeClr val="tx2"/>
            </a:solidFill>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968882" y="2771150"/>
            <a:ext cx="940375" cy="461665"/>
          </a:xfrm>
          <a:prstGeom prst="rect">
            <a:avLst/>
          </a:prstGeom>
          <a:noFill/>
        </p:spPr>
        <p:txBody>
          <a:bodyPr wrap="square" lIns="0" tIns="0" rIns="0" bIns="0" rtlCol="0">
            <a:spAutoFit/>
          </a:bodyPr>
          <a:lstStyle/>
          <a:p>
            <a:pPr algn="ctr"/>
            <a:r>
              <a:rPr lang="en-GB" sz="1000" i="1" dirty="0" smtClean="0"/>
              <a:t>Germany Govt Bonds vs Italy Govt Bonds </a:t>
            </a:r>
          </a:p>
        </p:txBody>
      </p:sp>
      <p:pic>
        <p:nvPicPr>
          <p:cNvPr id="62" name="Picture 61"/>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5613501" y="1992279"/>
            <a:ext cx="658362" cy="658362"/>
          </a:xfrm>
          <a:prstGeom prst="rect">
            <a:avLst/>
          </a:prstGeom>
        </p:spPr>
      </p:pic>
      <p:pic>
        <p:nvPicPr>
          <p:cNvPr id="63" name="Picture 6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6354812" y="1962314"/>
            <a:ext cx="758644" cy="758644"/>
          </a:xfrm>
          <a:prstGeom prst="rect">
            <a:avLst/>
          </a:prstGeom>
        </p:spPr>
      </p:pic>
      <p:cxnSp>
        <p:nvCxnSpPr>
          <p:cNvPr id="10" name="Straight Connector 9"/>
          <p:cNvCxnSpPr/>
          <p:nvPr/>
        </p:nvCxnSpPr>
        <p:spPr>
          <a:xfrm flipH="1">
            <a:off x="6135580" y="1893217"/>
            <a:ext cx="382024" cy="852837"/>
          </a:xfrm>
          <a:prstGeom prst="line">
            <a:avLst/>
          </a:prstGeom>
          <a:ln w="3175">
            <a:solidFill>
              <a:schemeClr val="tx2"/>
            </a:solidFill>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1836302" y="3344843"/>
            <a:ext cx="1669081" cy="1077218"/>
          </a:xfrm>
          <a:prstGeom prst="rect">
            <a:avLst/>
          </a:prstGeom>
          <a:noFill/>
        </p:spPr>
        <p:txBody>
          <a:bodyPr wrap="square" lIns="0" tIns="0" rIns="0" bIns="0" rtlCol="0">
            <a:spAutoFit/>
          </a:bodyPr>
          <a:lstStyle/>
          <a:p>
            <a:pPr algn="r"/>
            <a:r>
              <a:rPr lang="en-GB" sz="1400" b="1" dirty="0" smtClean="0"/>
              <a:t>UPDATE MONTHLY</a:t>
            </a:r>
          </a:p>
          <a:p>
            <a:pPr algn="r"/>
            <a:r>
              <a:rPr lang="en-GB" sz="1400" dirty="0" smtClean="0"/>
              <a:t>Update circles from slide 22 – number of strategies and percentage of risk</a:t>
            </a:r>
          </a:p>
        </p:txBody>
      </p:sp>
      <p:sp>
        <p:nvSpPr>
          <p:cNvPr id="48" name="TextBox 47"/>
          <p:cNvSpPr txBox="1"/>
          <p:nvPr/>
        </p:nvSpPr>
        <p:spPr>
          <a:xfrm>
            <a:off x="2896560" y="-273651"/>
            <a:ext cx="2686633" cy="215444"/>
          </a:xfrm>
          <a:prstGeom prst="rect">
            <a:avLst/>
          </a:prstGeom>
          <a:solidFill>
            <a:schemeClr val="accent4"/>
          </a:solidFill>
        </p:spPr>
        <p:txBody>
          <a:bodyPr wrap="none" lIns="0" tIns="0" rIns="0" bIns="0" rtlCol="0">
            <a:spAutoFit/>
          </a:bodyPr>
          <a:lstStyle/>
          <a:p>
            <a:r>
              <a:rPr lang="en-GB" sz="1400" dirty="0" smtClean="0">
                <a:solidFill>
                  <a:schemeClr val="bg1"/>
                </a:solidFill>
              </a:rPr>
              <a:t>Update rest of slide when advised</a:t>
            </a:r>
          </a:p>
        </p:txBody>
      </p:sp>
      <p:sp>
        <p:nvSpPr>
          <p:cNvPr id="58" name="TextBox 57"/>
          <p:cNvSpPr txBox="1"/>
          <p:nvPr/>
        </p:nvSpPr>
        <p:spPr>
          <a:xfrm>
            <a:off x="307355" y="-273651"/>
            <a:ext cx="1811393" cy="215444"/>
          </a:xfrm>
          <a:prstGeom prst="rect">
            <a:avLst/>
          </a:prstGeom>
          <a:solidFill>
            <a:srgbClr val="326295"/>
          </a:solidFill>
        </p:spPr>
        <p:txBody>
          <a:bodyPr wrap="none" lIns="0" tIns="0" rIns="0" bIns="0" rtlCol="0">
            <a:spAutoFit/>
          </a:bodyPr>
          <a:lstStyle/>
          <a:p>
            <a:r>
              <a:rPr lang="en-GB" sz="1400" dirty="0" smtClean="0">
                <a:solidFill>
                  <a:schemeClr val="bg1"/>
                </a:solidFill>
              </a:rPr>
              <a:t>Update circles Monthly</a:t>
            </a:r>
          </a:p>
        </p:txBody>
      </p:sp>
    </p:spTree>
    <p:extLst>
      <p:ext uri="{BB962C8B-B14F-4D97-AF65-F5344CB8AC3E}">
        <p14:creationId xmlns:p14="http://schemas.microsoft.com/office/powerpoint/2010/main" val="27585332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0"/>
          </p:nvPr>
        </p:nvSpPr>
        <p:spPr/>
        <p:txBody>
          <a:bodyPr/>
          <a:lstStyle/>
          <a:p>
            <a:endParaRPr lang="en-US" dirty="0"/>
          </a:p>
        </p:txBody>
      </p:sp>
      <p:sp>
        <p:nvSpPr>
          <p:cNvPr id="2" name="Title 1"/>
          <p:cNvSpPr>
            <a:spLocks noGrp="1"/>
          </p:cNvSpPr>
          <p:nvPr>
            <p:ph type="ctrTitle"/>
          </p:nvPr>
        </p:nvSpPr>
        <p:spPr/>
        <p:txBody>
          <a:bodyPr/>
          <a:lstStyle/>
          <a:p>
            <a:r>
              <a:rPr lang="en-ZA" dirty="0"/>
              <a:t>Thank you</a:t>
            </a:r>
            <a:r>
              <a:rPr lang="en-US" dirty="0"/>
              <a:t/>
            </a:r>
            <a:br>
              <a:rPr lang="en-US" dirty="0"/>
            </a:br>
            <a:endParaRPr lang="en-US" dirty="0"/>
          </a:p>
        </p:txBody>
      </p:sp>
      <p:sp>
        <p:nvSpPr>
          <p:cNvPr id="5" name="Subtitle 4"/>
          <p:cNvSpPr>
            <a:spLocks noGrp="1"/>
          </p:cNvSpPr>
          <p:nvPr>
            <p:ph type="subTitle" idx="1"/>
          </p:nvPr>
        </p:nvSpPr>
        <p:spPr/>
        <p:txBody>
          <a:bodyPr/>
          <a:lstStyle/>
          <a:p>
            <a:r>
              <a:rPr lang="en-ZA" dirty="0" smtClean="0"/>
              <a:t>www.investecassetmanagement.com</a:t>
            </a:r>
            <a:endParaRPr lang="en-US" dirty="0"/>
          </a:p>
        </p:txBody>
      </p:sp>
    </p:spTree>
    <p:extLst>
      <p:ext uri="{BB962C8B-B14F-4D97-AF65-F5344CB8AC3E}">
        <p14:creationId xmlns:p14="http://schemas.microsoft.com/office/powerpoint/2010/main" val="5556096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4" name="Rectangle 4"/>
          <p:cNvSpPr>
            <a:spLocks noGrp="1" noChangeArrowheads="1"/>
          </p:cNvSpPr>
          <p:nvPr>
            <p:ph type="title"/>
          </p:nvPr>
        </p:nvSpPr>
        <p:spPr/>
        <p:txBody>
          <a:bodyPr/>
          <a:lstStyle/>
          <a:p>
            <a:r>
              <a:rPr lang="en-ZA" dirty="0" smtClean="0"/>
              <a:t>Important information</a:t>
            </a:r>
            <a:endParaRPr lang="en-ZA" dirty="0"/>
          </a:p>
        </p:txBody>
      </p:sp>
      <p:sp>
        <p:nvSpPr>
          <p:cNvPr id="8" name="Text Placeholder 7"/>
          <p:cNvSpPr>
            <a:spLocks noGrp="1"/>
          </p:cNvSpPr>
          <p:nvPr>
            <p:ph type="body" sz="quarter" idx="11"/>
          </p:nvPr>
        </p:nvSpPr>
        <p:spPr/>
        <p:txBody>
          <a:bodyPr/>
          <a:lstStyle/>
          <a:p>
            <a:endParaRPr lang="en-US"/>
          </a:p>
        </p:txBody>
      </p:sp>
      <p:sp>
        <p:nvSpPr>
          <p:cNvPr id="312325" name="Rectangle 5"/>
          <p:cNvSpPr>
            <a:spLocks noGrp="1" noChangeArrowheads="1"/>
          </p:cNvSpPr>
          <p:nvPr>
            <p:ph type="body" sz="quarter" idx="10"/>
          </p:nvPr>
        </p:nvSpPr>
        <p:spPr>
          <a:xfrm>
            <a:off x="450850" y="1619250"/>
            <a:ext cx="9791700" cy="3770263"/>
          </a:xfrm>
        </p:spPr>
        <p:txBody>
          <a:bodyPr/>
          <a:lstStyle/>
          <a:p>
            <a:r>
              <a:rPr lang="en-GB" sz="1000" dirty="0" smtClean="0"/>
              <a:t>All information and opinions provided are of a general nature and are not intended to address the circumstances of any particular individual or entity.  We are not acting and do not purport to act in any way as an advisor or in a fiduciary capacity.  No one should act upon such information or opinion without appropriate professional advice after a thorough examination of a particular situation.  We endeavour to provide accurate and timely information but we make no representation or warranty, express or implied, with respect to the correctness, accuracy or completeness of the information and opinions.  We do not undertake to update, modify or amend the information on a frequent basis or to advise any person if such information subsequently becomes inaccurate.  Any representation or opinion is provided for information purposes only.  </a:t>
            </a:r>
          </a:p>
          <a:p>
            <a:r>
              <a:rPr lang="en-GB" sz="1000" dirty="0" smtClean="0"/>
              <a:t>In </a:t>
            </a:r>
            <a:r>
              <a:rPr lang="en-US" sz="1000" dirty="0"/>
              <a:t>In the event that specific funds are mentioned please refer to the relevant </a:t>
            </a:r>
            <a:r>
              <a:rPr lang="en-US" sz="1000" dirty="0" smtClean="0"/>
              <a:t>fact sheet in </a:t>
            </a:r>
            <a:r>
              <a:rPr lang="en-US" sz="1000" dirty="0"/>
              <a:t>order to obtain all the necessary information in regard to that fund</a:t>
            </a:r>
            <a:r>
              <a:rPr lang="en-GB" sz="1000" dirty="0" smtClean="0"/>
              <a:t>.  </a:t>
            </a:r>
          </a:p>
          <a:p>
            <a:r>
              <a:rPr lang="en-GB" sz="1000" dirty="0" smtClean="0"/>
              <a:t>Collective Investment scheme funds are generally medium to long term investments.  The value of participatory interests may go down as well as up and past performance is not necessarily a guide to the future. Funds  are traded at ruling prices and can engage in borrowing and scrip lending.  A schedule of charges, fees and adviser fees is available on request from the manager.  Additional adviser fees may be paid and if so, are subject to the relevant FAIS disclosure requirements.</a:t>
            </a:r>
            <a:r>
              <a:rPr lang="en-ZA" sz="1000" dirty="0" smtClean="0"/>
              <a:t> </a:t>
            </a:r>
          </a:p>
          <a:p>
            <a:r>
              <a:rPr lang="en-GB" sz="1000" dirty="0" smtClean="0"/>
              <a:t>Investment Team: There is no assurance that the persons referenced herein will continue to be involved with investing for this Fund, or that other persons not identified herein will become involved with investing assets for the Manager or assets of the Fund at any time without notice. </a:t>
            </a:r>
          </a:p>
          <a:p>
            <a:pPr lvl="0"/>
            <a:r>
              <a:rPr lang="en-GB" sz="1000" dirty="0" smtClean="0"/>
              <a:t>Investment Process: Any description or information regarding investment process or strategies is provided for illustrative purposes only, may not be fully indicative of any present or future investments and may be changed at the discretion of the manager without notice. References to specific investments, strategies or investment vehicles are for illustrative purposes only and should not be relied upon as a recommendation to purchase or sell such investments or to engage in any particular strategy. Portfolio data is expected to change and there is no assurance that the actual portfolio will remain as described herein. There is no assurance that the investments presented will be available in the future at the levels presented, with the same characteristics or be available at all. Past performance is no guarantee of future results and has no bearing upon the ability of Manager to construct the illustrative portfolio and implement its investment strategy or investment objective. </a:t>
            </a:r>
          </a:p>
          <a:p>
            <a:r>
              <a:rPr lang="en-GB" sz="1000" dirty="0" smtClean="0"/>
              <a:t>Certain Investec Asset Management funds are offered as long-term insurance policies issued by Investec Assurance Limited, a registered insurer in terms of the Long-term Insurance Act.</a:t>
            </a:r>
          </a:p>
          <a:p>
            <a:r>
              <a:rPr lang="en-US" sz="1000" dirty="0"/>
              <a:t>This presentation is the copyright of Investec and its contents may not be re-used without Investec’s prior permission</a:t>
            </a:r>
            <a:r>
              <a:rPr lang="en-US" sz="1000" dirty="0" smtClean="0"/>
              <a:t>.</a:t>
            </a:r>
            <a:endParaRPr lang="en-GB" sz="1000" dirty="0" smtClean="0"/>
          </a:p>
          <a:p>
            <a:r>
              <a:rPr lang="en-GB" sz="1000" dirty="0" smtClean="0"/>
              <a:t>Investec Asset Management is an authorised financial services provider.</a:t>
            </a:r>
            <a:endParaRPr lang="en-ZA" sz="1000" dirty="0"/>
          </a:p>
        </p:txBody>
      </p:sp>
      <p:sp>
        <p:nvSpPr>
          <p:cNvPr id="2" name="Rectangle 1"/>
          <p:cNvSpPr/>
          <p:nvPr/>
        </p:nvSpPr>
        <p:spPr bwMode="gray">
          <a:xfrm>
            <a:off x="0" y="-288759"/>
            <a:ext cx="10693400" cy="269507"/>
          </a:xfrm>
          <a:prstGeom prst="rect">
            <a:avLst/>
          </a:prstGeom>
          <a:solidFill>
            <a:schemeClr val="accent1"/>
          </a:solidFill>
          <a:ln w="6350">
            <a:noFill/>
            <a:miter lim="800000"/>
            <a:headEnd/>
            <a:tailEnd/>
          </a:ln>
          <a:effectLst/>
        </p:spPr>
        <p:txBody>
          <a:bodyPr lIns="36000" tIns="36000" rIns="36000" bIns="36000" rtlCol="0" anchor="ctr"/>
          <a:lstStyle/>
          <a:p>
            <a:pPr>
              <a:spcBef>
                <a:spcPct val="0"/>
              </a:spcBef>
              <a:buClrTx/>
              <a:buFontTx/>
              <a:buNone/>
            </a:pPr>
            <a:r>
              <a:rPr lang="en-ZA" sz="1200" b="1" dirty="0" smtClean="0">
                <a:solidFill>
                  <a:schemeClr val="bg1"/>
                </a:solidFill>
                <a:cs typeface="Arial" charset="0"/>
              </a:rPr>
              <a:t>GENERIC INSTITUTIONAL DISCLAIMER</a:t>
            </a:r>
            <a:endParaRPr lang="en-US" sz="1200" b="1" dirty="0">
              <a:solidFill>
                <a:schemeClr val="bg1"/>
              </a:solidFill>
              <a:cs typeface="Arial" charset="0"/>
            </a:endParaRPr>
          </a:p>
        </p:txBody>
      </p:sp>
    </p:spTree>
    <p:extLst>
      <p:ext uri="{BB962C8B-B14F-4D97-AF65-F5344CB8AC3E}">
        <p14:creationId xmlns:p14="http://schemas.microsoft.com/office/powerpoint/2010/main" val="7816128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smtClean="0"/>
              <a:t>Agenda</a:t>
            </a:r>
            <a:endParaRPr lang="en-GB" dirty="0"/>
          </a:p>
        </p:txBody>
      </p:sp>
      <p:sp>
        <p:nvSpPr>
          <p:cNvPr id="8" name="Text Placeholder 7"/>
          <p:cNvSpPr>
            <a:spLocks noGrp="1"/>
          </p:cNvSpPr>
          <p:nvPr>
            <p:ph type="body" sz="quarter" idx="11"/>
          </p:nvPr>
        </p:nvSpPr>
        <p:spPr/>
        <p:txBody>
          <a:bodyPr/>
          <a:lstStyle/>
          <a:p>
            <a:endParaRPr lang="en-US"/>
          </a:p>
        </p:txBody>
      </p:sp>
      <p:sp>
        <p:nvSpPr>
          <p:cNvPr id="9" name="Text Placeholder 8"/>
          <p:cNvSpPr>
            <a:spLocks noGrp="1"/>
          </p:cNvSpPr>
          <p:nvPr>
            <p:ph type="body" sz="quarter" idx="13"/>
          </p:nvPr>
        </p:nvSpPr>
        <p:spPr/>
        <p:txBody>
          <a:bodyPr/>
          <a:lstStyle/>
          <a:p>
            <a:endParaRPr lang="en-US"/>
          </a:p>
        </p:txBody>
      </p:sp>
      <p:sp>
        <p:nvSpPr>
          <p:cNvPr id="10" name="Text Placeholder 9"/>
          <p:cNvSpPr>
            <a:spLocks noGrp="1"/>
          </p:cNvSpPr>
          <p:nvPr>
            <p:ph type="body" sz="quarter" idx="14"/>
          </p:nvPr>
        </p:nvSpPr>
        <p:spPr/>
        <p:txBody>
          <a:bodyPr/>
          <a:lstStyle/>
          <a:p>
            <a:endParaRPr lang="en-US"/>
          </a:p>
        </p:txBody>
      </p:sp>
      <p:sp>
        <p:nvSpPr>
          <p:cNvPr id="13" name="Text Placeholder 5"/>
          <p:cNvSpPr>
            <a:spLocks noGrp="1"/>
          </p:cNvSpPr>
          <p:nvPr>
            <p:ph type="body" sz="quarter" idx="10"/>
          </p:nvPr>
        </p:nvSpPr>
        <p:spPr>
          <a:xfrm>
            <a:off x="450850" y="1619250"/>
            <a:ext cx="9791700" cy="2046714"/>
          </a:xfrm>
        </p:spPr>
        <p:txBody>
          <a:bodyPr/>
          <a:lstStyle/>
          <a:p>
            <a:pPr lvl="1"/>
            <a:r>
              <a:rPr lang="en-GB" dirty="0" smtClean="0"/>
              <a:t>Strategic asset allocation</a:t>
            </a:r>
          </a:p>
          <a:p>
            <a:pPr lvl="1"/>
            <a:r>
              <a:rPr lang="en-GB" dirty="0" smtClean="0"/>
              <a:t>Risk versus uncertainty</a:t>
            </a:r>
          </a:p>
          <a:p>
            <a:pPr lvl="1"/>
            <a:r>
              <a:rPr lang="en-GB" dirty="0" smtClean="0"/>
              <a:t>Volatility paradox</a:t>
            </a:r>
          </a:p>
          <a:p>
            <a:pPr lvl="1"/>
            <a:r>
              <a:rPr lang="en-GB" dirty="0" smtClean="0"/>
              <a:t>Traditional versus alternative asset classes</a:t>
            </a:r>
          </a:p>
          <a:p>
            <a:pPr lvl="1"/>
            <a:r>
              <a:rPr lang="en-GB" dirty="0" smtClean="0"/>
              <a:t>An alternative approach to risk: GDU</a:t>
            </a:r>
          </a:p>
          <a:p>
            <a:pPr lvl="1"/>
            <a:endParaRPr lang="en-GB" dirty="0" smtClean="0"/>
          </a:p>
        </p:txBody>
      </p:sp>
    </p:spTree>
    <p:extLst>
      <p:ext uri="{BB962C8B-B14F-4D97-AF65-F5344CB8AC3E}">
        <p14:creationId xmlns:p14="http://schemas.microsoft.com/office/powerpoint/2010/main" val="32955368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Grp="1" noChangeArrowheads="1"/>
          </p:cNvSpPr>
          <p:nvPr>
            <p:ph type="title"/>
          </p:nvPr>
        </p:nvSpPr>
        <p:spPr/>
        <p:txBody>
          <a:bodyPr/>
          <a:lstStyle/>
          <a:p>
            <a:r>
              <a:rPr lang="en-GB" dirty="0" smtClean="0"/>
              <a:t>Strategic asset allocation</a:t>
            </a:r>
          </a:p>
        </p:txBody>
      </p:sp>
      <p:sp>
        <p:nvSpPr>
          <p:cNvPr id="9" name="Text Placeholder 8"/>
          <p:cNvSpPr>
            <a:spLocks noGrp="1"/>
          </p:cNvSpPr>
          <p:nvPr>
            <p:ph type="body" sz="quarter" idx="11"/>
          </p:nvPr>
        </p:nvSpPr>
        <p:spPr/>
        <p:txBody>
          <a:bodyPr/>
          <a:lstStyle/>
          <a:p>
            <a:endParaRPr lang="en-US"/>
          </a:p>
        </p:txBody>
      </p:sp>
      <p:sp>
        <p:nvSpPr>
          <p:cNvPr id="10" name="Text Placeholder 9"/>
          <p:cNvSpPr>
            <a:spLocks noGrp="1"/>
          </p:cNvSpPr>
          <p:nvPr>
            <p:ph type="body" sz="quarter" idx="13"/>
          </p:nvPr>
        </p:nvSpPr>
        <p:spPr/>
        <p:txBody>
          <a:bodyPr/>
          <a:lstStyle/>
          <a:p>
            <a:r>
              <a:rPr lang="en-US"/>
              <a:t>Source:1986, Gary P. Brinson, CFA, Randolph Hood, and Gilbert L. Beebower, “Determinants of Portfolio Performance,” published in the Financial Analysts Journal </a:t>
            </a:r>
          </a:p>
        </p:txBody>
      </p:sp>
      <p:sp>
        <p:nvSpPr>
          <p:cNvPr id="30727" name="Rectangle 7"/>
          <p:cNvSpPr>
            <a:spLocks noGrp="1" noChangeArrowheads="1"/>
          </p:cNvSpPr>
          <p:nvPr>
            <p:ph type="body" sz="quarter" idx="10"/>
          </p:nvPr>
        </p:nvSpPr>
        <p:spPr>
          <a:xfrm>
            <a:off x="450850" y="1619250"/>
            <a:ext cx="4824000" cy="3739485"/>
          </a:xfrm>
        </p:spPr>
        <p:txBody>
          <a:bodyPr/>
          <a:lstStyle/>
          <a:p>
            <a:pPr lvl="1"/>
            <a:r>
              <a:rPr lang="en-GB" dirty="0" smtClean="0"/>
              <a:t>Appropriate asset allocation to achieve long-term investment objectives</a:t>
            </a:r>
          </a:p>
          <a:p>
            <a:pPr lvl="3"/>
            <a:r>
              <a:rPr lang="en-GB" dirty="0" smtClean="0"/>
              <a:t>Asset allocation is the primary determinant of a portfolio’s return variability</a:t>
            </a:r>
          </a:p>
          <a:p>
            <a:pPr lvl="2"/>
            <a:r>
              <a:rPr lang="en-GB" dirty="0" smtClean="0"/>
              <a:t>Long term objectives are influenced by the adequacy of reserves</a:t>
            </a:r>
          </a:p>
          <a:p>
            <a:pPr lvl="3"/>
            <a:r>
              <a:rPr lang="en-GB" dirty="0" smtClean="0"/>
              <a:t>Capital preservation, liquidity, return, etc.</a:t>
            </a:r>
          </a:p>
          <a:p>
            <a:pPr lvl="3"/>
            <a:endParaRPr lang="en-GB" dirty="0" smtClean="0"/>
          </a:p>
          <a:p>
            <a:pPr lvl="1"/>
            <a:r>
              <a:rPr lang="en-GB" dirty="0" smtClean="0"/>
              <a:t>Each tranche of reserves will have different objectives </a:t>
            </a:r>
          </a:p>
          <a:p>
            <a:pPr lvl="3"/>
            <a:r>
              <a:rPr lang="en-GB" dirty="0" smtClean="0"/>
              <a:t>Liquidity, buffer, investment</a:t>
            </a:r>
          </a:p>
          <a:p>
            <a:pPr lvl="3"/>
            <a:r>
              <a:rPr lang="en-GB" dirty="0" smtClean="0"/>
              <a:t>Sovereign wealth fund</a:t>
            </a:r>
          </a:p>
          <a:p>
            <a:endParaRPr lang="en-GB" dirty="0" smtClean="0"/>
          </a:p>
        </p:txBody>
      </p:sp>
      <p:graphicFrame>
        <p:nvGraphicFramePr>
          <p:cNvPr id="5" name="Chart 4"/>
          <p:cNvGraphicFramePr>
            <a:graphicFrameLocks/>
          </p:cNvGraphicFramePr>
          <p:nvPr>
            <p:extLst>
              <p:ext uri="{D42A27DB-BD31-4B8C-83A1-F6EECF244321}">
                <p14:modId xmlns:p14="http://schemas.microsoft.com/office/powerpoint/2010/main" val="2262723258"/>
              </p:ext>
            </p:extLst>
          </p:nvPr>
        </p:nvGraphicFramePr>
        <p:xfrm>
          <a:off x="5418138" y="2196455"/>
          <a:ext cx="4824413" cy="4012703"/>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 Box 5"/>
          <p:cNvSpPr txBox="1">
            <a:spLocks noChangeArrowheads="1"/>
          </p:cNvSpPr>
          <p:nvPr/>
        </p:nvSpPr>
        <p:spPr bwMode="auto">
          <a:xfrm>
            <a:off x="383865" y="6795517"/>
            <a:ext cx="7814408" cy="162288"/>
          </a:xfrm>
          <a:prstGeom prst="rect">
            <a:avLst/>
          </a:prstGeom>
          <a:solidFill>
            <a:srgbClr val="000000">
              <a:alpha val="0"/>
            </a:srgbClr>
          </a:solidFill>
          <a:ln w="9525">
            <a:noFill/>
            <a:miter lim="800000"/>
            <a:headEnd/>
            <a:tailEnd/>
          </a:ln>
        </p:spPr>
        <p:txBody>
          <a:bodyPr wrap="square" lIns="0" tIns="38798" rIns="0" bIns="0" anchor="b" anchorCtr="0">
            <a:spAutoFit/>
          </a:bodyPr>
          <a:lstStyle/>
          <a:p>
            <a:endParaRPr lang="en-GB" sz="800" dirty="0">
              <a:solidFill>
                <a:srgbClr val="000000"/>
              </a:solidFill>
              <a:latin typeface="Arial"/>
            </a:endParaRPr>
          </a:p>
        </p:txBody>
      </p:sp>
      <p:sp>
        <p:nvSpPr>
          <p:cNvPr id="12" name="Rectangle 11"/>
          <p:cNvSpPr/>
          <p:nvPr/>
        </p:nvSpPr>
        <p:spPr>
          <a:xfrm>
            <a:off x="5417820" y="1620900"/>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pPr>
            <a:r>
              <a:rPr lang="en-US" sz="1600" dirty="0">
                <a:solidFill>
                  <a:srgbClr val="000000"/>
                </a:solidFill>
                <a:latin typeface="Arial Black" panose="020B0A04020102020204" pitchFamily="34" charset="0"/>
              </a:rPr>
              <a:t>Percentage of variation explained </a:t>
            </a:r>
            <a:endParaRPr lang="en-US" sz="1600" dirty="0" smtClean="0">
              <a:solidFill>
                <a:srgbClr val="000000"/>
              </a:solidFill>
              <a:latin typeface="Arial Black" panose="020B0A04020102020204" pitchFamily="34" charset="0"/>
            </a:endParaRPr>
          </a:p>
          <a:p>
            <a:pPr>
              <a:spcBef>
                <a:spcPts val="30"/>
              </a:spcBef>
            </a:pPr>
            <a:r>
              <a:rPr lang="en-US" sz="1600" dirty="0" smtClean="0">
                <a:solidFill>
                  <a:srgbClr val="000000"/>
                </a:solidFill>
                <a:latin typeface="Arial Black" panose="020B0A04020102020204" pitchFamily="34" charset="0"/>
              </a:rPr>
              <a:t>(</a:t>
            </a:r>
            <a:r>
              <a:rPr lang="en-US" sz="1600" dirty="0">
                <a:solidFill>
                  <a:srgbClr val="000000"/>
                </a:solidFill>
                <a:latin typeface="Arial Black" panose="020B0A04020102020204" pitchFamily="34" charset="0"/>
              </a:rPr>
              <a:t>1977-1987)</a:t>
            </a:r>
          </a:p>
        </p:txBody>
      </p:sp>
    </p:spTree>
    <p:extLst>
      <p:ext uri="{BB962C8B-B14F-4D97-AF65-F5344CB8AC3E}">
        <p14:creationId xmlns:p14="http://schemas.microsoft.com/office/powerpoint/2010/main" val="2483508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GB" dirty="0" smtClean="0"/>
              <a:t>Categorising Sovereign Investors</a:t>
            </a:r>
            <a:endParaRPr dirty="0" smtClean="0"/>
          </a:p>
        </p:txBody>
      </p:sp>
      <p:sp>
        <p:nvSpPr>
          <p:cNvPr id="4" name="Text Placeholder 3"/>
          <p:cNvSpPr>
            <a:spLocks noGrp="1"/>
          </p:cNvSpPr>
          <p:nvPr>
            <p:ph type="body" sz="quarter" idx="13"/>
          </p:nvPr>
        </p:nvSpPr>
        <p:spPr/>
        <p:txBody>
          <a:bodyPr/>
          <a:lstStyle/>
          <a:p>
            <a:r>
              <a:rPr lang="en-US"/>
              <a:t>Source: Investec Asset Management and UBS</a:t>
            </a:r>
          </a:p>
        </p:txBody>
      </p:sp>
      <p:sp>
        <p:nvSpPr>
          <p:cNvPr id="5" name="Text Placeholder 4"/>
          <p:cNvSpPr>
            <a:spLocks noGrp="1"/>
          </p:cNvSpPr>
          <p:nvPr>
            <p:ph type="body" sz="quarter" idx="14"/>
          </p:nvPr>
        </p:nvSpPr>
        <p:spPr/>
        <p:txBody>
          <a:bodyPr/>
          <a:lstStyle/>
          <a:p>
            <a:endParaRPr lang="en-US"/>
          </a:p>
        </p:txBody>
      </p:sp>
      <p:graphicFrame>
        <p:nvGraphicFramePr>
          <p:cNvPr id="686" name="Table 685"/>
          <p:cNvGraphicFramePr>
            <a:graphicFrameLocks noGrp="1"/>
          </p:cNvGraphicFramePr>
          <p:nvPr>
            <p:extLst>
              <p:ext uri="{D42A27DB-BD31-4B8C-83A1-F6EECF244321}">
                <p14:modId xmlns:p14="http://schemas.microsoft.com/office/powerpoint/2010/main" val="525848351"/>
              </p:ext>
            </p:extLst>
          </p:nvPr>
        </p:nvGraphicFramePr>
        <p:xfrm>
          <a:off x="450849" y="1353911"/>
          <a:ext cx="9791700" cy="5318760"/>
        </p:xfrm>
        <a:graphic>
          <a:graphicData uri="http://schemas.openxmlformats.org/drawingml/2006/table">
            <a:tbl>
              <a:tblPr firstRow="1" bandRow="1">
                <a:tableStyleId>{2D5ABB26-0587-4C30-8999-92F81FD0307C}</a:tableStyleId>
              </a:tblPr>
              <a:tblGrid>
                <a:gridCol w="1151435"/>
                <a:gridCol w="1728053"/>
                <a:gridCol w="1728053"/>
                <a:gridCol w="1728053"/>
                <a:gridCol w="1728053"/>
                <a:gridCol w="1728053"/>
              </a:tblGrid>
              <a:tr h="670224">
                <a:tc>
                  <a:txBody>
                    <a:bodyPr/>
                    <a:lstStyle/>
                    <a:p>
                      <a:r>
                        <a:rPr lang="en-ZA" sz="1400" b="1" i="0" u="none" dirty="0" smtClean="0">
                          <a:solidFill>
                            <a:srgbClr val="000000"/>
                          </a:solidFill>
                          <a:latin typeface="Arial Black" panose="020B0A04020102020204" pitchFamily="34" charset="0"/>
                        </a:rPr>
                        <a:t>Category</a:t>
                      </a:r>
                      <a:endParaRPr lang="en-ZA" sz="1400" b="1" i="0" u="none" dirty="0">
                        <a:solidFill>
                          <a:srgbClr val="000000"/>
                        </a:solidFill>
                        <a:latin typeface="Arial Black" panose="020B0A04020102020204" pitchFamily="34" charset="0"/>
                      </a:endParaRPr>
                    </a:p>
                  </a:txBody>
                  <a:tcPr marL="34290" marR="34290" marT="34290" marB="34290" anchor="b">
                    <a:lnR w="38100" cap="flat" cmpd="sng" algn="ctr">
                      <a:solidFill>
                        <a:schemeClr val="accent6"/>
                      </a:solidFill>
                      <a:prstDash val="solid"/>
                      <a:round/>
                      <a:headEnd type="none" w="med" len="med"/>
                      <a:tailEnd type="none" w="med" len="med"/>
                    </a:lnR>
                    <a:lnB w="12700">
                      <a:solidFill>
                        <a:srgbClr val="000000"/>
                      </a:solidFill>
                    </a:lnB>
                    <a:solidFill>
                      <a:srgbClr val="FFFFFF"/>
                    </a:solidFill>
                  </a:tcPr>
                </a:tc>
                <a:tc>
                  <a:txBody>
                    <a:bodyPr/>
                    <a:lstStyle/>
                    <a:p>
                      <a:r>
                        <a:rPr lang="en-ZA" sz="1400" b="1" i="0" u="none" dirty="0" smtClean="0">
                          <a:solidFill>
                            <a:srgbClr val="000000"/>
                          </a:solidFill>
                          <a:latin typeface="Arial Black" panose="020B0A04020102020204" pitchFamily="34" charset="0"/>
                        </a:rPr>
                        <a:t>Reserves</a:t>
                      </a:r>
                      <a:r>
                        <a:rPr lang="en-ZA" sz="1400" b="1" i="0" u="none" baseline="0" dirty="0" smtClean="0">
                          <a:solidFill>
                            <a:srgbClr val="000000"/>
                          </a:solidFill>
                          <a:latin typeface="Arial Black" panose="020B0A04020102020204" pitchFamily="34" charset="0"/>
                        </a:rPr>
                        <a:t> </a:t>
                      </a:r>
                      <a:r>
                        <a:rPr lang="en-ZA" sz="1400" b="1" i="0" u="none" dirty="0" smtClean="0">
                          <a:solidFill>
                            <a:srgbClr val="000000"/>
                          </a:solidFill>
                          <a:latin typeface="Arial Black" panose="020B0A04020102020204" pitchFamily="34" charset="0"/>
                        </a:rPr>
                        <a:t>Managers</a:t>
                      </a:r>
                      <a:endParaRPr lang="en-ZA" sz="1400" b="1" i="0" u="none" dirty="0">
                        <a:solidFill>
                          <a:srgbClr val="000000"/>
                        </a:solidFill>
                        <a:latin typeface="Arial Black" panose="020B0A04020102020204" pitchFamily="34" charset="0"/>
                      </a:endParaRPr>
                    </a:p>
                  </a:txBody>
                  <a:tcPr marL="34290" marR="34290" marT="34290" marB="34290" anchor="b">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a:solidFill>
                        <a:srgbClr val="000000"/>
                      </a:solidFill>
                    </a:lnB>
                    <a:solidFill>
                      <a:srgbClr val="FFFFFF"/>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ZA" sz="1400" b="1" i="0" u="none" dirty="0" smtClean="0">
                          <a:solidFill>
                            <a:srgbClr val="000000"/>
                          </a:solidFill>
                          <a:latin typeface="Arial Black" panose="020B0A04020102020204" pitchFamily="34" charset="0"/>
                        </a:rPr>
                        <a:t>Supranational Agencies</a:t>
                      </a:r>
                    </a:p>
                  </a:txBody>
                  <a:tcPr marL="34290" marR="34290" marT="34290" marB="34290" anchor="b">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B w="12700">
                      <a:solidFill>
                        <a:srgbClr val="000000"/>
                      </a:solidFill>
                    </a:lnB>
                    <a:solidFill>
                      <a:srgbClr val="FFFFFF"/>
                    </a:solidFill>
                  </a:tcPr>
                </a:tc>
                <a:tc>
                  <a:txBody>
                    <a:bodyPr/>
                    <a:lstStyle/>
                    <a:p>
                      <a:r>
                        <a:rPr lang="en-ZA" sz="1400" b="1" i="0" u="none" dirty="0" smtClean="0">
                          <a:solidFill>
                            <a:srgbClr val="000000"/>
                          </a:solidFill>
                          <a:latin typeface="Arial Black" panose="020B0A04020102020204" pitchFamily="34" charset="0"/>
                        </a:rPr>
                        <a:t>Future</a:t>
                      </a:r>
                      <a:r>
                        <a:rPr lang="en-ZA" sz="1400" b="1" i="0" u="none" baseline="0" dirty="0" smtClean="0">
                          <a:solidFill>
                            <a:srgbClr val="000000"/>
                          </a:solidFill>
                          <a:latin typeface="Arial Black" panose="020B0A04020102020204" pitchFamily="34" charset="0"/>
                        </a:rPr>
                        <a:t> Generation Funds</a:t>
                      </a:r>
                      <a:endParaRPr lang="en-ZA" sz="1400" b="1" i="0" u="none" dirty="0">
                        <a:solidFill>
                          <a:srgbClr val="000000"/>
                        </a:solidFill>
                        <a:latin typeface="Arial Black" panose="020B0A04020102020204" pitchFamily="34" charset="0"/>
                      </a:endParaRPr>
                    </a:p>
                  </a:txBody>
                  <a:tcPr marL="34290" marR="34290" marT="34290" marB="34290" anchor="b">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38100" cap="flat" cmpd="sng" algn="ctr">
                      <a:solidFill>
                        <a:schemeClr val="accent6"/>
                      </a:solidFill>
                      <a:prstDash val="solid"/>
                      <a:round/>
                      <a:headEnd type="none" w="med" len="med"/>
                      <a:tailEnd type="none" w="med" len="med"/>
                    </a:lnT>
                    <a:lnB w="12700">
                      <a:solidFill>
                        <a:srgbClr val="000000"/>
                      </a:solidFill>
                    </a:lnB>
                    <a:solidFill>
                      <a:srgbClr val="FFFFFF"/>
                    </a:solidFill>
                  </a:tcPr>
                </a:tc>
                <a:tc>
                  <a:txBody>
                    <a:bodyPr/>
                    <a:lstStyle/>
                    <a:p>
                      <a:r>
                        <a:rPr lang="en-ZA" sz="1400" b="1" i="0" u="none" dirty="0" smtClean="0">
                          <a:solidFill>
                            <a:srgbClr val="000000"/>
                          </a:solidFill>
                          <a:latin typeface="Arial Black" panose="020B0A04020102020204" pitchFamily="34" charset="0"/>
                        </a:rPr>
                        <a:t>National Investments Funds</a:t>
                      </a:r>
                      <a:endParaRPr lang="en-ZA" sz="1400" b="1" i="0" u="none" dirty="0">
                        <a:solidFill>
                          <a:srgbClr val="000000"/>
                        </a:solidFill>
                        <a:latin typeface="Arial Black" panose="020B0A04020102020204" pitchFamily="34" charset="0"/>
                      </a:endParaRPr>
                    </a:p>
                  </a:txBody>
                  <a:tcPr marL="34290" marR="34290" marT="34290" marB="34290" anchor="b">
                    <a:lnL w="38100" cap="flat" cmpd="sng" algn="ctr">
                      <a:solidFill>
                        <a:schemeClr val="accent6"/>
                      </a:solidFill>
                      <a:prstDash val="solid"/>
                      <a:round/>
                      <a:headEnd type="none" w="med" len="med"/>
                      <a:tailEnd type="none" w="med" len="med"/>
                    </a:lnL>
                    <a:lnB w="12700">
                      <a:solidFill>
                        <a:srgbClr val="000000"/>
                      </a:solidFill>
                    </a:lnB>
                    <a:solidFill>
                      <a:srgbClr val="FFFFFF"/>
                    </a:solidFill>
                  </a:tcPr>
                </a:tc>
                <a:tc>
                  <a:txBody>
                    <a:bodyPr/>
                    <a:lstStyle/>
                    <a:p>
                      <a:r>
                        <a:rPr lang="en-ZA" sz="1400" b="1" i="0" u="none" dirty="0" smtClean="0">
                          <a:solidFill>
                            <a:srgbClr val="000000"/>
                          </a:solidFill>
                          <a:latin typeface="Arial Black" panose="020B0A04020102020204" pitchFamily="34" charset="0"/>
                        </a:rPr>
                        <a:t>State Holding Companies</a:t>
                      </a:r>
                      <a:endParaRPr lang="en-ZA" sz="1400" b="1" i="0" u="none" dirty="0">
                        <a:solidFill>
                          <a:srgbClr val="000000"/>
                        </a:solidFill>
                        <a:latin typeface="Arial Black" panose="020B0A04020102020204" pitchFamily="34" charset="0"/>
                      </a:endParaRPr>
                    </a:p>
                  </a:txBody>
                  <a:tcPr marL="34290" marR="34290" marT="34290" marB="34290" anchor="b">
                    <a:lnB w="12700">
                      <a:solidFill>
                        <a:srgbClr val="000000"/>
                      </a:solidFill>
                    </a:lnB>
                    <a:solidFill>
                      <a:srgbClr val="FFFFFF"/>
                    </a:solidFill>
                  </a:tcPr>
                </a:tc>
              </a:tr>
              <a:tr h="1073799">
                <a:tc>
                  <a:txBody>
                    <a:bodyPr/>
                    <a:lstStyle/>
                    <a:p>
                      <a:r>
                        <a:rPr lang="en-ZA" sz="1400" b="0" i="0" u="none" dirty="0" smtClean="0">
                          <a:solidFill>
                            <a:srgbClr val="000000"/>
                          </a:solidFill>
                          <a:latin typeface=""/>
                        </a:rPr>
                        <a:t>Explicit Liability</a:t>
                      </a:r>
                      <a:endParaRPr lang="en-ZA" sz="1400" b="0" i="0" u="none" dirty="0">
                        <a:solidFill>
                          <a:srgbClr val="000000"/>
                        </a:solidFill>
                        <a:latin typeface=""/>
                      </a:endParaRPr>
                    </a:p>
                  </a:txBody>
                  <a:tcPr marL="34290" marR="34290" marT="34290" marB="34290" anchor="ctr">
                    <a:lnR w="38100" cap="flat" cmpd="sng" algn="ctr">
                      <a:solidFill>
                        <a:schemeClr val="accent6"/>
                      </a:solidFill>
                      <a:prstDash val="solid"/>
                      <a:round/>
                      <a:headEnd type="none" w="med" len="med"/>
                      <a:tailEnd type="none" w="med" len="med"/>
                    </a:lnR>
                    <a:lnT w="12700">
                      <a:solidFill>
                        <a:srgbClr val="000000"/>
                      </a:solidFill>
                    </a:lnT>
                    <a:lnB w="6350">
                      <a:solidFill>
                        <a:srgbClr val="D0D0CE"/>
                      </a:solidFill>
                    </a:lnB>
                    <a:solidFill>
                      <a:srgbClr val="FFFFFF"/>
                    </a:solidFill>
                  </a:tcPr>
                </a:tc>
                <a:tc>
                  <a:txBody>
                    <a:bodyPr/>
                    <a:lstStyle/>
                    <a:p>
                      <a:r>
                        <a:rPr lang="en-ZA" sz="1400" b="0" i="0" u="none" dirty="0" smtClean="0">
                          <a:solidFill>
                            <a:srgbClr val="000000"/>
                          </a:solidFill>
                          <a:latin typeface=""/>
                        </a:rPr>
                        <a:t>Meet shortfall in government revenues due to volatile</a:t>
                      </a:r>
                      <a:r>
                        <a:rPr lang="en-ZA" sz="1400" b="0" i="0" u="none" baseline="0" dirty="0" smtClean="0">
                          <a:solidFill>
                            <a:srgbClr val="000000"/>
                          </a:solidFill>
                          <a:latin typeface=""/>
                        </a:rPr>
                        <a:t> FX or commodities prices</a:t>
                      </a:r>
                      <a:endParaRPr lang="en-ZA" sz="1400" b="0" i="0" u="none" dirty="0">
                        <a:solidFill>
                          <a:srgbClr val="000000"/>
                        </a:solidFill>
                        <a:latin typeface=""/>
                      </a:endParaRPr>
                    </a:p>
                  </a:txBody>
                  <a:tcPr marL="34290" marR="34290" marT="34290" marB="3429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a:solidFill>
                        <a:srgbClr val="000000"/>
                      </a:solidFill>
                    </a:lnT>
                    <a:lnB w="6350">
                      <a:solidFill>
                        <a:srgbClr val="D0D0CE"/>
                      </a:solidFill>
                    </a:lnB>
                    <a:solidFill>
                      <a:srgbClr val="FFFFFF"/>
                    </a:solidFill>
                  </a:tcPr>
                </a:tc>
                <a:tc>
                  <a:txBody>
                    <a:bodyPr/>
                    <a:lstStyle/>
                    <a:p>
                      <a:r>
                        <a:rPr lang="en-ZA" sz="1400" b="0" i="0" u="none" dirty="0" smtClean="0">
                          <a:solidFill>
                            <a:srgbClr val="000000"/>
                          </a:solidFill>
                          <a:latin typeface=""/>
                        </a:rPr>
                        <a:t>Emergency</a:t>
                      </a:r>
                      <a:r>
                        <a:rPr lang="en-ZA" sz="1400" b="0" i="0" u="none" baseline="0" dirty="0" smtClean="0">
                          <a:solidFill>
                            <a:srgbClr val="000000"/>
                          </a:solidFill>
                          <a:latin typeface=""/>
                        </a:rPr>
                        <a:t> funds, Development funds</a:t>
                      </a:r>
                      <a:endParaRPr lang="en-ZA" sz="1400" b="0" i="0" u="none" dirty="0">
                        <a:solidFill>
                          <a:srgbClr val="000000"/>
                        </a:solidFill>
                        <a:latin typeface=""/>
                      </a:endParaRPr>
                    </a:p>
                  </a:txBody>
                  <a:tcPr marL="34290" marR="34290" marT="34290" marB="3429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a:solidFill>
                        <a:srgbClr val="000000"/>
                      </a:solidFill>
                    </a:lnT>
                    <a:lnB w="6350">
                      <a:solidFill>
                        <a:srgbClr val="D0D0CE"/>
                      </a:solidFill>
                    </a:lnB>
                    <a:solidFill>
                      <a:srgbClr val="FFFFFF"/>
                    </a:solidFill>
                  </a:tcPr>
                </a:tc>
                <a:tc>
                  <a:txBody>
                    <a:bodyPr/>
                    <a:lstStyle/>
                    <a:p>
                      <a:r>
                        <a:rPr lang="en-ZA" sz="1400" b="0" i="0" u="none" dirty="0" smtClean="0">
                          <a:solidFill>
                            <a:srgbClr val="000000"/>
                          </a:solidFill>
                          <a:latin typeface=""/>
                        </a:rPr>
                        <a:t>Often not specific, in some cases,</a:t>
                      </a:r>
                      <a:r>
                        <a:rPr lang="en-ZA" sz="1400" b="0" i="0" u="none" baseline="0" dirty="0" smtClean="0">
                          <a:solidFill>
                            <a:srgbClr val="000000"/>
                          </a:solidFill>
                          <a:latin typeface=""/>
                        </a:rPr>
                        <a:t> f</a:t>
                      </a:r>
                      <a:r>
                        <a:rPr lang="en-ZA" sz="1400" b="0" i="0" u="none" dirty="0" smtClean="0">
                          <a:solidFill>
                            <a:srgbClr val="000000"/>
                          </a:solidFill>
                          <a:latin typeface=""/>
                        </a:rPr>
                        <a:t>uture</a:t>
                      </a:r>
                      <a:r>
                        <a:rPr lang="en-ZA" sz="1400" b="0" i="0" u="none" baseline="0" dirty="0" smtClean="0">
                          <a:solidFill>
                            <a:srgbClr val="000000"/>
                          </a:solidFill>
                          <a:latin typeface=""/>
                        </a:rPr>
                        <a:t> pension fund liabilities</a:t>
                      </a:r>
                      <a:endParaRPr lang="en-ZA" sz="1400" b="0" i="0" u="none" dirty="0">
                        <a:solidFill>
                          <a:srgbClr val="000000"/>
                        </a:solidFill>
                        <a:latin typeface=""/>
                      </a:endParaRPr>
                    </a:p>
                  </a:txBody>
                  <a:tcPr marL="34290" marR="34290" marT="34290" marB="3429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12700">
                      <a:solidFill>
                        <a:srgbClr val="000000"/>
                      </a:solidFill>
                    </a:lnT>
                    <a:lnB w="6350">
                      <a:solidFill>
                        <a:srgbClr val="D0D0CE"/>
                      </a:solidFill>
                    </a:lnB>
                    <a:solidFill>
                      <a:srgbClr val="FFFFFF"/>
                    </a:solidFill>
                  </a:tcPr>
                </a:tc>
                <a:tc>
                  <a:txBody>
                    <a:bodyPr/>
                    <a:lstStyle/>
                    <a:p>
                      <a:r>
                        <a:rPr lang="en-ZA" sz="1400" b="0" i="0" u="none" dirty="0" smtClean="0">
                          <a:solidFill>
                            <a:srgbClr val="000000"/>
                          </a:solidFill>
                          <a:latin typeface=""/>
                        </a:rPr>
                        <a:t>No specific liability</a:t>
                      </a:r>
                      <a:endParaRPr lang="en-ZA" sz="1400" b="0" i="0" u="none" dirty="0">
                        <a:solidFill>
                          <a:srgbClr val="000000"/>
                        </a:solidFill>
                        <a:latin typeface=""/>
                      </a:endParaRPr>
                    </a:p>
                  </a:txBody>
                  <a:tcPr marL="34290" marR="34290" marT="34290" marB="34290" anchor="ctr">
                    <a:lnL w="38100" cap="flat" cmpd="sng" algn="ctr">
                      <a:solidFill>
                        <a:schemeClr val="accent6"/>
                      </a:solidFill>
                      <a:prstDash val="solid"/>
                      <a:round/>
                      <a:headEnd type="none" w="med" len="med"/>
                      <a:tailEnd type="none" w="med" len="med"/>
                    </a:lnL>
                    <a:lnT w="12700">
                      <a:solidFill>
                        <a:srgbClr val="000000"/>
                      </a:solidFill>
                    </a:lnT>
                    <a:lnB w="6350">
                      <a:solidFill>
                        <a:srgbClr val="D0D0CE"/>
                      </a:solidFill>
                    </a:lnB>
                    <a:solidFill>
                      <a:srgbClr val="FFFFFF"/>
                    </a:solidFill>
                  </a:tcPr>
                </a:tc>
                <a:tc>
                  <a:txBody>
                    <a:bodyPr/>
                    <a:lstStyle/>
                    <a:p>
                      <a:r>
                        <a:rPr lang="en-ZA" sz="1400" b="0" i="0" u="none" dirty="0" smtClean="0">
                          <a:solidFill>
                            <a:srgbClr val="000000"/>
                          </a:solidFill>
                          <a:latin typeface=""/>
                        </a:rPr>
                        <a:t>No specific liability</a:t>
                      </a:r>
                      <a:endParaRPr lang="en-ZA" sz="1400" b="0" i="0" u="none" dirty="0">
                        <a:solidFill>
                          <a:srgbClr val="000000"/>
                        </a:solidFill>
                        <a:latin typeface=""/>
                      </a:endParaRPr>
                    </a:p>
                  </a:txBody>
                  <a:tcPr marL="34290" marR="34290" marT="34290" marB="34290" anchor="ctr">
                    <a:lnT w="12700">
                      <a:solidFill>
                        <a:srgbClr val="000000"/>
                      </a:solidFill>
                    </a:lnT>
                    <a:lnB w="6350">
                      <a:solidFill>
                        <a:srgbClr val="D0D0CE"/>
                      </a:solidFill>
                    </a:lnB>
                    <a:solidFill>
                      <a:srgbClr val="FFFFFF"/>
                    </a:solidFill>
                  </a:tcPr>
                </a:tc>
              </a:tr>
              <a:tr h="1073799">
                <a:tc>
                  <a:txBody>
                    <a:bodyPr/>
                    <a:lstStyle/>
                    <a:p>
                      <a:r>
                        <a:rPr lang="en-ZA" sz="1400" b="0" i="0" u="none" dirty="0" smtClean="0">
                          <a:solidFill>
                            <a:srgbClr val="000000"/>
                          </a:solidFill>
                          <a:latin typeface=""/>
                        </a:rPr>
                        <a:t>Investment Objective</a:t>
                      </a:r>
                      <a:endParaRPr lang="en-ZA" sz="1400" b="0" i="0" u="none" dirty="0">
                        <a:solidFill>
                          <a:srgbClr val="000000"/>
                        </a:solidFill>
                        <a:latin typeface=""/>
                      </a:endParaRPr>
                    </a:p>
                  </a:txBody>
                  <a:tcPr marL="34290" marR="34290" marT="34290" marB="34290" anchor="ctr">
                    <a:lnR w="38100" cap="flat" cmpd="sng" algn="ctr">
                      <a:solidFill>
                        <a:schemeClr val="accent6"/>
                      </a:solidFill>
                      <a:prstDash val="solid"/>
                      <a:round/>
                      <a:headEnd type="none" w="med" len="med"/>
                      <a:tailEnd type="none" w="med" len="med"/>
                    </a:lnR>
                    <a:lnT w="6350">
                      <a:solidFill>
                        <a:srgbClr val="D0D0CE"/>
                      </a:solidFill>
                    </a:lnT>
                    <a:lnB w="6350">
                      <a:solidFill>
                        <a:srgbClr val="D0D0CE"/>
                      </a:solidFill>
                    </a:lnB>
                    <a:solidFill>
                      <a:srgbClr val="F2F2F2"/>
                    </a:solidFill>
                  </a:tcPr>
                </a:tc>
                <a:tc>
                  <a:txBody>
                    <a:bodyPr/>
                    <a:lstStyle/>
                    <a:p>
                      <a:r>
                        <a:rPr lang="en-ZA" sz="1400" b="0" i="0" u="none" dirty="0" smtClean="0">
                          <a:solidFill>
                            <a:srgbClr val="000000"/>
                          </a:solidFill>
                          <a:latin typeface=""/>
                        </a:rPr>
                        <a:t>Capital preservation,</a:t>
                      </a:r>
                      <a:r>
                        <a:rPr lang="en-ZA" sz="1400" b="0" i="0" u="none" baseline="0" dirty="0" smtClean="0">
                          <a:solidFill>
                            <a:srgbClr val="000000"/>
                          </a:solidFill>
                          <a:latin typeface=""/>
                        </a:rPr>
                        <a:t> liquidity, currency peg</a:t>
                      </a:r>
                    </a:p>
                  </a:txBody>
                  <a:tcPr marL="34290" marR="34290" marT="34290" marB="3429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a:solidFill>
                        <a:srgbClr val="D0D0CE"/>
                      </a:solidFill>
                    </a:lnT>
                    <a:lnB w="6350">
                      <a:solidFill>
                        <a:srgbClr val="D0D0CE"/>
                      </a:solidFill>
                    </a:lnB>
                    <a:solidFill>
                      <a:srgbClr val="F2F2F2"/>
                    </a:solidFill>
                  </a:tcPr>
                </a:tc>
                <a:tc>
                  <a:txBody>
                    <a:bodyPr/>
                    <a:lstStyle/>
                    <a:p>
                      <a:r>
                        <a:rPr lang="en-ZA" sz="1400" b="0" i="0" u="none" dirty="0" smtClean="0">
                          <a:solidFill>
                            <a:srgbClr val="000000"/>
                          </a:solidFill>
                          <a:latin typeface=""/>
                        </a:rPr>
                        <a:t>Capital Preservation,</a:t>
                      </a:r>
                      <a:r>
                        <a:rPr lang="en-ZA" sz="1400" b="0" i="0" u="none" baseline="0" dirty="0" smtClean="0">
                          <a:solidFill>
                            <a:srgbClr val="000000"/>
                          </a:solidFill>
                          <a:latin typeface=""/>
                        </a:rPr>
                        <a:t> liquidity</a:t>
                      </a:r>
                      <a:endParaRPr lang="en-ZA" sz="1400" b="0" i="0" u="none" dirty="0">
                        <a:solidFill>
                          <a:srgbClr val="000000"/>
                        </a:solidFill>
                        <a:latin typeface=""/>
                      </a:endParaRPr>
                    </a:p>
                  </a:txBody>
                  <a:tcPr marL="34290" marR="34290" marT="34290" marB="3429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a:solidFill>
                        <a:srgbClr val="D0D0CE"/>
                      </a:solidFill>
                    </a:lnT>
                    <a:lnB w="6350">
                      <a:solidFill>
                        <a:srgbClr val="D0D0CE"/>
                      </a:solidFill>
                    </a:lnB>
                    <a:solidFill>
                      <a:srgbClr val="F2F2F2"/>
                    </a:solidFill>
                  </a:tcPr>
                </a:tc>
                <a:tc>
                  <a:txBody>
                    <a:bodyPr/>
                    <a:lstStyle/>
                    <a:p>
                      <a:r>
                        <a:rPr lang="en-ZA" sz="1400" b="0" i="0" u="none" dirty="0" smtClean="0">
                          <a:solidFill>
                            <a:srgbClr val="000000"/>
                          </a:solidFill>
                          <a:latin typeface=""/>
                        </a:rPr>
                        <a:t>Inter-generational wealth</a:t>
                      </a:r>
                      <a:r>
                        <a:rPr lang="en-ZA" sz="1400" b="0" i="0" u="none" baseline="0" dirty="0" smtClean="0">
                          <a:solidFill>
                            <a:srgbClr val="000000"/>
                          </a:solidFill>
                          <a:latin typeface=""/>
                        </a:rPr>
                        <a:t> sharing</a:t>
                      </a:r>
                    </a:p>
                  </a:txBody>
                  <a:tcPr marL="34290" marR="34290" marT="34290" marB="3429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a:solidFill>
                        <a:srgbClr val="D0D0CE"/>
                      </a:solidFill>
                    </a:lnT>
                    <a:lnB w="6350">
                      <a:solidFill>
                        <a:srgbClr val="D0D0CE"/>
                      </a:solidFill>
                    </a:lnB>
                    <a:solidFill>
                      <a:srgbClr val="F2F2F2"/>
                    </a:solidFill>
                  </a:tcPr>
                </a:tc>
                <a:tc>
                  <a:txBody>
                    <a:bodyPr/>
                    <a:lstStyle/>
                    <a:p>
                      <a:r>
                        <a:rPr lang="en-ZA" sz="1400" b="0" i="0" u="none" dirty="0" smtClean="0">
                          <a:solidFill>
                            <a:srgbClr val="000000"/>
                          </a:solidFill>
                          <a:latin typeface=""/>
                        </a:rPr>
                        <a:t>Maximising return, intergenerational</a:t>
                      </a:r>
                      <a:r>
                        <a:rPr lang="en-ZA" sz="1400" b="0" i="0" u="none" baseline="0" dirty="0" smtClean="0">
                          <a:solidFill>
                            <a:srgbClr val="000000"/>
                          </a:solidFill>
                          <a:latin typeface=""/>
                        </a:rPr>
                        <a:t> sharing, domestic economic objectives</a:t>
                      </a:r>
                      <a:endParaRPr lang="en-ZA" sz="1400" b="0" i="0" u="none" dirty="0">
                        <a:solidFill>
                          <a:srgbClr val="000000"/>
                        </a:solidFill>
                        <a:latin typeface=""/>
                      </a:endParaRPr>
                    </a:p>
                  </a:txBody>
                  <a:tcPr marL="34290" marR="34290" marT="34290" marB="34290" anchor="ctr">
                    <a:lnL w="38100" cap="flat" cmpd="sng" algn="ctr">
                      <a:solidFill>
                        <a:schemeClr val="accent6"/>
                      </a:solidFill>
                      <a:prstDash val="solid"/>
                      <a:round/>
                      <a:headEnd type="none" w="med" len="med"/>
                      <a:tailEnd type="none" w="med" len="med"/>
                    </a:lnL>
                    <a:lnT w="6350">
                      <a:solidFill>
                        <a:srgbClr val="D0D0CE"/>
                      </a:solidFill>
                    </a:lnT>
                    <a:lnB w="6350">
                      <a:solidFill>
                        <a:srgbClr val="D0D0CE"/>
                      </a:solidFill>
                    </a:lnB>
                    <a:solidFill>
                      <a:srgbClr val="F2F2F2"/>
                    </a:solidFill>
                  </a:tcPr>
                </a:tc>
                <a:tc>
                  <a:txBody>
                    <a:bodyPr/>
                    <a:lstStyle/>
                    <a:p>
                      <a:r>
                        <a:rPr lang="en-ZA" sz="1400" b="0" i="0" u="none" dirty="0" smtClean="0">
                          <a:solidFill>
                            <a:srgbClr val="000000"/>
                          </a:solidFill>
                          <a:latin typeface=""/>
                        </a:rPr>
                        <a:t>Inter-generational</a:t>
                      </a:r>
                      <a:r>
                        <a:rPr lang="en-ZA" sz="1400" b="0" i="0" u="none" baseline="0" dirty="0" smtClean="0">
                          <a:solidFill>
                            <a:srgbClr val="000000"/>
                          </a:solidFill>
                          <a:latin typeface=""/>
                        </a:rPr>
                        <a:t> wealth sharing, maximising return, domestic and foreign strategic objectives</a:t>
                      </a:r>
                      <a:endParaRPr lang="en-ZA" sz="1400" b="0" i="0" u="none" dirty="0">
                        <a:solidFill>
                          <a:srgbClr val="000000"/>
                        </a:solidFill>
                        <a:latin typeface=""/>
                      </a:endParaRPr>
                    </a:p>
                  </a:txBody>
                  <a:tcPr marL="34290" marR="34290" marT="34290" marB="34290" anchor="ctr">
                    <a:lnT w="6350">
                      <a:solidFill>
                        <a:srgbClr val="D0D0CE"/>
                      </a:solidFill>
                    </a:lnT>
                    <a:lnB w="6350">
                      <a:solidFill>
                        <a:srgbClr val="D0D0CE"/>
                      </a:solidFill>
                    </a:lnB>
                    <a:solidFill>
                      <a:srgbClr val="F2F2F2"/>
                    </a:solidFill>
                  </a:tcPr>
                </a:tc>
              </a:tr>
              <a:tr h="468436">
                <a:tc>
                  <a:txBody>
                    <a:bodyPr/>
                    <a:lstStyle/>
                    <a:p>
                      <a:r>
                        <a:rPr lang="en-ZA" sz="1400" b="0" i="0" u="none" dirty="0" smtClean="0">
                          <a:solidFill>
                            <a:srgbClr val="000000"/>
                          </a:solidFill>
                          <a:latin typeface=""/>
                        </a:rPr>
                        <a:t>Risk Tolerance</a:t>
                      </a:r>
                      <a:endParaRPr lang="en-ZA" sz="1400" b="0" i="0" u="none" dirty="0">
                        <a:solidFill>
                          <a:srgbClr val="000000"/>
                        </a:solidFill>
                        <a:latin typeface=""/>
                      </a:endParaRPr>
                    </a:p>
                  </a:txBody>
                  <a:tcPr marL="34290" marR="34290" marT="34290" marB="34290" anchor="ctr">
                    <a:lnR w="38100" cap="flat" cmpd="sng" algn="ctr">
                      <a:solidFill>
                        <a:schemeClr val="accent6"/>
                      </a:solidFill>
                      <a:prstDash val="solid"/>
                      <a:round/>
                      <a:headEnd type="none" w="med" len="med"/>
                      <a:tailEnd type="none" w="med" len="med"/>
                    </a:lnR>
                    <a:lnT w="6350">
                      <a:solidFill>
                        <a:srgbClr val="D0D0CE"/>
                      </a:solidFill>
                    </a:lnT>
                    <a:lnB w="6350">
                      <a:solidFill>
                        <a:srgbClr val="D0D0CE"/>
                      </a:solidFill>
                    </a:lnB>
                    <a:solidFill>
                      <a:srgbClr val="FFFFFF"/>
                    </a:solidFill>
                  </a:tcPr>
                </a:tc>
                <a:tc>
                  <a:txBody>
                    <a:bodyPr/>
                    <a:lstStyle/>
                    <a:p>
                      <a:r>
                        <a:rPr lang="en-ZA" sz="1400" b="0" i="0" u="none" dirty="0" smtClean="0">
                          <a:solidFill>
                            <a:srgbClr val="000000"/>
                          </a:solidFill>
                          <a:latin typeface=""/>
                        </a:rPr>
                        <a:t>Low</a:t>
                      </a:r>
                      <a:endParaRPr lang="en-ZA" sz="1400" b="0" i="0" u="none" dirty="0">
                        <a:solidFill>
                          <a:srgbClr val="000000"/>
                        </a:solidFill>
                        <a:latin typeface=""/>
                      </a:endParaRPr>
                    </a:p>
                  </a:txBody>
                  <a:tcPr marL="34290" marR="34290" marT="34290" marB="3429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a:solidFill>
                        <a:srgbClr val="D0D0CE"/>
                      </a:solidFill>
                    </a:lnT>
                    <a:lnB w="6350">
                      <a:solidFill>
                        <a:srgbClr val="D0D0CE"/>
                      </a:solidFill>
                    </a:lnB>
                    <a:solidFill>
                      <a:srgbClr val="FFFFFF"/>
                    </a:solidFill>
                  </a:tcPr>
                </a:tc>
                <a:tc>
                  <a:txBody>
                    <a:bodyPr/>
                    <a:lstStyle/>
                    <a:p>
                      <a:r>
                        <a:rPr lang="en-ZA" sz="1400" b="0" i="0" u="none" dirty="0" smtClean="0">
                          <a:solidFill>
                            <a:srgbClr val="000000"/>
                          </a:solidFill>
                          <a:latin typeface=""/>
                        </a:rPr>
                        <a:t>Low – Medium</a:t>
                      </a:r>
                      <a:endParaRPr lang="en-ZA" sz="1400" b="0" i="0" u="none" dirty="0">
                        <a:solidFill>
                          <a:srgbClr val="000000"/>
                        </a:solidFill>
                        <a:latin typeface=""/>
                      </a:endParaRPr>
                    </a:p>
                  </a:txBody>
                  <a:tcPr marL="34290" marR="34290" marT="34290" marB="3429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a:solidFill>
                        <a:srgbClr val="D0D0CE"/>
                      </a:solidFill>
                    </a:lnT>
                    <a:lnB w="6350">
                      <a:solidFill>
                        <a:srgbClr val="D0D0CE"/>
                      </a:solidFill>
                    </a:lnB>
                    <a:solidFill>
                      <a:srgbClr val="FFFFFF"/>
                    </a:solidFill>
                  </a:tcPr>
                </a:tc>
                <a:tc>
                  <a:txBody>
                    <a:bodyPr/>
                    <a:lstStyle/>
                    <a:p>
                      <a:r>
                        <a:rPr lang="en-ZA" sz="1400" b="0" i="0" u="none" dirty="0" smtClean="0">
                          <a:solidFill>
                            <a:srgbClr val="000000"/>
                          </a:solidFill>
                          <a:latin typeface=""/>
                        </a:rPr>
                        <a:t>Medium – High</a:t>
                      </a:r>
                      <a:endParaRPr lang="en-ZA" sz="1400" b="0" i="0" u="none" dirty="0">
                        <a:solidFill>
                          <a:srgbClr val="000000"/>
                        </a:solidFill>
                        <a:latin typeface=""/>
                      </a:endParaRPr>
                    </a:p>
                  </a:txBody>
                  <a:tcPr marL="34290" marR="34290" marT="34290" marB="3429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a:solidFill>
                        <a:srgbClr val="D0D0CE"/>
                      </a:solidFill>
                    </a:lnT>
                    <a:lnB w="6350">
                      <a:solidFill>
                        <a:srgbClr val="D0D0CE"/>
                      </a:solidFill>
                    </a:lnB>
                    <a:solidFill>
                      <a:srgbClr val="FFFFFF"/>
                    </a:solidFill>
                  </a:tcPr>
                </a:tc>
                <a:tc>
                  <a:txBody>
                    <a:bodyPr/>
                    <a:lstStyle/>
                    <a:p>
                      <a:r>
                        <a:rPr lang="en-ZA" sz="1400" b="0" i="0" u="none" dirty="0" smtClean="0">
                          <a:solidFill>
                            <a:srgbClr val="000000"/>
                          </a:solidFill>
                          <a:latin typeface=""/>
                        </a:rPr>
                        <a:t>Medium – High</a:t>
                      </a:r>
                      <a:endParaRPr lang="en-ZA" sz="1400" b="0" i="0" u="none" dirty="0">
                        <a:solidFill>
                          <a:srgbClr val="000000"/>
                        </a:solidFill>
                        <a:latin typeface=""/>
                      </a:endParaRPr>
                    </a:p>
                  </a:txBody>
                  <a:tcPr marL="34290" marR="34290" marT="34290" marB="34290" anchor="ctr">
                    <a:lnL w="38100" cap="flat" cmpd="sng" algn="ctr">
                      <a:solidFill>
                        <a:schemeClr val="accent6"/>
                      </a:solidFill>
                      <a:prstDash val="solid"/>
                      <a:round/>
                      <a:headEnd type="none" w="med" len="med"/>
                      <a:tailEnd type="none" w="med" len="med"/>
                    </a:lnL>
                    <a:lnT w="6350">
                      <a:solidFill>
                        <a:srgbClr val="D0D0CE"/>
                      </a:solidFill>
                    </a:lnT>
                    <a:lnB w="6350">
                      <a:solidFill>
                        <a:srgbClr val="D0D0CE"/>
                      </a:solidFill>
                    </a:lnB>
                    <a:solidFill>
                      <a:srgbClr val="FFFFFF"/>
                    </a:solidFill>
                  </a:tcPr>
                </a:tc>
                <a:tc>
                  <a:txBody>
                    <a:bodyPr/>
                    <a:lstStyle/>
                    <a:p>
                      <a:r>
                        <a:rPr lang="en-ZA" sz="1400" b="0" i="0" u="none" dirty="0" smtClean="0">
                          <a:solidFill>
                            <a:srgbClr val="000000"/>
                          </a:solidFill>
                          <a:latin typeface=""/>
                        </a:rPr>
                        <a:t>High</a:t>
                      </a:r>
                      <a:endParaRPr lang="en-ZA" sz="1400" b="0" i="0" u="none" dirty="0">
                        <a:solidFill>
                          <a:srgbClr val="000000"/>
                        </a:solidFill>
                        <a:latin typeface=""/>
                      </a:endParaRPr>
                    </a:p>
                  </a:txBody>
                  <a:tcPr marL="34290" marR="34290" marT="34290" marB="34290" anchor="ctr">
                    <a:lnT w="6350">
                      <a:solidFill>
                        <a:srgbClr val="D0D0CE"/>
                      </a:solidFill>
                    </a:lnT>
                    <a:lnB w="6350">
                      <a:solidFill>
                        <a:srgbClr val="D0D0CE"/>
                      </a:solidFill>
                    </a:lnB>
                    <a:solidFill>
                      <a:srgbClr val="FFFFFF"/>
                    </a:solidFill>
                  </a:tcPr>
                </a:tc>
              </a:tr>
              <a:tr h="468436">
                <a:tc>
                  <a:txBody>
                    <a:bodyPr/>
                    <a:lstStyle/>
                    <a:p>
                      <a:r>
                        <a:rPr lang="en-ZA" sz="1400" b="0" i="0" u="none" dirty="0" smtClean="0">
                          <a:solidFill>
                            <a:srgbClr val="000000"/>
                          </a:solidFill>
                          <a:latin typeface=""/>
                        </a:rPr>
                        <a:t>Investment Horizon</a:t>
                      </a:r>
                      <a:endParaRPr lang="en-ZA" sz="1400" b="0" i="0" u="none" dirty="0">
                        <a:solidFill>
                          <a:srgbClr val="000000"/>
                        </a:solidFill>
                        <a:latin typeface=""/>
                      </a:endParaRPr>
                    </a:p>
                  </a:txBody>
                  <a:tcPr marL="34290" marR="34290" marT="34290" marB="34290" anchor="ctr">
                    <a:lnR w="38100" cap="flat" cmpd="sng" algn="ctr">
                      <a:solidFill>
                        <a:schemeClr val="accent6"/>
                      </a:solidFill>
                      <a:prstDash val="solid"/>
                      <a:round/>
                      <a:headEnd type="none" w="med" len="med"/>
                      <a:tailEnd type="none" w="med" len="med"/>
                    </a:lnR>
                    <a:lnT w="6350">
                      <a:solidFill>
                        <a:srgbClr val="D0D0CE"/>
                      </a:solidFill>
                    </a:lnT>
                    <a:lnB w="6350">
                      <a:solidFill>
                        <a:srgbClr val="D0D0CE"/>
                      </a:solidFill>
                    </a:lnB>
                    <a:solidFill>
                      <a:srgbClr val="F2F2F2"/>
                    </a:solidFill>
                  </a:tcPr>
                </a:tc>
                <a:tc>
                  <a:txBody>
                    <a:bodyPr/>
                    <a:lstStyle/>
                    <a:p>
                      <a:r>
                        <a:rPr lang="en-ZA" sz="1400" b="0" i="0" u="none" dirty="0" smtClean="0">
                          <a:solidFill>
                            <a:srgbClr val="000000"/>
                          </a:solidFill>
                          <a:latin typeface=""/>
                        </a:rPr>
                        <a:t>0 – 3 years</a:t>
                      </a:r>
                      <a:endParaRPr lang="en-ZA" sz="1400" b="0" i="0" u="none" dirty="0">
                        <a:solidFill>
                          <a:srgbClr val="000000"/>
                        </a:solidFill>
                        <a:latin typeface=""/>
                      </a:endParaRPr>
                    </a:p>
                  </a:txBody>
                  <a:tcPr marL="34290" marR="34290" marT="34290" marB="3429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a:solidFill>
                        <a:srgbClr val="D0D0CE"/>
                      </a:solidFill>
                    </a:lnT>
                    <a:lnB w="6350">
                      <a:solidFill>
                        <a:srgbClr val="D0D0CE"/>
                      </a:solidFill>
                    </a:lnB>
                    <a:solidFill>
                      <a:srgbClr val="F2F2F2"/>
                    </a:solidFill>
                  </a:tcPr>
                </a:tc>
                <a:tc>
                  <a:txBody>
                    <a:bodyPr/>
                    <a:lstStyle/>
                    <a:p>
                      <a:r>
                        <a:rPr lang="en-ZA" sz="1400" b="0" i="0" u="none" dirty="0" smtClean="0">
                          <a:solidFill>
                            <a:srgbClr val="000000"/>
                          </a:solidFill>
                          <a:latin typeface=""/>
                        </a:rPr>
                        <a:t>3 – 10 years</a:t>
                      </a:r>
                      <a:endParaRPr lang="en-ZA" sz="1400" b="0" i="0" u="none" dirty="0">
                        <a:solidFill>
                          <a:srgbClr val="000000"/>
                        </a:solidFill>
                        <a:latin typeface=""/>
                      </a:endParaRPr>
                    </a:p>
                  </a:txBody>
                  <a:tcPr marL="34290" marR="34290" marT="34290" marB="3429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a:solidFill>
                        <a:srgbClr val="D0D0CE"/>
                      </a:solidFill>
                    </a:lnT>
                    <a:lnB w="6350">
                      <a:solidFill>
                        <a:srgbClr val="D0D0CE"/>
                      </a:solidFill>
                    </a:lnB>
                    <a:solidFill>
                      <a:srgbClr val="F2F2F2"/>
                    </a:solidFill>
                  </a:tcPr>
                </a:tc>
                <a:tc>
                  <a:txBody>
                    <a:bodyPr/>
                    <a:lstStyle/>
                    <a:p>
                      <a:r>
                        <a:rPr lang="en-ZA" sz="1400" b="0" i="0" u="none" dirty="0" smtClean="0">
                          <a:solidFill>
                            <a:srgbClr val="000000"/>
                          </a:solidFill>
                          <a:latin typeface=""/>
                        </a:rPr>
                        <a:t>10 years – perpetual</a:t>
                      </a:r>
                      <a:r>
                        <a:rPr lang="en-ZA" sz="1400" b="0" i="0" u="none" baseline="0" dirty="0" smtClean="0">
                          <a:solidFill>
                            <a:srgbClr val="000000"/>
                          </a:solidFill>
                          <a:latin typeface=""/>
                        </a:rPr>
                        <a:t> </a:t>
                      </a:r>
                      <a:endParaRPr lang="en-ZA" sz="1400" b="0" i="0" u="none" dirty="0">
                        <a:solidFill>
                          <a:srgbClr val="000000"/>
                        </a:solidFill>
                        <a:latin typeface=""/>
                      </a:endParaRPr>
                    </a:p>
                  </a:txBody>
                  <a:tcPr marL="34290" marR="34290" marT="34290" marB="3429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a:solidFill>
                        <a:srgbClr val="D0D0CE"/>
                      </a:solidFill>
                    </a:lnT>
                    <a:lnB w="6350">
                      <a:solidFill>
                        <a:srgbClr val="D0D0CE"/>
                      </a:solidFill>
                    </a:lnB>
                    <a:solidFill>
                      <a:srgbClr val="F2F2F2"/>
                    </a:solidFill>
                  </a:tcPr>
                </a:tc>
                <a:tc>
                  <a:txBody>
                    <a:bodyPr/>
                    <a:lstStyle/>
                    <a:p>
                      <a:r>
                        <a:rPr lang="en-ZA" sz="1400" b="0" i="0" u="none" dirty="0" smtClean="0">
                          <a:solidFill>
                            <a:srgbClr val="000000"/>
                          </a:solidFill>
                          <a:latin typeface=""/>
                        </a:rPr>
                        <a:t>10 years – perpetual</a:t>
                      </a:r>
                      <a:r>
                        <a:rPr lang="en-ZA" sz="1400" b="0" i="0" u="none" baseline="0" dirty="0" smtClean="0">
                          <a:solidFill>
                            <a:srgbClr val="000000"/>
                          </a:solidFill>
                          <a:latin typeface=""/>
                        </a:rPr>
                        <a:t> </a:t>
                      </a:r>
                      <a:endParaRPr lang="en-ZA" sz="1400" b="0" i="0" u="none" dirty="0">
                        <a:solidFill>
                          <a:srgbClr val="000000"/>
                        </a:solidFill>
                        <a:latin typeface=""/>
                      </a:endParaRPr>
                    </a:p>
                  </a:txBody>
                  <a:tcPr marL="34290" marR="34290" marT="34290" marB="34290" anchor="ctr">
                    <a:lnL w="38100" cap="flat" cmpd="sng" algn="ctr">
                      <a:solidFill>
                        <a:schemeClr val="accent6"/>
                      </a:solidFill>
                      <a:prstDash val="solid"/>
                      <a:round/>
                      <a:headEnd type="none" w="med" len="med"/>
                      <a:tailEnd type="none" w="med" len="med"/>
                    </a:lnL>
                    <a:lnT w="6350">
                      <a:solidFill>
                        <a:srgbClr val="D0D0CE"/>
                      </a:solidFill>
                    </a:lnT>
                    <a:lnB w="6350">
                      <a:solidFill>
                        <a:srgbClr val="D0D0CE"/>
                      </a:solidFill>
                    </a:lnB>
                    <a:solidFill>
                      <a:srgbClr val="F2F2F2"/>
                    </a:solidFill>
                  </a:tcPr>
                </a:tc>
                <a:tc>
                  <a:txBody>
                    <a:bodyPr/>
                    <a:lstStyle/>
                    <a:p>
                      <a:r>
                        <a:rPr lang="en-ZA" sz="1400" b="0" i="0" u="none" dirty="0" smtClean="0">
                          <a:solidFill>
                            <a:srgbClr val="000000"/>
                          </a:solidFill>
                          <a:latin typeface=""/>
                        </a:rPr>
                        <a:t>10 years – perpetual</a:t>
                      </a:r>
                      <a:r>
                        <a:rPr lang="en-ZA" sz="1400" b="0" i="0" u="none" baseline="0" dirty="0" smtClean="0">
                          <a:solidFill>
                            <a:srgbClr val="000000"/>
                          </a:solidFill>
                          <a:latin typeface=""/>
                        </a:rPr>
                        <a:t> </a:t>
                      </a:r>
                      <a:endParaRPr lang="en-ZA" sz="1400" b="0" i="0" u="none" dirty="0">
                        <a:solidFill>
                          <a:srgbClr val="000000"/>
                        </a:solidFill>
                        <a:latin typeface=""/>
                      </a:endParaRPr>
                    </a:p>
                  </a:txBody>
                  <a:tcPr marL="34290" marR="34290" marT="34290" marB="34290" anchor="ctr">
                    <a:lnT w="6350">
                      <a:solidFill>
                        <a:srgbClr val="D0D0CE"/>
                      </a:solidFill>
                    </a:lnT>
                    <a:lnB w="6350">
                      <a:solidFill>
                        <a:srgbClr val="D0D0CE"/>
                      </a:solidFill>
                    </a:lnB>
                    <a:solidFill>
                      <a:srgbClr val="F2F2F2"/>
                    </a:solidFill>
                  </a:tcPr>
                </a:tc>
              </a:tr>
              <a:tr h="1275587">
                <a:tc>
                  <a:txBody>
                    <a:bodyPr/>
                    <a:lstStyle/>
                    <a:p>
                      <a:r>
                        <a:rPr lang="en-ZA" sz="1400" b="0" i="0" u="none" dirty="0" smtClean="0">
                          <a:solidFill>
                            <a:srgbClr val="000000"/>
                          </a:solidFill>
                          <a:latin typeface=""/>
                        </a:rPr>
                        <a:t>Example</a:t>
                      </a:r>
                      <a:endParaRPr lang="en-ZA" sz="1400" b="0" i="0" u="none" dirty="0">
                        <a:solidFill>
                          <a:srgbClr val="000000"/>
                        </a:solidFill>
                        <a:latin typeface=""/>
                      </a:endParaRPr>
                    </a:p>
                  </a:txBody>
                  <a:tcPr marL="34290" marR="34290" marT="34290" marB="34290" anchor="ctr">
                    <a:lnR w="38100" cap="flat" cmpd="sng" algn="ctr">
                      <a:solidFill>
                        <a:schemeClr val="accent6"/>
                      </a:solidFill>
                      <a:prstDash val="solid"/>
                      <a:round/>
                      <a:headEnd type="none" w="med" len="med"/>
                      <a:tailEnd type="none" w="med" len="med"/>
                    </a:lnR>
                    <a:lnT w="6350">
                      <a:solidFill>
                        <a:srgbClr val="D0D0CE"/>
                      </a:solidFill>
                    </a:lnT>
                    <a:lnB w="12700">
                      <a:solidFill>
                        <a:srgbClr val="000000"/>
                      </a:solidFill>
                    </a:lnB>
                    <a:solidFill>
                      <a:srgbClr val="FFFFFF"/>
                    </a:solidFill>
                  </a:tcPr>
                </a:tc>
                <a:tc>
                  <a:txBody>
                    <a:bodyPr/>
                    <a:lstStyle/>
                    <a:p>
                      <a:r>
                        <a:rPr lang="en-ZA" sz="1400" b="0" i="0" u="none" dirty="0" smtClean="0">
                          <a:solidFill>
                            <a:srgbClr val="000000"/>
                          </a:solidFill>
                          <a:latin typeface=""/>
                        </a:rPr>
                        <a:t>Central bank</a:t>
                      </a:r>
                      <a:r>
                        <a:rPr lang="en-ZA" sz="1400" b="0" i="0" u="none" baseline="0" dirty="0" smtClean="0">
                          <a:solidFill>
                            <a:srgbClr val="000000"/>
                          </a:solidFill>
                          <a:latin typeface=""/>
                        </a:rPr>
                        <a:t> reserves managers</a:t>
                      </a:r>
                      <a:endParaRPr lang="en-ZA" sz="1400" b="0" i="0" u="none" dirty="0">
                        <a:solidFill>
                          <a:srgbClr val="000000"/>
                        </a:solidFill>
                        <a:latin typeface=""/>
                      </a:endParaRPr>
                    </a:p>
                  </a:txBody>
                  <a:tcPr marL="34290" marR="34290" marT="34290" marB="3429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a:solidFill>
                        <a:srgbClr val="D0D0CE"/>
                      </a:solidFill>
                    </a:lnT>
                    <a:lnB w="38100" cap="flat" cmpd="sng" algn="ctr">
                      <a:solidFill>
                        <a:schemeClr val="accent6"/>
                      </a:solidFill>
                      <a:prstDash val="solid"/>
                      <a:round/>
                      <a:headEnd type="none" w="med" len="med"/>
                      <a:tailEnd type="none" w="med" len="med"/>
                    </a:lnB>
                    <a:solidFill>
                      <a:srgbClr val="FFFFFF"/>
                    </a:solidFill>
                  </a:tcPr>
                </a:tc>
                <a:tc>
                  <a:txBody>
                    <a:bodyPr/>
                    <a:lstStyle/>
                    <a:p>
                      <a:r>
                        <a:rPr lang="en-ZA" sz="1400" b="0" i="0" u="none" dirty="0" smtClean="0">
                          <a:solidFill>
                            <a:srgbClr val="000000"/>
                          </a:solidFill>
                          <a:latin typeface=""/>
                        </a:rPr>
                        <a:t>IMF, World Bank, BIS, EFSF</a:t>
                      </a:r>
                      <a:endParaRPr lang="en-ZA" sz="1400" b="0" i="0" u="none" dirty="0">
                        <a:solidFill>
                          <a:srgbClr val="000000"/>
                        </a:solidFill>
                        <a:latin typeface=""/>
                      </a:endParaRPr>
                    </a:p>
                  </a:txBody>
                  <a:tcPr marL="34290" marR="34290" marT="34290" marB="3429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a:solidFill>
                        <a:srgbClr val="D0D0CE"/>
                      </a:solidFill>
                    </a:lnT>
                    <a:lnB w="12700">
                      <a:solidFill>
                        <a:srgbClr val="000000"/>
                      </a:solidFill>
                    </a:lnB>
                    <a:solidFill>
                      <a:srgbClr val="FFFFFF"/>
                    </a:solidFill>
                  </a:tcPr>
                </a:tc>
                <a:tc>
                  <a:txBody>
                    <a:bodyPr/>
                    <a:lstStyle/>
                    <a:p>
                      <a:r>
                        <a:rPr lang="en-ZA" sz="1400" b="0" i="0" u="none" dirty="0" smtClean="0">
                          <a:solidFill>
                            <a:srgbClr val="000000"/>
                          </a:solidFill>
                          <a:latin typeface=""/>
                        </a:rPr>
                        <a:t>ADIA, </a:t>
                      </a:r>
                      <a:r>
                        <a:rPr lang="en-ZA" sz="1400" b="0" i="0" u="none" dirty="0" err="1" smtClean="0">
                          <a:solidFill>
                            <a:srgbClr val="000000"/>
                          </a:solidFill>
                          <a:latin typeface=""/>
                        </a:rPr>
                        <a:t>Norges</a:t>
                      </a:r>
                      <a:r>
                        <a:rPr lang="en-ZA" sz="1400" b="0" i="0" u="none" dirty="0" smtClean="0">
                          <a:solidFill>
                            <a:srgbClr val="000000"/>
                          </a:solidFill>
                          <a:latin typeface=""/>
                        </a:rPr>
                        <a:t> Bank, Australia, China NSSF, national and local authority pension</a:t>
                      </a:r>
                      <a:r>
                        <a:rPr lang="en-ZA" sz="1400" b="0" i="0" u="none" baseline="0" dirty="0" smtClean="0">
                          <a:solidFill>
                            <a:srgbClr val="000000"/>
                          </a:solidFill>
                          <a:latin typeface=""/>
                        </a:rPr>
                        <a:t> schemes, GIC</a:t>
                      </a:r>
                      <a:endParaRPr lang="en-ZA" sz="1400" b="0" i="0" u="none" dirty="0">
                        <a:solidFill>
                          <a:srgbClr val="000000"/>
                        </a:solidFill>
                        <a:latin typeface=""/>
                      </a:endParaRPr>
                    </a:p>
                  </a:txBody>
                  <a:tcPr marL="34290" marR="34290" marT="34290" marB="34290" anchor="ctr">
                    <a:lnL w="38100" cap="flat" cmpd="sng" algn="ctr">
                      <a:solidFill>
                        <a:schemeClr val="accent6"/>
                      </a:solidFill>
                      <a:prstDash val="solid"/>
                      <a:round/>
                      <a:headEnd type="none" w="med" len="med"/>
                      <a:tailEnd type="none" w="med" len="med"/>
                    </a:lnL>
                    <a:lnR w="38100" cap="flat" cmpd="sng" algn="ctr">
                      <a:solidFill>
                        <a:schemeClr val="accent6"/>
                      </a:solidFill>
                      <a:prstDash val="solid"/>
                      <a:round/>
                      <a:headEnd type="none" w="med" len="med"/>
                      <a:tailEnd type="none" w="med" len="med"/>
                    </a:lnR>
                    <a:lnT w="6350">
                      <a:solidFill>
                        <a:srgbClr val="D0D0CE"/>
                      </a:solidFill>
                    </a:lnT>
                    <a:lnB w="38100" cap="flat" cmpd="sng" algn="ctr">
                      <a:solidFill>
                        <a:schemeClr val="accent6"/>
                      </a:solidFill>
                      <a:prstDash val="solid"/>
                      <a:round/>
                      <a:headEnd type="none" w="med" len="med"/>
                      <a:tailEnd type="none" w="med" len="med"/>
                    </a:lnB>
                    <a:solidFill>
                      <a:srgbClr val="FFFFFF"/>
                    </a:solidFill>
                  </a:tcPr>
                </a:tc>
                <a:tc>
                  <a:txBody>
                    <a:bodyPr/>
                    <a:lstStyle/>
                    <a:p>
                      <a:r>
                        <a:rPr lang="en-ZA" sz="1400" b="0" i="0" u="none" dirty="0" smtClean="0">
                          <a:solidFill>
                            <a:srgbClr val="000000"/>
                          </a:solidFill>
                          <a:latin typeface=""/>
                        </a:rPr>
                        <a:t>ADIA,</a:t>
                      </a:r>
                      <a:r>
                        <a:rPr lang="en-ZA" sz="1400" b="0" i="0" u="none" baseline="0" dirty="0" smtClean="0">
                          <a:solidFill>
                            <a:srgbClr val="000000"/>
                          </a:solidFill>
                          <a:latin typeface=""/>
                        </a:rPr>
                        <a:t> Korea Investment Corporation, China CIC, GIC</a:t>
                      </a:r>
                      <a:endParaRPr lang="en-ZA" sz="1400" b="0" i="0" u="none" dirty="0">
                        <a:solidFill>
                          <a:srgbClr val="000000"/>
                        </a:solidFill>
                        <a:latin typeface=""/>
                      </a:endParaRPr>
                    </a:p>
                  </a:txBody>
                  <a:tcPr marL="34290" marR="34290" marT="34290" marB="34290" anchor="ctr">
                    <a:lnL w="38100" cap="flat" cmpd="sng" algn="ctr">
                      <a:solidFill>
                        <a:schemeClr val="accent6"/>
                      </a:solidFill>
                      <a:prstDash val="solid"/>
                      <a:round/>
                      <a:headEnd type="none" w="med" len="med"/>
                      <a:tailEnd type="none" w="med" len="med"/>
                    </a:lnL>
                    <a:lnT w="6350">
                      <a:solidFill>
                        <a:srgbClr val="D0D0CE"/>
                      </a:solidFill>
                    </a:lnT>
                    <a:lnB w="12700">
                      <a:solidFill>
                        <a:srgbClr val="000000"/>
                      </a:solidFill>
                    </a:lnB>
                    <a:solidFill>
                      <a:srgbClr val="FFFFFF"/>
                    </a:solidFill>
                  </a:tcPr>
                </a:tc>
                <a:tc>
                  <a:txBody>
                    <a:bodyPr/>
                    <a:lstStyle/>
                    <a:p>
                      <a:r>
                        <a:rPr lang="en-ZA" sz="1400" b="0" i="0" u="none" dirty="0" err="1" smtClean="0">
                          <a:solidFill>
                            <a:srgbClr val="000000"/>
                          </a:solidFill>
                          <a:latin typeface=""/>
                        </a:rPr>
                        <a:t>Temasek</a:t>
                      </a:r>
                      <a:r>
                        <a:rPr lang="en-ZA" sz="1400" b="0" i="0" u="none" dirty="0" smtClean="0">
                          <a:solidFill>
                            <a:srgbClr val="000000"/>
                          </a:solidFill>
                          <a:latin typeface=""/>
                        </a:rPr>
                        <a:t>,</a:t>
                      </a:r>
                      <a:r>
                        <a:rPr lang="en-ZA" sz="1400" b="0" i="0" u="none" baseline="0" dirty="0" smtClean="0">
                          <a:solidFill>
                            <a:srgbClr val="000000"/>
                          </a:solidFill>
                          <a:latin typeface=""/>
                        </a:rPr>
                        <a:t> China CIC</a:t>
                      </a:r>
                      <a:endParaRPr lang="en-ZA" sz="1400" b="0" i="0" u="none" dirty="0">
                        <a:solidFill>
                          <a:srgbClr val="000000"/>
                        </a:solidFill>
                        <a:latin typeface=""/>
                      </a:endParaRPr>
                    </a:p>
                  </a:txBody>
                  <a:tcPr marL="34290" marR="34290" marT="34290" marB="34290" anchor="ctr">
                    <a:lnT w="6350">
                      <a:solidFill>
                        <a:srgbClr val="D0D0CE"/>
                      </a:solidFill>
                    </a:lnT>
                    <a:lnB w="12700">
                      <a:solidFill>
                        <a:srgbClr val="000000"/>
                      </a:solidFill>
                    </a:lnB>
                    <a:solidFill>
                      <a:srgbClr val="FFFFFF"/>
                    </a:solidFill>
                  </a:tcPr>
                </a:tc>
              </a:tr>
            </a:tbl>
          </a:graphicData>
        </a:graphic>
      </p:graphicFrame>
      <p:sp>
        <p:nvSpPr>
          <p:cNvPr id="687" name="Text Box 5"/>
          <p:cNvSpPr txBox="1">
            <a:spLocks noChangeArrowheads="1"/>
          </p:cNvSpPr>
          <p:nvPr/>
        </p:nvSpPr>
        <p:spPr bwMode="auto">
          <a:xfrm>
            <a:off x="383865" y="6780129"/>
            <a:ext cx="7814408" cy="177676"/>
          </a:xfrm>
          <a:prstGeom prst="rect">
            <a:avLst/>
          </a:prstGeom>
          <a:solidFill>
            <a:srgbClr val="000000">
              <a:alpha val="0"/>
            </a:srgbClr>
          </a:solidFill>
          <a:ln w="9525">
            <a:noFill/>
            <a:miter lim="800000"/>
            <a:headEnd/>
            <a:tailEnd/>
          </a:ln>
        </p:spPr>
        <p:txBody>
          <a:bodyPr wrap="square" lIns="0" tIns="38798" rIns="0" bIns="0" anchor="b" anchorCtr="0">
            <a:spAutoFit/>
          </a:bodyPr>
          <a:lstStyle/>
          <a:p>
            <a:endParaRPr lang="en-GB" sz="900" dirty="0">
              <a:solidFill>
                <a:srgbClr val="000000"/>
              </a:solidFill>
              <a:latin typeface="Arial"/>
            </a:endParaRPr>
          </a:p>
        </p:txBody>
      </p:sp>
    </p:spTree>
    <p:extLst>
      <p:ext uri="{BB962C8B-B14F-4D97-AF65-F5344CB8AC3E}">
        <p14:creationId xmlns:p14="http://schemas.microsoft.com/office/powerpoint/2010/main" val="124864023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Image result for Bank of Saint George was the first institution in Genoa that could be called a bank"/>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47" name="Title 6"/>
          <p:cNvSpPr txBox="1">
            <a:spLocks noGrp="1"/>
          </p:cNvSpPr>
          <p:nvPr>
            <p:ph type="title"/>
          </p:nvPr>
        </p:nvSpPr>
        <p:spPr/>
        <p:txBody>
          <a:bodyPr/>
          <a:lstStyle>
            <a:lvl1pPr algn="l" defTabSz="995690" rtl="0" eaLnBrk="1" latinLnBrk="0" hangingPunct="1">
              <a:spcBef>
                <a:spcPct val="0"/>
              </a:spcBef>
              <a:buNone/>
              <a:defRPr lang="en-GB" sz="2600" kern="1200" dirty="0" smtClean="0">
                <a:solidFill>
                  <a:schemeClr val="tx1"/>
                </a:solidFill>
                <a:latin typeface="Arial Black" panose="020B0A04020102020204" pitchFamily="34" charset="0"/>
                <a:ea typeface="+mj-ea"/>
                <a:cs typeface="+mj-cs"/>
              </a:defRPr>
            </a:lvl1pPr>
          </a:lstStyle>
          <a:p>
            <a:r>
              <a:rPr lang="en-GB" smtClean="0"/>
              <a:t>The chart we are all familiar with</a:t>
            </a:r>
            <a:endParaRPr lang="en-GB" dirty="0"/>
          </a:p>
        </p:txBody>
      </p:sp>
      <p:sp>
        <p:nvSpPr>
          <p:cNvPr id="13" name="Text Placeholder 12"/>
          <p:cNvSpPr>
            <a:spLocks noGrp="1"/>
          </p:cNvSpPr>
          <p:nvPr>
            <p:ph type="body" sz="quarter" idx="11"/>
          </p:nvPr>
        </p:nvSpPr>
        <p:spPr/>
        <p:txBody>
          <a:bodyPr/>
          <a:lstStyle/>
          <a:p>
            <a:endParaRPr lang="en-US"/>
          </a:p>
        </p:txBody>
      </p:sp>
      <p:sp>
        <p:nvSpPr>
          <p:cNvPr id="8" name="Text Placeholder 7"/>
          <p:cNvSpPr>
            <a:spLocks noGrp="1"/>
          </p:cNvSpPr>
          <p:nvPr>
            <p:ph type="body" sz="quarter" idx="13"/>
          </p:nvPr>
        </p:nvSpPr>
        <p:spPr/>
        <p:txBody>
          <a:bodyPr/>
          <a:lstStyle/>
          <a:p>
            <a:r>
              <a:rPr lang="en-US" smtClean="0"/>
              <a:t>Source: Based on Oaktree Capital Management L.P., Howard Marks, Risk Revisited Again</a:t>
            </a:r>
            <a:endParaRPr lang="en-US" dirty="0"/>
          </a:p>
        </p:txBody>
      </p:sp>
      <p:sp>
        <p:nvSpPr>
          <p:cNvPr id="52" name="Text Placeholder 9"/>
          <p:cNvSpPr txBox="1">
            <a:spLocks noGrp="1"/>
          </p:cNvSpPr>
          <p:nvPr>
            <p:ph type="body" sz="quarter" idx="10"/>
          </p:nvPr>
        </p:nvSpPr>
        <p:spPr>
          <a:xfrm>
            <a:off x="7506119" y="1619250"/>
            <a:ext cx="2736432" cy="3000821"/>
          </a:xfrm>
        </p:spPr>
        <p:txBody>
          <a:bodyPr/>
          <a:lstStyle>
            <a:lvl1pPr marL="0" indent="0" algn="l" defTabSz="995690" rtl="0" eaLnBrk="1" latinLnBrk="0" hangingPunct="1">
              <a:lnSpc>
                <a:spcPct val="100000"/>
              </a:lnSpc>
              <a:spcBef>
                <a:spcPts val="600"/>
              </a:spcBef>
              <a:spcAft>
                <a:spcPts val="0"/>
              </a:spcAft>
              <a:buFont typeface="Arial" pitchFamily="34" charset="0"/>
              <a:buNone/>
              <a:defRPr lang="en-US" sz="18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chemeClr val="tx1"/>
              </a:buClr>
              <a:buSzPct val="100000"/>
              <a:buFont typeface="Arial" pitchFamily="34" charset="0"/>
              <a:buChar char="●"/>
              <a:defRPr lang="en-US" sz="18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600" b="1" kern="1200" dirty="0" smtClean="0">
                <a:solidFill>
                  <a:schemeClr val="tx1"/>
                </a:solidFill>
                <a:latin typeface="Arial Black" panose="020B0A040201020202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a:lstStyle>
          <a:p>
            <a:pPr lvl="1"/>
            <a:r>
              <a:rPr lang="en-GB" i="1" dirty="0" smtClean="0"/>
              <a:t>‘Riskier investments produce higher returns’ </a:t>
            </a:r>
          </a:p>
          <a:p>
            <a:pPr lvl="1"/>
            <a:r>
              <a:rPr lang="en-GB" i="1" dirty="0" smtClean="0"/>
              <a:t>‘Take more risk if you want higher returns’</a:t>
            </a:r>
          </a:p>
          <a:p>
            <a:pPr lvl="1"/>
            <a:r>
              <a:rPr lang="en-GB" dirty="0" smtClean="0"/>
              <a:t>If riskier investments could be counted on to produce higher returns, they wouldn’t, by definition, be riskier!</a:t>
            </a:r>
          </a:p>
          <a:p>
            <a:endParaRPr lang="en-GB" dirty="0"/>
          </a:p>
        </p:txBody>
      </p:sp>
      <p:cxnSp>
        <p:nvCxnSpPr>
          <p:cNvPr id="48" name="Straight Arrow Connector 47"/>
          <p:cNvCxnSpPr/>
          <p:nvPr/>
        </p:nvCxnSpPr>
        <p:spPr>
          <a:xfrm flipV="1">
            <a:off x="1083139" y="1620391"/>
            <a:ext cx="0" cy="3960440"/>
          </a:xfrm>
          <a:prstGeom prst="straightConnector1">
            <a:avLst/>
          </a:prstGeom>
          <a:ln w="25400">
            <a:solidFill>
              <a:schemeClr val="tx2"/>
            </a:solidFill>
            <a:headEnd w="lg" len="med"/>
            <a:tailEnd type="arrow"/>
          </a:ln>
        </p:spPr>
        <p:style>
          <a:lnRef idx="1">
            <a:schemeClr val="accent1"/>
          </a:lnRef>
          <a:fillRef idx="0">
            <a:schemeClr val="accent1"/>
          </a:fillRef>
          <a:effectRef idx="0">
            <a:schemeClr val="accent1"/>
          </a:effectRef>
          <a:fontRef idx="minor">
            <a:schemeClr val="tx1"/>
          </a:fontRef>
        </p:style>
      </p:cxnSp>
      <p:cxnSp>
        <p:nvCxnSpPr>
          <p:cNvPr id="49" name="Straight Arrow Connector 48"/>
          <p:cNvCxnSpPr/>
          <p:nvPr/>
        </p:nvCxnSpPr>
        <p:spPr>
          <a:xfrm>
            <a:off x="1083139" y="5580831"/>
            <a:ext cx="5752256" cy="0"/>
          </a:xfrm>
          <a:prstGeom prst="straightConnector1">
            <a:avLst/>
          </a:prstGeom>
          <a:ln w="25400">
            <a:solidFill>
              <a:schemeClr val="tx2"/>
            </a:solidFill>
            <a:headEnd w="lg" len="med"/>
            <a:tailEnd type="arrow"/>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flipV="1">
            <a:off x="1083139" y="3924647"/>
            <a:ext cx="5400600" cy="1512168"/>
          </a:xfrm>
          <a:prstGeom prst="line">
            <a:avLst/>
          </a:prstGeom>
          <a:ln w="3175">
            <a:solidFill>
              <a:schemeClr val="tx2"/>
            </a:solidFill>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51" name="Text Placeholder 5"/>
          <p:cNvSpPr txBox="1">
            <a:spLocks/>
          </p:cNvSpPr>
          <p:nvPr/>
        </p:nvSpPr>
        <p:spPr>
          <a:xfrm>
            <a:off x="6930876" y="2052439"/>
            <a:ext cx="3420033" cy="2754600"/>
          </a:xfrm>
          <a:prstGeom prst="rect">
            <a:avLst/>
          </a:prstGeom>
        </p:spPr>
        <p:txBody>
          <a:bodyPr/>
          <a:lstStyle>
            <a:lvl1pPr marL="0" indent="0" algn="l" defTabSz="995690" rtl="0" eaLnBrk="1" latinLnBrk="0" hangingPunct="1">
              <a:lnSpc>
                <a:spcPct val="100000"/>
              </a:lnSpc>
              <a:spcBef>
                <a:spcPts val="600"/>
              </a:spcBef>
              <a:spcAft>
                <a:spcPts val="0"/>
              </a:spcAft>
              <a:buFont typeface="Arial" pitchFamily="34" charset="0"/>
              <a:buNone/>
              <a:defRPr lang="en-US" sz="18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chemeClr val="tx1"/>
              </a:buClr>
              <a:buSzPct val="100000"/>
              <a:buFont typeface="Arial" pitchFamily="34" charset="0"/>
              <a:buChar char="●"/>
              <a:defRPr lang="en-US" sz="18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600" b="1" kern="1200" dirty="0" smtClean="0">
                <a:solidFill>
                  <a:schemeClr val="tx1"/>
                </a:solidFill>
                <a:latin typeface="Arial Black" panose="020B0A040201020202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a:lstStyle>
          <a:p>
            <a:pPr marL="285750" indent="-285750">
              <a:buFont typeface="Arial" pitchFamily="34" charset="0"/>
              <a:buChar char="•"/>
            </a:pPr>
            <a:endParaRPr lang="en-GB" dirty="0" smtClean="0"/>
          </a:p>
        </p:txBody>
      </p:sp>
      <p:sp>
        <p:nvSpPr>
          <p:cNvPr id="53" name="TextBox 52"/>
          <p:cNvSpPr txBox="1"/>
          <p:nvPr/>
        </p:nvSpPr>
        <p:spPr>
          <a:xfrm rot="16200000">
            <a:off x="-825073" y="3600611"/>
            <a:ext cx="3024336" cy="216024"/>
          </a:xfrm>
          <a:prstGeom prst="rect">
            <a:avLst/>
          </a:prstGeom>
          <a:noFill/>
        </p:spPr>
        <p:txBody>
          <a:bodyPr wrap="square" lIns="0" tIns="0" rIns="0" bIns="0" rtlCol="0">
            <a:spAutoFit/>
          </a:bodyPr>
          <a:lstStyle/>
          <a:p>
            <a:pPr algn="ctr"/>
            <a:r>
              <a:rPr lang="en-GB" sz="1400" b="1" dirty="0" smtClean="0"/>
              <a:t>Return</a:t>
            </a:r>
          </a:p>
        </p:txBody>
      </p:sp>
      <p:sp>
        <p:nvSpPr>
          <p:cNvPr id="54" name="TextBox 53"/>
          <p:cNvSpPr txBox="1"/>
          <p:nvPr/>
        </p:nvSpPr>
        <p:spPr>
          <a:xfrm>
            <a:off x="2595307" y="5868863"/>
            <a:ext cx="3024336" cy="216024"/>
          </a:xfrm>
          <a:prstGeom prst="rect">
            <a:avLst/>
          </a:prstGeom>
          <a:noFill/>
        </p:spPr>
        <p:txBody>
          <a:bodyPr wrap="square" lIns="0" tIns="0" rIns="0" bIns="0" rtlCol="0">
            <a:spAutoFit/>
          </a:bodyPr>
          <a:lstStyle/>
          <a:p>
            <a:pPr algn="ctr"/>
            <a:r>
              <a:rPr lang="en-GB" sz="1400" b="1" dirty="0" smtClean="0"/>
              <a:t>Risk</a:t>
            </a:r>
          </a:p>
        </p:txBody>
      </p:sp>
    </p:spTree>
    <p:extLst>
      <p:ext uri="{BB962C8B-B14F-4D97-AF65-F5344CB8AC3E}">
        <p14:creationId xmlns:p14="http://schemas.microsoft.com/office/powerpoint/2010/main" val="63579933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A different interpretation</a:t>
            </a:r>
            <a:endParaRPr lang="en-US" dirty="0"/>
          </a:p>
        </p:txBody>
      </p:sp>
      <p:sp>
        <p:nvSpPr>
          <p:cNvPr id="29" name="Text Placeholder 28"/>
          <p:cNvSpPr>
            <a:spLocks noGrp="1"/>
          </p:cNvSpPr>
          <p:nvPr>
            <p:ph type="body" sz="quarter" idx="11"/>
          </p:nvPr>
        </p:nvSpPr>
        <p:spPr/>
        <p:txBody>
          <a:bodyPr/>
          <a:lstStyle/>
          <a:p>
            <a:endParaRPr lang="en-US"/>
          </a:p>
        </p:txBody>
      </p:sp>
      <p:sp>
        <p:nvSpPr>
          <p:cNvPr id="24" name="Text Placeholder 23"/>
          <p:cNvSpPr>
            <a:spLocks noGrp="1"/>
          </p:cNvSpPr>
          <p:nvPr>
            <p:ph type="body" sz="quarter" idx="13"/>
          </p:nvPr>
        </p:nvSpPr>
        <p:spPr/>
        <p:txBody>
          <a:bodyPr/>
          <a:lstStyle/>
          <a:p>
            <a:r>
              <a:rPr lang="en-US" smtClean="0"/>
              <a:t>Source: Based on Oaktree Capital Management L.P., Howard Marks, Risk Revisited Again</a:t>
            </a:r>
            <a:endParaRPr lang="en-US"/>
          </a:p>
        </p:txBody>
      </p:sp>
      <p:sp>
        <p:nvSpPr>
          <p:cNvPr id="22" name="Text Placeholder 21"/>
          <p:cNvSpPr>
            <a:spLocks noGrp="1"/>
          </p:cNvSpPr>
          <p:nvPr>
            <p:ph type="body" sz="quarter" idx="10"/>
          </p:nvPr>
        </p:nvSpPr>
        <p:spPr>
          <a:xfrm>
            <a:off x="7516167" y="1619250"/>
            <a:ext cx="2726384" cy="3908762"/>
          </a:xfrm>
        </p:spPr>
        <p:txBody>
          <a:bodyPr/>
          <a:lstStyle/>
          <a:p>
            <a:pPr lvl="1"/>
            <a:r>
              <a:rPr lang="en-GB" dirty="0" smtClean="0"/>
              <a:t>The expected return increases but…</a:t>
            </a:r>
          </a:p>
          <a:p>
            <a:pPr lvl="1"/>
            <a:r>
              <a:rPr lang="en-GB" dirty="0" smtClean="0"/>
              <a:t>… the range of possible outcomes becomes wider </a:t>
            </a:r>
          </a:p>
          <a:p>
            <a:pPr lvl="1"/>
            <a:r>
              <a:rPr lang="en-GB" dirty="0" smtClean="0"/>
              <a:t>Both downside and upside possibilities increase </a:t>
            </a:r>
          </a:p>
          <a:p>
            <a:pPr lvl="1"/>
            <a:r>
              <a:rPr lang="en-GB" b="1" dirty="0" smtClean="0">
                <a:solidFill>
                  <a:schemeClr val="accent6"/>
                </a:solidFill>
              </a:rPr>
              <a:t>There is a greater chance of investment returns deviating from expectations</a:t>
            </a:r>
          </a:p>
          <a:p>
            <a:pPr lvl="1"/>
            <a:endParaRPr lang="en-US" dirty="0"/>
          </a:p>
        </p:txBody>
      </p:sp>
      <p:sp>
        <p:nvSpPr>
          <p:cNvPr id="4" name="TextBox 3"/>
          <p:cNvSpPr txBox="1"/>
          <p:nvPr/>
        </p:nvSpPr>
        <p:spPr>
          <a:xfrm rot="16200000">
            <a:off x="-825073" y="3600611"/>
            <a:ext cx="3024336" cy="216024"/>
          </a:xfrm>
          <a:prstGeom prst="rect">
            <a:avLst/>
          </a:prstGeom>
          <a:noFill/>
        </p:spPr>
        <p:txBody>
          <a:bodyPr wrap="square" lIns="0" tIns="0" rIns="0" bIns="0" rtlCol="0">
            <a:spAutoFit/>
          </a:bodyPr>
          <a:lstStyle/>
          <a:p>
            <a:pPr algn="ctr"/>
            <a:r>
              <a:rPr lang="en-GB" sz="1400" b="1" dirty="0" smtClean="0"/>
              <a:t>Return</a:t>
            </a:r>
          </a:p>
        </p:txBody>
      </p:sp>
      <p:cxnSp>
        <p:nvCxnSpPr>
          <p:cNvPr id="5" name="Straight Arrow Connector 4"/>
          <p:cNvCxnSpPr/>
          <p:nvPr/>
        </p:nvCxnSpPr>
        <p:spPr>
          <a:xfrm flipV="1">
            <a:off x="1083139" y="1620391"/>
            <a:ext cx="0" cy="3960440"/>
          </a:xfrm>
          <a:prstGeom prst="straightConnector1">
            <a:avLst/>
          </a:prstGeom>
          <a:ln w="25400">
            <a:solidFill>
              <a:schemeClr val="tx2"/>
            </a:solidFill>
            <a:headEnd w="lg" len="med"/>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1083139" y="5580831"/>
            <a:ext cx="5752256" cy="0"/>
          </a:xfrm>
          <a:prstGeom prst="straightConnector1">
            <a:avLst/>
          </a:prstGeom>
          <a:ln w="25400">
            <a:solidFill>
              <a:schemeClr val="tx2"/>
            </a:solidFill>
            <a:headEnd w="lg" len="med"/>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2595307" y="5868863"/>
            <a:ext cx="3024336" cy="216024"/>
          </a:xfrm>
          <a:prstGeom prst="rect">
            <a:avLst/>
          </a:prstGeom>
          <a:noFill/>
        </p:spPr>
        <p:txBody>
          <a:bodyPr wrap="square" lIns="0" tIns="0" rIns="0" bIns="0" rtlCol="0">
            <a:spAutoFit/>
          </a:bodyPr>
          <a:lstStyle/>
          <a:p>
            <a:pPr algn="ctr"/>
            <a:r>
              <a:rPr lang="en-GB" sz="1400" b="1" dirty="0" smtClean="0"/>
              <a:t>Risk</a:t>
            </a:r>
          </a:p>
        </p:txBody>
      </p:sp>
      <p:cxnSp>
        <p:nvCxnSpPr>
          <p:cNvPr id="9" name="Straight Connector 8"/>
          <p:cNvCxnSpPr/>
          <p:nvPr/>
        </p:nvCxnSpPr>
        <p:spPr>
          <a:xfrm>
            <a:off x="5983543" y="2433850"/>
            <a:ext cx="0" cy="3424322"/>
          </a:xfrm>
          <a:prstGeom prst="line">
            <a:avLst/>
          </a:prstGeom>
          <a:ln w="3175">
            <a:solidFill>
              <a:schemeClr val="tx2"/>
            </a:solidFill>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0" name="Arc 9"/>
          <p:cNvSpPr/>
          <p:nvPr/>
        </p:nvSpPr>
        <p:spPr>
          <a:xfrm rot="13584624">
            <a:off x="5457196" y="1880058"/>
            <a:ext cx="4963583" cy="4725039"/>
          </a:xfrm>
          <a:prstGeom prst="arc">
            <a:avLst/>
          </a:prstGeom>
          <a:ln w="3175">
            <a:solidFill>
              <a:schemeClr val="tx2"/>
            </a:solidFill>
            <a:headEnd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1" name="Straight Connector 10"/>
          <p:cNvCxnSpPr/>
          <p:nvPr/>
        </p:nvCxnSpPr>
        <p:spPr>
          <a:xfrm flipH="1">
            <a:off x="5259603" y="4068663"/>
            <a:ext cx="723940" cy="0"/>
          </a:xfrm>
          <a:prstGeom prst="line">
            <a:avLst/>
          </a:prstGeom>
          <a:ln w="3175">
            <a:solidFill>
              <a:schemeClr val="tx2"/>
            </a:solidFill>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107475" y="3744626"/>
            <a:ext cx="0" cy="1692189"/>
          </a:xfrm>
          <a:prstGeom prst="line">
            <a:avLst/>
          </a:prstGeom>
          <a:ln w="3175">
            <a:solidFill>
              <a:schemeClr val="tx2"/>
            </a:solidFill>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3" name="Arc 12"/>
          <p:cNvSpPr/>
          <p:nvPr/>
        </p:nvSpPr>
        <p:spPr>
          <a:xfrm rot="13584624">
            <a:off x="3740333" y="3428939"/>
            <a:ext cx="2426471" cy="2359566"/>
          </a:xfrm>
          <a:prstGeom prst="arc">
            <a:avLst/>
          </a:prstGeom>
          <a:ln w="3175">
            <a:solidFill>
              <a:schemeClr val="tx2"/>
            </a:solidFill>
            <a:headEnd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4" name="Straight Connector 13"/>
          <p:cNvCxnSpPr/>
          <p:nvPr/>
        </p:nvCxnSpPr>
        <p:spPr>
          <a:xfrm flipH="1">
            <a:off x="3745505" y="4590720"/>
            <a:ext cx="361970" cy="0"/>
          </a:xfrm>
          <a:prstGeom prst="line">
            <a:avLst/>
          </a:prstGeom>
          <a:ln w="3175">
            <a:solidFill>
              <a:schemeClr val="tx2"/>
            </a:solidFill>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3019345" y="4419581"/>
            <a:ext cx="19817" cy="963333"/>
          </a:xfrm>
          <a:prstGeom prst="line">
            <a:avLst/>
          </a:prstGeom>
          <a:ln w="3175">
            <a:solidFill>
              <a:schemeClr val="tx2"/>
            </a:solidFill>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6" name="Arc 15"/>
          <p:cNvSpPr/>
          <p:nvPr/>
        </p:nvSpPr>
        <p:spPr>
          <a:xfrm rot="13584624">
            <a:off x="2826748" y="4236496"/>
            <a:ext cx="1368152" cy="1357119"/>
          </a:xfrm>
          <a:prstGeom prst="arc">
            <a:avLst/>
          </a:prstGeom>
          <a:ln w="3175">
            <a:solidFill>
              <a:schemeClr val="tx2"/>
            </a:solidFill>
            <a:headEnd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7" name="Straight Connector 16"/>
          <p:cNvCxnSpPr/>
          <p:nvPr/>
        </p:nvCxnSpPr>
        <p:spPr>
          <a:xfrm flipH="1" flipV="1">
            <a:off x="2811331" y="4883684"/>
            <a:ext cx="208014" cy="1"/>
          </a:xfrm>
          <a:prstGeom prst="line">
            <a:avLst/>
          </a:prstGeom>
          <a:ln w="3175">
            <a:solidFill>
              <a:schemeClr val="tx2"/>
            </a:solidFill>
            <a:headEnd w="lg" len="med"/>
            <a:tailEnd type="none" w="lg" len="med"/>
          </a:ln>
        </p:spPr>
        <p:style>
          <a:lnRef idx="1">
            <a:schemeClr val="accent1"/>
          </a:lnRef>
          <a:fillRef idx="0">
            <a:schemeClr val="accent1"/>
          </a:fillRef>
          <a:effectRef idx="0">
            <a:schemeClr val="accent1"/>
          </a:effectRef>
          <a:fontRef idx="minor">
            <a:schemeClr val="tx1"/>
          </a:fontRef>
        </p:style>
      </p:cxnSp>
      <p:sp>
        <p:nvSpPr>
          <p:cNvPr id="18" name="Arc 17"/>
          <p:cNvSpPr/>
          <p:nvPr/>
        </p:nvSpPr>
        <p:spPr>
          <a:xfrm rot="13584624">
            <a:off x="1881047" y="5005170"/>
            <a:ext cx="530167" cy="454174"/>
          </a:xfrm>
          <a:prstGeom prst="arc">
            <a:avLst/>
          </a:prstGeom>
          <a:ln w="3175">
            <a:solidFill>
              <a:schemeClr val="tx2"/>
            </a:solidFill>
            <a:headEnd w="lg" len="med"/>
            <a:tailEnd type="none" w="lg" len="me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cxnSp>
        <p:nvCxnSpPr>
          <p:cNvPr id="19" name="Straight Connector 18"/>
          <p:cNvCxnSpPr/>
          <p:nvPr/>
        </p:nvCxnSpPr>
        <p:spPr>
          <a:xfrm flipV="1">
            <a:off x="1083139" y="3924647"/>
            <a:ext cx="5400600" cy="1512168"/>
          </a:xfrm>
          <a:prstGeom prst="line">
            <a:avLst/>
          </a:prstGeom>
          <a:ln w="3175">
            <a:solidFill>
              <a:schemeClr val="tx2"/>
            </a:solidFill>
            <a:headEnd w="lg" len="med"/>
            <a:tailEnd type="none" w="lg" len="med"/>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1957143" y="5040258"/>
            <a:ext cx="6216" cy="342656"/>
          </a:xfrm>
          <a:prstGeom prst="line">
            <a:avLst/>
          </a:prstGeom>
          <a:ln w="3175">
            <a:solidFill>
              <a:schemeClr val="tx2"/>
            </a:solidFill>
            <a:headEnd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115650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Risk versus uncertainty</a:t>
            </a:r>
            <a:br>
              <a:rPr lang="en-US" smtClean="0"/>
            </a:br>
            <a:endParaRPr lang="en-US" dirty="0"/>
          </a:p>
        </p:txBody>
      </p:sp>
      <p:sp>
        <p:nvSpPr>
          <p:cNvPr id="21" name="Text Placeholder 20"/>
          <p:cNvSpPr>
            <a:spLocks noGrp="1"/>
          </p:cNvSpPr>
          <p:nvPr>
            <p:ph type="body" sz="quarter" idx="11"/>
          </p:nvPr>
        </p:nvSpPr>
        <p:spPr/>
        <p:txBody>
          <a:bodyPr/>
          <a:lstStyle/>
          <a:p>
            <a:endParaRPr lang="en-US"/>
          </a:p>
        </p:txBody>
      </p:sp>
      <p:sp>
        <p:nvSpPr>
          <p:cNvPr id="5" name="Text Placeholder 4"/>
          <p:cNvSpPr>
            <a:spLocks noGrp="1"/>
          </p:cNvSpPr>
          <p:nvPr>
            <p:ph type="body" sz="quarter" idx="10"/>
          </p:nvPr>
        </p:nvSpPr>
        <p:spPr/>
        <p:txBody>
          <a:bodyPr/>
          <a:lstStyle/>
          <a:p>
            <a:pPr lvl="1"/>
            <a:r>
              <a:rPr lang="en-GB" smtClean="0"/>
              <a:t>Risk </a:t>
            </a:r>
          </a:p>
          <a:p>
            <a:pPr lvl="2"/>
            <a:r>
              <a:rPr lang="en-GB" smtClean="0"/>
              <a:t>Future events occur with known probability</a:t>
            </a:r>
          </a:p>
          <a:p>
            <a:pPr lvl="1"/>
            <a:r>
              <a:rPr lang="en-GB" smtClean="0"/>
              <a:t>Uncertainty</a:t>
            </a:r>
          </a:p>
          <a:p>
            <a:pPr lvl="2"/>
            <a:r>
              <a:rPr lang="en-GB" smtClean="0"/>
              <a:t>Event likelihood is undefined or unknowable</a:t>
            </a:r>
          </a:p>
          <a:p>
            <a:pPr lvl="1"/>
            <a:endParaRPr lang="en-GB" smtClean="0"/>
          </a:p>
          <a:p>
            <a:endParaRPr lang="en-US" dirty="0"/>
          </a:p>
        </p:txBody>
      </p:sp>
      <p:sp>
        <p:nvSpPr>
          <p:cNvPr id="17" name="Text Placeholder 16"/>
          <p:cNvSpPr>
            <a:spLocks noGrp="1"/>
          </p:cNvSpPr>
          <p:nvPr>
            <p:ph type="body" sz="quarter" idx="15"/>
          </p:nvPr>
        </p:nvSpPr>
        <p:spPr>
          <a:xfrm>
            <a:off x="5418138" y="1619250"/>
            <a:ext cx="4824000" cy="4139595"/>
          </a:xfrm>
        </p:spPr>
        <p:txBody>
          <a:bodyPr/>
          <a:lstStyle/>
          <a:p>
            <a:pPr lvl="1"/>
            <a:r>
              <a:rPr lang="en-GB" dirty="0" smtClean="0"/>
              <a:t>If markets are uncertain, we are unable to make distributional assumptions</a:t>
            </a:r>
          </a:p>
          <a:p>
            <a:pPr lvl="1"/>
            <a:r>
              <a:rPr lang="en-GB" dirty="0" smtClean="0"/>
              <a:t>Adopt proxy guides; better to be roughly right than precisely wrong</a:t>
            </a:r>
          </a:p>
          <a:p>
            <a:pPr lvl="1"/>
            <a:r>
              <a:rPr lang="en-GB" dirty="0" smtClean="0"/>
              <a:t>Use history as our guide to attempt awareness of all possible scenarios </a:t>
            </a:r>
          </a:p>
          <a:p>
            <a:pPr lvl="1"/>
            <a:r>
              <a:rPr lang="en-GB" dirty="0" smtClean="0"/>
              <a:t>Value at Risk can be useful with an appropriate data sample but be cynical</a:t>
            </a:r>
          </a:p>
          <a:p>
            <a:pPr lvl="1"/>
            <a:r>
              <a:rPr lang="en-GB" dirty="0" smtClean="0"/>
              <a:t>Stress testing; prepare for the future &amp; understand consequences</a:t>
            </a:r>
          </a:p>
          <a:p>
            <a:endParaRPr lang="en-GB" dirty="0" smtClean="0"/>
          </a:p>
          <a:p>
            <a:endParaRPr lang="en-GB" dirty="0" smtClean="0"/>
          </a:p>
          <a:p>
            <a:endParaRPr lang="en-US" dirty="0"/>
          </a:p>
        </p:txBody>
      </p:sp>
      <p:sp>
        <p:nvSpPr>
          <p:cNvPr id="3" name="Text Placeholder 5"/>
          <p:cNvSpPr txBox="1">
            <a:spLocks/>
          </p:cNvSpPr>
          <p:nvPr/>
        </p:nvSpPr>
        <p:spPr>
          <a:xfrm>
            <a:off x="395270" y="1260351"/>
            <a:ext cx="4735405" cy="1677382"/>
          </a:xfrm>
          <a:prstGeom prst="rect">
            <a:avLst/>
          </a:prstGeom>
        </p:spPr>
        <p:txBody>
          <a:bodyPr/>
          <a:lstStyle>
            <a:lvl1pPr marL="0" indent="0" algn="l" defTabSz="995690" rtl="0" eaLnBrk="1" latinLnBrk="0" hangingPunct="1">
              <a:lnSpc>
                <a:spcPct val="100000"/>
              </a:lnSpc>
              <a:spcBef>
                <a:spcPts val="600"/>
              </a:spcBef>
              <a:spcAft>
                <a:spcPts val="0"/>
              </a:spcAft>
              <a:buFont typeface="Arial" pitchFamily="34" charset="0"/>
              <a:buNone/>
              <a:defRPr lang="en-US" sz="18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chemeClr val="tx1"/>
              </a:buClr>
              <a:buSzPct val="100000"/>
              <a:buFont typeface="Arial" pitchFamily="34" charset="0"/>
              <a:buChar char="●"/>
              <a:defRPr lang="en-US" sz="18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600" b="1" kern="1200" dirty="0" smtClean="0">
                <a:solidFill>
                  <a:schemeClr val="tx1"/>
                </a:solidFill>
                <a:latin typeface="Arial Black" panose="020B0A040201020202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a:lstStyle>
          <a:p>
            <a:pPr marL="552450" lvl="1" indent="-285750">
              <a:buFont typeface="Arial" pitchFamily="34" charset="0"/>
              <a:buChar char="•"/>
            </a:pPr>
            <a:endParaRPr lang="en-GB" sz="1200" b="1" i="1" dirty="0">
              <a:solidFill>
                <a:schemeClr val="tx2"/>
              </a:solidFill>
            </a:endParaRPr>
          </a:p>
        </p:txBody>
      </p:sp>
      <p:pic>
        <p:nvPicPr>
          <p:cNvPr id="13" name="Picture 12"/>
          <p:cNvPicPr>
            <a:picLocks noChangeAspect="1"/>
          </p:cNvPicPr>
          <p:nvPr/>
        </p:nvPicPr>
        <p:blipFill>
          <a:blip r:embed="rId2"/>
          <a:stretch>
            <a:fillRect/>
          </a:stretch>
        </p:blipFill>
        <p:spPr>
          <a:xfrm>
            <a:off x="2504386" y="4964437"/>
            <a:ext cx="5682882" cy="1837490"/>
          </a:xfrm>
          <a:prstGeom prst="rect">
            <a:avLst/>
          </a:prstGeom>
        </p:spPr>
      </p:pic>
      <p:sp>
        <p:nvSpPr>
          <p:cNvPr id="14" name="Text Placeholder 5"/>
          <p:cNvSpPr txBox="1">
            <a:spLocks/>
          </p:cNvSpPr>
          <p:nvPr/>
        </p:nvSpPr>
        <p:spPr>
          <a:xfrm>
            <a:off x="5310696" y="1207571"/>
            <a:ext cx="5148572" cy="2808312"/>
          </a:xfrm>
          <a:prstGeom prst="rect">
            <a:avLst/>
          </a:prstGeom>
        </p:spPr>
        <p:txBody>
          <a:bodyPr/>
          <a:lstStyle>
            <a:lvl1pPr marL="0" indent="0" algn="l" defTabSz="995690" rtl="0" eaLnBrk="1" latinLnBrk="0" hangingPunct="1">
              <a:lnSpc>
                <a:spcPct val="100000"/>
              </a:lnSpc>
              <a:spcBef>
                <a:spcPts val="600"/>
              </a:spcBef>
              <a:spcAft>
                <a:spcPts val="0"/>
              </a:spcAft>
              <a:buFont typeface="Arial" pitchFamily="34" charset="0"/>
              <a:buNone/>
              <a:defRPr lang="en-US" sz="18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chemeClr val="tx1"/>
              </a:buClr>
              <a:buSzPct val="100000"/>
              <a:buFont typeface="Arial" pitchFamily="34" charset="0"/>
              <a:buChar char="●"/>
              <a:defRPr lang="en-US" sz="18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600" b="1" kern="1200" dirty="0" smtClean="0">
                <a:solidFill>
                  <a:schemeClr val="tx1"/>
                </a:solidFill>
                <a:latin typeface="Arial Black" panose="020B0A040201020202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a:lstStyle>
          <a:p>
            <a:pPr marL="285750" indent="-285750">
              <a:buFont typeface="Arial" panose="020B0604020202020204" pitchFamily="34" charset="0"/>
              <a:buChar char="•"/>
            </a:pPr>
            <a:endParaRPr lang="en-GB" sz="1200" b="1" i="1" dirty="0">
              <a:solidFill>
                <a:schemeClr val="tx2"/>
              </a:solidFill>
            </a:endParaRPr>
          </a:p>
        </p:txBody>
      </p:sp>
    </p:spTree>
    <p:extLst>
      <p:ext uri="{BB962C8B-B14F-4D97-AF65-F5344CB8AC3E}">
        <p14:creationId xmlns:p14="http://schemas.microsoft.com/office/powerpoint/2010/main" val="34564713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6"/>
          <p:cNvSpPr txBox="1">
            <a:spLocks/>
          </p:cNvSpPr>
          <p:nvPr/>
        </p:nvSpPr>
        <p:spPr>
          <a:xfrm>
            <a:off x="450849" y="431800"/>
            <a:ext cx="9791701" cy="400110"/>
          </a:xfrm>
          <a:prstGeom prst="rect">
            <a:avLst/>
          </a:prstGeom>
        </p:spPr>
        <p:txBody>
          <a:bodyPr/>
          <a:lstStyle>
            <a:lvl1pPr algn="l" defTabSz="995690" rtl="0" eaLnBrk="1" latinLnBrk="0" hangingPunct="1">
              <a:spcBef>
                <a:spcPct val="0"/>
              </a:spcBef>
              <a:buNone/>
              <a:defRPr lang="en-GB" sz="2600" kern="1200" dirty="0" smtClean="0">
                <a:solidFill>
                  <a:schemeClr val="tx1"/>
                </a:solidFill>
                <a:latin typeface="Arial Black" panose="020B0A04020102020204" pitchFamily="34" charset="0"/>
                <a:ea typeface="+mj-ea"/>
                <a:cs typeface="+mj-cs"/>
              </a:defRPr>
            </a:lvl1pPr>
          </a:lstStyle>
          <a:p>
            <a:endParaRPr lang="en-GB" dirty="0">
              <a:solidFill>
                <a:srgbClr val="FF0000"/>
              </a:solidFill>
            </a:endParaRPr>
          </a:p>
        </p:txBody>
      </p:sp>
      <p:sp>
        <p:nvSpPr>
          <p:cNvPr id="3" name="Text Placeholder 5"/>
          <p:cNvSpPr txBox="1">
            <a:spLocks/>
          </p:cNvSpPr>
          <p:nvPr/>
        </p:nvSpPr>
        <p:spPr>
          <a:xfrm>
            <a:off x="450849" y="1476375"/>
            <a:ext cx="5687939" cy="2985433"/>
          </a:xfrm>
          <a:prstGeom prst="rect">
            <a:avLst/>
          </a:prstGeom>
        </p:spPr>
        <p:txBody>
          <a:bodyPr/>
          <a:lstStyle>
            <a:lvl1pPr marL="0" indent="0" algn="l" defTabSz="995690" rtl="0" eaLnBrk="1" latinLnBrk="0" hangingPunct="1">
              <a:lnSpc>
                <a:spcPct val="100000"/>
              </a:lnSpc>
              <a:spcBef>
                <a:spcPts val="600"/>
              </a:spcBef>
              <a:spcAft>
                <a:spcPts val="0"/>
              </a:spcAft>
              <a:buFont typeface="Arial" pitchFamily="34" charset="0"/>
              <a:buNone/>
              <a:defRPr lang="en-US" sz="18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chemeClr val="tx1"/>
              </a:buClr>
              <a:buSzPct val="100000"/>
              <a:buFont typeface="Arial" pitchFamily="34" charset="0"/>
              <a:buChar char="●"/>
              <a:defRPr lang="en-US" sz="18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600" b="1" kern="1200" dirty="0" smtClean="0">
                <a:solidFill>
                  <a:schemeClr val="tx1"/>
                </a:solidFill>
                <a:latin typeface="Arial Black" panose="020B0A040201020202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a:lstStyle>
          <a:p>
            <a:pPr marL="285750" indent="-285750">
              <a:buFont typeface="Arial" panose="020B0604020202020204" pitchFamily="34" charset="0"/>
              <a:buChar char="•"/>
            </a:pPr>
            <a:endParaRPr lang="en-GB" sz="1400" dirty="0">
              <a:solidFill>
                <a:schemeClr val="tx2"/>
              </a:solidFill>
            </a:endParaRP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8185" y="1619249"/>
            <a:ext cx="4814693" cy="3203959"/>
          </a:xfrm>
          <a:prstGeom prst="rect">
            <a:avLst/>
          </a:prstGeom>
          <a:solidFill>
            <a:schemeClr val="accent1">
              <a:lumMod val="20000"/>
              <a:lumOff val="80000"/>
              <a:alpha val="21000"/>
            </a:schemeClr>
          </a:solidFill>
          <a:ln>
            <a:noFill/>
          </a:ln>
        </p:spPr>
      </p:pic>
      <p:sp>
        <p:nvSpPr>
          <p:cNvPr id="6" name="Title 5"/>
          <p:cNvSpPr>
            <a:spLocks noGrp="1"/>
          </p:cNvSpPr>
          <p:nvPr>
            <p:ph type="title"/>
          </p:nvPr>
        </p:nvSpPr>
        <p:spPr/>
        <p:txBody>
          <a:bodyPr/>
          <a:lstStyle/>
          <a:p>
            <a:r>
              <a:rPr lang="en-GB" smtClean="0"/>
              <a:t>Statement of belief</a:t>
            </a:r>
            <a:br>
              <a:rPr lang="en-GB" smtClean="0"/>
            </a:br>
            <a:endParaRPr lang="en-US" dirty="0"/>
          </a:p>
        </p:txBody>
      </p:sp>
      <p:sp>
        <p:nvSpPr>
          <p:cNvPr id="14" name="Text Placeholder 13"/>
          <p:cNvSpPr>
            <a:spLocks noGrp="1"/>
          </p:cNvSpPr>
          <p:nvPr>
            <p:ph type="body" sz="quarter" idx="11"/>
          </p:nvPr>
        </p:nvSpPr>
        <p:spPr/>
        <p:txBody>
          <a:bodyPr/>
          <a:lstStyle/>
          <a:p>
            <a:endParaRPr lang="en-US"/>
          </a:p>
        </p:txBody>
      </p:sp>
      <p:sp>
        <p:nvSpPr>
          <p:cNvPr id="15" name="Text Placeholder 14"/>
          <p:cNvSpPr>
            <a:spLocks noGrp="1"/>
          </p:cNvSpPr>
          <p:nvPr>
            <p:ph type="body" sz="quarter" idx="13"/>
          </p:nvPr>
        </p:nvSpPr>
        <p:spPr/>
        <p:txBody>
          <a:bodyPr/>
          <a:lstStyle/>
          <a:p>
            <a:endParaRPr lang="en-US"/>
          </a:p>
        </p:txBody>
      </p:sp>
      <p:sp>
        <p:nvSpPr>
          <p:cNvPr id="10" name="Text Placeholder 9"/>
          <p:cNvSpPr>
            <a:spLocks noGrp="1"/>
          </p:cNvSpPr>
          <p:nvPr>
            <p:ph type="body" sz="quarter" idx="14"/>
          </p:nvPr>
        </p:nvSpPr>
        <p:spPr/>
        <p:txBody>
          <a:bodyPr/>
          <a:lstStyle/>
          <a:p>
            <a:r>
              <a:rPr lang="en-US" smtClean="0"/>
              <a:t>“Markets are not risky; they are uncertain”</a:t>
            </a:r>
            <a:endParaRPr lang="en-US" dirty="0"/>
          </a:p>
        </p:txBody>
      </p:sp>
      <p:sp>
        <p:nvSpPr>
          <p:cNvPr id="7" name="Text Placeholder 6"/>
          <p:cNvSpPr>
            <a:spLocks noGrp="1"/>
          </p:cNvSpPr>
          <p:nvPr>
            <p:ph type="body" sz="quarter" idx="10"/>
          </p:nvPr>
        </p:nvSpPr>
        <p:spPr>
          <a:xfrm>
            <a:off x="450850" y="1619250"/>
            <a:ext cx="4824413" cy="3046988"/>
          </a:xfrm>
        </p:spPr>
        <p:txBody>
          <a:bodyPr/>
          <a:lstStyle/>
          <a:p>
            <a:pPr lvl="1"/>
            <a:r>
              <a:rPr lang="en-GB" dirty="0" smtClean="0"/>
              <a:t>We believe markets are uncertain rather than risky</a:t>
            </a:r>
          </a:p>
          <a:p>
            <a:pPr lvl="2"/>
            <a:r>
              <a:rPr lang="en-GB" dirty="0" smtClean="0"/>
              <a:t>Why? </a:t>
            </a:r>
          </a:p>
          <a:p>
            <a:pPr lvl="2"/>
            <a:r>
              <a:rPr lang="en-GB" dirty="0" smtClean="0"/>
              <a:t>Risk measures a range of known possible outcomes</a:t>
            </a:r>
          </a:p>
          <a:p>
            <a:pPr lvl="2"/>
            <a:r>
              <a:rPr lang="en-GB" dirty="0" smtClean="0"/>
              <a:t>Financial history has taught us that not all outcomes are knowable in advance. </a:t>
            </a:r>
          </a:p>
          <a:p>
            <a:pPr lvl="2"/>
            <a:r>
              <a:rPr lang="en-GB" dirty="0" smtClean="0"/>
              <a:t>By definition, therefore, they are uncertain</a:t>
            </a:r>
          </a:p>
          <a:p>
            <a:pPr lvl="1"/>
            <a:r>
              <a:rPr lang="en-GB" dirty="0" smtClean="0"/>
              <a:t>Why might financial markets be uncertain?</a:t>
            </a:r>
          </a:p>
          <a:p>
            <a:pPr lvl="2"/>
            <a:r>
              <a:rPr lang="en-GB" dirty="0" smtClean="0"/>
              <a:t>Assigning probabilities to high impact but rare events is difficult</a:t>
            </a:r>
          </a:p>
          <a:p>
            <a:pPr lvl="2"/>
            <a:r>
              <a:rPr lang="en-GB" dirty="0" smtClean="0"/>
              <a:t>Financial systems can be sensitive to small changes in conditions as they are so interconnected</a:t>
            </a:r>
          </a:p>
          <a:p>
            <a:pPr lvl="2"/>
            <a:r>
              <a:rPr lang="en-GB" dirty="0" smtClean="0"/>
              <a:t>Markets involve human participants and their actions shape economic outcomes</a:t>
            </a:r>
          </a:p>
          <a:p>
            <a:endParaRPr lang="en-US" dirty="0"/>
          </a:p>
        </p:txBody>
      </p:sp>
    </p:spTree>
    <p:extLst>
      <p:ext uri="{BB962C8B-B14F-4D97-AF65-F5344CB8AC3E}">
        <p14:creationId xmlns:p14="http://schemas.microsoft.com/office/powerpoint/2010/main" val="24698254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6" name="Rectangle 6"/>
          <p:cNvSpPr>
            <a:spLocks noGrp="1" noChangeArrowheads="1"/>
          </p:cNvSpPr>
          <p:nvPr>
            <p:ph type="title"/>
          </p:nvPr>
        </p:nvSpPr>
        <p:spPr/>
        <p:txBody>
          <a:bodyPr/>
          <a:lstStyle/>
          <a:p>
            <a:r>
              <a:rPr lang="en-GB" smtClean="0"/>
              <a:t>The Volatility Paradox</a:t>
            </a:r>
            <a:endParaRPr lang="en-GB" dirty="0" smtClean="0"/>
          </a:p>
        </p:txBody>
      </p:sp>
      <p:sp>
        <p:nvSpPr>
          <p:cNvPr id="10" name="Text Placeholder 9"/>
          <p:cNvSpPr>
            <a:spLocks noGrp="1"/>
          </p:cNvSpPr>
          <p:nvPr>
            <p:ph type="body" sz="quarter" idx="11"/>
          </p:nvPr>
        </p:nvSpPr>
        <p:spPr/>
        <p:txBody>
          <a:bodyPr/>
          <a:lstStyle/>
          <a:p>
            <a:endParaRPr lang="en-US"/>
          </a:p>
        </p:txBody>
      </p:sp>
      <p:sp>
        <p:nvSpPr>
          <p:cNvPr id="3" name="Text Placeholder 2"/>
          <p:cNvSpPr>
            <a:spLocks noGrp="1"/>
          </p:cNvSpPr>
          <p:nvPr>
            <p:ph type="body" sz="quarter" idx="13"/>
          </p:nvPr>
        </p:nvSpPr>
        <p:spPr/>
        <p:txBody>
          <a:bodyPr/>
          <a:lstStyle/>
          <a:p>
            <a:r>
              <a:rPr lang="en-US" smtClean="0"/>
              <a:t>Source: Office of financial research, A review of financial market themes and developments, Second quarter 2017</a:t>
            </a:r>
            <a:endParaRPr lang="en-US" dirty="0"/>
          </a:p>
        </p:txBody>
      </p:sp>
      <p:sp>
        <p:nvSpPr>
          <p:cNvPr id="30727" name="Rectangle 7"/>
          <p:cNvSpPr>
            <a:spLocks noGrp="1" noChangeArrowheads="1"/>
          </p:cNvSpPr>
          <p:nvPr>
            <p:ph type="body" sz="quarter" idx="10"/>
          </p:nvPr>
        </p:nvSpPr>
        <p:spPr>
          <a:xfrm>
            <a:off x="450850" y="1619250"/>
            <a:ext cx="4824000" cy="2123658"/>
          </a:xfrm>
        </p:spPr>
        <p:txBody>
          <a:bodyPr/>
          <a:lstStyle/>
          <a:p>
            <a:pPr lvl="1"/>
            <a:r>
              <a:rPr lang="en-GB" dirty="0" smtClean="0"/>
              <a:t>Financial market volatility is extremely low. </a:t>
            </a:r>
          </a:p>
          <a:p>
            <a:pPr lvl="1"/>
            <a:r>
              <a:rPr lang="en-GB" dirty="0" smtClean="0"/>
              <a:t>Low volatility could cause financial instability</a:t>
            </a:r>
          </a:p>
          <a:p>
            <a:pPr lvl="2"/>
            <a:r>
              <a:rPr lang="en-GB" dirty="0" smtClean="0"/>
              <a:t>Increased leverage </a:t>
            </a:r>
          </a:p>
          <a:p>
            <a:pPr lvl="2"/>
            <a:r>
              <a:rPr lang="en-GB" dirty="0" smtClean="0"/>
              <a:t>Reduced hedging</a:t>
            </a:r>
          </a:p>
          <a:p>
            <a:pPr lvl="2"/>
            <a:r>
              <a:rPr lang="en-GB" dirty="0" smtClean="0"/>
              <a:t>Risk-management models</a:t>
            </a:r>
          </a:p>
          <a:p>
            <a:pPr lvl="1"/>
            <a:r>
              <a:rPr lang="en-GB" dirty="0" smtClean="0"/>
              <a:t>Financial market volatility is extremely low. </a:t>
            </a:r>
          </a:p>
          <a:p>
            <a:pPr lvl="3"/>
            <a:endParaRPr lang="en-GB" dirty="0" smtClean="0"/>
          </a:p>
        </p:txBody>
      </p:sp>
      <p:sp>
        <p:nvSpPr>
          <p:cNvPr id="7" name="Text Placeholder 9"/>
          <p:cNvSpPr txBox="1">
            <a:spLocks/>
          </p:cNvSpPr>
          <p:nvPr/>
        </p:nvSpPr>
        <p:spPr>
          <a:xfrm>
            <a:off x="450848" y="6732959"/>
            <a:ext cx="6047980" cy="216024"/>
          </a:xfrm>
          <a:prstGeom prst="rect">
            <a:avLst/>
          </a:prstGeom>
        </p:spPr>
        <p:txBody>
          <a:bodyPr/>
          <a:lstStyle>
            <a:lvl1pPr marL="0" indent="0" algn="l" defTabSz="995690" rtl="0" eaLnBrk="1" latinLnBrk="0" hangingPunct="1">
              <a:lnSpc>
                <a:spcPct val="100000"/>
              </a:lnSpc>
              <a:spcBef>
                <a:spcPts val="600"/>
              </a:spcBef>
              <a:spcAft>
                <a:spcPts val="0"/>
              </a:spcAft>
              <a:buFont typeface="Arial" pitchFamily="34" charset="0"/>
              <a:buNone/>
              <a:defRPr lang="en-US" sz="1800" b="0" kern="1200" dirty="0" smtClean="0">
                <a:solidFill>
                  <a:schemeClr val="tx1"/>
                </a:solidFill>
                <a:latin typeface="+mn-lt"/>
                <a:ea typeface="+mn-ea"/>
                <a:cs typeface="+mn-cs"/>
              </a:defRPr>
            </a:lvl1pPr>
            <a:lvl2pPr marL="266700" indent="-266700" algn="l" defTabSz="995690" rtl="0" eaLnBrk="1" latinLnBrk="0" hangingPunct="1">
              <a:lnSpc>
                <a:spcPct val="100000"/>
              </a:lnSpc>
              <a:spcBef>
                <a:spcPts val="600"/>
              </a:spcBef>
              <a:spcAft>
                <a:spcPts val="0"/>
              </a:spcAft>
              <a:buClr>
                <a:schemeClr val="tx1"/>
              </a:buClr>
              <a:buSzPct val="100000"/>
              <a:buFont typeface="Arial" pitchFamily="34" charset="0"/>
              <a:buChar char="●"/>
              <a:defRPr lang="en-US" sz="1800" b="0" kern="1200" baseline="0" dirty="0" smtClean="0">
                <a:solidFill>
                  <a:schemeClr val="tx1"/>
                </a:solidFill>
                <a:latin typeface="+mn-lt"/>
                <a:ea typeface="+mn-ea"/>
                <a:cs typeface="+mn-cs"/>
              </a:defRPr>
            </a:lvl2pPr>
            <a:lvl3pPr marL="542925" indent="-276225"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3pPr>
            <a:lvl4pPr marL="809625" indent="-266700" algn="l" defTabSz="995690" rtl="0" eaLnBrk="1" latinLnBrk="0" hangingPunct="1">
              <a:lnSpc>
                <a:spcPct val="100000"/>
              </a:lnSpc>
              <a:spcBef>
                <a:spcPts val="300"/>
              </a:spcBef>
              <a:spcAft>
                <a:spcPts val="0"/>
              </a:spcAft>
              <a:buClrTx/>
              <a:buFont typeface="Arial" pitchFamily="34" charset="0"/>
              <a:buChar char="‒"/>
              <a:defRPr lang="en-US" sz="1600" kern="1200" dirty="0" smtClean="0">
                <a:solidFill>
                  <a:schemeClr val="tx1"/>
                </a:solidFill>
                <a:latin typeface="+mn-lt"/>
                <a:ea typeface="+mn-ea"/>
                <a:cs typeface="+mn-cs"/>
              </a:defRPr>
            </a:lvl4pPr>
            <a:lvl5pPr marL="0" indent="0" algn="l" defTabSz="995690" rtl="0" eaLnBrk="1" latinLnBrk="0" hangingPunct="1">
              <a:lnSpc>
                <a:spcPct val="100000"/>
              </a:lnSpc>
              <a:spcBef>
                <a:spcPts val="1800"/>
              </a:spcBef>
              <a:spcAft>
                <a:spcPts val="0"/>
              </a:spcAft>
              <a:buClrTx/>
              <a:buFont typeface="Arial" pitchFamily="34" charset="0"/>
              <a:buNone/>
              <a:defRPr lang="en-GB" sz="1600" b="1" kern="1200" dirty="0" smtClean="0">
                <a:solidFill>
                  <a:schemeClr val="tx1"/>
                </a:solidFill>
                <a:latin typeface="Arial Black" panose="020B0A04020102020204" pitchFamily="34" charset="0"/>
                <a:ea typeface="+mn-ea"/>
                <a:cs typeface="+mn-cs"/>
              </a:defRPr>
            </a:lvl5pPr>
            <a:lvl6pPr marL="895350" indent="-171450" algn="l" defTabSz="995690" rtl="0" eaLnBrk="1" latinLnBrk="0" hangingPunct="1">
              <a:lnSpc>
                <a:spcPct val="110000"/>
              </a:lnSpc>
              <a:spcBef>
                <a:spcPts val="0"/>
              </a:spcBef>
              <a:spcAft>
                <a:spcPts val="600"/>
              </a:spcAft>
              <a:buClrTx/>
              <a:buFont typeface="Arial" pitchFamily="34" charset="0"/>
              <a:buNone/>
              <a:defRPr sz="1600" kern="1200" baseline="0">
                <a:solidFill>
                  <a:schemeClr val="tx1"/>
                </a:solidFill>
                <a:latin typeface="+mn-lt"/>
                <a:ea typeface="+mn-ea"/>
                <a:cs typeface="+mn-cs"/>
              </a:defRPr>
            </a:lvl6pPr>
            <a:lvl7pPr marL="893763" indent="-180975"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7pPr>
            <a:lvl8pPr marL="1073150" indent="-179388" algn="l" defTabSz="995690" rtl="0" eaLnBrk="1" latinLnBrk="0" hangingPunct="1">
              <a:lnSpc>
                <a:spcPct val="110000"/>
              </a:lnSpc>
              <a:spcBef>
                <a:spcPts val="0"/>
              </a:spcBef>
              <a:spcAft>
                <a:spcPts val="600"/>
              </a:spcAft>
              <a:buClr>
                <a:schemeClr val="tx2"/>
              </a:buClr>
              <a:buFont typeface="Arial" pitchFamily="34" charset="0"/>
              <a:buChar char="‒"/>
              <a:defRPr sz="1600" kern="1200" baseline="0">
                <a:solidFill>
                  <a:schemeClr val="tx1"/>
                </a:solidFill>
                <a:latin typeface="+mn-lt"/>
                <a:ea typeface="+mn-ea"/>
                <a:cs typeface="+mn-cs"/>
              </a:defRPr>
            </a:lvl8pPr>
            <a:lvl9pPr marL="1254125" indent="-180975" algn="l" defTabSz="995690" rtl="0" eaLnBrk="1" latinLnBrk="0" hangingPunct="1">
              <a:lnSpc>
                <a:spcPct val="110000"/>
              </a:lnSpc>
              <a:spcBef>
                <a:spcPts val="0"/>
              </a:spcBef>
              <a:spcAft>
                <a:spcPts val="600"/>
              </a:spcAft>
              <a:buClr>
                <a:schemeClr val="tx2"/>
              </a:buClr>
              <a:buFont typeface="Arial" pitchFamily="34" charset="0"/>
              <a:buNone/>
              <a:defRPr sz="1600" kern="1200" baseline="0">
                <a:solidFill>
                  <a:schemeClr val="tx1"/>
                </a:solidFill>
                <a:latin typeface="+mn-lt"/>
                <a:ea typeface="+mn-ea"/>
                <a:cs typeface="+mn-cs"/>
              </a:defRPr>
            </a:lvl9pPr>
          </a:lstStyle>
          <a:p>
            <a:endParaRPr lang="en-GB" sz="800" dirty="0"/>
          </a:p>
        </p:txBody>
      </p:sp>
      <p:graphicFrame>
        <p:nvGraphicFramePr>
          <p:cNvPr id="8" name="Chart 7"/>
          <p:cNvGraphicFramePr>
            <a:graphicFrameLocks/>
          </p:cNvGraphicFramePr>
          <p:nvPr>
            <p:extLst>
              <p:ext uri="{D42A27DB-BD31-4B8C-83A1-F6EECF244321}">
                <p14:modId xmlns:p14="http://schemas.microsoft.com/office/powerpoint/2010/main" val="1042661610"/>
              </p:ext>
            </p:extLst>
          </p:nvPr>
        </p:nvGraphicFramePr>
        <p:xfrm>
          <a:off x="5417818" y="1965099"/>
          <a:ext cx="4823461" cy="4368119"/>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11"/>
          <p:cNvSpPr/>
          <p:nvPr/>
        </p:nvSpPr>
        <p:spPr>
          <a:xfrm>
            <a:off x="5417819" y="1620900"/>
            <a:ext cx="4823460" cy="360680"/>
          </a:xfrm>
          <a:prstGeom prst="rect">
            <a:avLst/>
          </a:prstGeom>
          <a:noFill/>
          <a:extLst>
            <a:ext uri="{909E8E84-426E-40DD-AFC4-6F175D3DCCD1}">
              <a14:hiddenFill xmlns:a14="http://schemas.microsoft.com/office/drawing/2010/main">
                <a:solidFill>
                  <a:scrgbClr r="0" g="0" b="0"/>
                </a:solidFill>
              </a14:hiddenFill>
            </a:ext>
          </a:extLst>
        </p:spPr>
        <p:txBody>
          <a:bodyPr wrap="square" lIns="0" tIns="0" rIns="0" bIns="0" anchor="t" anchorCtr="0">
            <a:noAutofit/>
          </a:bodyPr>
          <a:lstStyle/>
          <a:p>
            <a:pPr>
              <a:spcBef>
                <a:spcPts val="30"/>
              </a:spcBef>
            </a:pPr>
            <a:r>
              <a:rPr lang="en-US" sz="1600" dirty="0">
                <a:solidFill>
                  <a:srgbClr val="000000"/>
                </a:solidFill>
                <a:latin typeface="Arial Black" panose="020B0A04020102020204" pitchFamily="34" charset="0"/>
              </a:rPr>
              <a:t>S&amp;P 500 </a:t>
            </a:r>
            <a:r>
              <a:rPr lang="en-US" sz="1600" dirty="0" smtClean="0">
                <a:solidFill>
                  <a:srgbClr val="000000"/>
                </a:solidFill>
                <a:latin typeface="Arial Black" panose="020B0A04020102020204" pitchFamily="34" charset="0"/>
              </a:rPr>
              <a:t>Index: </a:t>
            </a:r>
            <a:r>
              <a:rPr lang="en-US" sz="1600" dirty="0">
                <a:solidFill>
                  <a:srgbClr val="000000"/>
                </a:solidFill>
                <a:latin typeface="Arial Black" panose="020B0A04020102020204" pitchFamily="34" charset="0"/>
              </a:rPr>
              <a:t>90 day </a:t>
            </a:r>
            <a:r>
              <a:rPr lang="en-US" sz="1600" dirty="0" err="1">
                <a:solidFill>
                  <a:srgbClr val="000000"/>
                </a:solidFill>
                <a:latin typeface="Arial Black" panose="020B0A04020102020204" pitchFamily="34" charset="0"/>
              </a:rPr>
              <a:t>realised</a:t>
            </a:r>
            <a:r>
              <a:rPr lang="en-US" sz="1600" dirty="0">
                <a:solidFill>
                  <a:srgbClr val="000000"/>
                </a:solidFill>
                <a:latin typeface="Arial Black" panose="020B0A04020102020204" pitchFamily="34" charset="0"/>
              </a:rPr>
              <a:t> volatility </a:t>
            </a:r>
          </a:p>
        </p:txBody>
      </p:sp>
    </p:spTree>
    <p:extLst>
      <p:ext uri="{BB962C8B-B14F-4D97-AF65-F5344CB8AC3E}">
        <p14:creationId xmlns:p14="http://schemas.microsoft.com/office/powerpoint/2010/main" val="28816913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Blank">
  <a:themeElements>
    <a:clrScheme name="IAM Colours - 2014 1">
      <a:dk1>
        <a:srgbClr val="000000"/>
      </a:dk1>
      <a:lt1>
        <a:srgbClr val="FFFFFF"/>
      </a:lt1>
      <a:dk2>
        <a:srgbClr val="7F7F7B"/>
      </a:dk2>
      <a:lt2>
        <a:srgbClr val="D0D0CE"/>
      </a:lt2>
      <a:accent1>
        <a:srgbClr val="326295"/>
      </a:accent1>
      <a:accent2>
        <a:srgbClr val="74AA50"/>
      </a:accent2>
      <a:accent3>
        <a:srgbClr val="CE0F69"/>
      </a:accent3>
      <a:accent4>
        <a:srgbClr val="DE7C00"/>
      </a:accent4>
      <a:accent5>
        <a:srgbClr val="93328E"/>
      </a:accent5>
      <a:accent6>
        <a:srgbClr val="4298B5"/>
      </a:accent6>
      <a:hlink>
        <a:srgbClr val="000000"/>
      </a:hlink>
      <a:folHlink>
        <a:srgbClr val="000000"/>
      </a:folHlink>
    </a:clrScheme>
    <a:fontScheme name="Investec font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w="6350">
          <a:noFill/>
          <a:miter lim="800000"/>
          <a:headEnd/>
          <a:tailEnd/>
        </a:ln>
        <a:effectLst/>
      </a:spPr>
      <a:bodyPr lIns="36000" tIns="36000" rIns="36000" bIns="36000" rtlCol="0" anchor="ctr"/>
      <a:lstStyle>
        <a:defPPr algn="ctr">
          <a:spcBef>
            <a:spcPct val="0"/>
          </a:spcBef>
          <a:buClrTx/>
          <a:buFontTx/>
          <a:buNone/>
          <a:defRPr sz="1200">
            <a:solidFill>
              <a:schemeClr val="bg1"/>
            </a:solidFill>
            <a:cs typeface="Arial" charset="0"/>
          </a:defRPr>
        </a:defPPr>
      </a:lstStyle>
    </a:spDef>
    <a:lnDef>
      <a:spPr>
        <a:ln w="3175">
          <a:solidFill>
            <a:schemeClr val="tx2"/>
          </a:solidFill>
          <a:headEnd w="lg" len="med"/>
          <a:tailEnd type="none" w="lg" len="med"/>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sz="1400" dirty="0" err="1" smtClean="0"/>
        </a:defPPr>
      </a:lstStyle>
    </a:txDef>
  </a:objectDefaults>
  <a:extraClrSchemeLst/>
  <a:custClrLst>
    <a:custClr name="Sea 100%">
      <a:srgbClr val="326295"/>
    </a:custClr>
    <a:custClr name="Sea 80%">
      <a:srgbClr val="5B81AA"/>
    </a:custClr>
    <a:custClr name="Sea 60%">
      <a:srgbClr val="84A1BF"/>
    </a:custClr>
    <a:custClr name="Sea 40%">
      <a:srgbClr val="ADC0D5"/>
    </a:custClr>
    <a:custClr name="Sea 20%">
      <a:srgbClr val="D6E0EA"/>
    </a:custClr>
    <a:custClr name="Forrest 100%">
      <a:srgbClr val="74AA50"/>
    </a:custClr>
    <a:custClr name="Forrest 80%">
      <a:srgbClr val="90BB73"/>
    </a:custClr>
    <a:custClr name="Forrest 60%">
      <a:srgbClr val="ACCC96"/>
    </a:custClr>
    <a:custClr name="Forrest 40%">
      <a:srgbClr val="C7DDB9"/>
    </a:custClr>
    <a:custClr name="Forrest 20%">
      <a:srgbClr val="E3EEDC"/>
    </a:custClr>
    <a:custClr name="Cerise 100%">
      <a:srgbClr val="CE0F69"/>
    </a:custClr>
    <a:custClr name="Cerise 80%">
      <a:srgbClr val="D83F87"/>
    </a:custClr>
    <a:custClr name="Cerise 60%">
      <a:srgbClr val="E26FA5"/>
    </a:custClr>
    <a:custClr name="Cerise 40%">
      <a:srgbClr val="EB9FC3"/>
    </a:custClr>
    <a:custClr name="Cerise 20%">
      <a:srgbClr val="F5CFE1"/>
    </a:custClr>
    <a:custClr name="Sunrise 100%">
      <a:srgbClr val="DE7C00"/>
    </a:custClr>
    <a:custClr name="Sunrise 80%">
      <a:srgbClr val="E59633"/>
    </a:custClr>
    <a:custClr name="Sunrise 60%">
      <a:srgbClr val="EBB066"/>
    </a:custClr>
    <a:custClr name="Sunrise 40%">
      <a:srgbClr val="F2CB99"/>
    </a:custClr>
    <a:custClr name="Sunrise 20%">
      <a:srgbClr val="F8E5CC"/>
    </a:custClr>
    <a:custClr name="Violet 100%">
      <a:srgbClr val="93328E"/>
    </a:custClr>
    <a:custClr name="Violet 80%">
      <a:srgbClr val="A95BA5"/>
    </a:custClr>
    <a:custClr name="Violet 60%">
      <a:srgbClr val="BE84BB"/>
    </a:custClr>
    <a:custClr name="Violet 40%">
      <a:srgbClr val="D4ADD2"/>
    </a:custClr>
    <a:custClr name="Violet 20%">
      <a:srgbClr val="E9D6E8"/>
    </a:custClr>
    <a:custClr name="Sky 100%">
      <a:srgbClr val="4298B5"/>
    </a:custClr>
    <a:custClr name="Sky 80%">
      <a:srgbClr val="68ADC4"/>
    </a:custClr>
    <a:custClr name="Sky 60%">
      <a:srgbClr val="8EC1D3"/>
    </a:custClr>
    <a:custClr name="Sky 40%">
      <a:srgbClr val="B3D6E1"/>
    </a:custClr>
    <a:custClr name="Sky 20%">
      <a:srgbClr val="D9EAF0"/>
    </a:custClr>
    <a:custClr name="Teal 100%">
      <a:srgbClr val="009681"/>
    </a:custClr>
    <a:custClr name="Teal 80%">
      <a:srgbClr val="33AB9A"/>
    </a:custClr>
    <a:custClr name="Teal 60%">
      <a:srgbClr val="66C0B3"/>
    </a:custClr>
    <a:custClr name="Teal 40%">
      <a:srgbClr val="99D5CD"/>
    </a:custClr>
    <a:custClr name="Teal 20%">
      <a:srgbClr val="CCEAE6"/>
    </a:custClr>
    <a:custClr name="Terracotta 100%">
      <a:srgbClr val="A50034"/>
    </a:custClr>
    <a:custClr name="Terracotta 80%">
      <a:srgbClr val="B7335D"/>
    </a:custClr>
    <a:custClr name="Terracotta 60%">
      <a:srgbClr val="C96685"/>
    </a:custClr>
    <a:custClr name="Terracotta 40%">
      <a:srgbClr val="DB99AE"/>
    </a:custClr>
    <a:custClr name="Terracotta 20%">
      <a:srgbClr val="EDCCD6"/>
    </a:custClr>
    <a:custClr name="Black 100%">
      <a:srgbClr val="000000"/>
    </a:custClr>
    <a:custClr name="Black 80%">
      <a:srgbClr val="333333"/>
    </a:custClr>
    <a:custClr name="Black 60%">
      <a:srgbClr val="666666"/>
    </a:custClr>
    <a:custClr name="Black 40%">
      <a:srgbClr val="999999"/>
    </a:custClr>
    <a:custClr name="Black 20%">
      <a:srgbClr val="CCCCCC"/>
    </a:custClr>
    <a:custClr name="Putty 100%">
      <a:srgbClr val="D0D0CE"/>
    </a:custClr>
    <a:custClr name="Putty 50%">
      <a:srgbClr val="EDEDEC"/>
    </a:custClr>
  </a:custClrLst>
  <a:extLst>
    <a:ext uri="{05A4C25C-085E-4340-85A3-A5531E510DB2}">
      <thm15:themeFamily xmlns:thm15="http://schemas.microsoft.com/office/thememl/2012/main" name="Blank.potx" id="{B410087C-3110-453C-B2FF-489A1EEE299A}" vid="{C4154D22-6E13-4D71-AA81-43DE4DC530E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blank</Template>
  <TotalTime>0</TotalTime>
  <Words>1372</Words>
  <Application>Microsoft Office PowerPoint</Application>
  <PresentationFormat>Custom</PresentationFormat>
  <Paragraphs>228</Paragraphs>
  <Slides>19</Slides>
  <Notes>10</Notes>
  <HiddenSlides>0</HiddenSlides>
  <MMClips>0</MMClips>
  <ScaleCrop>false</ScaleCrop>
  <HeadingPairs>
    <vt:vector size="8" baseType="variant">
      <vt:variant>
        <vt:lpstr>Fonts Used</vt:lpstr>
      </vt:variant>
      <vt:variant>
        <vt:i4>3</vt:i4>
      </vt:variant>
      <vt:variant>
        <vt:lpstr>Theme</vt:lpstr>
      </vt:variant>
      <vt:variant>
        <vt:i4>1</vt:i4>
      </vt:variant>
      <vt:variant>
        <vt:lpstr>Links</vt:lpstr>
      </vt:variant>
      <vt:variant>
        <vt:i4>1</vt:i4>
      </vt:variant>
      <vt:variant>
        <vt:lpstr>Slide Titles</vt:lpstr>
      </vt:variant>
      <vt:variant>
        <vt:i4>19</vt:i4>
      </vt:variant>
    </vt:vector>
  </HeadingPairs>
  <TitlesOfParts>
    <vt:vector size="24" baseType="lpstr">
      <vt:lpstr>Arial</vt:lpstr>
      <vt:lpstr>Arial Black</vt:lpstr>
      <vt:lpstr>Calibri</vt:lpstr>
      <vt:lpstr>Blank</vt:lpstr>
      <vt:lpstr>\\IAMLDNFS1.INVESTECAM.CORP\gdrive\Depts\Multi Asset\FUNDS\Diversified Growth\Presentation\GDU Chart data.xlsx!DATA![GDU Chart data.xlsx]DATA Chart 1</vt:lpstr>
      <vt:lpstr> The Strategic Asset Allocation key risk considerations </vt:lpstr>
      <vt:lpstr>Agenda</vt:lpstr>
      <vt:lpstr>Strategic asset allocation</vt:lpstr>
      <vt:lpstr>Categorising Sovereign Investors</vt:lpstr>
      <vt:lpstr>The chart we are all familiar with</vt:lpstr>
      <vt:lpstr>A different interpretation</vt:lpstr>
      <vt:lpstr>Risk versus uncertainty </vt:lpstr>
      <vt:lpstr>Statement of belief </vt:lpstr>
      <vt:lpstr>The Volatility Paradox</vt:lpstr>
      <vt:lpstr>The Volatility Paradox</vt:lpstr>
      <vt:lpstr>The Volatility Paradox</vt:lpstr>
      <vt:lpstr>Traditional versus alternative asset classes</vt:lpstr>
      <vt:lpstr>We classify the assets into three broad groups in terms of risk appetite</vt:lpstr>
      <vt:lpstr>Behaviours not labels </vt:lpstr>
      <vt:lpstr>GDU</vt:lpstr>
      <vt:lpstr> </vt:lpstr>
      <vt:lpstr>GDU asset in practise</vt:lpstr>
      <vt:lpstr>Thank you </vt:lpstr>
      <vt:lpstr>Important information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2015-01-19T16:11:05Z</dcterms:created>
  <dcterms:modified xsi:type="dcterms:W3CDTF">2017-09-18T07:44:01Z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-1168959005</vt:i4>
  </property>
  <property fmtid="{D5CDD505-2E9C-101B-9397-08002B2CF9AE}" pid="3" name="_NewReviewCycle">
    <vt:lpwstr/>
  </property>
  <property fmtid="{D5CDD505-2E9C-101B-9397-08002B2CF9AE}" pid="4" name="_PreviousAdHocReviewCycleID">
    <vt:i4>79474402</vt:i4>
  </property>
</Properties>
</file>