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8"/>
  </p:notesMasterIdLst>
  <p:handoutMasterIdLst>
    <p:handoutMasterId r:id="rId19"/>
  </p:handoutMasterIdLst>
  <p:sldIdLst>
    <p:sldId id="380" r:id="rId2"/>
    <p:sldId id="336" r:id="rId3"/>
    <p:sldId id="378" r:id="rId4"/>
    <p:sldId id="342" r:id="rId5"/>
    <p:sldId id="375" r:id="rId6"/>
    <p:sldId id="400" r:id="rId7"/>
    <p:sldId id="364" r:id="rId8"/>
    <p:sldId id="392" r:id="rId9"/>
    <p:sldId id="393" r:id="rId10"/>
    <p:sldId id="394" r:id="rId11"/>
    <p:sldId id="396" r:id="rId12"/>
    <p:sldId id="395" r:id="rId13"/>
    <p:sldId id="398" r:id="rId14"/>
    <p:sldId id="397" r:id="rId15"/>
    <p:sldId id="401" r:id="rId16"/>
    <p:sldId id="399" r:id="rId17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0">
          <p15:clr>
            <a:srgbClr val="A4A3A4"/>
          </p15:clr>
        </p15:guide>
        <p15:guide id="2" pos="274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40"/>
        <p:guide pos="27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032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Bank of Botswana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80057" y="0"/>
            <a:ext cx="2889032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0B88399-41F7-46F9-BDC2-DAA5CE123BBE}" type="datetime1">
              <a:rPr lang="en-US"/>
              <a:pPr/>
              <a:t>9/15/2017</a:t>
            </a:fld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78"/>
            <a:ext cx="2889032" cy="4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80057" y="9431478"/>
            <a:ext cx="2889032" cy="4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7ECA98F-0CA2-4781-91F7-51736A19575F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5366" name="Picture 7" descr="a_BLOGO2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4543" y="25433"/>
            <a:ext cx="788331" cy="795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2839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89032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Bank of Botswana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80057" y="0"/>
            <a:ext cx="2889032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BA17F51E-54AC-4992-99EF-5A3AD1A1BDE7}" type="datetime1">
              <a:rPr lang="en-US"/>
              <a:pPr/>
              <a:t>9/15/2017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56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516" y="5294715"/>
            <a:ext cx="4890060" cy="3889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78"/>
            <a:ext cx="2889032" cy="4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80057" y="9431478"/>
            <a:ext cx="2889032" cy="4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46B03E85-32A5-4104-A9C5-E763AA7036C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1631028" y="4972590"/>
            <a:ext cx="3407034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79292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Bank of Botswana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A17F51E-54AC-4992-99EF-5A3AD1A1BDE7}" type="datetime1">
              <a:rPr lang="en-US" smtClean="0"/>
              <a:pPr/>
              <a:t>9/15/2017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03E85-32A5-4104-A9C5-E763AA7036C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44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59" name="Shape 359"/>
          <p:cNvSpPr>
            <a:spLocks noGrp="1"/>
          </p:cNvSpPr>
          <p:nvPr>
            <p:ph type="body" sz="quarter" idx="1"/>
          </p:nvPr>
        </p:nvSpPr>
        <p:spPr>
          <a:xfrm>
            <a:off x="160020" y="4160520"/>
            <a:ext cx="6606540" cy="4491990"/>
          </a:xfrm>
          <a:prstGeom prst="rect">
            <a:avLst/>
          </a:prstGeom>
        </p:spPr>
        <p:txBody>
          <a:bodyPr/>
          <a:lstStyle/>
          <a:p>
            <a:r>
              <a:rPr dirty="0"/>
              <a:t>The portfolio structure is shown in more detail in this this </a:t>
            </a:r>
            <a:r>
              <a:rPr dirty="0" smtClean="0"/>
              <a:t>slide</a:t>
            </a:r>
            <a:r>
              <a:rPr lang="en-GB" dirty="0" smtClean="0"/>
              <a:t>, with values for the main components as at December 2016</a:t>
            </a:r>
            <a:r>
              <a:rPr dirty="0" smtClean="0"/>
              <a:t>:</a:t>
            </a:r>
            <a:endParaRPr dirty="0"/>
          </a:p>
          <a:p>
            <a:r>
              <a:rPr dirty="0"/>
              <a:t>LP, cash, money market and short fixed income</a:t>
            </a:r>
          </a:p>
          <a:p>
            <a:r>
              <a:rPr dirty="0"/>
              <a:t>PF: both fi an equities with the latter broken </a:t>
            </a:r>
            <a:r>
              <a:rPr dirty="0" smtClean="0"/>
              <a:t>down</a:t>
            </a:r>
            <a:endParaRPr lang="en-GB" dirty="0" smtClean="0"/>
          </a:p>
          <a:p>
            <a:r>
              <a:rPr lang="en-GB" dirty="0" smtClean="0"/>
              <a:t>….and equities (i.e., shares traded on major stock markets, with a global mandate supplemented by regional mandates focussed on those markets</a:t>
            </a:r>
            <a:endParaRPr lang="en-GB" dirty="0"/>
          </a:p>
          <a:p>
            <a:endParaRPr dirty="0"/>
          </a:p>
          <a:p>
            <a:r>
              <a:rPr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3239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29"/>
          <p:cNvSpPr>
            <a:spLocks noChangeShapeType="1"/>
          </p:cNvSpPr>
          <p:nvPr/>
        </p:nvSpPr>
        <p:spPr bwMode="auto">
          <a:xfrm>
            <a:off x="2819400" y="5133975"/>
            <a:ext cx="35052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1030"/>
          <p:cNvSpPr>
            <a:spLocks noChangeShapeType="1"/>
          </p:cNvSpPr>
          <p:nvPr/>
        </p:nvSpPr>
        <p:spPr bwMode="auto">
          <a:xfrm>
            <a:off x="2819400" y="3289300"/>
            <a:ext cx="35052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 Box 1032"/>
          <p:cNvSpPr txBox="1">
            <a:spLocks noChangeArrowheads="1"/>
          </p:cNvSpPr>
          <p:nvPr/>
        </p:nvSpPr>
        <p:spPr bwMode="auto">
          <a:xfrm>
            <a:off x="2209800" y="52578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b="0"/>
          </a:p>
        </p:txBody>
      </p:sp>
      <p:pic>
        <p:nvPicPr>
          <p:cNvPr id="7" name="Picture 1033" descr="Logo"/>
          <p:cNvPicPr>
            <a:picLocks noChangeAspect="1" noChangeArrowheads="1"/>
          </p:cNvPicPr>
          <p:nvPr userDrawn="1"/>
        </p:nvPicPr>
        <p:blipFill>
          <a:blip r:embed="rId2" cstate="print"/>
          <a:srcRect r="6192"/>
          <a:stretch>
            <a:fillRect/>
          </a:stretch>
        </p:blipFill>
        <p:spPr bwMode="auto">
          <a:xfrm>
            <a:off x="4033838" y="152400"/>
            <a:ext cx="10969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298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0" y="1524000"/>
            <a:ext cx="91440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3927475"/>
            <a:ext cx="9144000" cy="6270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2514600" y="5486400"/>
            <a:ext cx="35814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 b="0">
                <a:latin typeface="Arial" charset="0"/>
              </a:defRPr>
            </a:lvl1pPr>
          </a:lstStyle>
          <a:p>
            <a:fld id="{14BCAB7E-A923-4022-99F0-8ED02175B775}" type="datetime1">
              <a:rPr lang="en-US"/>
              <a:pPr/>
              <a:t>9/15/2017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990600"/>
            <a:ext cx="22860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990600"/>
            <a:ext cx="67056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90600"/>
            <a:ext cx="9144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2133600"/>
            <a:ext cx="7772400" cy="40386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57647"/>
                <a:invGamma/>
              </a:schemeClr>
            </a:gs>
            <a:gs pos="50000">
              <a:schemeClr val="accent1"/>
            </a:gs>
            <a:gs pos="100000">
              <a:schemeClr val="accent1">
                <a:gamma/>
                <a:shade val="57647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908050"/>
            <a:ext cx="91440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989138"/>
            <a:ext cx="8713787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925" y="6248400"/>
            <a:ext cx="385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3995738" y="2838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/>
          </a:p>
        </p:txBody>
      </p:sp>
      <p:pic>
        <p:nvPicPr>
          <p:cNvPr id="1030" name="Picture 10" descr="Logo"/>
          <p:cNvPicPr>
            <a:picLocks noChangeAspect="1" noChangeArrowheads="1"/>
          </p:cNvPicPr>
          <p:nvPr userDrawn="1"/>
        </p:nvPicPr>
        <p:blipFill>
          <a:blip r:embed="rId14" cstate="print"/>
          <a:srcRect r="6192"/>
          <a:stretch>
            <a:fillRect/>
          </a:stretch>
        </p:blipFill>
        <p:spPr bwMode="auto">
          <a:xfrm>
            <a:off x="4214813" y="50800"/>
            <a:ext cx="7381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84" name="Text Box 12"/>
          <p:cNvSpPr txBox="1">
            <a:spLocks noChangeArrowheads="1"/>
          </p:cNvSpPr>
          <p:nvPr userDrawn="1"/>
        </p:nvSpPr>
        <p:spPr bwMode="auto">
          <a:xfrm>
            <a:off x="4267200" y="63246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93ED363C-4B48-4BEB-8B4E-8411F366E40E}" type="slidenum">
              <a:rPr lang="en-US" sz="1400"/>
              <a:pPr>
                <a:spcBef>
                  <a:spcPct val="50000"/>
                </a:spcBef>
              </a:pPr>
              <a:t>‹#›</a:t>
            </a:fld>
            <a:endParaRPr lang="en-US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1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571625"/>
            <a:ext cx="9144000" cy="714375"/>
          </a:xfrm>
        </p:spPr>
        <p:txBody>
          <a:bodyPr/>
          <a:lstStyle/>
          <a:p>
            <a:pPr eaLnBrk="1" hangingPunct="1"/>
            <a:r>
              <a:rPr lang="en-US" dirty="0" smtClean="0"/>
              <a:t>PRESENTATION FOR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714750"/>
            <a:ext cx="9144000" cy="6270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dirty="0"/>
              <a:t>MEFMI SERMINAR ON </a:t>
            </a:r>
            <a:r>
              <a:rPr lang="en-US" dirty="0" smtClean="0"/>
              <a:t>MARKET RISK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142875" y="5214938"/>
            <a:ext cx="9144000" cy="11826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2400" dirty="0" smtClean="0"/>
              <a:t>September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Interest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Adverse movements in interest rates</a:t>
            </a:r>
          </a:p>
          <a:p>
            <a:r>
              <a:rPr lang="en-US" dirty="0" smtClean="0"/>
              <a:t>Duration- most widely used measure</a:t>
            </a:r>
          </a:p>
          <a:p>
            <a:r>
              <a:rPr lang="en-US" dirty="0" err="1" smtClean="0"/>
              <a:t>BoB</a:t>
            </a:r>
            <a:r>
              <a:rPr lang="en-US" dirty="0" smtClean="0"/>
              <a:t> uses modified duration</a:t>
            </a:r>
          </a:p>
          <a:p>
            <a:r>
              <a:rPr lang="en-US" dirty="0"/>
              <a:t>Duration buckets</a:t>
            </a:r>
          </a:p>
          <a:p>
            <a:r>
              <a:rPr lang="en-US" dirty="0" smtClean="0"/>
              <a:t>Duration decision taken by I.C</a:t>
            </a:r>
          </a:p>
          <a:p>
            <a:r>
              <a:rPr lang="en-US" dirty="0" smtClean="0"/>
              <a:t>Local market duration</a:t>
            </a:r>
          </a:p>
          <a:p>
            <a:r>
              <a:rPr lang="en-US" dirty="0" smtClean="0"/>
              <a:t>Total portfolio duration limit +/-1.5 years</a:t>
            </a:r>
          </a:p>
          <a:p>
            <a:r>
              <a:rPr lang="en-US" dirty="0" smtClean="0"/>
              <a:t>Internal portfolio managers +/- 0.2 years</a:t>
            </a:r>
          </a:p>
          <a:p>
            <a:r>
              <a:rPr lang="en-US" dirty="0" smtClean="0"/>
              <a:t>Correct deviation within two business days</a:t>
            </a:r>
          </a:p>
        </p:txBody>
      </p:sp>
    </p:spTree>
    <p:extLst>
      <p:ext uri="{BB962C8B-B14F-4D97-AF65-F5344CB8AC3E}">
        <p14:creationId xmlns:p14="http://schemas.microsoft.com/office/powerpoint/2010/main" val="135315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 between portfolio return and benchmark return</a:t>
            </a:r>
          </a:p>
          <a:p>
            <a:r>
              <a:rPr lang="en-US" dirty="0"/>
              <a:t>TE = Return (p) – Return (BM)</a:t>
            </a:r>
          </a:p>
          <a:p>
            <a:r>
              <a:rPr lang="en-US" dirty="0"/>
              <a:t>But model uses standard deviation of differences in portfolio and benchmark returns</a:t>
            </a:r>
          </a:p>
          <a:p>
            <a:r>
              <a:rPr lang="en-US" dirty="0" smtClean="0"/>
              <a:t>3-year rolling tracking error target. </a:t>
            </a:r>
          </a:p>
          <a:p>
            <a:r>
              <a:rPr lang="en-US" dirty="0" smtClean="0"/>
              <a:t>Weekly Tracking error for Sub-I.C</a:t>
            </a:r>
          </a:p>
          <a:p>
            <a:r>
              <a:rPr lang="en-US" dirty="0" smtClean="0"/>
              <a:t>Quarterly Tracking Error – Custodian Reports</a:t>
            </a:r>
          </a:p>
        </p:txBody>
      </p:sp>
    </p:spTree>
    <p:extLst>
      <p:ext uri="{BB962C8B-B14F-4D97-AF65-F5344CB8AC3E}">
        <p14:creationId xmlns:p14="http://schemas.microsoft.com/office/powerpoint/2010/main" val="60163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at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estimate of what the portfolio could lose </a:t>
            </a:r>
          </a:p>
          <a:p>
            <a:r>
              <a:rPr lang="en-US" dirty="0" smtClean="0"/>
              <a:t>Set time period – normally 3-months</a:t>
            </a:r>
          </a:p>
          <a:p>
            <a:r>
              <a:rPr lang="en-US" dirty="0" smtClean="0"/>
              <a:t>Certain level of confidence (95%) </a:t>
            </a:r>
          </a:p>
        </p:txBody>
      </p:sp>
    </p:spTree>
    <p:extLst>
      <p:ext uri="{BB962C8B-B14F-4D97-AF65-F5344CB8AC3E}">
        <p14:creationId xmlns:p14="http://schemas.microsoft.com/office/powerpoint/2010/main" val="219190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 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Deposit Takers</a:t>
            </a:r>
          </a:p>
          <a:p>
            <a:r>
              <a:rPr lang="en-US" dirty="0"/>
              <a:t>Based on credit ratings</a:t>
            </a:r>
          </a:p>
          <a:p>
            <a:r>
              <a:rPr lang="en-US" dirty="0" smtClean="0"/>
              <a:t>Monthly setting of exposure limits</a:t>
            </a:r>
          </a:p>
          <a:p>
            <a:r>
              <a:rPr lang="en-US" dirty="0" smtClean="0"/>
              <a:t>Daily monitoring of exposures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4859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 Manager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Daily compliance monitoring</a:t>
            </a:r>
          </a:p>
          <a:p>
            <a:r>
              <a:rPr lang="en-US" dirty="0" smtClean="0"/>
              <a:t>Compliance Radar</a:t>
            </a:r>
          </a:p>
          <a:p>
            <a:r>
              <a:rPr lang="en-US" dirty="0" smtClean="0"/>
              <a:t>Email alerts</a:t>
            </a:r>
          </a:p>
          <a:p>
            <a:r>
              <a:rPr lang="en-US" dirty="0" smtClean="0"/>
              <a:t>Weekly fund manager reports</a:t>
            </a:r>
          </a:p>
          <a:p>
            <a:r>
              <a:rPr lang="en-US" dirty="0" smtClean="0"/>
              <a:t>Monthly reports.</a:t>
            </a:r>
          </a:p>
        </p:txBody>
      </p:sp>
    </p:spTree>
    <p:extLst>
      <p:ext uri="{BB962C8B-B14F-4D97-AF65-F5344CB8AC3E}">
        <p14:creationId xmlns:p14="http://schemas.microsoft.com/office/powerpoint/2010/main" val="242428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ASSOCIATED WITH QUASI SWF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Reserves are in the balance sheet of </a:t>
            </a:r>
            <a:r>
              <a:rPr lang="en-US" dirty="0" err="1" smtClean="0"/>
              <a:t>BoB</a:t>
            </a:r>
            <a:endParaRPr lang="en-US" dirty="0" smtClean="0"/>
          </a:p>
          <a:p>
            <a:r>
              <a:rPr lang="en-US" dirty="0" smtClean="0"/>
              <a:t>Not independent</a:t>
            </a:r>
          </a:p>
          <a:p>
            <a:r>
              <a:rPr lang="en-US" dirty="0" smtClean="0"/>
              <a:t>Unplanned withdrawal for fiscal expenditure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49727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robust risk management framework is important</a:t>
            </a:r>
          </a:p>
          <a:p>
            <a:r>
              <a:rPr lang="en-US" dirty="0" smtClean="0"/>
              <a:t>Manage risk, do not avoid it</a:t>
            </a:r>
          </a:p>
          <a:p>
            <a:r>
              <a:rPr lang="en-US" dirty="0" smtClean="0"/>
              <a:t>Have a risk budget</a:t>
            </a:r>
          </a:p>
          <a:p>
            <a:r>
              <a:rPr lang="en-US" i="1" dirty="0" smtClean="0"/>
              <a:t>KNOW YOUR PORTFOLIO CHARATERITICS !!!!!</a:t>
            </a:r>
            <a:endParaRPr lang="en-ZA" i="1" dirty="0"/>
          </a:p>
        </p:txBody>
      </p:sp>
    </p:spTree>
    <p:extLst>
      <p:ext uri="{BB962C8B-B14F-4D97-AF65-F5344CB8AC3E}">
        <p14:creationId xmlns:p14="http://schemas.microsoft.com/office/powerpoint/2010/main" val="2241172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dirty="0" smtClean="0"/>
              <a:t>RISK MANAGEMENT FRAMEWORK</a:t>
            </a:r>
            <a:endParaRPr lang="en-US" dirty="0" smtClean="0"/>
          </a:p>
        </p:txBody>
      </p:sp>
      <p:sp>
        <p:nvSpPr>
          <p:cNvPr id="4099" name="Rectangle 10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Board </a:t>
            </a:r>
            <a:endParaRPr lang="en-GB" dirty="0" smtClean="0"/>
          </a:p>
          <a:p>
            <a:r>
              <a:rPr lang="en-GB" dirty="0" smtClean="0"/>
              <a:t>Investment Committee (Chaired by Governor)</a:t>
            </a:r>
          </a:p>
          <a:p>
            <a:r>
              <a:rPr lang="en-GB" dirty="0" smtClean="0"/>
              <a:t>Financial Markets Department (I.C Sub)</a:t>
            </a:r>
          </a:p>
          <a:p>
            <a:r>
              <a:rPr lang="en-GB" dirty="0" smtClean="0"/>
              <a:t>Risk Management Unit (within FMD)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INVESTMENT POLICY AND OBJECTIVES</a:t>
            </a:r>
            <a:endParaRPr lang="en-US" smtClean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SAFETY</a:t>
            </a:r>
          </a:p>
          <a:p>
            <a:pPr eaLnBrk="1" hangingPunct="1">
              <a:buFontTx/>
              <a:buNone/>
            </a:pPr>
            <a:r>
              <a:rPr lang="en-GB" smtClean="0"/>
              <a:t>	Maintenance of purchasing power of foreign exchange reserves</a:t>
            </a:r>
          </a:p>
          <a:p>
            <a:pPr eaLnBrk="1" hangingPunct="1"/>
            <a:r>
              <a:rPr lang="en-GB" smtClean="0"/>
              <a:t>LIQUIDITY</a:t>
            </a:r>
          </a:p>
          <a:p>
            <a:pPr eaLnBrk="1" hangingPunct="1">
              <a:buFontTx/>
              <a:buNone/>
            </a:pPr>
            <a:r>
              <a:rPr lang="en-GB" smtClean="0"/>
              <a:t>	Timely availability of funds that can be accessed to meet payment obligations</a:t>
            </a:r>
          </a:p>
          <a:p>
            <a:pPr eaLnBrk="1" hangingPunct="1"/>
            <a:r>
              <a:rPr lang="en-GB" smtClean="0"/>
              <a:t>RETURN</a:t>
            </a:r>
          </a:p>
          <a:p>
            <a:pPr eaLnBrk="1" hangingPunct="1">
              <a:buFontTx/>
              <a:buNone/>
            </a:pPr>
            <a:r>
              <a:rPr lang="en-GB" smtClean="0"/>
              <a:t>	Subject to liquidity and risk constraints, reasonable earnings are generated.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975" y="836613"/>
            <a:ext cx="9324975" cy="720725"/>
          </a:xfrm>
        </p:spPr>
        <p:txBody>
          <a:bodyPr/>
          <a:lstStyle/>
          <a:p>
            <a:pPr eaLnBrk="1" hangingPunct="1"/>
            <a:r>
              <a:rPr lang="en-US" dirty="0" smtClean="0"/>
              <a:t>INVESTMENT POLICY AND OBJECTIVES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639888"/>
            <a:ext cx="4270375" cy="41767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/>
              <a:t>LIQUIDITY PORTFOLIO</a:t>
            </a:r>
          </a:p>
          <a:p>
            <a:pPr eaLnBrk="1" hangingPunct="1"/>
            <a:endParaRPr lang="en-GB" sz="1000" dirty="0" smtClean="0"/>
          </a:p>
          <a:p>
            <a:pPr eaLnBrk="1" hangingPunct="1"/>
            <a:r>
              <a:rPr lang="en-GB" dirty="0" smtClean="0"/>
              <a:t>100 percent short maturity bonds and bank deposits</a:t>
            </a:r>
          </a:p>
          <a:p>
            <a:pPr eaLnBrk="1" hangingPunct="1"/>
            <a:r>
              <a:rPr lang="en-GB" dirty="0" smtClean="0"/>
              <a:t>Lower but stable expected return </a:t>
            </a:r>
            <a:endParaRPr lang="en-US" dirty="0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067175" y="1628775"/>
            <a:ext cx="4716463" cy="4032250"/>
          </a:xfrm>
        </p:spPr>
        <p:txBody>
          <a:bodyPr/>
          <a:lstStyle/>
          <a:p>
            <a:pPr lvl="1" eaLnBrk="1" hangingPunct="1">
              <a:buFontTx/>
              <a:buNone/>
            </a:pPr>
            <a:r>
              <a:rPr lang="en-GB" sz="2800" dirty="0" smtClean="0"/>
              <a:t>PULA FUND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GB" sz="1000" dirty="0" smtClean="0"/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GB" sz="1000" dirty="0" smtClean="0"/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GB" sz="2800" dirty="0" smtClean="0"/>
              <a:t>35 percent equities </a:t>
            </a:r>
          </a:p>
          <a:p>
            <a:pPr lvl="1" eaLnBrk="1" hangingPunct="1">
              <a:buFontTx/>
              <a:buChar char="•"/>
            </a:pPr>
            <a:r>
              <a:rPr lang="en-GB" sz="2800" dirty="0" smtClean="0"/>
              <a:t>65 percent long maturity bonds</a:t>
            </a:r>
          </a:p>
          <a:p>
            <a:pPr lvl="1" eaLnBrk="1" hangingPunct="1">
              <a:buFontTx/>
              <a:buChar char="•"/>
            </a:pPr>
            <a:r>
              <a:rPr lang="en-GB" sz="2800" dirty="0" smtClean="0"/>
              <a:t>Higher expected return over the long term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INVESTMENT POLICY AND OBJECTIVES (Cont’d)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7013" y="1981200"/>
            <a:ext cx="4270375" cy="1598613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GB" sz="2400" dirty="0" smtClean="0"/>
              <a:t>     LIQUIDITY PORTFOLIO</a:t>
            </a:r>
          </a:p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en-GB" sz="2400" dirty="0" smtClean="0"/>
              <a:t>	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GB" sz="2400" dirty="0" smtClean="0"/>
          </a:p>
          <a:p>
            <a:pPr lvl="1" eaLnBrk="1" hangingPunct="1">
              <a:lnSpc>
                <a:spcPct val="80000"/>
              </a:lnSpc>
              <a:buFontTx/>
              <a:buChar char="•"/>
            </a:pPr>
            <a:r>
              <a:rPr lang="en-GB" sz="2400" dirty="0" smtClean="0"/>
              <a:t>Short-term portfolio to cover six months of import cover 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86325" y="1785938"/>
            <a:ext cx="3810000" cy="2219325"/>
          </a:xfrm>
        </p:spPr>
        <p:txBody>
          <a:bodyPr lIns="0"/>
          <a:lstStyle/>
          <a:p>
            <a:pPr eaLnBrk="1" hangingPunct="1">
              <a:buFontTx/>
              <a:buNone/>
            </a:pPr>
            <a:r>
              <a:rPr lang="en-GB" sz="2400" dirty="0" smtClean="0"/>
              <a:t>PULA FUND</a:t>
            </a:r>
            <a:r>
              <a:rPr lang="en-GB" sz="1600" dirty="0" smtClean="0"/>
              <a:t>	</a:t>
            </a:r>
          </a:p>
          <a:p>
            <a:pPr eaLnBrk="1" hangingPunct="1">
              <a:buFontTx/>
              <a:buNone/>
            </a:pPr>
            <a:r>
              <a:rPr lang="en-GB" sz="2400" dirty="0" smtClean="0"/>
              <a:t> </a:t>
            </a:r>
            <a:endParaRPr lang="en-GB" sz="1600" dirty="0" smtClean="0"/>
          </a:p>
          <a:p>
            <a:pPr eaLnBrk="1" hangingPunct="1"/>
            <a:r>
              <a:rPr lang="en-GB" sz="2400" dirty="0" smtClean="0"/>
              <a:t>Fund for future generations (quasi SWF)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330200" y="4154488"/>
            <a:ext cx="3810000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GB" dirty="0">
                <a:solidFill>
                  <a:schemeClr val="accent2"/>
                </a:solidFill>
                <a:latin typeface="Arial" charset="0"/>
              </a:rPr>
              <a:t>	     Safety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GB" dirty="0">
                <a:solidFill>
                  <a:schemeClr val="accent2"/>
                </a:solidFill>
                <a:latin typeface="Arial" charset="0"/>
              </a:rPr>
              <a:t>	     Liquidity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GB" dirty="0">
                <a:solidFill>
                  <a:schemeClr val="accent2"/>
                </a:solidFill>
                <a:latin typeface="Arial" charset="0"/>
              </a:rPr>
              <a:t>	     Return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4881563" y="4148138"/>
            <a:ext cx="3810000" cy="203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GB" dirty="0">
                <a:solidFill>
                  <a:schemeClr val="accent2"/>
                </a:solidFill>
                <a:latin typeface="Arial" charset="0"/>
              </a:rPr>
              <a:t>	Safety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GB" dirty="0">
                <a:solidFill>
                  <a:schemeClr val="accent2"/>
                </a:solidFill>
                <a:latin typeface="Arial" charset="0"/>
              </a:rPr>
              <a:t>	Return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GB" dirty="0">
                <a:solidFill>
                  <a:schemeClr val="accent2"/>
                </a:solidFill>
                <a:latin typeface="Arial" charset="0"/>
              </a:rPr>
              <a:t>	Liquidity</a:t>
            </a:r>
            <a:endParaRPr lang="en-US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149283" y="887767"/>
            <a:ext cx="4633257" cy="1053785"/>
          </a:xfrm>
          <a:prstGeom prst="roundRect">
            <a:avLst/>
          </a:prstGeom>
          <a:gradFill>
            <a:gsLst>
              <a:gs pos="0">
                <a:srgbClr val="BCBCBC"/>
              </a:gs>
              <a:gs pos="80000">
                <a:srgbClr val="F7F7F7"/>
              </a:gs>
              <a:gs pos="100000">
                <a:srgbClr val="F8F8F8"/>
              </a:gs>
            </a:gsLst>
            <a:lin ang="16200000" scaled="0"/>
          </a:gra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400" b="1" i="0" u="none" strike="noStrike" cap="none" spc="0" normalizeH="0" baseline="0">
              <a:ln>
                <a:noFill/>
              </a:ln>
              <a:solidFill>
                <a:srgbClr val="808080"/>
              </a:solidFill>
              <a:effectLst/>
              <a:uFillTx/>
              <a:latin typeface="+mn-lt"/>
              <a:ea typeface="+mn-ea"/>
              <a:cs typeface="+mn-cs"/>
              <a:sym typeface="Arial"/>
            </a:endParaRPr>
          </a:p>
        </p:txBody>
      </p:sp>
      <p:sp>
        <p:nvSpPr>
          <p:cNvPr id="306" name="Text Box 12"/>
          <p:cNvSpPr>
            <a:spLocks noGrp="1"/>
          </p:cNvSpPr>
          <p:nvPr>
            <p:ph type="sldNum" sz="quarter" idx="4294967295"/>
          </p:nvPr>
        </p:nvSpPr>
        <p:spPr>
          <a:xfrm>
            <a:off x="8703325" y="6324600"/>
            <a:ext cx="224974" cy="307777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>
                <a:latin typeface="+mn-lt"/>
              </a:rPr>
              <a:t>6</a:t>
            </a:fld>
            <a:endParaRPr dirty="0">
              <a:latin typeface="+mn-lt"/>
            </a:endParaRPr>
          </a:p>
        </p:txBody>
      </p:sp>
      <p:sp>
        <p:nvSpPr>
          <p:cNvPr id="307" name="Rectangle 1"/>
          <p:cNvSpPr/>
          <p:nvPr/>
        </p:nvSpPr>
        <p:spPr>
          <a:xfrm>
            <a:off x="2289429" y="991299"/>
            <a:ext cx="4361320" cy="523220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algn="ctr">
              <a:defRPr sz="2500">
                <a:solidFill>
                  <a:schemeClr val="accent2">
                    <a:lumOff val="44000"/>
                  </a:schemeClr>
                </a:solidFill>
              </a:defRPr>
            </a:pPr>
            <a:r>
              <a:rPr dirty="0"/>
              <a:t> </a:t>
            </a:r>
            <a:r>
              <a:rPr lang="en-GB" sz="2800" dirty="0" smtClean="0">
                <a:solidFill>
                  <a:srgbClr val="000000"/>
                </a:solidFill>
              </a:rPr>
              <a:t>RESERVES</a:t>
            </a:r>
            <a:r>
              <a:rPr sz="2800" dirty="0" smtClean="0">
                <a:solidFill>
                  <a:srgbClr val="000000"/>
                </a:solidFill>
              </a:rPr>
              <a:t> STRUCTURE</a:t>
            </a:r>
            <a:endParaRPr lang="en-GB" sz="2800" dirty="0" smtClean="0">
              <a:solidFill>
                <a:srgbClr val="000000"/>
              </a:solidFill>
            </a:endParaRPr>
          </a:p>
        </p:txBody>
      </p:sp>
      <p:grpSp>
        <p:nvGrpSpPr>
          <p:cNvPr id="357" name="Diagram 4"/>
          <p:cNvGrpSpPr/>
          <p:nvPr/>
        </p:nvGrpSpPr>
        <p:grpSpPr>
          <a:xfrm>
            <a:off x="0" y="1941552"/>
            <a:ext cx="9049375" cy="4248474"/>
            <a:chOff x="0" y="0"/>
            <a:chExt cx="9158572" cy="4248472"/>
          </a:xfrm>
        </p:grpSpPr>
        <p:sp>
          <p:nvSpPr>
            <p:cNvPr id="308" name="Line"/>
            <p:cNvSpPr/>
            <p:nvPr/>
          </p:nvSpPr>
          <p:spPr>
            <a:xfrm>
              <a:off x="7485183" y="2709660"/>
              <a:ext cx="674138" cy="316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4720"/>
                  </a:lnTo>
                  <a:lnTo>
                    <a:pt x="21600" y="14720"/>
                  </a:lnTo>
                  <a:lnTo>
                    <a:pt x="21600" y="2160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2">
                      <a:lumOff val="44000"/>
                    </a:schemeClr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309" name="Line"/>
            <p:cNvSpPr/>
            <p:nvPr/>
          </p:nvSpPr>
          <p:spPr>
            <a:xfrm>
              <a:off x="6485933" y="2709660"/>
              <a:ext cx="999251" cy="316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4720"/>
                  </a:lnTo>
                  <a:lnTo>
                    <a:pt x="0" y="14720"/>
                  </a:lnTo>
                  <a:lnTo>
                    <a:pt x="0" y="2160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2">
                      <a:lumOff val="44000"/>
                    </a:schemeClr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310" name="Line"/>
            <p:cNvSpPr/>
            <p:nvPr/>
          </p:nvSpPr>
          <p:spPr>
            <a:xfrm>
              <a:off x="6563631" y="1700802"/>
              <a:ext cx="921552" cy="316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4720"/>
                  </a:lnTo>
                  <a:lnTo>
                    <a:pt x="21600" y="14720"/>
                  </a:lnTo>
                  <a:lnTo>
                    <a:pt x="21600" y="2160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2">
                      <a:lumOff val="44000"/>
                    </a:schemeClr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311" name="Line"/>
            <p:cNvSpPr/>
            <p:nvPr/>
          </p:nvSpPr>
          <p:spPr>
            <a:xfrm>
              <a:off x="5625584" y="1700802"/>
              <a:ext cx="938049" cy="316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4720"/>
                  </a:lnTo>
                  <a:lnTo>
                    <a:pt x="0" y="14720"/>
                  </a:lnTo>
                  <a:lnTo>
                    <a:pt x="0" y="2160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2">
                      <a:lumOff val="44000"/>
                    </a:schemeClr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312" name="Line"/>
            <p:cNvSpPr/>
            <p:nvPr/>
          </p:nvSpPr>
          <p:spPr>
            <a:xfrm>
              <a:off x="3805599" y="691945"/>
              <a:ext cx="2758034" cy="316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4720"/>
                  </a:lnTo>
                  <a:lnTo>
                    <a:pt x="21600" y="14720"/>
                  </a:lnTo>
                  <a:lnTo>
                    <a:pt x="21600" y="2160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2">
                      <a:lumOff val="44000"/>
                    </a:schemeClr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313" name="Line"/>
            <p:cNvSpPr/>
            <p:nvPr/>
          </p:nvSpPr>
          <p:spPr>
            <a:xfrm>
              <a:off x="2482589" y="1700802"/>
              <a:ext cx="1173904" cy="316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4720"/>
                  </a:lnTo>
                  <a:lnTo>
                    <a:pt x="21600" y="14720"/>
                  </a:lnTo>
                  <a:lnTo>
                    <a:pt x="21600" y="2160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2">
                      <a:lumOff val="44000"/>
                    </a:schemeClr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314" name="Line"/>
            <p:cNvSpPr/>
            <p:nvPr/>
          </p:nvSpPr>
          <p:spPr>
            <a:xfrm>
              <a:off x="1435050" y="1700802"/>
              <a:ext cx="1047540" cy="3169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4720"/>
                  </a:lnTo>
                  <a:lnTo>
                    <a:pt x="0" y="14720"/>
                  </a:lnTo>
                  <a:lnTo>
                    <a:pt x="0" y="2160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2">
                      <a:lumOff val="44000"/>
                    </a:schemeClr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315" name="Line"/>
            <p:cNvSpPr/>
            <p:nvPr/>
          </p:nvSpPr>
          <p:spPr>
            <a:xfrm>
              <a:off x="2482589" y="691945"/>
              <a:ext cx="1323010" cy="316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4720"/>
                  </a:lnTo>
                  <a:lnTo>
                    <a:pt x="0" y="14720"/>
                  </a:lnTo>
                  <a:lnTo>
                    <a:pt x="0" y="2160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2">
                      <a:lumOff val="44000"/>
                    </a:schemeClr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316" name="Line"/>
            <p:cNvSpPr/>
            <p:nvPr/>
          </p:nvSpPr>
          <p:spPr>
            <a:xfrm>
              <a:off x="544837" y="691945"/>
              <a:ext cx="3260763" cy="316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4720"/>
                  </a:lnTo>
                  <a:lnTo>
                    <a:pt x="0" y="14720"/>
                  </a:lnTo>
                  <a:lnTo>
                    <a:pt x="0" y="21600"/>
                  </a:lnTo>
                </a:path>
              </a:pathLst>
            </a:custGeom>
            <a:noFill/>
            <a:ln w="190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2">
                      <a:lumOff val="44000"/>
                    </a:schemeClr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sp>
          <p:nvSpPr>
            <p:cNvPr id="317" name="Rounded Rectangle"/>
            <p:cNvSpPr/>
            <p:nvPr/>
          </p:nvSpPr>
          <p:spPr>
            <a:xfrm>
              <a:off x="2935079" y="0"/>
              <a:ext cx="1741041" cy="691945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0">
                  <a:srgbClr val="0071BC"/>
                </a:gs>
                <a:gs pos="80000">
                  <a:srgbClr val="0094F7"/>
                </a:gs>
                <a:gs pos="100000">
                  <a:srgbClr val="0095F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2">
                      <a:lumOff val="44000"/>
                    </a:schemeClr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grpSp>
          <p:nvGrpSpPr>
            <p:cNvPr id="320" name="Group"/>
            <p:cNvGrpSpPr/>
            <p:nvPr/>
          </p:nvGrpSpPr>
          <p:grpSpPr>
            <a:xfrm>
              <a:off x="3056154" y="115021"/>
              <a:ext cx="1741042" cy="691947"/>
              <a:chOff x="0" y="0"/>
              <a:chExt cx="1741041" cy="691945"/>
            </a:xfrm>
          </p:grpSpPr>
          <p:sp>
            <p:nvSpPr>
              <p:cNvPr id="318" name="Rounded Rectangle"/>
              <p:cNvSpPr/>
              <p:nvPr/>
            </p:nvSpPr>
            <p:spPr>
              <a:xfrm>
                <a:off x="0" y="0"/>
                <a:ext cx="1741041" cy="691945"/>
              </a:xfrm>
              <a:prstGeom prst="roundRect">
                <a:avLst>
                  <a:gd name="adj" fmla="val 10000"/>
                </a:avLst>
              </a:prstGeom>
              <a:gradFill flip="none" rotWithShape="1">
                <a:gsLst>
                  <a:gs pos="0">
                    <a:srgbClr val="BCBCBC"/>
                  </a:gs>
                  <a:gs pos="80000">
                    <a:srgbClr val="F7F7F7"/>
                  </a:gs>
                  <a:gs pos="100000">
                    <a:srgbClr val="F8F8F8"/>
                  </a:gs>
                </a:gsLst>
                <a:lin ang="16200000" scaled="0"/>
              </a:gradFill>
              <a:ln w="9525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1000"/>
                  </a:spcBef>
                  <a:defRPr sz="140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19" name="AGGREGATE PORTFOLIO…"/>
              <p:cNvSpPr/>
              <p:nvPr/>
            </p:nvSpPr>
            <p:spPr>
              <a:xfrm>
                <a:off x="20266" y="98214"/>
                <a:ext cx="1700509" cy="49551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3339" tIns="53339" rIns="53339" bIns="53339" numCol="1" anchor="ctr">
                <a:sp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solidFill>
                      <a:srgbClr val="000000"/>
                    </a:solidFill>
                  </a:defRPr>
                </a:pPr>
                <a:r>
                  <a:rPr dirty="0"/>
                  <a:t>AGGREGATE </a:t>
                </a:r>
                <a:r>
                  <a:rPr dirty="0" smtClean="0"/>
                  <a:t>PORTFOLIO</a:t>
                </a:r>
                <a:endParaRPr dirty="0"/>
              </a:p>
            </p:txBody>
          </p:sp>
        </p:grpSp>
        <p:sp>
          <p:nvSpPr>
            <p:cNvPr id="321" name="Rounded Rectangle"/>
            <p:cNvSpPr/>
            <p:nvPr/>
          </p:nvSpPr>
          <p:spPr>
            <a:xfrm>
              <a:off x="0" y="1008858"/>
              <a:ext cx="1089677" cy="691945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0">
                  <a:srgbClr val="0071BC"/>
                </a:gs>
                <a:gs pos="80000">
                  <a:srgbClr val="0094F7"/>
                </a:gs>
                <a:gs pos="100000">
                  <a:srgbClr val="0095F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2">
                      <a:lumOff val="44000"/>
                    </a:schemeClr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grpSp>
          <p:nvGrpSpPr>
            <p:cNvPr id="324" name="Group"/>
            <p:cNvGrpSpPr/>
            <p:nvPr/>
          </p:nvGrpSpPr>
          <p:grpSpPr>
            <a:xfrm>
              <a:off x="2" y="1123880"/>
              <a:ext cx="1331825" cy="691946"/>
              <a:chOff x="-121072" y="0"/>
              <a:chExt cx="1331823" cy="691945"/>
            </a:xfrm>
          </p:grpSpPr>
          <p:sp>
            <p:nvSpPr>
              <p:cNvPr id="322" name="Rounded Rectangle"/>
              <p:cNvSpPr/>
              <p:nvPr/>
            </p:nvSpPr>
            <p:spPr>
              <a:xfrm>
                <a:off x="0" y="0"/>
                <a:ext cx="1089677" cy="691945"/>
              </a:xfrm>
              <a:prstGeom prst="roundRect">
                <a:avLst>
                  <a:gd name="adj" fmla="val 10000"/>
                </a:avLst>
              </a:prstGeom>
              <a:gradFill flip="none" rotWithShape="1">
                <a:gsLst>
                  <a:gs pos="0">
                    <a:srgbClr val="BCBCBC"/>
                  </a:gs>
                  <a:gs pos="80000">
                    <a:srgbClr val="F7F7F7"/>
                  </a:gs>
                  <a:gs pos="100000">
                    <a:srgbClr val="F8F8F8"/>
                  </a:gs>
                </a:gsLst>
                <a:lin ang="16200000" scaled="0"/>
              </a:gradFill>
              <a:ln w="9525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1000"/>
                  </a:spcBef>
                  <a:defRPr sz="140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23" name="IMF…"/>
              <p:cNvSpPr/>
              <p:nvPr/>
            </p:nvSpPr>
            <p:spPr>
              <a:xfrm>
                <a:off x="-121072" y="66154"/>
                <a:ext cx="1331823" cy="559637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3339" tIns="53339" rIns="53339" bIns="53339" numCol="1" anchor="ctr">
                <a:sp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solidFill>
                      <a:srgbClr val="000000"/>
                    </a:solidFill>
                  </a:defRPr>
                </a:pPr>
                <a:r>
                  <a:rPr dirty="0"/>
                  <a:t>IMF </a:t>
                </a:r>
              </a:p>
              <a:p>
                <a: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solidFill>
                      <a:srgbClr val="000000"/>
                    </a:solidFill>
                  </a:defRPr>
                </a:pPr>
                <a:r>
                  <a:rPr dirty="0" smtClean="0"/>
                  <a:t>(</a:t>
                </a:r>
                <a:endParaRPr dirty="0"/>
              </a:p>
            </p:txBody>
          </p:sp>
        </p:grpSp>
        <p:sp>
          <p:nvSpPr>
            <p:cNvPr id="325" name="Rounded Rectangle"/>
            <p:cNvSpPr/>
            <p:nvPr/>
          </p:nvSpPr>
          <p:spPr>
            <a:xfrm>
              <a:off x="1331825" y="1008858"/>
              <a:ext cx="2301527" cy="691945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0">
                  <a:srgbClr val="0071BC"/>
                </a:gs>
                <a:gs pos="80000">
                  <a:srgbClr val="0094F7"/>
                </a:gs>
                <a:gs pos="100000">
                  <a:srgbClr val="0095F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2">
                      <a:lumOff val="44000"/>
                    </a:schemeClr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grpSp>
          <p:nvGrpSpPr>
            <p:cNvPr id="328" name="Group"/>
            <p:cNvGrpSpPr/>
            <p:nvPr/>
          </p:nvGrpSpPr>
          <p:grpSpPr>
            <a:xfrm>
              <a:off x="1452900" y="1299557"/>
              <a:ext cx="2301528" cy="691946"/>
              <a:chOff x="0" y="175677"/>
              <a:chExt cx="2301526" cy="691945"/>
            </a:xfrm>
          </p:grpSpPr>
          <p:sp>
            <p:nvSpPr>
              <p:cNvPr id="326" name="Rounded Rectangle"/>
              <p:cNvSpPr/>
              <p:nvPr/>
            </p:nvSpPr>
            <p:spPr>
              <a:xfrm>
                <a:off x="0" y="175677"/>
                <a:ext cx="2301526" cy="691945"/>
              </a:xfrm>
              <a:prstGeom prst="roundRect">
                <a:avLst>
                  <a:gd name="adj" fmla="val 10000"/>
                </a:avLst>
              </a:prstGeom>
              <a:gradFill flip="none" rotWithShape="1">
                <a:gsLst>
                  <a:gs pos="0">
                    <a:srgbClr val="BCBCBC"/>
                  </a:gs>
                  <a:gs pos="80000">
                    <a:srgbClr val="F7F7F7"/>
                  </a:gs>
                  <a:gs pos="100000">
                    <a:srgbClr val="F8F8F8"/>
                  </a:gs>
                </a:gsLst>
                <a:lin ang="16200000" scaled="0"/>
              </a:gradFill>
              <a:ln w="9525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1000"/>
                  </a:spcBef>
                  <a:defRPr sz="1400">
                    <a:solidFill>
                      <a:srgbClr val="000000"/>
                    </a:solidFill>
                  </a:defRPr>
                </a:pPr>
                <a:r>
                  <a:rPr lang="en-US" dirty="0" smtClean="0"/>
                  <a:t>(6-months import cover)</a:t>
                </a:r>
                <a:endParaRPr dirty="0"/>
              </a:p>
            </p:txBody>
          </p:sp>
          <p:sp>
            <p:nvSpPr>
              <p:cNvPr id="327" name="LIQUIDITY  PORTFOLIO…"/>
              <p:cNvSpPr/>
              <p:nvPr/>
            </p:nvSpPr>
            <p:spPr>
              <a:xfrm>
                <a:off x="20266" y="195163"/>
                <a:ext cx="2260994" cy="30161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3339" tIns="53339" rIns="53339" bIns="53339" numCol="1" anchor="ctr">
                <a:sp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solidFill>
                      <a:srgbClr val="000000"/>
                    </a:solidFill>
                  </a:defRPr>
                </a:pPr>
                <a:r>
                  <a:rPr dirty="0"/>
                  <a:t>LIQUIDITY  </a:t>
                </a:r>
                <a:r>
                  <a:rPr dirty="0" smtClean="0"/>
                  <a:t>PORTFOLIO</a:t>
                </a:r>
                <a:endParaRPr dirty="0"/>
              </a:p>
            </p:txBody>
          </p:sp>
        </p:grpSp>
        <p:sp>
          <p:nvSpPr>
            <p:cNvPr id="329" name="Rounded Rectangle"/>
            <p:cNvSpPr/>
            <p:nvPr/>
          </p:nvSpPr>
          <p:spPr>
            <a:xfrm>
              <a:off x="382221" y="2017716"/>
              <a:ext cx="2105657" cy="691945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0">
                  <a:srgbClr val="0071BC"/>
                </a:gs>
                <a:gs pos="80000">
                  <a:srgbClr val="0094F7"/>
                </a:gs>
                <a:gs pos="100000">
                  <a:srgbClr val="0095F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2">
                      <a:lumOff val="44000"/>
                    </a:schemeClr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grpSp>
          <p:nvGrpSpPr>
            <p:cNvPr id="332" name="Group"/>
            <p:cNvGrpSpPr/>
            <p:nvPr/>
          </p:nvGrpSpPr>
          <p:grpSpPr>
            <a:xfrm>
              <a:off x="503295" y="2132739"/>
              <a:ext cx="2105658" cy="691945"/>
              <a:chOff x="0" y="0"/>
              <a:chExt cx="2105656" cy="691944"/>
            </a:xfrm>
          </p:grpSpPr>
          <p:sp>
            <p:nvSpPr>
              <p:cNvPr id="330" name="Rounded Rectangle"/>
              <p:cNvSpPr/>
              <p:nvPr/>
            </p:nvSpPr>
            <p:spPr>
              <a:xfrm>
                <a:off x="0" y="0"/>
                <a:ext cx="2105657" cy="691945"/>
              </a:xfrm>
              <a:prstGeom prst="roundRect">
                <a:avLst>
                  <a:gd name="adj" fmla="val 10000"/>
                </a:avLst>
              </a:prstGeom>
              <a:gradFill flip="none" rotWithShape="1">
                <a:gsLst>
                  <a:gs pos="0">
                    <a:srgbClr val="BCBCBC"/>
                  </a:gs>
                  <a:gs pos="80000">
                    <a:srgbClr val="F7F7F7"/>
                  </a:gs>
                  <a:gs pos="100000">
                    <a:srgbClr val="F8F8F8"/>
                  </a:gs>
                </a:gsLst>
                <a:lin ang="16200000" scaled="0"/>
              </a:gradFill>
              <a:ln w="9525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1000"/>
                  </a:spcBef>
                  <a:defRPr sz="140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31" name="TRANSACTION BALANCE TRANCHE"/>
              <p:cNvSpPr/>
              <p:nvPr/>
            </p:nvSpPr>
            <p:spPr>
              <a:xfrm>
                <a:off x="20266" y="102209"/>
                <a:ext cx="2065125" cy="48752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3339" tIns="53339" rIns="53339" bIns="5333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solidFill>
                      <a:srgbClr val="000000"/>
                    </a:solidFill>
                  </a:defRPr>
                </a:lvl1pPr>
              </a:lstStyle>
              <a:p>
                <a:r>
                  <a:rPr dirty="0"/>
                  <a:t>TRANSACTION BALANCE TRANCHE</a:t>
                </a:r>
              </a:p>
            </p:txBody>
          </p:sp>
        </p:grpSp>
        <p:sp>
          <p:nvSpPr>
            <p:cNvPr id="333" name="Rounded Rectangle"/>
            <p:cNvSpPr/>
            <p:nvPr/>
          </p:nvSpPr>
          <p:spPr>
            <a:xfrm>
              <a:off x="2730029" y="2017716"/>
              <a:ext cx="1852929" cy="691945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0">
                  <a:srgbClr val="0071BC"/>
                </a:gs>
                <a:gs pos="80000">
                  <a:srgbClr val="0094F7"/>
                </a:gs>
                <a:gs pos="100000">
                  <a:srgbClr val="0095F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2">
                      <a:lumOff val="44000"/>
                    </a:schemeClr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grpSp>
          <p:nvGrpSpPr>
            <p:cNvPr id="336" name="Group"/>
            <p:cNvGrpSpPr/>
            <p:nvPr/>
          </p:nvGrpSpPr>
          <p:grpSpPr>
            <a:xfrm>
              <a:off x="2851104" y="2132739"/>
              <a:ext cx="1852929" cy="691945"/>
              <a:chOff x="0" y="0"/>
              <a:chExt cx="1852927" cy="691944"/>
            </a:xfrm>
          </p:grpSpPr>
          <p:sp>
            <p:nvSpPr>
              <p:cNvPr id="334" name="Rounded Rectangle"/>
              <p:cNvSpPr/>
              <p:nvPr/>
            </p:nvSpPr>
            <p:spPr>
              <a:xfrm>
                <a:off x="0" y="0"/>
                <a:ext cx="1852928" cy="691945"/>
              </a:xfrm>
              <a:prstGeom prst="roundRect">
                <a:avLst>
                  <a:gd name="adj" fmla="val 10000"/>
                </a:avLst>
              </a:prstGeom>
              <a:gradFill flip="none" rotWithShape="1">
                <a:gsLst>
                  <a:gs pos="0">
                    <a:srgbClr val="BCBCBC"/>
                  </a:gs>
                  <a:gs pos="80000">
                    <a:srgbClr val="F7F7F7"/>
                  </a:gs>
                  <a:gs pos="100000">
                    <a:srgbClr val="F8F8F8"/>
                  </a:gs>
                </a:gsLst>
                <a:lin ang="16200000" scaled="0"/>
              </a:gradFill>
              <a:ln w="9525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1000"/>
                  </a:spcBef>
                  <a:defRPr sz="140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35" name="LIQUIDITY INVESTMENT TRANCHE"/>
              <p:cNvSpPr/>
              <p:nvPr/>
            </p:nvSpPr>
            <p:spPr>
              <a:xfrm>
                <a:off x="20266" y="10478"/>
                <a:ext cx="1812396" cy="67098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3339" tIns="53339" rIns="53339" bIns="5333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solidFill>
                      <a:srgbClr val="000000"/>
                    </a:solidFill>
                  </a:defRPr>
                </a:lvl1pPr>
              </a:lstStyle>
              <a:p>
                <a:r>
                  <a:rPr dirty="0"/>
                  <a:t>LIQUIDITY INVESTMENT TRANCHE</a:t>
                </a:r>
              </a:p>
            </p:txBody>
          </p:sp>
        </p:grpSp>
        <p:sp>
          <p:nvSpPr>
            <p:cNvPr id="337" name="Rounded Rectangle"/>
            <p:cNvSpPr/>
            <p:nvPr/>
          </p:nvSpPr>
          <p:spPr>
            <a:xfrm>
              <a:off x="5516067" y="1008858"/>
              <a:ext cx="2095131" cy="691945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0">
                  <a:srgbClr val="0071BC"/>
                </a:gs>
                <a:gs pos="80000">
                  <a:srgbClr val="0094F7"/>
                </a:gs>
                <a:gs pos="100000">
                  <a:srgbClr val="0095F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2">
                      <a:lumOff val="44000"/>
                    </a:schemeClr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grpSp>
          <p:nvGrpSpPr>
            <p:cNvPr id="340" name="Group"/>
            <p:cNvGrpSpPr/>
            <p:nvPr/>
          </p:nvGrpSpPr>
          <p:grpSpPr>
            <a:xfrm>
              <a:off x="5637141" y="1123880"/>
              <a:ext cx="2095133" cy="691946"/>
              <a:chOff x="0" y="0"/>
              <a:chExt cx="2095131" cy="691945"/>
            </a:xfrm>
          </p:grpSpPr>
          <p:sp>
            <p:nvSpPr>
              <p:cNvPr id="338" name="Rounded Rectangle"/>
              <p:cNvSpPr/>
              <p:nvPr/>
            </p:nvSpPr>
            <p:spPr>
              <a:xfrm>
                <a:off x="0" y="0"/>
                <a:ext cx="2095131" cy="691945"/>
              </a:xfrm>
              <a:prstGeom prst="roundRect">
                <a:avLst>
                  <a:gd name="adj" fmla="val 10000"/>
                </a:avLst>
              </a:prstGeom>
              <a:gradFill flip="none" rotWithShape="1">
                <a:gsLst>
                  <a:gs pos="0">
                    <a:srgbClr val="BCBCBC"/>
                  </a:gs>
                  <a:gs pos="80000">
                    <a:srgbClr val="F7F7F7"/>
                  </a:gs>
                  <a:gs pos="100000">
                    <a:srgbClr val="F8F8F8"/>
                  </a:gs>
                </a:gsLst>
                <a:lin ang="16200000" scaled="0"/>
              </a:gradFill>
              <a:ln w="9525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1000"/>
                  </a:spcBef>
                  <a:defRPr sz="140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39" name="PULA FUND…"/>
              <p:cNvSpPr/>
              <p:nvPr/>
            </p:nvSpPr>
            <p:spPr>
              <a:xfrm>
                <a:off x="20266" y="195163"/>
                <a:ext cx="2054599" cy="30161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3339" tIns="53339" rIns="53339" bIns="53339" numCol="1" anchor="ctr">
                <a:sp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solidFill>
                      <a:srgbClr val="000000"/>
                    </a:solidFill>
                  </a:defRPr>
                </a:pPr>
                <a:r>
                  <a:rPr dirty="0"/>
                  <a:t>PULA FUND </a:t>
                </a:r>
              </a:p>
            </p:txBody>
          </p:sp>
        </p:grpSp>
        <p:sp>
          <p:nvSpPr>
            <p:cNvPr id="341" name="Rounded Rectangle"/>
            <p:cNvSpPr/>
            <p:nvPr/>
          </p:nvSpPr>
          <p:spPr>
            <a:xfrm>
              <a:off x="4825108" y="2017716"/>
              <a:ext cx="1600953" cy="691945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0">
                  <a:srgbClr val="0071BC"/>
                </a:gs>
                <a:gs pos="80000">
                  <a:srgbClr val="0094F7"/>
                </a:gs>
                <a:gs pos="100000">
                  <a:srgbClr val="0095F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2">
                      <a:lumOff val="44000"/>
                    </a:schemeClr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grpSp>
          <p:nvGrpSpPr>
            <p:cNvPr id="344" name="Group"/>
            <p:cNvGrpSpPr/>
            <p:nvPr/>
          </p:nvGrpSpPr>
          <p:grpSpPr>
            <a:xfrm>
              <a:off x="4946182" y="2132739"/>
              <a:ext cx="1600953" cy="691945"/>
              <a:chOff x="0" y="0"/>
              <a:chExt cx="1600951" cy="691944"/>
            </a:xfrm>
          </p:grpSpPr>
          <p:sp>
            <p:nvSpPr>
              <p:cNvPr id="342" name="Rounded Rectangle"/>
              <p:cNvSpPr/>
              <p:nvPr/>
            </p:nvSpPr>
            <p:spPr>
              <a:xfrm>
                <a:off x="0" y="0"/>
                <a:ext cx="1600952" cy="691945"/>
              </a:xfrm>
              <a:prstGeom prst="roundRect">
                <a:avLst>
                  <a:gd name="adj" fmla="val 10000"/>
                </a:avLst>
              </a:prstGeom>
              <a:gradFill flip="none" rotWithShape="1">
                <a:gsLst>
                  <a:gs pos="0">
                    <a:srgbClr val="BCBCBC"/>
                  </a:gs>
                  <a:gs pos="80000">
                    <a:srgbClr val="F7F7F7"/>
                  </a:gs>
                  <a:gs pos="100000">
                    <a:srgbClr val="F8F8F8"/>
                  </a:gs>
                </a:gsLst>
                <a:lin ang="16200000" scaled="0"/>
              </a:gradFill>
              <a:ln w="9525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1000"/>
                  </a:spcBef>
                  <a:defRPr sz="140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43" name="GLOBAL FIXED INCOME"/>
              <p:cNvSpPr/>
              <p:nvPr/>
            </p:nvSpPr>
            <p:spPr>
              <a:xfrm>
                <a:off x="20266" y="102209"/>
                <a:ext cx="1560421" cy="48752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3339" tIns="53339" rIns="53339" bIns="5333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solidFill>
                      <a:srgbClr val="000000"/>
                    </a:solidFill>
                  </a:defRPr>
                </a:lvl1pPr>
              </a:lstStyle>
              <a:p>
                <a:r>
                  <a:rPr dirty="0"/>
                  <a:t>GLOBAL FIXED INCOME</a:t>
                </a:r>
              </a:p>
            </p:txBody>
          </p:sp>
        </p:grpSp>
        <p:sp>
          <p:nvSpPr>
            <p:cNvPr id="345" name="Rounded Rectangle"/>
            <p:cNvSpPr/>
            <p:nvPr/>
          </p:nvSpPr>
          <p:spPr>
            <a:xfrm>
              <a:off x="6668210" y="2017716"/>
              <a:ext cx="1633948" cy="691945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0">
                  <a:srgbClr val="0071BC"/>
                </a:gs>
                <a:gs pos="80000">
                  <a:srgbClr val="0094F7"/>
                </a:gs>
                <a:gs pos="100000">
                  <a:srgbClr val="0095F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2">
                      <a:lumOff val="44000"/>
                    </a:schemeClr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grpSp>
          <p:nvGrpSpPr>
            <p:cNvPr id="348" name="Group"/>
            <p:cNvGrpSpPr/>
            <p:nvPr/>
          </p:nvGrpSpPr>
          <p:grpSpPr>
            <a:xfrm>
              <a:off x="6789284" y="2132739"/>
              <a:ext cx="1539751" cy="691946"/>
              <a:chOff x="0" y="0"/>
              <a:chExt cx="1539749" cy="691945"/>
            </a:xfrm>
          </p:grpSpPr>
          <p:sp>
            <p:nvSpPr>
              <p:cNvPr id="346" name="Rounded Rectangle"/>
              <p:cNvSpPr/>
              <p:nvPr/>
            </p:nvSpPr>
            <p:spPr>
              <a:xfrm>
                <a:off x="0" y="0"/>
                <a:ext cx="1539749" cy="691945"/>
              </a:xfrm>
              <a:prstGeom prst="roundRect">
                <a:avLst>
                  <a:gd name="adj" fmla="val 10000"/>
                </a:avLst>
              </a:prstGeom>
              <a:gradFill flip="none" rotWithShape="1">
                <a:gsLst>
                  <a:gs pos="0">
                    <a:srgbClr val="BCBCBC"/>
                  </a:gs>
                  <a:gs pos="80000">
                    <a:srgbClr val="F7F7F7"/>
                  </a:gs>
                  <a:gs pos="100000">
                    <a:srgbClr val="F8F8F8"/>
                  </a:gs>
                </a:gsLst>
                <a:lin ang="16200000" scaled="0"/>
              </a:gradFill>
              <a:ln w="9525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1000"/>
                  </a:spcBef>
                  <a:defRPr sz="140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47" name="EQUITIES"/>
              <p:cNvSpPr/>
              <p:nvPr/>
            </p:nvSpPr>
            <p:spPr>
              <a:xfrm>
                <a:off x="241488" y="193940"/>
                <a:ext cx="1128548" cy="30406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3339" tIns="53339" rIns="53339" bIns="5333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solidFill>
                      <a:srgbClr val="000000"/>
                    </a:solidFill>
                  </a:defRPr>
                </a:lvl1pPr>
              </a:lstStyle>
              <a:p>
                <a:r>
                  <a:rPr dirty="0"/>
                  <a:t>EQUITIES</a:t>
                </a:r>
              </a:p>
            </p:txBody>
          </p:sp>
        </p:grpSp>
        <p:sp>
          <p:nvSpPr>
            <p:cNvPr id="349" name="Rounded Rectangle"/>
            <p:cNvSpPr/>
            <p:nvPr/>
          </p:nvSpPr>
          <p:spPr>
            <a:xfrm>
              <a:off x="5941095" y="3026575"/>
              <a:ext cx="1089677" cy="691945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0">
                  <a:srgbClr val="0071BC"/>
                </a:gs>
                <a:gs pos="80000">
                  <a:srgbClr val="0094F7"/>
                </a:gs>
                <a:gs pos="100000">
                  <a:srgbClr val="0095F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2">
                      <a:lumOff val="44000"/>
                    </a:schemeClr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grpSp>
          <p:nvGrpSpPr>
            <p:cNvPr id="352" name="Group"/>
            <p:cNvGrpSpPr/>
            <p:nvPr/>
          </p:nvGrpSpPr>
          <p:grpSpPr>
            <a:xfrm>
              <a:off x="6062169" y="3141596"/>
              <a:ext cx="1089677" cy="691945"/>
              <a:chOff x="0" y="0"/>
              <a:chExt cx="1089676" cy="691944"/>
            </a:xfrm>
          </p:grpSpPr>
          <p:sp>
            <p:nvSpPr>
              <p:cNvPr id="350" name="Rounded Rectangle"/>
              <p:cNvSpPr/>
              <p:nvPr/>
            </p:nvSpPr>
            <p:spPr>
              <a:xfrm>
                <a:off x="0" y="0"/>
                <a:ext cx="1089677" cy="691945"/>
              </a:xfrm>
              <a:prstGeom prst="roundRect">
                <a:avLst>
                  <a:gd name="adj" fmla="val 10000"/>
                </a:avLst>
              </a:prstGeom>
              <a:gradFill flip="none" rotWithShape="1">
                <a:gsLst>
                  <a:gs pos="0">
                    <a:srgbClr val="BCBCBC"/>
                  </a:gs>
                  <a:gs pos="80000">
                    <a:srgbClr val="F7F7F7"/>
                  </a:gs>
                  <a:gs pos="100000">
                    <a:srgbClr val="F8F8F8"/>
                  </a:gs>
                </a:gsLst>
                <a:lin ang="16200000" scaled="0"/>
              </a:gradFill>
              <a:ln w="9525" cap="flat">
                <a:solidFill>
                  <a:schemeClr val="accent1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1000"/>
                  </a:spcBef>
                  <a:defRPr sz="1400"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351" name="GLOBAL MANDATE"/>
              <p:cNvSpPr/>
              <p:nvPr/>
            </p:nvSpPr>
            <p:spPr>
              <a:xfrm>
                <a:off x="20266" y="102209"/>
                <a:ext cx="1049145" cy="487526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3339" tIns="53339" rIns="53339" bIns="53339" numCol="1" anchor="ctr">
                <a:spAutoFit/>
              </a:bodyPr>
              <a:lstStyle>
                <a:lvl1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solidFill>
                      <a:srgbClr val="000000"/>
                    </a:solidFill>
                  </a:defRPr>
                </a:lvl1pPr>
              </a:lstStyle>
              <a:p>
                <a:r>
                  <a:t>GLOBAL MANDATE</a:t>
                </a:r>
              </a:p>
            </p:txBody>
          </p:sp>
        </p:grpSp>
        <p:sp>
          <p:nvSpPr>
            <p:cNvPr id="353" name="Rounded Rectangle"/>
            <p:cNvSpPr/>
            <p:nvPr/>
          </p:nvSpPr>
          <p:spPr>
            <a:xfrm>
              <a:off x="7281145" y="3026575"/>
              <a:ext cx="1756351" cy="1106876"/>
            </a:xfrm>
            <a:prstGeom prst="roundRect">
              <a:avLst>
                <a:gd name="adj" fmla="val 10000"/>
              </a:avLst>
            </a:prstGeom>
            <a:gradFill flip="none" rotWithShape="1">
              <a:gsLst>
                <a:gs pos="0">
                  <a:srgbClr val="0071BC"/>
                </a:gs>
                <a:gs pos="80000">
                  <a:srgbClr val="0094F7"/>
                </a:gs>
                <a:gs pos="100000">
                  <a:srgbClr val="0095F8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38100" dist="230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chemeClr val="accent2">
                      <a:lumOff val="44000"/>
                    </a:schemeClr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endParaRPr/>
            </a:p>
          </p:txBody>
        </p:sp>
        <p:grpSp>
          <p:nvGrpSpPr>
            <p:cNvPr id="356" name="Group"/>
            <p:cNvGrpSpPr/>
            <p:nvPr/>
          </p:nvGrpSpPr>
          <p:grpSpPr>
            <a:xfrm>
              <a:off x="7402221" y="3141596"/>
              <a:ext cx="1756351" cy="1106876"/>
              <a:chOff x="0" y="0"/>
              <a:chExt cx="1756349" cy="1106874"/>
            </a:xfrm>
          </p:grpSpPr>
          <p:sp>
            <p:nvSpPr>
              <p:cNvPr id="354" name="Rounded Rectangle"/>
              <p:cNvSpPr/>
              <p:nvPr/>
            </p:nvSpPr>
            <p:spPr>
              <a:xfrm>
                <a:off x="0" y="0"/>
                <a:ext cx="1756350" cy="1106875"/>
              </a:xfrm>
              <a:prstGeom prst="roundRect">
                <a:avLst>
                  <a:gd name="adj" fmla="val 10000"/>
                </a:avLst>
              </a:prstGeom>
              <a:gradFill flip="none" rotWithShape="1">
                <a:gsLst>
                  <a:gs pos="0">
                    <a:srgbClr val="BCBCBC"/>
                  </a:gs>
                  <a:gs pos="80000">
                    <a:srgbClr val="F7F7F7"/>
                  </a:gs>
                  <a:gs pos="100000">
                    <a:srgbClr val="F8F8F8"/>
                  </a:gs>
                </a:gsLst>
                <a:lin ang="16200000" scaled="0"/>
              </a:gradFill>
              <a:ln w="12700" cap="flat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1000"/>
                  </a:spcBef>
                  <a:defRPr sz="1400">
                    <a:solidFill>
                      <a:schemeClr val="accent2">
                        <a:lumOff val="44000"/>
                      </a:schemeClr>
                    </a:solidFill>
                  </a:defRPr>
                </a:pPr>
                <a:endParaRPr/>
              </a:p>
            </p:txBody>
          </p:sp>
          <p:sp>
            <p:nvSpPr>
              <p:cNvPr id="355" name="REGIONAL MANDATES…"/>
              <p:cNvSpPr/>
              <p:nvPr/>
            </p:nvSpPr>
            <p:spPr>
              <a:xfrm>
                <a:off x="32418" y="88875"/>
                <a:ext cx="1691514" cy="929125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53339" tIns="53339" rIns="53339" bIns="53339" numCol="1" anchor="ctr">
                <a:spAutoFit/>
              </a:bodyPr>
              <a:lstStyle/>
              <a:p>
                <a: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solidFill>
                      <a:srgbClr val="000000"/>
                    </a:solidFill>
                  </a:defRPr>
                </a:pPr>
                <a:r>
                  <a:t>REGIONAL MANDATES</a:t>
                </a:r>
                <a:endParaRPr>
                  <a:solidFill>
                    <a:schemeClr val="accent2">
                      <a:lumOff val="44000"/>
                    </a:schemeClr>
                  </a:solidFill>
                </a:endParaRPr>
              </a:p>
              <a:p>
                <a:pPr algn="ctr" defTabSz="622300">
                  <a:lnSpc>
                    <a:spcPct val="90000"/>
                  </a:lnSpc>
                  <a:spcBef>
                    <a:spcPts val="500"/>
                  </a:spcBef>
                  <a:defRPr sz="1400">
                    <a:solidFill>
                      <a:srgbClr val="000000"/>
                    </a:solidFill>
                  </a:defRPr>
                </a:pPr>
                <a:r>
                  <a:t>(USA, Europe, Japan, UK)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15727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ChangeArrowheads="1"/>
          </p:cNvSpPr>
          <p:nvPr/>
        </p:nvSpPr>
        <p:spPr bwMode="auto">
          <a:xfrm>
            <a:off x="100013" y="971550"/>
            <a:ext cx="8963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>
                <a:solidFill>
                  <a:schemeClr val="accent2"/>
                </a:solidFill>
                <a:latin typeface="Arial" charset="0"/>
              </a:rPr>
              <a:t>PORTFOLIO MANAGERS</a:t>
            </a: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222250" y="3130550"/>
            <a:ext cx="529272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	       </a:t>
            </a: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Bonds</a:t>
            </a:r>
            <a:endParaRPr lang="en-US" dirty="0">
              <a:solidFill>
                <a:schemeClr val="accent2"/>
              </a:solidFill>
              <a:latin typeface="Arial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		(65 percent	)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		</a:t>
            </a:r>
            <a:r>
              <a:rPr lang="en-US" sz="2000" dirty="0" smtClean="0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Bank of Botswana 	</a:t>
            </a:r>
          </a:p>
          <a:p>
            <a:pPr marL="742950" lvl="1" indent="-285750">
              <a:lnSpc>
                <a:spcPct val="85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	  </a:t>
            </a:r>
            <a:r>
              <a:rPr lang="en-US" sz="2000" dirty="0" smtClean="0">
                <a:solidFill>
                  <a:schemeClr val="accent2"/>
                </a:solidFill>
                <a:latin typeface="Arial" charset="0"/>
              </a:rPr>
              <a:t>External Mangers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		</a:t>
            </a:r>
          </a:p>
        </p:txBody>
      </p:sp>
      <p:sp>
        <p:nvSpPr>
          <p:cNvPr id="11268" name="Rectangle 7"/>
          <p:cNvSpPr>
            <a:spLocks noChangeArrowheads="1"/>
          </p:cNvSpPr>
          <p:nvPr/>
        </p:nvSpPr>
        <p:spPr bwMode="auto">
          <a:xfrm>
            <a:off x="5220072" y="3143250"/>
            <a:ext cx="3923928" cy="266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5000"/>
              </a:lnSpc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" charset="0"/>
              </a:rPr>
              <a:t>Equities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Arial" charset="0"/>
              </a:rPr>
              <a:t>(35 percent)</a:t>
            </a:r>
          </a:p>
          <a:p>
            <a:pPr marL="342900" indent="-342900">
              <a:lnSpc>
                <a:spcPct val="85000"/>
              </a:lnSpc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" charset="0"/>
            </a:endParaRPr>
          </a:p>
          <a:p>
            <a:pPr marL="342900" indent="-342900">
              <a:lnSpc>
                <a:spcPct val="85000"/>
              </a:lnSpc>
              <a:spcBef>
                <a:spcPct val="2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Arial" charset="0"/>
              </a:rPr>
              <a:t>External managers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	</a:t>
            </a:r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179388" y="1603375"/>
            <a:ext cx="8424862" cy="84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41313" algn="ctr">
              <a:lnSpc>
                <a:spcPct val="50000"/>
              </a:lnSpc>
              <a:spcBef>
                <a:spcPct val="50000"/>
              </a:spcBef>
            </a:pPr>
            <a:endParaRPr lang="en-US" dirty="0">
              <a:solidFill>
                <a:schemeClr val="accent2"/>
              </a:solidFill>
              <a:latin typeface="Arial" charset="0"/>
            </a:endParaRPr>
          </a:p>
          <a:p>
            <a:pPr indent="341313">
              <a:lnSpc>
                <a:spcPct val="50000"/>
              </a:lnSpc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       </a:t>
            </a: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			</a:t>
            </a:r>
          </a:p>
          <a:p>
            <a:pPr marL="796925" lvl="1" indent="-279400">
              <a:buFont typeface="Arial" charset="0"/>
              <a:buNone/>
            </a:pPr>
            <a:r>
              <a:rPr lang="en-US" sz="2000" dirty="0">
                <a:solidFill>
                  <a:schemeClr val="accent2"/>
                </a:solidFill>
                <a:latin typeface="Arial" charset="0"/>
              </a:rPr>
              <a:t>	</a:t>
            </a:r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0" y="257175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56000">
              <a:spcBef>
                <a:spcPct val="50000"/>
              </a:spcBef>
            </a:pPr>
            <a:r>
              <a:rPr lang="en-US" dirty="0">
                <a:solidFill>
                  <a:schemeClr val="accent2"/>
                </a:solidFill>
                <a:latin typeface="Arial" charset="0"/>
              </a:rPr>
              <a:t>Pula Fund</a:t>
            </a:r>
          </a:p>
          <a:p>
            <a:pPr marL="3556000">
              <a:spcBef>
                <a:spcPct val="50000"/>
              </a:spcBef>
            </a:pPr>
            <a:endParaRPr lang="en-US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Risk/Systematic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 returns due to market factors.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Accept risk is inherent in portfolio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Identify </a:t>
            </a:r>
            <a:r>
              <a:rPr lang="en-US" dirty="0" smtClean="0"/>
              <a:t>and manage the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4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Currency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 in well developed </a:t>
            </a:r>
            <a:r>
              <a:rPr lang="en-US" dirty="0"/>
              <a:t>f</a:t>
            </a:r>
            <a:r>
              <a:rPr lang="en-US" dirty="0" smtClean="0"/>
              <a:t>inancial markets</a:t>
            </a:r>
          </a:p>
          <a:p>
            <a:r>
              <a:rPr lang="en-US" dirty="0" smtClean="0"/>
              <a:t>Currency must be convertible</a:t>
            </a:r>
          </a:p>
          <a:p>
            <a:r>
              <a:rPr lang="en-US" dirty="0" smtClean="0"/>
              <a:t>Minimum rating Aa/AA</a:t>
            </a:r>
          </a:p>
          <a:p>
            <a:r>
              <a:rPr lang="en-US" dirty="0" smtClean="0"/>
              <a:t>Currency Exposure Limits </a:t>
            </a:r>
            <a:r>
              <a:rPr lang="en-US" sz="2000" dirty="0" smtClean="0"/>
              <a:t>(+/- 5 or 10% vs Benchmark)</a:t>
            </a:r>
          </a:p>
          <a:p>
            <a:r>
              <a:rPr lang="en-US" sz="2400" dirty="0" smtClean="0"/>
              <a:t>Non benchmark currencies max 5 percent</a:t>
            </a:r>
          </a:p>
          <a:p>
            <a:r>
              <a:rPr lang="en-US" sz="2400" dirty="0" smtClean="0"/>
              <a:t>Hedging- forwards and derivatives.</a:t>
            </a:r>
          </a:p>
          <a:p>
            <a:r>
              <a:rPr lang="en-US" sz="2400" dirty="0" smtClean="0"/>
              <a:t>Derivatives allowed only for hedging or portfolio rebalancing</a:t>
            </a:r>
          </a:p>
        </p:txBody>
      </p:sp>
    </p:spTree>
    <p:extLst>
      <p:ext uri="{BB962C8B-B14F-4D97-AF65-F5344CB8AC3E}">
        <p14:creationId xmlns:p14="http://schemas.microsoft.com/office/powerpoint/2010/main" val="63119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B-Template">
  <a:themeElements>
    <a:clrScheme name="">
      <a:dk1>
        <a:srgbClr val="808080"/>
      </a:dk1>
      <a:lt1>
        <a:srgbClr val="FFFFFF"/>
      </a:lt1>
      <a:dk2>
        <a:srgbClr val="0066FF"/>
      </a:dk2>
      <a:lt2>
        <a:srgbClr val="FFFFFF"/>
      </a:lt2>
      <a:accent1>
        <a:srgbClr val="0099FF"/>
      </a:accent1>
      <a:accent2>
        <a:srgbClr val="FFFFFF"/>
      </a:accent2>
      <a:accent3>
        <a:srgbClr val="AAB8FF"/>
      </a:accent3>
      <a:accent4>
        <a:srgbClr val="DADADA"/>
      </a:accent4>
      <a:accent5>
        <a:srgbClr val="AACAFF"/>
      </a:accent5>
      <a:accent6>
        <a:srgbClr val="E7E7E7"/>
      </a:accent6>
      <a:hlink>
        <a:srgbClr val="000000"/>
      </a:hlink>
      <a:folHlink>
        <a:srgbClr val="66CCFF"/>
      </a:folHlink>
    </a:clrScheme>
    <a:fontScheme name="BoB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oB-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B-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B-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B-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B-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B-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B-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Settings\Motsomia.BOBNT\Application Data\Microsoft\Templates\BoB-Template.pot</Template>
  <TotalTime>5667</TotalTime>
  <Words>479</Words>
  <Application>Microsoft Office PowerPoint</Application>
  <PresentationFormat>On-screen Show (4:3)</PresentationFormat>
  <Paragraphs>132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BoB-Template</vt:lpstr>
      <vt:lpstr>PRESENTATION FOR</vt:lpstr>
      <vt:lpstr>RISK MANAGEMENT FRAMEWORK</vt:lpstr>
      <vt:lpstr>INVESTMENT POLICY AND OBJECTIVES</vt:lpstr>
      <vt:lpstr>INVESTMENT POLICY AND OBJECTIVES</vt:lpstr>
      <vt:lpstr>INVESTMENT POLICY AND OBJECTIVES (Cont’d)</vt:lpstr>
      <vt:lpstr>PowerPoint Presentation</vt:lpstr>
      <vt:lpstr>PowerPoint Presentation</vt:lpstr>
      <vt:lpstr>Market Risk/Systematic risk</vt:lpstr>
      <vt:lpstr>Managing Currency Risk</vt:lpstr>
      <vt:lpstr>Managing Interest Risk</vt:lpstr>
      <vt:lpstr>Tracking Risk</vt:lpstr>
      <vt:lpstr>Value at Risk</vt:lpstr>
      <vt:lpstr>Bank  Risk</vt:lpstr>
      <vt:lpstr>Fund Manager Monitoring</vt:lpstr>
      <vt:lpstr>RISK ASSOCIATED WITH QUASI SWF</vt:lpstr>
      <vt:lpstr>CONCLUSION</vt:lpstr>
    </vt:vector>
  </TitlesOfParts>
  <Company>bob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[Put Title of the Presentation here]</dc:title>
  <dc:creator>NtsayagaeF</dc:creator>
  <cp:lastModifiedBy>Michelle Mutinda</cp:lastModifiedBy>
  <cp:revision>444</cp:revision>
  <cp:lastPrinted>2013-05-24T06:09:15Z</cp:lastPrinted>
  <dcterms:created xsi:type="dcterms:W3CDTF">2002-03-18T07:24:33Z</dcterms:created>
  <dcterms:modified xsi:type="dcterms:W3CDTF">2017-09-15T07:37:41Z</dcterms:modified>
</cp:coreProperties>
</file>