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97" r:id="rId1"/>
  </p:sldMasterIdLst>
  <p:notesMasterIdLst>
    <p:notesMasterId r:id="rId17"/>
  </p:notesMasterIdLst>
  <p:handoutMasterIdLst>
    <p:handoutMasterId r:id="rId18"/>
  </p:handoutMasterIdLst>
  <p:sldIdLst>
    <p:sldId id="256" r:id="rId2"/>
    <p:sldId id="267" r:id="rId3"/>
    <p:sldId id="334" r:id="rId4"/>
    <p:sldId id="336" r:id="rId5"/>
    <p:sldId id="335" r:id="rId6"/>
    <p:sldId id="347" r:id="rId7"/>
    <p:sldId id="348" r:id="rId8"/>
    <p:sldId id="349" r:id="rId9"/>
    <p:sldId id="350" r:id="rId10"/>
    <p:sldId id="351" r:id="rId11"/>
    <p:sldId id="344" r:id="rId12"/>
    <p:sldId id="345" r:id="rId13"/>
    <p:sldId id="352" r:id="rId14"/>
    <p:sldId id="326" r:id="rId15"/>
    <p:sldId id="327" r:id="rId16"/>
  </p:sldIdLst>
  <p:sldSz cx="10693400" cy="7561263"/>
  <p:notesSz cx="6742113" cy="9872663"/>
  <p:defaultTextStyle>
    <a:defPPr>
      <a:defRPr lang="en-US"/>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pos="3413" userDrawn="1">
          <p15:clr>
            <a:srgbClr val="A4A3A4"/>
          </p15:clr>
        </p15:guide>
        <p15:guide id="8" pos="3323" userDrawn="1">
          <p15:clr>
            <a:srgbClr val="A4A3A4"/>
          </p15:clr>
        </p15:guide>
        <p15:guide id="9" pos="3822" userDrawn="1">
          <p15:clr>
            <a:srgbClr val="A4A3A4"/>
          </p15:clr>
        </p15:guide>
        <p15:guide id="13" pos="692" userDrawn="1">
          <p15:clr>
            <a:srgbClr val="A4A3A4"/>
          </p15:clr>
        </p15:guide>
        <p15:guide id="14" pos="284" userDrawn="1">
          <p15:clr>
            <a:srgbClr val="A4A3A4"/>
          </p15:clr>
        </p15:guide>
        <p15:guide id="15" pos="6452" userDrawn="1">
          <p15:clr>
            <a:srgbClr val="A4A3A4"/>
          </p15:clr>
        </p15:guide>
        <p15:guide id="16" orient="horz" pos="1021" userDrawn="1">
          <p15:clr>
            <a:srgbClr val="A4A3A4"/>
          </p15:clr>
        </p15:guide>
        <p15:guide id="17" orient="horz" pos="4151" userDrawn="1">
          <p15:clr>
            <a:srgbClr val="A4A3A4"/>
          </p15:clr>
        </p15:guide>
        <p15:guide id="18" orient="horz" pos="1248" userDrawn="1">
          <p15:clr>
            <a:srgbClr val="A4A3A4"/>
          </p15:clr>
        </p15:guide>
      </p15:sldGuideLst>
    </p:ext>
    <p:ext uri="{2D200454-40CA-4A62-9FC3-DE9A4176ACB9}">
      <p15:notesGuideLst xmlns:p15="http://schemas.microsoft.com/office/powerpoint/2012/main">
        <p15:guide id="1" orient="horz" pos="3111" userDrawn="1">
          <p15:clr>
            <a:srgbClr val="A4A3A4"/>
          </p15:clr>
        </p15:guide>
        <p15:guide id="2" pos="212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98B5"/>
    <a:srgbClr val="F7F7F7"/>
    <a:srgbClr val="FFFFFF"/>
    <a:srgbClr val="000000"/>
    <a:srgbClr val="D0D0CE"/>
    <a:srgbClr val="7F7F7B"/>
    <a:srgbClr val="DE7C00"/>
    <a:srgbClr val="CE0F69"/>
    <a:srgbClr val="A50034"/>
    <a:srgbClr val="933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6" autoAdjust="0"/>
    <p:restoredTop sz="96305" autoAdjust="0"/>
  </p:normalViewPr>
  <p:slideViewPr>
    <p:cSldViewPr snapToGrid="0" snapToObjects="1" showGuides="1">
      <p:cViewPr varScale="1">
        <p:scale>
          <a:sx n="102" d="100"/>
          <a:sy n="102" d="100"/>
        </p:scale>
        <p:origin x="204" y="114"/>
      </p:cViewPr>
      <p:guideLst>
        <p:guide pos="3413"/>
        <p:guide pos="3323"/>
        <p:guide pos="3822"/>
        <p:guide pos="692"/>
        <p:guide pos="284"/>
        <p:guide pos="6452"/>
        <p:guide orient="horz" pos="1021"/>
        <p:guide orient="horz" pos="4151"/>
        <p:guide orient="horz" pos="12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6" d="100"/>
          <a:sy n="76" d="100"/>
        </p:scale>
        <p:origin x="-3330" y="-90"/>
      </p:cViewPr>
      <p:guideLst>
        <p:guide orient="horz" pos="3111"/>
        <p:guide pos="21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US interest</a:t>
            </a:r>
            <a:r>
              <a:rPr lang="en-GB" baseline="0"/>
              <a:t> rate profile</a:t>
            </a:r>
            <a:endParaRPr lang="en-GB"/>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Sheet1!$D$5:$D$6</c:f>
              <c:strCache>
                <c:ptCount val="2"/>
                <c:pt idx="0">
                  <c:v>OIS Rate Expectations</c:v>
                </c:pt>
              </c:strCache>
            </c:strRef>
          </c:tx>
          <c:spPr>
            <a:ln w="28575" cap="rnd">
              <a:solidFill>
                <a:schemeClr val="accent1"/>
              </a:solidFill>
              <a:round/>
            </a:ln>
            <a:effectLst/>
          </c:spPr>
          <c:marker>
            <c:symbol val="none"/>
          </c:marker>
          <c:cat>
            <c:numRef>
              <c:f>Sheet1!$C$7:$C$31</c:f>
              <c:numCache>
                <c:formatCode>m/d/yyyy</c:formatCode>
                <c:ptCount val="25"/>
                <c:pt idx="0">
                  <c:v>42998</c:v>
                </c:pt>
                <c:pt idx="1">
                  <c:v>43040</c:v>
                </c:pt>
                <c:pt idx="2">
                  <c:v>43082</c:v>
                </c:pt>
                <c:pt idx="3">
                  <c:v>43131</c:v>
                </c:pt>
                <c:pt idx="4">
                  <c:v>43180</c:v>
                </c:pt>
                <c:pt idx="5">
                  <c:v>43222</c:v>
                </c:pt>
                <c:pt idx="6">
                  <c:v>43264</c:v>
                </c:pt>
                <c:pt idx="7">
                  <c:v>43313</c:v>
                </c:pt>
                <c:pt idx="8">
                  <c:v>43369</c:v>
                </c:pt>
                <c:pt idx="9">
                  <c:v>43412</c:v>
                </c:pt>
                <c:pt idx="10">
                  <c:v>43453</c:v>
                </c:pt>
                <c:pt idx="11">
                  <c:v>43495</c:v>
                </c:pt>
                <c:pt idx="12">
                  <c:v>43526</c:v>
                </c:pt>
                <c:pt idx="13">
                  <c:v>43557</c:v>
                </c:pt>
                <c:pt idx="14">
                  <c:v>43587</c:v>
                </c:pt>
                <c:pt idx="15">
                  <c:v>43618</c:v>
                </c:pt>
                <c:pt idx="16">
                  <c:v>43648</c:v>
                </c:pt>
                <c:pt idx="17">
                  <c:v>43679</c:v>
                </c:pt>
                <c:pt idx="18">
                  <c:v>43710</c:v>
                </c:pt>
                <c:pt idx="19">
                  <c:v>43740</c:v>
                </c:pt>
                <c:pt idx="20">
                  <c:v>43771</c:v>
                </c:pt>
                <c:pt idx="21">
                  <c:v>43801</c:v>
                </c:pt>
                <c:pt idx="22">
                  <c:v>43832</c:v>
                </c:pt>
                <c:pt idx="23">
                  <c:v>43863</c:v>
                </c:pt>
                <c:pt idx="24">
                  <c:v>43892</c:v>
                </c:pt>
              </c:numCache>
            </c:numRef>
          </c:cat>
          <c:val>
            <c:numRef>
              <c:f>Sheet1!$D$7:$D$31</c:f>
              <c:numCache>
                <c:formatCode>0.00</c:formatCode>
                <c:ptCount val="25"/>
                <c:pt idx="0">
                  <c:v>1.1517306644954779</c:v>
                </c:pt>
                <c:pt idx="1">
                  <c:v>1.1675133122766828</c:v>
                </c:pt>
                <c:pt idx="2">
                  <c:v>1.2487890731119633</c:v>
                </c:pt>
                <c:pt idx="3">
                  <c:v>1.2599233797184315</c:v>
                </c:pt>
                <c:pt idx="4">
                  <c:v>1.3052070453268856</c:v>
                </c:pt>
                <c:pt idx="5">
                  <c:v>1.3178911316887034</c:v>
                </c:pt>
                <c:pt idx="6">
                  <c:v>1.3444276438175227</c:v>
                </c:pt>
                <c:pt idx="7">
                  <c:v>1.3696368305875011</c:v>
                </c:pt>
                <c:pt idx="8">
                  <c:v>1.386573608076036</c:v>
                </c:pt>
                <c:pt idx="9">
                  <c:v>1.3918122966969049</c:v>
                </c:pt>
                <c:pt idx="10">
                  <c:v>1.4317917624877574</c:v>
                </c:pt>
                <c:pt idx="11">
                  <c:v>1.4317917624877528</c:v>
                </c:pt>
                <c:pt idx="12">
                  <c:v>1.4422004287573444</c:v>
                </c:pt>
                <c:pt idx="13">
                  <c:v>1.4502299713081683</c:v>
                </c:pt>
                <c:pt idx="14">
                  <c:v>1.4502299713081703</c:v>
                </c:pt>
                <c:pt idx="15">
                  <c:v>1.4729630634471822</c:v>
                </c:pt>
                <c:pt idx="16">
                  <c:v>1.4897657837238401</c:v>
                </c:pt>
                <c:pt idx="17">
                  <c:v>1.4897657837238401</c:v>
                </c:pt>
                <c:pt idx="18">
                  <c:v>1.5235265969017788</c:v>
                </c:pt>
                <c:pt idx="19">
                  <c:v>1.546033805687075</c:v>
                </c:pt>
                <c:pt idx="20">
                  <c:v>1.546033805687077</c:v>
                </c:pt>
                <c:pt idx="21">
                  <c:v>1.5460338056870699</c:v>
                </c:pt>
                <c:pt idx="22">
                  <c:v>1.5460338056870804</c:v>
                </c:pt>
                <c:pt idx="23">
                  <c:v>1.5460338056870704</c:v>
                </c:pt>
                <c:pt idx="24">
                  <c:v>1.5460338056870704</c:v>
                </c:pt>
              </c:numCache>
            </c:numRef>
          </c:val>
          <c:smooth val="0"/>
        </c:ser>
        <c:ser>
          <c:idx val="1"/>
          <c:order val="1"/>
          <c:tx>
            <c:strRef>
              <c:f>Sheet1!$E$5:$E$6</c:f>
              <c:strCache>
                <c:ptCount val="2"/>
                <c:pt idx="0">
                  <c:v>IAM Forecast Prob Weighted</c:v>
                </c:pt>
              </c:strCache>
            </c:strRef>
          </c:tx>
          <c:spPr>
            <a:ln w="28575" cap="rnd">
              <a:solidFill>
                <a:schemeClr val="accent2"/>
              </a:solidFill>
              <a:round/>
            </a:ln>
            <a:effectLst/>
          </c:spPr>
          <c:marker>
            <c:symbol val="none"/>
          </c:marker>
          <c:cat>
            <c:numRef>
              <c:f>Sheet1!$C$7:$C$31</c:f>
              <c:numCache>
                <c:formatCode>m/d/yyyy</c:formatCode>
                <c:ptCount val="25"/>
                <c:pt idx="0">
                  <c:v>42998</c:v>
                </c:pt>
                <c:pt idx="1">
                  <c:v>43040</c:v>
                </c:pt>
                <c:pt idx="2">
                  <c:v>43082</c:v>
                </c:pt>
                <c:pt idx="3">
                  <c:v>43131</c:v>
                </c:pt>
                <c:pt idx="4">
                  <c:v>43180</c:v>
                </c:pt>
                <c:pt idx="5">
                  <c:v>43222</c:v>
                </c:pt>
                <c:pt idx="6">
                  <c:v>43264</c:v>
                </c:pt>
                <c:pt idx="7">
                  <c:v>43313</c:v>
                </c:pt>
                <c:pt idx="8">
                  <c:v>43369</c:v>
                </c:pt>
                <c:pt idx="9">
                  <c:v>43412</c:v>
                </c:pt>
                <c:pt idx="10">
                  <c:v>43453</c:v>
                </c:pt>
                <c:pt idx="11">
                  <c:v>43495</c:v>
                </c:pt>
                <c:pt idx="12">
                  <c:v>43526</c:v>
                </c:pt>
                <c:pt idx="13">
                  <c:v>43557</c:v>
                </c:pt>
                <c:pt idx="14">
                  <c:v>43587</c:v>
                </c:pt>
                <c:pt idx="15">
                  <c:v>43618</c:v>
                </c:pt>
                <c:pt idx="16">
                  <c:v>43648</c:v>
                </c:pt>
                <c:pt idx="17">
                  <c:v>43679</c:v>
                </c:pt>
                <c:pt idx="18">
                  <c:v>43710</c:v>
                </c:pt>
                <c:pt idx="19">
                  <c:v>43740</c:v>
                </c:pt>
                <c:pt idx="20">
                  <c:v>43771</c:v>
                </c:pt>
                <c:pt idx="21">
                  <c:v>43801</c:v>
                </c:pt>
                <c:pt idx="22">
                  <c:v>43832</c:v>
                </c:pt>
                <c:pt idx="23">
                  <c:v>43863</c:v>
                </c:pt>
                <c:pt idx="24">
                  <c:v>43892</c:v>
                </c:pt>
              </c:numCache>
            </c:numRef>
          </c:cat>
          <c:val>
            <c:numRef>
              <c:f>Sheet1!$E$7:$E$31</c:f>
              <c:numCache>
                <c:formatCode>0.00</c:formatCode>
                <c:ptCount val="25"/>
                <c:pt idx="0">
                  <c:v>1.1499999999999999</c:v>
                </c:pt>
                <c:pt idx="1">
                  <c:v>1.1499999999999999</c:v>
                </c:pt>
                <c:pt idx="2">
                  <c:v>1.3749999999999998</c:v>
                </c:pt>
                <c:pt idx="3">
                  <c:v>1.3749999999999998</c:v>
                </c:pt>
                <c:pt idx="4">
                  <c:v>1.3749999999999998</c:v>
                </c:pt>
                <c:pt idx="5">
                  <c:v>1.3749999999999998</c:v>
                </c:pt>
                <c:pt idx="6">
                  <c:v>1.3499999999999999</c:v>
                </c:pt>
                <c:pt idx="7">
                  <c:v>1.3499999999999999</c:v>
                </c:pt>
                <c:pt idx="8">
                  <c:v>1.4249999999999998</c:v>
                </c:pt>
                <c:pt idx="9">
                  <c:v>1.4249999999999998</c:v>
                </c:pt>
                <c:pt idx="10">
                  <c:v>1.4749999999999999</c:v>
                </c:pt>
                <c:pt idx="11">
                  <c:v>1.4749999999999999</c:v>
                </c:pt>
                <c:pt idx="12">
                  <c:v>1.4749999999999999</c:v>
                </c:pt>
                <c:pt idx="13">
                  <c:v>1.5499999999999996</c:v>
                </c:pt>
                <c:pt idx="14">
                  <c:v>1.5499999999999996</c:v>
                </c:pt>
                <c:pt idx="15">
                  <c:v>1.5499999999999996</c:v>
                </c:pt>
                <c:pt idx="16">
                  <c:v>1.5999999999999999</c:v>
                </c:pt>
                <c:pt idx="17">
                  <c:v>1.5999999999999999</c:v>
                </c:pt>
                <c:pt idx="18">
                  <c:v>1.5999999999999999</c:v>
                </c:pt>
                <c:pt idx="19">
                  <c:v>1.5999999999999999</c:v>
                </c:pt>
                <c:pt idx="20">
                  <c:v>1.5999999999999999</c:v>
                </c:pt>
                <c:pt idx="21">
                  <c:v>1.5999999999999999</c:v>
                </c:pt>
                <c:pt idx="22">
                  <c:v>1.5999999999999999</c:v>
                </c:pt>
                <c:pt idx="23">
                  <c:v>1.5999999999999999</c:v>
                </c:pt>
                <c:pt idx="24">
                  <c:v>1.5999999999999999</c:v>
                </c:pt>
              </c:numCache>
            </c:numRef>
          </c:val>
          <c:smooth val="0"/>
        </c:ser>
        <c:ser>
          <c:idx val="2"/>
          <c:order val="2"/>
          <c:tx>
            <c:strRef>
              <c:f>Sheet1!$F$5:$F$6</c:f>
              <c:strCache>
                <c:ptCount val="2"/>
                <c:pt idx="0">
                  <c:v>Central</c:v>
                </c:pt>
              </c:strCache>
            </c:strRef>
          </c:tx>
          <c:spPr>
            <a:ln w="28575" cap="rnd">
              <a:solidFill>
                <a:schemeClr val="accent3"/>
              </a:solidFill>
              <a:round/>
            </a:ln>
            <a:effectLst/>
          </c:spPr>
          <c:marker>
            <c:symbol val="none"/>
          </c:marker>
          <c:cat>
            <c:numRef>
              <c:f>Sheet1!$C$7:$C$31</c:f>
              <c:numCache>
                <c:formatCode>m/d/yyyy</c:formatCode>
                <c:ptCount val="25"/>
                <c:pt idx="0">
                  <c:v>42998</c:v>
                </c:pt>
                <c:pt idx="1">
                  <c:v>43040</c:v>
                </c:pt>
                <c:pt idx="2">
                  <c:v>43082</c:v>
                </c:pt>
                <c:pt idx="3">
                  <c:v>43131</c:v>
                </c:pt>
                <c:pt idx="4">
                  <c:v>43180</c:v>
                </c:pt>
                <c:pt idx="5">
                  <c:v>43222</c:v>
                </c:pt>
                <c:pt idx="6">
                  <c:v>43264</c:v>
                </c:pt>
                <c:pt idx="7">
                  <c:v>43313</c:v>
                </c:pt>
                <c:pt idx="8">
                  <c:v>43369</c:v>
                </c:pt>
                <c:pt idx="9">
                  <c:v>43412</c:v>
                </c:pt>
                <c:pt idx="10">
                  <c:v>43453</c:v>
                </c:pt>
                <c:pt idx="11">
                  <c:v>43495</c:v>
                </c:pt>
                <c:pt idx="12">
                  <c:v>43526</c:v>
                </c:pt>
                <c:pt idx="13">
                  <c:v>43557</c:v>
                </c:pt>
                <c:pt idx="14">
                  <c:v>43587</c:v>
                </c:pt>
                <c:pt idx="15">
                  <c:v>43618</c:v>
                </c:pt>
                <c:pt idx="16">
                  <c:v>43648</c:v>
                </c:pt>
                <c:pt idx="17">
                  <c:v>43679</c:v>
                </c:pt>
                <c:pt idx="18">
                  <c:v>43710</c:v>
                </c:pt>
                <c:pt idx="19">
                  <c:v>43740</c:v>
                </c:pt>
                <c:pt idx="20">
                  <c:v>43771</c:v>
                </c:pt>
                <c:pt idx="21">
                  <c:v>43801</c:v>
                </c:pt>
                <c:pt idx="22">
                  <c:v>43832</c:v>
                </c:pt>
                <c:pt idx="23">
                  <c:v>43863</c:v>
                </c:pt>
                <c:pt idx="24">
                  <c:v>43892</c:v>
                </c:pt>
              </c:numCache>
            </c:numRef>
          </c:cat>
          <c:val>
            <c:numRef>
              <c:f>Sheet1!$F$7:$F$31</c:f>
              <c:numCache>
                <c:formatCode>0.00</c:formatCode>
                <c:ptCount val="25"/>
                <c:pt idx="0">
                  <c:v>1.1499999999999999</c:v>
                </c:pt>
                <c:pt idx="1">
                  <c:v>1.1499999999999999</c:v>
                </c:pt>
                <c:pt idx="2">
                  <c:v>1.4</c:v>
                </c:pt>
                <c:pt idx="3">
                  <c:v>1.4</c:v>
                </c:pt>
                <c:pt idx="4">
                  <c:v>1.4</c:v>
                </c:pt>
                <c:pt idx="5">
                  <c:v>1.4</c:v>
                </c:pt>
                <c:pt idx="6">
                  <c:v>1.4</c:v>
                </c:pt>
                <c:pt idx="7">
                  <c:v>1.4</c:v>
                </c:pt>
                <c:pt idx="8">
                  <c:v>1.4</c:v>
                </c:pt>
                <c:pt idx="9">
                  <c:v>1.4</c:v>
                </c:pt>
                <c:pt idx="10">
                  <c:v>1.4</c:v>
                </c:pt>
                <c:pt idx="11">
                  <c:v>1.4</c:v>
                </c:pt>
                <c:pt idx="12">
                  <c:v>1.4</c:v>
                </c:pt>
                <c:pt idx="13">
                  <c:v>1.4</c:v>
                </c:pt>
                <c:pt idx="14">
                  <c:v>1.4</c:v>
                </c:pt>
                <c:pt idx="15">
                  <c:v>1.4</c:v>
                </c:pt>
                <c:pt idx="16">
                  <c:v>1.4</c:v>
                </c:pt>
                <c:pt idx="17">
                  <c:v>1.4</c:v>
                </c:pt>
                <c:pt idx="18">
                  <c:v>1.4</c:v>
                </c:pt>
                <c:pt idx="19">
                  <c:v>1.4</c:v>
                </c:pt>
                <c:pt idx="20">
                  <c:v>1.4</c:v>
                </c:pt>
                <c:pt idx="21">
                  <c:v>1.4</c:v>
                </c:pt>
                <c:pt idx="22">
                  <c:v>1.4</c:v>
                </c:pt>
                <c:pt idx="23">
                  <c:v>1.4</c:v>
                </c:pt>
                <c:pt idx="24">
                  <c:v>1.4</c:v>
                </c:pt>
              </c:numCache>
            </c:numRef>
          </c:val>
          <c:smooth val="0"/>
        </c:ser>
        <c:dLbls>
          <c:showLegendKey val="0"/>
          <c:showVal val="0"/>
          <c:showCatName val="0"/>
          <c:showSerName val="0"/>
          <c:showPercent val="0"/>
          <c:showBubbleSize val="0"/>
        </c:dLbls>
        <c:smooth val="0"/>
        <c:axId val="472861672"/>
        <c:axId val="472860104"/>
        <c:extLst>
          <c:ext xmlns:c15="http://schemas.microsoft.com/office/drawing/2012/chart" uri="{02D57815-91ED-43cb-92C2-25804820EDAC}">
            <c15:filteredLineSeries>
              <c15:ser>
                <c:idx val="3"/>
                <c:order val="3"/>
                <c:tx>
                  <c:strRef>
                    <c:extLst>
                      <c:ext uri="{02D57815-91ED-43cb-92C2-25804820EDAC}">
                        <c15:formulaRef>
                          <c15:sqref>Sheet1!$G$5:$G$6</c15:sqref>
                        </c15:formulaRef>
                      </c:ext>
                    </c:extLst>
                    <c:strCache>
                      <c:ptCount val="2"/>
                      <c:pt idx="0">
                        <c:v>Bull</c:v>
                      </c:pt>
                    </c:strCache>
                  </c:strRef>
                </c:tx>
                <c:spPr>
                  <a:ln w="28575" cap="rnd">
                    <a:solidFill>
                      <a:schemeClr val="accent4"/>
                    </a:solidFill>
                    <a:round/>
                  </a:ln>
                  <a:effectLst/>
                </c:spPr>
                <c:marker>
                  <c:symbol val="none"/>
                </c:marker>
                <c:cat>
                  <c:numRef>
                    <c:extLst>
                      <c:ext uri="{02D57815-91ED-43cb-92C2-25804820EDAC}">
                        <c15:formulaRef>
                          <c15:sqref>Sheet1!$C$7:$C$31</c15:sqref>
                        </c15:formulaRef>
                      </c:ext>
                    </c:extLst>
                    <c:numCache>
                      <c:formatCode>m/d/yyyy</c:formatCode>
                      <c:ptCount val="25"/>
                      <c:pt idx="0">
                        <c:v>42998</c:v>
                      </c:pt>
                      <c:pt idx="1">
                        <c:v>43040</c:v>
                      </c:pt>
                      <c:pt idx="2">
                        <c:v>43082</c:v>
                      </c:pt>
                      <c:pt idx="3">
                        <c:v>43131</c:v>
                      </c:pt>
                      <c:pt idx="4">
                        <c:v>43180</c:v>
                      </c:pt>
                      <c:pt idx="5">
                        <c:v>43222</c:v>
                      </c:pt>
                      <c:pt idx="6">
                        <c:v>43264</c:v>
                      </c:pt>
                      <c:pt idx="7">
                        <c:v>43313</c:v>
                      </c:pt>
                      <c:pt idx="8">
                        <c:v>43369</c:v>
                      </c:pt>
                      <c:pt idx="9">
                        <c:v>43412</c:v>
                      </c:pt>
                      <c:pt idx="10">
                        <c:v>43453</c:v>
                      </c:pt>
                      <c:pt idx="11">
                        <c:v>43495</c:v>
                      </c:pt>
                      <c:pt idx="12">
                        <c:v>43526</c:v>
                      </c:pt>
                      <c:pt idx="13">
                        <c:v>43557</c:v>
                      </c:pt>
                      <c:pt idx="14">
                        <c:v>43587</c:v>
                      </c:pt>
                      <c:pt idx="15">
                        <c:v>43618</c:v>
                      </c:pt>
                      <c:pt idx="16">
                        <c:v>43648</c:v>
                      </c:pt>
                      <c:pt idx="17">
                        <c:v>43679</c:v>
                      </c:pt>
                      <c:pt idx="18">
                        <c:v>43710</c:v>
                      </c:pt>
                      <c:pt idx="19">
                        <c:v>43740</c:v>
                      </c:pt>
                      <c:pt idx="20">
                        <c:v>43771</c:v>
                      </c:pt>
                      <c:pt idx="21">
                        <c:v>43801</c:v>
                      </c:pt>
                      <c:pt idx="22">
                        <c:v>43832</c:v>
                      </c:pt>
                      <c:pt idx="23">
                        <c:v>43863</c:v>
                      </c:pt>
                      <c:pt idx="24">
                        <c:v>43892</c:v>
                      </c:pt>
                    </c:numCache>
                  </c:numRef>
                </c:cat>
                <c:val>
                  <c:numRef>
                    <c:extLst>
                      <c:ext uri="{02D57815-91ED-43cb-92C2-25804820EDAC}">
                        <c15:formulaRef>
                          <c15:sqref>Sheet1!$G$7:$G$31</c15:sqref>
                        </c15:formulaRef>
                      </c:ext>
                    </c:extLst>
                    <c:numCache>
                      <c:formatCode>0.00</c:formatCode>
                      <c:ptCount val="25"/>
                      <c:pt idx="0">
                        <c:v>1.1499999999999999</c:v>
                      </c:pt>
                      <c:pt idx="1">
                        <c:v>1.1499999999999999</c:v>
                      </c:pt>
                      <c:pt idx="2">
                        <c:v>1.4</c:v>
                      </c:pt>
                      <c:pt idx="3">
                        <c:v>1.4</c:v>
                      </c:pt>
                      <c:pt idx="4">
                        <c:v>1.4</c:v>
                      </c:pt>
                      <c:pt idx="5">
                        <c:v>1.4</c:v>
                      </c:pt>
                      <c:pt idx="6">
                        <c:v>1.4</c:v>
                      </c:pt>
                      <c:pt idx="7">
                        <c:v>1.4</c:v>
                      </c:pt>
                      <c:pt idx="8">
                        <c:v>1.65</c:v>
                      </c:pt>
                      <c:pt idx="9">
                        <c:v>1.65</c:v>
                      </c:pt>
                      <c:pt idx="10">
                        <c:v>1.9</c:v>
                      </c:pt>
                      <c:pt idx="11">
                        <c:v>1.9</c:v>
                      </c:pt>
                      <c:pt idx="12">
                        <c:v>1.9</c:v>
                      </c:pt>
                      <c:pt idx="13">
                        <c:v>2.15</c:v>
                      </c:pt>
                      <c:pt idx="14">
                        <c:v>2.15</c:v>
                      </c:pt>
                      <c:pt idx="15">
                        <c:v>2.15</c:v>
                      </c:pt>
                      <c:pt idx="16">
                        <c:v>2.4</c:v>
                      </c:pt>
                      <c:pt idx="17">
                        <c:v>2.4</c:v>
                      </c:pt>
                      <c:pt idx="18">
                        <c:v>2.4</c:v>
                      </c:pt>
                      <c:pt idx="19">
                        <c:v>2.4</c:v>
                      </c:pt>
                      <c:pt idx="20">
                        <c:v>2.4</c:v>
                      </c:pt>
                      <c:pt idx="21">
                        <c:v>2.4</c:v>
                      </c:pt>
                      <c:pt idx="22">
                        <c:v>2.4</c:v>
                      </c:pt>
                      <c:pt idx="23">
                        <c:v>2.4</c:v>
                      </c:pt>
                      <c:pt idx="24">
                        <c:v>2.4</c:v>
                      </c:pt>
                    </c:numCache>
                  </c:numRef>
                </c:val>
                <c:smooth val="0"/>
              </c15:ser>
            </c15:filteredLineSeries>
            <c15:filteredLineSeries>
              <c15:ser>
                <c:idx val="4"/>
                <c:order val="4"/>
                <c:tx>
                  <c:strRef>
                    <c:extLst xmlns:c15="http://schemas.microsoft.com/office/drawing/2012/chart">
                      <c:ext xmlns:c15="http://schemas.microsoft.com/office/drawing/2012/chart" uri="{02D57815-91ED-43cb-92C2-25804820EDAC}">
                        <c15:formulaRef>
                          <c15:sqref>Sheet1!$H$5:$H$6</c15:sqref>
                        </c15:formulaRef>
                      </c:ext>
                    </c:extLst>
                    <c:strCache>
                      <c:ptCount val="2"/>
                      <c:pt idx="0">
                        <c:v>Bear</c:v>
                      </c:pt>
                    </c:strCache>
                  </c:strRef>
                </c:tx>
                <c:spPr>
                  <a:ln w="28575" cap="rnd">
                    <a:solidFill>
                      <a:schemeClr val="accent5"/>
                    </a:solidFill>
                    <a:round/>
                  </a:ln>
                  <a:effectLst/>
                </c:spPr>
                <c:marker>
                  <c:symbol val="none"/>
                </c:marker>
                <c:cat>
                  <c:numRef>
                    <c:extLst xmlns:c15="http://schemas.microsoft.com/office/drawing/2012/chart">
                      <c:ext xmlns:c15="http://schemas.microsoft.com/office/drawing/2012/chart" uri="{02D57815-91ED-43cb-92C2-25804820EDAC}">
                        <c15:formulaRef>
                          <c15:sqref>Sheet1!$C$7:$C$31</c15:sqref>
                        </c15:formulaRef>
                      </c:ext>
                    </c:extLst>
                    <c:numCache>
                      <c:formatCode>m/d/yyyy</c:formatCode>
                      <c:ptCount val="25"/>
                      <c:pt idx="0">
                        <c:v>42998</c:v>
                      </c:pt>
                      <c:pt idx="1">
                        <c:v>43040</c:v>
                      </c:pt>
                      <c:pt idx="2">
                        <c:v>43082</c:v>
                      </c:pt>
                      <c:pt idx="3">
                        <c:v>43131</c:v>
                      </c:pt>
                      <c:pt idx="4">
                        <c:v>43180</c:v>
                      </c:pt>
                      <c:pt idx="5">
                        <c:v>43222</c:v>
                      </c:pt>
                      <c:pt idx="6">
                        <c:v>43264</c:v>
                      </c:pt>
                      <c:pt idx="7">
                        <c:v>43313</c:v>
                      </c:pt>
                      <c:pt idx="8">
                        <c:v>43369</c:v>
                      </c:pt>
                      <c:pt idx="9">
                        <c:v>43412</c:v>
                      </c:pt>
                      <c:pt idx="10">
                        <c:v>43453</c:v>
                      </c:pt>
                      <c:pt idx="11">
                        <c:v>43495</c:v>
                      </c:pt>
                      <c:pt idx="12">
                        <c:v>43526</c:v>
                      </c:pt>
                      <c:pt idx="13">
                        <c:v>43557</c:v>
                      </c:pt>
                      <c:pt idx="14">
                        <c:v>43587</c:v>
                      </c:pt>
                      <c:pt idx="15">
                        <c:v>43618</c:v>
                      </c:pt>
                      <c:pt idx="16">
                        <c:v>43648</c:v>
                      </c:pt>
                      <c:pt idx="17">
                        <c:v>43679</c:v>
                      </c:pt>
                      <c:pt idx="18">
                        <c:v>43710</c:v>
                      </c:pt>
                      <c:pt idx="19">
                        <c:v>43740</c:v>
                      </c:pt>
                      <c:pt idx="20">
                        <c:v>43771</c:v>
                      </c:pt>
                      <c:pt idx="21">
                        <c:v>43801</c:v>
                      </c:pt>
                      <c:pt idx="22">
                        <c:v>43832</c:v>
                      </c:pt>
                      <c:pt idx="23">
                        <c:v>43863</c:v>
                      </c:pt>
                      <c:pt idx="24">
                        <c:v>43892</c:v>
                      </c:pt>
                    </c:numCache>
                  </c:numRef>
                </c:cat>
                <c:val>
                  <c:numRef>
                    <c:extLst xmlns:c15="http://schemas.microsoft.com/office/drawing/2012/chart">
                      <c:ext xmlns:c15="http://schemas.microsoft.com/office/drawing/2012/chart" uri="{02D57815-91ED-43cb-92C2-25804820EDAC}">
                        <c15:formulaRef>
                          <c15:sqref>Sheet1!$H$7:$H$31</c15:sqref>
                        </c15:formulaRef>
                      </c:ext>
                    </c:extLst>
                    <c:numCache>
                      <c:formatCode>0.00</c:formatCode>
                      <c:ptCount val="25"/>
                      <c:pt idx="0">
                        <c:v>1.1499999999999999</c:v>
                      </c:pt>
                      <c:pt idx="1">
                        <c:v>1.1499999999999999</c:v>
                      </c:pt>
                      <c:pt idx="2">
                        <c:v>1.1499999999999999</c:v>
                      </c:pt>
                      <c:pt idx="3">
                        <c:v>1.1499999999999999</c:v>
                      </c:pt>
                      <c:pt idx="4">
                        <c:v>1.1499999999999999</c:v>
                      </c:pt>
                      <c:pt idx="5">
                        <c:v>1.1499999999999999</c:v>
                      </c:pt>
                      <c:pt idx="6">
                        <c:v>0.9</c:v>
                      </c:pt>
                      <c:pt idx="7">
                        <c:v>0.9</c:v>
                      </c:pt>
                      <c:pt idx="8">
                        <c:v>0.9</c:v>
                      </c:pt>
                      <c:pt idx="9">
                        <c:v>0.9</c:v>
                      </c:pt>
                      <c:pt idx="10">
                        <c:v>0.65</c:v>
                      </c:pt>
                      <c:pt idx="11">
                        <c:v>0.65</c:v>
                      </c:pt>
                      <c:pt idx="12">
                        <c:v>0.65</c:v>
                      </c:pt>
                      <c:pt idx="13">
                        <c:v>0.65</c:v>
                      </c:pt>
                      <c:pt idx="14">
                        <c:v>0.65</c:v>
                      </c:pt>
                      <c:pt idx="15">
                        <c:v>0.65</c:v>
                      </c:pt>
                      <c:pt idx="16">
                        <c:v>0.4</c:v>
                      </c:pt>
                      <c:pt idx="17">
                        <c:v>0.4</c:v>
                      </c:pt>
                      <c:pt idx="18">
                        <c:v>0.4</c:v>
                      </c:pt>
                      <c:pt idx="19">
                        <c:v>0.4</c:v>
                      </c:pt>
                      <c:pt idx="20">
                        <c:v>0.4</c:v>
                      </c:pt>
                      <c:pt idx="21">
                        <c:v>0.4</c:v>
                      </c:pt>
                      <c:pt idx="22">
                        <c:v>0.4</c:v>
                      </c:pt>
                      <c:pt idx="23">
                        <c:v>0.4</c:v>
                      </c:pt>
                      <c:pt idx="24">
                        <c:v>0.4</c:v>
                      </c:pt>
                    </c:numCache>
                  </c:numRef>
                </c:val>
                <c:smooth val="0"/>
              </c15:ser>
            </c15:filteredLineSeries>
          </c:ext>
        </c:extLst>
      </c:lineChart>
      <c:dateAx>
        <c:axId val="472861672"/>
        <c:scaling>
          <c:orientation val="minMax"/>
        </c:scaling>
        <c:delete val="0"/>
        <c:axPos val="b"/>
        <c:numFmt formatCode="dd/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472860104"/>
        <c:crosses val="autoZero"/>
        <c:auto val="1"/>
        <c:lblOffset val="100"/>
        <c:baseTimeUnit val="months"/>
      </c:dateAx>
      <c:valAx>
        <c:axId val="472860104"/>
        <c:scaling>
          <c:orientation val="minMax"/>
          <c:max val="1.7000000000000002"/>
          <c:min val="1.100000000000000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2861672"/>
        <c:crosses val="autoZero"/>
        <c:crossBetween val="between"/>
      </c:valAx>
      <c:spPr>
        <a:noFill/>
        <a:ln>
          <a:noFill/>
        </a:ln>
        <a:effectLst/>
      </c:spPr>
    </c:plotArea>
    <c:legend>
      <c:legendPos val="b"/>
      <c:layout>
        <c:manualLayout>
          <c:xMode val="edge"/>
          <c:yMode val="edge"/>
          <c:x val="0.22151710560804469"/>
          <c:y val="0.78801268045931272"/>
          <c:w val="0.71662274005271198"/>
          <c:h val="0.1876901207972542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99F80E-4EA1-44EF-8C21-B2687F84EB5C}" type="doc">
      <dgm:prSet loTypeId="urn:microsoft.com/office/officeart/2005/8/layout/cycle4#1" loCatId="matrix" qsTypeId="urn:microsoft.com/office/officeart/2005/8/quickstyle/simple1" qsCatId="simple" csTypeId="urn:microsoft.com/office/officeart/2005/8/colors/accent1_2" csCatId="accent1" phldr="1"/>
      <dgm:spPr/>
      <dgm:t>
        <a:bodyPr/>
        <a:lstStyle/>
        <a:p>
          <a:endParaRPr lang="en-ZA"/>
        </a:p>
      </dgm:t>
    </dgm:pt>
    <dgm:pt modelId="{89B8A991-34D2-451A-98DC-E29EC55812E2}">
      <dgm:prSet phldrT="[Text]"/>
      <dgm:spPr>
        <a:solidFill>
          <a:schemeClr val="bg2">
            <a:lumMod val="90000"/>
            <a:lumOff val="10000"/>
          </a:schemeClr>
        </a:solidFill>
      </dgm:spPr>
      <dgm:t>
        <a:bodyPr/>
        <a:lstStyle/>
        <a:p>
          <a:r>
            <a:rPr lang="en-ZA" dirty="0" smtClean="0"/>
            <a:t>Investment Risk</a:t>
          </a:r>
        </a:p>
        <a:p>
          <a:r>
            <a:rPr lang="en-ZA" dirty="0" smtClean="0"/>
            <a:t>Management</a:t>
          </a:r>
          <a:endParaRPr lang="en-ZA" dirty="0"/>
        </a:p>
      </dgm:t>
    </dgm:pt>
    <dgm:pt modelId="{843D33C2-324D-42D8-8459-9E84A015656F}" type="parTrans" cxnId="{7D858EA8-5B8D-4BDC-B81C-B70FB9EA709B}">
      <dgm:prSet/>
      <dgm:spPr/>
      <dgm:t>
        <a:bodyPr/>
        <a:lstStyle/>
        <a:p>
          <a:endParaRPr lang="en-ZA"/>
        </a:p>
      </dgm:t>
    </dgm:pt>
    <dgm:pt modelId="{686F476A-3315-4DDD-996E-2531F9DFA7C4}" type="sibTrans" cxnId="{7D858EA8-5B8D-4BDC-B81C-B70FB9EA709B}">
      <dgm:prSet/>
      <dgm:spPr/>
      <dgm:t>
        <a:bodyPr/>
        <a:lstStyle/>
        <a:p>
          <a:endParaRPr lang="en-ZA"/>
        </a:p>
      </dgm:t>
    </dgm:pt>
    <dgm:pt modelId="{0E486007-7FE3-4E20-AB06-61EF68617E3E}">
      <dgm:prSet phldrT="[Text]" custT="1"/>
      <dgm:spPr/>
      <dgm:t>
        <a:bodyPr/>
        <a:lstStyle/>
        <a:p>
          <a:r>
            <a:rPr lang="en-GB" sz="1200" dirty="0" smtClean="0"/>
            <a:t>Are the portfolio characteristics and investments made consistent with the chosen investment process? </a:t>
          </a:r>
          <a:endParaRPr lang="en-ZA" sz="1200" dirty="0"/>
        </a:p>
      </dgm:t>
    </dgm:pt>
    <dgm:pt modelId="{5074B40D-AE80-42BE-BF09-8BD54DB30C66}" type="parTrans" cxnId="{873A7899-2907-4699-94D0-CACEB9725E32}">
      <dgm:prSet/>
      <dgm:spPr/>
      <dgm:t>
        <a:bodyPr/>
        <a:lstStyle/>
        <a:p>
          <a:endParaRPr lang="en-ZA"/>
        </a:p>
      </dgm:t>
    </dgm:pt>
    <dgm:pt modelId="{25D32F49-7314-4084-A7CD-435757157C41}" type="sibTrans" cxnId="{873A7899-2907-4699-94D0-CACEB9725E32}">
      <dgm:prSet/>
      <dgm:spPr/>
      <dgm:t>
        <a:bodyPr/>
        <a:lstStyle/>
        <a:p>
          <a:endParaRPr lang="en-ZA"/>
        </a:p>
      </dgm:t>
    </dgm:pt>
    <dgm:pt modelId="{A63C39A1-53DF-4EC3-91E1-826106D121FA}">
      <dgm:prSet phldrT="[Text]"/>
      <dgm:spPr>
        <a:solidFill>
          <a:schemeClr val="bg2">
            <a:lumMod val="75000"/>
            <a:lumOff val="25000"/>
          </a:schemeClr>
        </a:solidFill>
      </dgm:spPr>
      <dgm:t>
        <a:bodyPr/>
        <a:lstStyle/>
        <a:p>
          <a:r>
            <a:rPr lang="en-ZA" dirty="0" smtClean="0"/>
            <a:t>Performance Attribution</a:t>
          </a:r>
          <a:endParaRPr lang="en-ZA" dirty="0"/>
        </a:p>
      </dgm:t>
    </dgm:pt>
    <dgm:pt modelId="{1FEEBD11-8888-444E-BDEC-EDB9738A69F0}" type="parTrans" cxnId="{907035BF-3870-4EE5-AF38-53FE6BFD48DB}">
      <dgm:prSet/>
      <dgm:spPr/>
      <dgm:t>
        <a:bodyPr/>
        <a:lstStyle/>
        <a:p>
          <a:endParaRPr lang="en-ZA"/>
        </a:p>
      </dgm:t>
    </dgm:pt>
    <dgm:pt modelId="{D68B3DF2-AF10-4B0E-A527-98376C2D6A6B}" type="sibTrans" cxnId="{907035BF-3870-4EE5-AF38-53FE6BFD48DB}">
      <dgm:prSet/>
      <dgm:spPr/>
      <dgm:t>
        <a:bodyPr/>
        <a:lstStyle/>
        <a:p>
          <a:endParaRPr lang="en-ZA"/>
        </a:p>
      </dgm:t>
    </dgm:pt>
    <dgm:pt modelId="{DD435C1A-BE16-46D3-A139-A7279CA6AB22}">
      <dgm:prSet phldrT="[Text]" custT="1"/>
      <dgm:spPr/>
      <dgm:t>
        <a:bodyPr/>
        <a:lstStyle/>
        <a:p>
          <a:r>
            <a:rPr lang="en-ZA" sz="1200" dirty="0" smtClean="0"/>
            <a:t>Are we attributing the performance, variance, and volatility of an instrument correctly?</a:t>
          </a:r>
          <a:endParaRPr lang="en-ZA" sz="1200" dirty="0"/>
        </a:p>
      </dgm:t>
    </dgm:pt>
    <dgm:pt modelId="{417FCFB5-7268-44B8-A806-248FA3A97834}" type="parTrans" cxnId="{91150323-A0E5-42D6-B491-2CE86A4C8BA8}">
      <dgm:prSet/>
      <dgm:spPr/>
      <dgm:t>
        <a:bodyPr/>
        <a:lstStyle/>
        <a:p>
          <a:endParaRPr lang="en-ZA"/>
        </a:p>
      </dgm:t>
    </dgm:pt>
    <dgm:pt modelId="{BECC628E-554A-49E7-A566-E68E5815EE03}" type="sibTrans" cxnId="{91150323-A0E5-42D6-B491-2CE86A4C8BA8}">
      <dgm:prSet/>
      <dgm:spPr/>
      <dgm:t>
        <a:bodyPr/>
        <a:lstStyle/>
        <a:p>
          <a:endParaRPr lang="en-ZA"/>
        </a:p>
      </dgm:t>
    </dgm:pt>
    <dgm:pt modelId="{85F9EAB5-5D3C-44DB-9451-7B29B7B31469}">
      <dgm:prSet phldrT="[Text]"/>
      <dgm:spPr>
        <a:solidFill>
          <a:schemeClr val="bg2">
            <a:lumMod val="75000"/>
            <a:lumOff val="25000"/>
          </a:schemeClr>
        </a:solidFill>
      </dgm:spPr>
      <dgm:t>
        <a:bodyPr/>
        <a:lstStyle/>
        <a:p>
          <a:r>
            <a:rPr lang="en-ZA" dirty="0" smtClean="0"/>
            <a:t>Portfolio Monitoring</a:t>
          </a:r>
          <a:endParaRPr lang="en-ZA" dirty="0"/>
        </a:p>
      </dgm:t>
    </dgm:pt>
    <dgm:pt modelId="{76AE15D6-4DF1-43B8-9D21-0C3850D32EEF}" type="parTrans" cxnId="{E7D9C408-CB28-4DF8-A04E-BF6BAE17E08D}">
      <dgm:prSet/>
      <dgm:spPr/>
      <dgm:t>
        <a:bodyPr/>
        <a:lstStyle/>
        <a:p>
          <a:endParaRPr lang="en-ZA"/>
        </a:p>
      </dgm:t>
    </dgm:pt>
    <dgm:pt modelId="{3CAD751C-5B55-45FD-A0E6-3AEED2575309}" type="sibTrans" cxnId="{E7D9C408-CB28-4DF8-A04E-BF6BAE17E08D}">
      <dgm:prSet/>
      <dgm:spPr/>
      <dgm:t>
        <a:bodyPr/>
        <a:lstStyle/>
        <a:p>
          <a:endParaRPr lang="en-ZA"/>
        </a:p>
      </dgm:t>
    </dgm:pt>
    <dgm:pt modelId="{E3A9D403-4D9C-4CCA-9EEC-31696B4DB0A4}">
      <dgm:prSet phldrT="[Text]" custT="1"/>
      <dgm:spPr/>
      <dgm:t>
        <a:bodyPr/>
        <a:lstStyle/>
        <a:p>
          <a:r>
            <a:rPr lang="en-ZA" sz="1200" dirty="0" smtClean="0"/>
            <a:t>Are investments compliant with regulation in the jurisdiction we have invested? With our client’s mandate?</a:t>
          </a:r>
          <a:endParaRPr lang="en-ZA" sz="1200" dirty="0"/>
        </a:p>
      </dgm:t>
    </dgm:pt>
    <dgm:pt modelId="{09874FA2-4DAE-412C-BBCF-0EF93E822CBC}" type="parTrans" cxnId="{6B0EB3B3-1B86-4FFF-BC64-808139085CDC}">
      <dgm:prSet/>
      <dgm:spPr/>
      <dgm:t>
        <a:bodyPr/>
        <a:lstStyle/>
        <a:p>
          <a:endParaRPr lang="en-ZA"/>
        </a:p>
      </dgm:t>
    </dgm:pt>
    <dgm:pt modelId="{C4632C90-CBDC-4C4F-911D-8CE027B38ADF}" type="sibTrans" cxnId="{6B0EB3B3-1B86-4FFF-BC64-808139085CDC}">
      <dgm:prSet/>
      <dgm:spPr/>
      <dgm:t>
        <a:bodyPr/>
        <a:lstStyle/>
        <a:p>
          <a:endParaRPr lang="en-ZA"/>
        </a:p>
      </dgm:t>
    </dgm:pt>
    <dgm:pt modelId="{6185A4E7-D19C-47C2-960F-1982D49B17F0}">
      <dgm:prSet phldrT="[Text]"/>
      <dgm:spPr>
        <a:solidFill>
          <a:schemeClr val="bg2">
            <a:lumMod val="90000"/>
            <a:lumOff val="10000"/>
          </a:schemeClr>
        </a:solidFill>
      </dgm:spPr>
      <dgm:t>
        <a:bodyPr/>
        <a:lstStyle/>
        <a:p>
          <a:r>
            <a:rPr lang="en-ZA" dirty="0" smtClean="0"/>
            <a:t>Operational Risk Management</a:t>
          </a:r>
          <a:endParaRPr lang="en-ZA" dirty="0"/>
        </a:p>
      </dgm:t>
    </dgm:pt>
    <dgm:pt modelId="{6654CCA2-EACB-4BEC-989A-D1FE5E1186C6}" type="parTrans" cxnId="{D0347CC4-34E8-43FE-B4A4-30CD1A85DAC8}">
      <dgm:prSet/>
      <dgm:spPr/>
      <dgm:t>
        <a:bodyPr/>
        <a:lstStyle/>
        <a:p>
          <a:endParaRPr lang="en-ZA"/>
        </a:p>
      </dgm:t>
    </dgm:pt>
    <dgm:pt modelId="{29E1FD9B-47FA-455E-A889-DB105DF6E4FE}" type="sibTrans" cxnId="{D0347CC4-34E8-43FE-B4A4-30CD1A85DAC8}">
      <dgm:prSet/>
      <dgm:spPr/>
      <dgm:t>
        <a:bodyPr/>
        <a:lstStyle/>
        <a:p>
          <a:endParaRPr lang="en-ZA"/>
        </a:p>
      </dgm:t>
    </dgm:pt>
    <dgm:pt modelId="{27AF10A1-5DDB-4584-8F29-1B05AD524B47}">
      <dgm:prSet phldrT="[Text]" custT="1"/>
      <dgm:spPr/>
      <dgm:t>
        <a:bodyPr/>
        <a:lstStyle/>
        <a:p>
          <a:r>
            <a:rPr lang="en-ZA" sz="1200" dirty="0" smtClean="0"/>
            <a:t>Are our selected counterparties still sound and reputable?</a:t>
          </a:r>
          <a:endParaRPr lang="en-ZA" sz="1200" dirty="0"/>
        </a:p>
      </dgm:t>
    </dgm:pt>
    <dgm:pt modelId="{9C2E2BF6-CC84-4E4B-9AD7-175F580BFA77}" type="parTrans" cxnId="{99C5DAD7-AF98-4F6D-A043-A2BF394D1F64}">
      <dgm:prSet/>
      <dgm:spPr/>
      <dgm:t>
        <a:bodyPr/>
        <a:lstStyle/>
        <a:p>
          <a:endParaRPr lang="en-ZA"/>
        </a:p>
      </dgm:t>
    </dgm:pt>
    <dgm:pt modelId="{EE2D633C-BFFC-492F-8030-09710059B175}" type="sibTrans" cxnId="{99C5DAD7-AF98-4F6D-A043-A2BF394D1F64}">
      <dgm:prSet/>
      <dgm:spPr/>
      <dgm:t>
        <a:bodyPr/>
        <a:lstStyle/>
        <a:p>
          <a:endParaRPr lang="en-ZA"/>
        </a:p>
      </dgm:t>
    </dgm:pt>
    <dgm:pt modelId="{B9E8C91B-F681-4AA4-981B-4A02C56C1544}" type="pres">
      <dgm:prSet presAssocID="{8299F80E-4EA1-44EF-8C21-B2687F84EB5C}" presName="cycleMatrixDiagram" presStyleCnt="0">
        <dgm:presLayoutVars>
          <dgm:chMax val="1"/>
          <dgm:dir/>
          <dgm:animLvl val="lvl"/>
          <dgm:resizeHandles val="exact"/>
        </dgm:presLayoutVars>
      </dgm:prSet>
      <dgm:spPr/>
      <dgm:t>
        <a:bodyPr/>
        <a:lstStyle/>
        <a:p>
          <a:endParaRPr lang="en-ZA"/>
        </a:p>
      </dgm:t>
    </dgm:pt>
    <dgm:pt modelId="{34B40535-C26D-4AA0-BB98-A320CBC4426A}" type="pres">
      <dgm:prSet presAssocID="{8299F80E-4EA1-44EF-8C21-B2687F84EB5C}" presName="children" presStyleCnt="0"/>
      <dgm:spPr/>
    </dgm:pt>
    <dgm:pt modelId="{F65E2A9C-F682-46AA-91B9-3F224BDDDE5C}" type="pres">
      <dgm:prSet presAssocID="{8299F80E-4EA1-44EF-8C21-B2687F84EB5C}" presName="child1group" presStyleCnt="0"/>
      <dgm:spPr/>
    </dgm:pt>
    <dgm:pt modelId="{1A9117A7-01CC-43F2-B8BF-5411A23199B1}" type="pres">
      <dgm:prSet presAssocID="{8299F80E-4EA1-44EF-8C21-B2687F84EB5C}" presName="child1" presStyleLbl="bgAcc1" presStyleIdx="0" presStyleCnt="4" custScaleX="121574"/>
      <dgm:spPr/>
      <dgm:t>
        <a:bodyPr/>
        <a:lstStyle/>
        <a:p>
          <a:endParaRPr lang="en-ZA"/>
        </a:p>
      </dgm:t>
    </dgm:pt>
    <dgm:pt modelId="{8A74F907-D11D-4CD8-8DF3-FAA6C91CB214}" type="pres">
      <dgm:prSet presAssocID="{8299F80E-4EA1-44EF-8C21-B2687F84EB5C}" presName="child1Text" presStyleLbl="bgAcc1" presStyleIdx="0" presStyleCnt="4">
        <dgm:presLayoutVars>
          <dgm:bulletEnabled val="1"/>
        </dgm:presLayoutVars>
      </dgm:prSet>
      <dgm:spPr/>
      <dgm:t>
        <a:bodyPr/>
        <a:lstStyle/>
        <a:p>
          <a:endParaRPr lang="en-ZA"/>
        </a:p>
      </dgm:t>
    </dgm:pt>
    <dgm:pt modelId="{06ACFA5F-FA89-4DD8-97EC-E710D2486FF8}" type="pres">
      <dgm:prSet presAssocID="{8299F80E-4EA1-44EF-8C21-B2687F84EB5C}" presName="child2group" presStyleCnt="0"/>
      <dgm:spPr/>
    </dgm:pt>
    <dgm:pt modelId="{A206244D-5656-4EE5-85C6-D48EA61FAE9B}" type="pres">
      <dgm:prSet presAssocID="{8299F80E-4EA1-44EF-8C21-B2687F84EB5C}" presName="child2" presStyleLbl="bgAcc1" presStyleIdx="1" presStyleCnt="4" custScaleX="117409" custLinFactNeighborX="1041"/>
      <dgm:spPr/>
      <dgm:t>
        <a:bodyPr/>
        <a:lstStyle/>
        <a:p>
          <a:endParaRPr lang="en-ZA"/>
        </a:p>
      </dgm:t>
    </dgm:pt>
    <dgm:pt modelId="{243C07A8-C13B-40A8-B2D7-F9040687BB4F}" type="pres">
      <dgm:prSet presAssocID="{8299F80E-4EA1-44EF-8C21-B2687F84EB5C}" presName="child2Text" presStyleLbl="bgAcc1" presStyleIdx="1" presStyleCnt="4">
        <dgm:presLayoutVars>
          <dgm:bulletEnabled val="1"/>
        </dgm:presLayoutVars>
      </dgm:prSet>
      <dgm:spPr/>
      <dgm:t>
        <a:bodyPr/>
        <a:lstStyle/>
        <a:p>
          <a:endParaRPr lang="en-ZA"/>
        </a:p>
      </dgm:t>
    </dgm:pt>
    <dgm:pt modelId="{12DE9620-8417-4B94-8254-FCF282692BD2}" type="pres">
      <dgm:prSet presAssocID="{8299F80E-4EA1-44EF-8C21-B2687F84EB5C}" presName="child3group" presStyleCnt="0"/>
      <dgm:spPr/>
    </dgm:pt>
    <dgm:pt modelId="{B668F59D-A32C-4E9D-A56C-5DA1B75239DD}" type="pres">
      <dgm:prSet presAssocID="{8299F80E-4EA1-44EF-8C21-B2687F84EB5C}" presName="child3" presStyleLbl="bgAcc1" presStyleIdx="2" presStyleCnt="4" custScaleX="117035" custLinFactNeighborX="7850"/>
      <dgm:spPr/>
      <dgm:t>
        <a:bodyPr/>
        <a:lstStyle/>
        <a:p>
          <a:endParaRPr lang="en-ZA"/>
        </a:p>
      </dgm:t>
    </dgm:pt>
    <dgm:pt modelId="{C4DDD861-6311-48D8-A77D-4F9F48CA8529}" type="pres">
      <dgm:prSet presAssocID="{8299F80E-4EA1-44EF-8C21-B2687F84EB5C}" presName="child3Text" presStyleLbl="bgAcc1" presStyleIdx="2" presStyleCnt="4">
        <dgm:presLayoutVars>
          <dgm:bulletEnabled val="1"/>
        </dgm:presLayoutVars>
      </dgm:prSet>
      <dgm:spPr/>
      <dgm:t>
        <a:bodyPr/>
        <a:lstStyle/>
        <a:p>
          <a:endParaRPr lang="en-ZA"/>
        </a:p>
      </dgm:t>
    </dgm:pt>
    <dgm:pt modelId="{3C05EC89-2874-428C-BB85-FC16F560CF67}" type="pres">
      <dgm:prSet presAssocID="{8299F80E-4EA1-44EF-8C21-B2687F84EB5C}" presName="child4group" presStyleCnt="0"/>
      <dgm:spPr/>
    </dgm:pt>
    <dgm:pt modelId="{4F08C650-9DFC-4939-954E-F1811AA71A1B}" type="pres">
      <dgm:prSet presAssocID="{8299F80E-4EA1-44EF-8C21-B2687F84EB5C}" presName="child4" presStyleLbl="bgAcc1" presStyleIdx="3" presStyleCnt="4" custScaleX="117035" custLinFactNeighborX="-3311"/>
      <dgm:spPr/>
      <dgm:t>
        <a:bodyPr/>
        <a:lstStyle/>
        <a:p>
          <a:endParaRPr lang="en-ZA"/>
        </a:p>
      </dgm:t>
    </dgm:pt>
    <dgm:pt modelId="{9A0ADDF1-BD34-40C5-A7E6-EA0FC5E92169}" type="pres">
      <dgm:prSet presAssocID="{8299F80E-4EA1-44EF-8C21-B2687F84EB5C}" presName="child4Text" presStyleLbl="bgAcc1" presStyleIdx="3" presStyleCnt="4">
        <dgm:presLayoutVars>
          <dgm:bulletEnabled val="1"/>
        </dgm:presLayoutVars>
      </dgm:prSet>
      <dgm:spPr/>
      <dgm:t>
        <a:bodyPr/>
        <a:lstStyle/>
        <a:p>
          <a:endParaRPr lang="en-ZA"/>
        </a:p>
      </dgm:t>
    </dgm:pt>
    <dgm:pt modelId="{543F0959-2BC5-48F3-9A11-560F1DEFBFB5}" type="pres">
      <dgm:prSet presAssocID="{8299F80E-4EA1-44EF-8C21-B2687F84EB5C}" presName="childPlaceholder" presStyleCnt="0"/>
      <dgm:spPr/>
    </dgm:pt>
    <dgm:pt modelId="{D058F845-20D3-4BA3-982B-01E169C0A741}" type="pres">
      <dgm:prSet presAssocID="{8299F80E-4EA1-44EF-8C21-B2687F84EB5C}" presName="circle" presStyleCnt="0"/>
      <dgm:spPr/>
    </dgm:pt>
    <dgm:pt modelId="{EAF9C268-5819-4F64-BF0E-AAEB144E588F}" type="pres">
      <dgm:prSet presAssocID="{8299F80E-4EA1-44EF-8C21-B2687F84EB5C}" presName="quadrant1" presStyleLbl="node1" presStyleIdx="0" presStyleCnt="4">
        <dgm:presLayoutVars>
          <dgm:chMax val="1"/>
          <dgm:bulletEnabled val="1"/>
        </dgm:presLayoutVars>
      </dgm:prSet>
      <dgm:spPr/>
      <dgm:t>
        <a:bodyPr/>
        <a:lstStyle/>
        <a:p>
          <a:endParaRPr lang="en-ZA"/>
        </a:p>
      </dgm:t>
    </dgm:pt>
    <dgm:pt modelId="{CE0B0D0A-3971-4AD2-8C47-1C6D8F35180C}" type="pres">
      <dgm:prSet presAssocID="{8299F80E-4EA1-44EF-8C21-B2687F84EB5C}" presName="quadrant2" presStyleLbl="node1" presStyleIdx="1" presStyleCnt="4">
        <dgm:presLayoutVars>
          <dgm:chMax val="1"/>
          <dgm:bulletEnabled val="1"/>
        </dgm:presLayoutVars>
      </dgm:prSet>
      <dgm:spPr/>
      <dgm:t>
        <a:bodyPr/>
        <a:lstStyle/>
        <a:p>
          <a:endParaRPr lang="en-ZA"/>
        </a:p>
      </dgm:t>
    </dgm:pt>
    <dgm:pt modelId="{AB8E311B-D4B6-4BD5-AB88-8476AD346038}" type="pres">
      <dgm:prSet presAssocID="{8299F80E-4EA1-44EF-8C21-B2687F84EB5C}" presName="quadrant3" presStyleLbl="node1" presStyleIdx="2" presStyleCnt="4">
        <dgm:presLayoutVars>
          <dgm:chMax val="1"/>
          <dgm:bulletEnabled val="1"/>
        </dgm:presLayoutVars>
      </dgm:prSet>
      <dgm:spPr/>
      <dgm:t>
        <a:bodyPr/>
        <a:lstStyle/>
        <a:p>
          <a:endParaRPr lang="en-ZA"/>
        </a:p>
      </dgm:t>
    </dgm:pt>
    <dgm:pt modelId="{5E5DDD10-48EA-4EFA-B31A-07EFD0092FDD}" type="pres">
      <dgm:prSet presAssocID="{8299F80E-4EA1-44EF-8C21-B2687F84EB5C}" presName="quadrant4" presStyleLbl="node1" presStyleIdx="3" presStyleCnt="4">
        <dgm:presLayoutVars>
          <dgm:chMax val="1"/>
          <dgm:bulletEnabled val="1"/>
        </dgm:presLayoutVars>
      </dgm:prSet>
      <dgm:spPr/>
      <dgm:t>
        <a:bodyPr/>
        <a:lstStyle/>
        <a:p>
          <a:endParaRPr lang="en-ZA"/>
        </a:p>
      </dgm:t>
    </dgm:pt>
    <dgm:pt modelId="{6796A605-A337-4C47-B87C-3BA75AC4EBC5}" type="pres">
      <dgm:prSet presAssocID="{8299F80E-4EA1-44EF-8C21-B2687F84EB5C}" presName="quadrantPlaceholder" presStyleCnt="0"/>
      <dgm:spPr/>
    </dgm:pt>
    <dgm:pt modelId="{28FBF287-1B3D-476A-A28A-4B5E1B472F94}" type="pres">
      <dgm:prSet presAssocID="{8299F80E-4EA1-44EF-8C21-B2687F84EB5C}" presName="center1" presStyleLbl="fgShp" presStyleIdx="0" presStyleCnt="2"/>
      <dgm:spPr/>
    </dgm:pt>
    <dgm:pt modelId="{57C5AD88-583F-4B40-82A1-65921F368BC1}" type="pres">
      <dgm:prSet presAssocID="{8299F80E-4EA1-44EF-8C21-B2687F84EB5C}" presName="center2" presStyleLbl="fgShp" presStyleIdx="1" presStyleCnt="2"/>
      <dgm:spPr/>
    </dgm:pt>
  </dgm:ptLst>
  <dgm:cxnLst>
    <dgm:cxn modelId="{D0347CC4-34E8-43FE-B4A4-30CD1A85DAC8}" srcId="{8299F80E-4EA1-44EF-8C21-B2687F84EB5C}" destId="{6185A4E7-D19C-47C2-960F-1982D49B17F0}" srcOrd="3" destOrd="0" parTransId="{6654CCA2-EACB-4BEC-989A-D1FE5E1186C6}" sibTransId="{29E1FD9B-47FA-455E-A889-DB105DF6E4FE}"/>
    <dgm:cxn modelId="{4505839B-262B-4961-A180-5C389CBED0A5}" type="presOf" srcId="{E3A9D403-4D9C-4CCA-9EEC-31696B4DB0A4}" destId="{C4DDD861-6311-48D8-A77D-4F9F48CA8529}" srcOrd="1" destOrd="0" presId="urn:microsoft.com/office/officeart/2005/8/layout/cycle4#1"/>
    <dgm:cxn modelId="{E708D73E-79A6-4141-A701-365C597425B9}" type="presOf" srcId="{89B8A991-34D2-451A-98DC-E29EC55812E2}" destId="{EAF9C268-5819-4F64-BF0E-AAEB144E588F}" srcOrd="0" destOrd="0" presId="urn:microsoft.com/office/officeart/2005/8/layout/cycle4#1"/>
    <dgm:cxn modelId="{A5BF44FE-4CC8-4AD3-9DB2-1690D616280D}" type="presOf" srcId="{85F9EAB5-5D3C-44DB-9451-7B29B7B31469}" destId="{AB8E311B-D4B6-4BD5-AB88-8476AD346038}" srcOrd="0" destOrd="0" presId="urn:microsoft.com/office/officeart/2005/8/layout/cycle4#1"/>
    <dgm:cxn modelId="{99C5DAD7-AF98-4F6D-A043-A2BF394D1F64}" srcId="{6185A4E7-D19C-47C2-960F-1982D49B17F0}" destId="{27AF10A1-5DDB-4584-8F29-1B05AD524B47}" srcOrd="0" destOrd="0" parTransId="{9C2E2BF6-CC84-4E4B-9AD7-175F580BFA77}" sibTransId="{EE2D633C-BFFC-492F-8030-09710059B175}"/>
    <dgm:cxn modelId="{EB154F4D-9077-480D-9986-0C62E51FD06D}" type="presOf" srcId="{DD435C1A-BE16-46D3-A139-A7279CA6AB22}" destId="{243C07A8-C13B-40A8-B2D7-F9040687BB4F}" srcOrd="1" destOrd="0" presId="urn:microsoft.com/office/officeart/2005/8/layout/cycle4#1"/>
    <dgm:cxn modelId="{6B0EB3B3-1B86-4FFF-BC64-808139085CDC}" srcId="{85F9EAB5-5D3C-44DB-9451-7B29B7B31469}" destId="{E3A9D403-4D9C-4CCA-9EEC-31696B4DB0A4}" srcOrd="0" destOrd="0" parTransId="{09874FA2-4DAE-412C-BBCF-0EF93E822CBC}" sibTransId="{C4632C90-CBDC-4C4F-911D-8CE027B38ADF}"/>
    <dgm:cxn modelId="{9260BC6A-41FF-4706-829C-390B5467A851}" type="presOf" srcId="{6185A4E7-D19C-47C2-960F-1982D49B17F0}" destId="{5E5DDD10-48EA-4EFA-B31A-07EFD0092FDD}" srcOrd="0" destOrd="0" presId="urn:microsoft.com/office/officeart/2005/8/layout/cycle4#1"/>
    <dgm:cxn modelId="{21551B6C-E2F0-47E3-BA15-6B313DE93F8D}" type="presOf" srcId="{DD435C1A-BE16-46D3-A139-A7279CA6AB22}" destId="{A206244D-5656-4EE5-85C6-D48EA61FAE9B}" srcOrd="0" destOrd="0" presId="urn:microsoft.com/office/officeart/2005/8/layout/cycle4#1"/>
    <dgm:cxn modelId="{91150323-A0E5-42D6-B491-2CE86A4C8BA8}" srcId="{A63C39A1-53DF-4EC3-91E1-826106D121FA}" destId="{DD435C1A-BE16-46D3-A139-A7279CA6AB22}" srcOrd="0" destOrd="0" parTransId="{417FCFB5-7268-44B8-A806-248FA3A97834}" sibTransId="{BECC628E-554A-49E7-A566-E68E5815EE03}"/>
    <dgm:cxn modelId="{907035BF-3870-4EE5-AF38-53FE6BFD48DB}" srcId="{8299F80E-4EA1-44EF-8C21-B2687F84EB5C}" destId="{A63C39A1-53DF-4EC3-91E1-826106D121FA}" srcOrd="1" destOrd="0" parTransId="{1FEEBD11-8888-444E-BDEC-EDB9738A69F0}" sibTransId="{D68B3DF2-AF10-4B0E-A527-98376C2D6A6B}"/>
    <dgm:cxn modelId="{3D9C9BAC-3C63-4806-9913-8C5969D2CB6E}" type="presOf" srcId="{0E486007-7FE3-4E20-AB06-61EF68617E3E}" destId="{8A74F907-D11D-4CD8-8DF3-FAA6C91CB214}" srcOrd="1" destOrd="0" presId="urn:microsoft.com/office/officeart/2005/8/layout/cycle4#1"/>
    <dgm:cxn modelId="{06C28870-4C67-4063-80CF-B4971DDC11D9}" type="presOf" srcId="{8299F80E-4EA1-44EF-8C21-B2687F84EB5C}" destId="{B9E8C91B-F681-4AA4-981B-4A02C56C1544}" srcOrd="0" destOrd="0" presId="urn:microsoft.com/office/officeart/2005/8/layout/cycle4#1"/>
    <dgm:cxn modelId="{7C058944-31DA-484D-9977-1254A26133F5}" type="presOf" srcId="{A63C39A1-53DF-4EC3-91E1-826106D121FA}" destId="{CE0B0D0A-3971-4AD2-8C47-1C6D8F35180C}" srcOrd="0" destOrd="0" presId="urn:microsoft.com/office/officeart/2005/8/layout/cycle4#1"/>
    <dgm:cxn modelId="{E96A0750-3192-45E7-BEC2-C17A0EEFAE60}" type="presOf" srcId="{E3A9D403-4D9C-4CCA-9EEC-31696B4DB0A4}" destId="{B668F59D-A32C-4E9D-A56C-5DA1B75239DD}" srcOrd="0" destOrd="0" presId="urn:microsoft.com/office/officeart/2005/8/layout/cycle4#1"/>
    <dgm:cxn modelId="{4A25B7E1-2415-4550-A155-A1E695E26A32}" type="presOf" srcId="{0E486007-7FE3-4E20-AB06-61EF68617E3E}" destId="{1A9117A7-01CC-43F2-B8BF-5411A23199B1}" srcOrd="0" destOrd="0" presId="urn:microsoft.com/office/officeart/2005/8/layout/cycle4#1"/>
    <dgm:cxn modelId="{7D858EA8-5B8D-4BDC-B81C-B70FB9EA709B}" srcId="{8299F80E-4EA1-44EF-8C21-B2687F84EB5C}" destId="{89B8A991-34D2-451A-98DC-E29EC55812E2}" srcOrd="0" destOrd="0" parTransId="{843D33C2-324D-42D8-8459-9E84A015656F}" sibTransId="{686F476A-3315-4DDD-996E-2531F9DFA7C4}"/>
    <dgm:cxn modelId="{E7D9C408-CB28-4DF8-A04E-BF6BAE17E08D}" srcId="{8299F80E-4EA1-44EF-8C21-B2687F84EB5C}" destId="{85F9EAB5-5D3C-44DB-9451-7B29B7B31469}" srcOrd="2" destOrd="0" parTransId="{76AE15D6-4DF1-43B8-9D21-0C3850D32EEF}" sibTransId="{3CAD751C-5B55-45FD-A0E6-3AEED2575309}"/>
    <dgm:cxn modelId="{873A7899-2907-4699-94D0-CACEB9725E32}" srcId="{89B8A991-34D2-451A-98DC-E29EC55812E2}" destId="{0E486007-7FE3-4E20-AB06-61EF68617E3E}" srcOrd="0" destOrd="0" parTransId="{5074B40D-AE80-42BE-BF09-8BD54DB30C66}" sibTransId="{25D32F49-7314-4084-A7CD-435757157C41}"/>
    <dgm:cxn modelId="{962002DD-D505-4862-9081-51B5E2B7F7BD}" type="presOf" srcId="{27AF10A1-5DDB-4584-8F29-1B05AD524B47}" destId="{9A0ADDF1-BD34-40C5-A7E6-EA0FC5E92169}" srcOrd="1" destOrd="0" presId="urn:microsoft.com/office/officeart/2005/8/layout/cycle4#1"/>
    <dgm:cxn modelId="{04BE7BE1-9CB0-43E7-A3B8-B55802318B42}" type="presOf" srcId="{27AF10A1-5DDB-4584-8F29-1B05AD524B47}" destId="{4F08C650-9DFC-4939-954E-F1811AA71A1B}" srcOrd="0" destOrd="0" presId="urn:microsoft.com/office/officeart/2005/8/layout/cycle4#1"/>
    <dgm:cxn modelId="{1BF08841-D988-45F6-A2B1-696D936D5CBB}" type="presParOf" srcId="{B9E8C91B-F681-4AA4-981B-4A02C56C1544}" destId="{34B40535-C26D-4AA0-BB98-A320CBC4426A}" srcOrd="0" destOrd="0" presId="urn:microsoft.com/office/officeart/2005/8/layout/cycle4#1"/>
    <dgm:cxn modelId="{D5FDA358-B1F9-4EC3-89B7-85E768044CDE}" type="presParOf" srcId="{34B40535-C26D-4AA0-BB98-A320CBC4426A}" destId="{F65E2A9C-F682-46AA-91B9-3F224BDDDE5C}" srcOrd="0" destOrd="0" presId="urn:microsoft.com/office/officeart/2005/8/layout/cycle4#1"/>
    <dgm:cxn modelId="{F50001FF-A221-44D0-AC37-A11582C41622}" type="presParOf" srcId="{F65E2A9C-F682-46AA-91B9-3F224BDDDE5C}" destId="{1A9117A7-01CC-43F2-B8BF-5411A23199B1}" srcOrd="0" destOrd="0" presId="urn:microsoft.com/office/officeart/2005/8/layout/cycle4#1"/>
    <dgm:cxn modelId="{CDFDE983-95A6-4782-9DB4-B6B8798FF3CE}" type="presParOf" srcId="{F65E2A9C-F682-46AA-91B9-3F224BDDDE5C}" destId="{8A74F907-D11D-4CD8-8DF3-FAA6C91CB214}" srcOrd="1" destOrd="0" presId="urn:microsoft.com/office/officeart/2005/8/layout/cycle4#1"/>
    <dgm:cxn modelId="{7E79704D-3DF8-45DD-83E3-F7F184C45630}" type="presParOf" srcId="{34B40535-C26D-4AA0-BB98-A320CBC4426A}" destId="{06ACFA5F-FA89-4DD8-97EC-E710D2486FF8}" srcOrd="1" destOrd="0" presId="urn:microsoft.com/office/officeart/2005/8/layout/cycle4#1"/>
    <dgm:cxn modelId="{D4574A64-FC04-4CE3-96D2-053764DE4547}" type="presParOf" srcId="{06ACFA5F-FA89-4DD8-97EC-E710D2486FF8}" destId="{A206244D-5656-4EE5-85C6-D48EA61FAE9B}" srcOrd="0" destOrd="0" presId="urn:microsoft.com/office/officeart/2005/8/layout/cycle4#1"/>
    <dgm:cxn modelId="{9726C769-9458-40F7-B251-10E841FBBF5F}" type="presParOf" srcId="{06ACFA5F-FA89-4DD8-97EC-E710D2486FF8}" destId="{243C07A8-C13B-40A8-B2D7-F9040687BB4F}" srcOrd="1" destOrd="0" presId="urn:microsoft.com/office/officeart/2005/8/layout/cycle4#1"/>
    <dgm:cxn modelId="{A60DE90C-897B-42E6-B5E6-962751D6399A}" type="presParOf" srcId="{34B40535-C26D-4AA0-BB98-A320CBC4426A}" destId="{12DE9620-8417-4B94-8254-FCF282692BD2}" srcOrd="2" destOrd="0" presId="urn:microsoft.com/office/officeart/2005/8/layout/cycle4#1"/>
    <dgm:cxn modelId="{C68BA05F-A9C9-42F6-B2A5-63E5C34B799D}" type="presParOf" srcId="{12DE9620-8417-4B94-8254-FCF282692BD2}" destId="{B668F59D-A32C-4E9D-A56C-5DA1B75239DD}" srcOrd="0" destOrd="0" presId="urn:microsoft.com/office/officeart/2005/8/layout/cycle4#1"/>
    <dgm:cxn modelId="{A5CCF547-40B8-4CC3-A70B-E9EBDB951564}" type="presParOf" srcId="{12DE9620-8417-4B94-8254-FCF282692BD2}" destId="{C4DDD861-6311-48D8-A77D-4F9F48CA8529}" srcOrd="1" destOrd="0" presId="urn:microsoft.com/office/officeart/2005/8/layout/cycle4#1"/>
    <dgm:cxn modelId="{4B47BAD1-C5D3-4C30-BD59-5FBC7C7AE462}" type="presParOf" srcId="{34B40535-C26D-4AA0-BB98-A320CBC4426A}" destId="{3C05EC89-2874-428C-BB85-FC16F560CF67}" srcOrd="3" destOrd="0" presId="urn:microsoft.com/office/officeart/2005/8/layout/cycle4#1"/>
    <dgm:cxn modelId="{4F840BA5-050D-4AE7-A5CC-6C1A22427A7B}" type="presParOf" srcId="{3C05EC89-2874-428C-BB85-FC16F560CF67}" destId="{4F08C650-9DFC-4939-954E-F1811AA71A1B}" srcOrd="0" destOrd="0" presId="urn:microsoft.com/office/officeart/2005/8/layout/cycle4#1"/>
    <dgm:cxn modelId="{57C76535-C491-4A18-9E2B-98DD3FB3898A}" type="presParOf" srcId="{3C05EC89-2874-428C-BB85-FC16F560CF67}" destId="{9A0ADDF1-BD34-40C5-A7E6-EA0FC5E92169}" srcOrd="1" destOrd="0" presId="urn:microsoft.com/office/officeart/2005/8/layout/cycle4#1"/>
    <dgm:cxn modelId="{4252B3EA-A843-4AAE-B89B-7B124B6C4A38}" type="presParOf" srcId="{34B40535-C26D-4AA0-BB98-A320CBC4426A}" destId="{543F0959-2BC5-48F3-9A11-560F1DEFBFB5}" srcOrd="4" destOrd="0" presId="urn:microsoft.com/office/officeart/2005/8/layout/cycle4#1"/>
    <dgm:cxn modelId="{798910EA-6921-4AB5-B17A-D7E38CBA2659}" type="presParOf" srcId="{B9E8C91B-F681-4AA4-981B-4A02C56C1544}" destId="{D058F845-20D3-4BA3-982B-01E169C0A741}" srcOrd="1" destOrd="0" presId="urn:microsoft.com/office/officeart/2005/8/layout/cycle4#1"/>
    <dgm:cxn modelId="{297FA631-5502-48EA-8CEC-393770A7698C}" type="presParOf" srcId="{D058F845-20D3-4BA3-982B-01E169C0A741}" destId="{EAF9C268-5819-4F64-BF0E-AAEB144E588F}" srcOrd="0" destOrd="0" presId="urn:microsoft.com/office/officeart/2005/8/layout/cycle4#1"/>
    <dgm:cxn modelId="{66B842D4-1C77-404C-90A6-490B29FEF89D}" type="presParOf" srcId="{D058F845-20D3-4BA3-982B-01E169C0A741}" destId="{CE0B0D0A-3971-4AD2-8C47-1C6D8F35180C}" srcOrd="1" destOrd="0" presId="urn:microsoft.com/office/officeart/2005/8/layout/cycle4#1"/>
    <dgm:cxn modelId="{CCE56600-273A-4193-80F4-AA7FD285CA62}" type="presParOf" srcId="{D058F845-20D3-4BA3-982B-01E169C0A741}" destId="{AB8E311B-D4B6-4BD5-AB88-8476AD346038}" srcOrd="2" destOrd="0" presId="urn:microsoft.com/office/officeart/2005/8/layout/cycle4#1"/>
    <dgm:cxn modelId="{696051CB-235B-4A48-8CDE-2031BEBF3192}" type="presParOf" srcId="{D058F845-20D3-4BA3-982B-01E169C0A741}" destId="{5E5DDD10-48EA-4EFA-B31A-07EFD0092FDD}" srcOrd="3" destOrd="0" presId="urn:microsoft.com/office/officeart/2005/8/layout/cycle4#1"/>
    <dgm:cxn modelId="{154E33E5-13D7-48AC-B47D-FD73D019E770}" type="presParOf" srcId="{D058F845-20D3-4BA3-982B-01E169C0A741}" destId="{6796A605-A337-4C47-B87C-3BA75AC4EBC5}" srcOrd="4" destOrd="0" presId="urn:microsoft.com/office/officeart/2005/8/layout/cycle4#1"/>
    <dgm:cxn modelId="{065191F3-FDD8-47BF-AA44-2559EF02A617}" type="presParOf" srcId="{B9E8C91B-F681-4AA4-981B-4A02C56C1544}" destId="{28FBF287-1B3D-476A-A28A-4B5E1B472F94}" srcOrd="2" destOrd="0" presId="urn:microsoft.com/office/officeart/2005/8/layout/cycle4#1"/>
    <dgm:cxn modelId="{DC6AC5F3-BE05-4343-BA67-5CF33681DC9C}" type="presParOf" srcId="{B9E8C91B-F681-4AA4-981B-4A02C56C1544}" destId="{57C5AD88-583F-4B40-82A1-65921F368BC1}"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AA5180-718F-486A-AD85-9F2FAE93A90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84452FAF-1AE7-40AA-806E-C6542531C72B}">
      <dgm:prSet phldrT="[Text]" custT="1"/>
      <dgm:spPr/>
      <dgm:t>
        <a:bodyPr/>
        <a:lstStyle/>
        <a:p>
          <a:r>
            <a:rPr lang="en-GB" sz="1400" dirty="0" smtClean="0"/>
            <a:t>Identify Risk</a:t>
          </a:r>
          <a:endParaRPr lang="en-GB" sz="1400" dirty="0"/>
        </a:p>
      </dgm:t>
    </dgm:pt>
    <dgm:pt modelId="{C5DAD1B4-7ADF-4AFE-95A5-DE8ABC1D60C7}" type="parTrans" cxnId="{A32ADB93-4325-4C08-99F9-0EDFEB39EEA4}">
      <dgm:prSet/>
      <dgm:spPr/>
      <dgm:t>
        <a:bodyPr/>
        <a:lstStyle/>
        <a:p>
          <a:endParaRPr lang="en-GB" sz="1400"/>
        </a:p>
      </dgm:t>
    </dgm:pt>
    <dgm:pt modelId="{E4DD9100-13F0-48D2-9F50-E68B2490D527}" type="sibTrans" cxnId="{A32ADB93-4325-4C08-99F9-0EDFEB39EEA4}">
      <dgm:prSet/>
      <dgm:spPr/>
      <dgm:t>
        <a:bodyPr/>
        <a:lstStyle/>
        <a:p>
          <a:endParaRPr lang="en-GB" sz="1400"/>
        </a:p>
      </dgm:t>
    </dgm:pt>
    <dgm:pt modelId="{4BB61876-990B-44E7-902C-3878815E08EF}">
      <dgm:prSet phldrT="[Text]" custT="1"/>
      <dgm:spPr/>
      <dgm:t>
        <a:bodyPr/>
        <a:lstStyle/>
        <a:p>
          <a:r>
            <a:rPr lang="en-GB" sz="1400" dirty="0" smtClean="0"/>
            <a:t>Liquidity</a:t>
          </a:r>
          <a:endParaRPr lang="en-GB" sz="1400" dirty="0"/>
        </a:p>
      </dgm:t>
    </dgm:pt>
    <dgm:pt modelId="{253E5AB9-0DA8-4B4F-BCF3-F96694C52941}" type="parTrans" cxnId="{202F1DAA-258F-40CF-8BA9-5646A0E12E0F}">
      <dgm:prSet/>
      <dgm:spPr/>
      <dgm:t>
        <a:bodyPr/>
        <a:lstStyle/>
        <a:p>
          <a:endParaRPr lang="en-GB" sz="1400"/>
        </a:p>
      </dgm:t>
    </dgm:pt>
    <dgm:pt modelId="{94126249-7345-4EB2-9D1A-E6F255F627C6}" type="sibTrans" cxnId="{202F1DAA-258F-40CF-8BA9-5646A0E12E0F}">
      <dgm:prSet/>
      <dgm:spPr/>
      <dgm:t>
        <a:bodyPr/>
        <a:lstStyle/>
        <a:p>
          <a:endParaRPr lang="en-GB" sz="1400"/>
        </a:p>
      </dgm:t>
    </dgm:pt>
    <dgm:pt modelId="{F77C0F73-B4CD-4658-9769-19ED0F089E96}">
      <dgm:prSet phldrT="[Text]" custT="1"/>
      <dgm:spPr/>
      <dgm:t>
        <a:bodyPr/>
        <a:lstStyle/>
        <a:p>
          <a:r>
            <a:rPr lang="en-GB" sz="1400" dirty="0" smtClean="0"/>
            <a:t>Credit</a:t>
          </a:r>
          <a:endParaRPr lang="en-GB" sz="1400" dirty="0"/>
        </a:p>
      </dgm:t>
    </dgm:pt>
    <dgm:pt modelId="{14D9091F-C1B5-4CC2-AC02-865F299302B2}" type="parTrans" cxnId="{A94A6642-C956-4D77-A743-F37D5E46A1B3}">
      <dgm:prSet/>
      <dgm:spPr/>
      <dgm:t>
        <a:bodyPr/>
        <a:lstStyle/>
        <a:p>
          <a:endParaRPr lang="en-GB" sz="1400"/>
        </a:p>
      </dgm:t>
    </dgm:pt>
    <dgm:pt modelId="{64CF1C7F-4E0F-4B9C-9C07-B2EE22B45B41}" type="sibTrans" cxnId="{A94A6642-C956-4D77-A743-F37D5E46A1B3}">
      <dgm:prSet/>
      <dgm:spPr/>
      <dgm:t>
        <a:bodyPr/>
        <a:lstStyle/>
        <a:p>
          <a:endParaRPr lang="en-GB" sz="1400"/>
        </a:p>
      </dgm:t>
    </dgm:pt>
    <dgm:pt modelId="{1E398E82-EFBA-4688-B6CC-3CF14B2CA8A3}">
      <dgm:prSet phldrT="[Text]" custT="1"/>
      <dgm:spPr/>
      <dgm:t>
        <a:bodyPr/>
        <a:lstStyle/>
        <a:p>
          <a:r>
            <a:rPr lang="en-GB" sz="1400" dirty="0" smtClean="0"/>
            <a:t>Manage Risk</a:t>
          </a:r>
          <a:endParaRPr lang="en-GB" sz="1400" dirty="0"/>
        </a:p>
      </dgm:t>
    </dgm:pt>
    <dgm:pt modelId="{3C154145-5F08-4B4B-A787-239354DBB0E9}" type="parTrans" cxnId="{137CF7EE-E05A-49B9-AEF7-30C6151F4476}">
      <dgm:prSet/>
      <dgm:spPr/>
      <dgm:t>
        <a:bodyPr/>
        <a:lstStyle/>
        <a:p>
          <a:endParaRPr lang="en-GB" sz="1400"/>
        </a:p>
      </dgm:t>
    </dgm:pt>
    <dgm:pt modelId="{0BF6685B-24CC-45E3-B882-8EC17CAD4C48}" type="sibTrans" cxnId="{137CF7EE-E05A-49B9-AEF7-30C6151F4476}">
      <dgm:prSet/>
      <dgm:spPr/>
      <dgm:t>
        <a:bodyPr/>
        <a:lstStyle/>
        <a:p>
          <a:endParaRPr lang="en-GB" sz="1400"/>
        </a:p>
      </dgm:t>
    </dgm:pt>
    <dgm:pt modelId="{DAA5952F-0A4A-4985-870B-39E6AAAB4E7B}">
      <dgm:prSet phldrT="[Text]" custT="1"/>
      <dgm:spPr/>
      <dgm:t>
        <a:bodyPr/>
        <a:lstStyle/>
        <a:p>
          <a:r>
            <a:rPr lang="en-GB" sz="1400" dirty="0" smtClean="0"/>
            <a:t>Needs to go beyond portfolio constraints and risk budget</a:t>
          </a:r>
          <a:endParaRPr lang="en-GB" sz="1400" dirty="0"/>
        </a:p>
      </dgm:t>
    </dgm:pt>
    <dgm:pt modelId="{C571D3A9-7041-41C8-84DF-2C191E93860E}" type="parTrans" cxnId="{8122FEB6-24B2-446A-95F8-EF106514CFBA}">
      <dgm:prSet/>
      <dgm:spPr/>
      <dgm:t>
        <a:bodyPr/>
        <a:lstStyle/>
        <a:p>
          <a:endParaRPr lang="en-GB" sz="1400"/>
        </a:p>
      </dgm:t>
    </dgm:pt>
    <dgm:pt modelId="{BD14D68B-4767-4264-ADDF-F0B3577F339F}" type="sibTrans" cxnId="{8122FEB6-24B2-446A-95F8-EF106514CFBA}">
      <dgm:prSet/>
      <dgm:spPr/>
      <dgm:t>
        <a:bodyPr/>
        <a:lstStyle/>
        <a:p>
          <a:endParaRPr lang="en-GB" sz="1400"/>
        </a:p>
      </dgm:t>
    </dgm:pt>
    <dgm:pt modelId="{E6E24887-56F9-4366-9FA9-BFC6577E43FE}">
      <dgm:prSet phldrT="[Text]" custT="1"/>
      <dgm:spPr/>
      <dgm:t>
        <a:bodyPr/>
        <a:lstStyle/>
        <a:p>
          <a:r>
            <a:rPr lang="en-GB" sz="1400" dirty="0" smtClean="0"/>
            <a:t>Understand relationships between markets</a:t>
          </a:r>
          <a:endParaRPr lang="en-GB" sz="1400" dirty="0"/>
        </a:p>
      </dgm:t>
    </dgm:pt>
    <dgm:pt modelId="{4F179141-09EE-4AB6-A210-CF1DCC9A7A13}" type="parTrans" cxnId="{3083BCC6-ADAF-49D9-810B-E3A0C4EB82B3}">
      <dgm:prSet/>
      <dgm:spPr/>
      <dgm:t>
        <a:bodyPr/>
        <a:lstStyle/>
        <a:p>
          <a:endParaRPr lang="en-GB" sz="1400"/>
        </a:p>
      </dgm:t>
    </dgm:pt>
    <dgm:pt modelId="{294CBF00-BD08-4B47-9C95-4EDC1413897A}" type="sibTrans" cxnId="{3083BCC6-ADAF-49D9-810B-E3A0C4EB82B3}">
      <dgm:prSet/>
      <dgm:spPr/>
      <dgm:t>
        <a:bodyPr/>
        <a:lstStyle/>
        <a:p>
          <a:endParaRPr lang="en-GB" sz="1400"/>
        </a:p>
      </dgm:t>
    </dgm:pt>
    <dgm:pt modelId="{20E300D2-514A-4409-A090-6E04FB1FC241}">
      <dgm:prSet phldrT="[Text]" custT="1"/>
      <dgm:spPr/>
      <dgm:t>
        <a:bodyPr/>
        <a:lstStyle/>
        <a:p>
          <a:r>
            <a:rPr lang="en-GB" sz="1400" dirty="0" smtClean="0"/>
            <a:t>On-going monitoring</a:t>
          </a:r>
          <a:endParaRPr lang="en-GB" sz="1400" dirty="0"/>
        </a:p>
      </dgm:t>
    </dgm:pt>
    <dgm:pt modelId="{161BDC8E-BEC9-4D46-A881-A26C25F4C558}" type="parTrans" cxnId="{9DC93E1E-8B52-4CD6-B0A5-A710EB05E208}">
      <dgm:prSet/>
      <dgm:spPr/>
      <dgm:t>
        <a:bodyPr/>
        <a:lstStyle/>
        <a:p>
          <a:endParaRPr lang="en-GB" sz="1400"/>
        </a:p>
      </dgm:t>
    </dgm:pt>
    <dgm:pt modelId="{C8521AD2-D41F-4F34-8E28-8D2E94BE6B3D}" type="sibTrans" cxnId="{9DC93E1E-8B52-4CD6-B0A5-A710EB05E208}">
      <dgm:prSet/>
      <dgm:spPr/>
      <dgm:t>
        <a:bodyPr/>
        <a:lstStyle/>
        <a:p>
          <a:endParaRPr lang="en-GB" sz="1400"/>
        </a:p>
      </dgm:t>
    </dgm:pt>
    <dgm:pt modelId="{92E6BC3C-966F-47D4-A694-F78F250B22AA}">
      <dgm:prSet phldrT="[Text]" custT="1"/>
      <dgm:spPr/>
      <dgm:t>
        <a:bodyPr/>
        <a:lstStyle/>
        <a:p>
          <a:r>
            <a:rPr lang="en-GB" sz="1400" dirty="0" smtClean="0"/>
            <a:t>Regular scoring of chosen metrics</a:t>
          </a:r>
          <a:endParaRPr lang="en-GB" sz="1400" dirty="0"/>
        </a:p>
      </dgm:t>
    </dgm:pt>
    <dgm:pt modelId="{F3D1941E-0CE5-458F-A8B8-D26EC777B563}" type="parTrans" cxnId="{67AB33A7-6708-43C0-B709-20644AC65E7C}">
      <dgm:prSet/>
      <dgm:spPr/>
      <dgm:t>
        <a:bodyPr/>
        <a:lstStyle/>
        <a:p>
          <a:endParaRPr lang="en-GB" sz="1400"/>
        </a:p>
      </dgm:t>
    </dgm:pt>
    <dgm:pt modelId="{42DE7386-2504-4412-A8E9-2008B5AEF447}" type="sibTrans" cxnId="{67AB33A7-6708-43C0-B709-20644AC65E7C}">
      <dgm:prSet/>
      <dgm:spPr/>
      <dgm:t>
        <a:bodyPr/>
        <a:lstStyle/>
        <a:p>
          <a:endParaRPr lang="en-GB" sz="1400"/>
        </a:p>
      </dgm:t>
    </dgm:pt>
    <dgm:pt modelId="{D24A2F7F-B702-41F4-BB9F-D72511F1D8F6}">
      <dgm:prSet phldrT="[Text]" custT="1"/>
      <dgm:spPr/>
      <dgm:t>
        <a:bodyPr/>
        <a:lstStyle/>
        <a:p>
          <a:r>
            <a:rPr lang="en-GB" sz="1400" dirty="0" smtClean="0"/>
            <a:t>Wide reading to understand changing dynamics</a:t>
          </a:r>
          <a:endParaRPr lang="en-GB" sz="1400" dirty="0"/>
        </a:p>
      </dgm:t>
    </dgm:pt>
    <dgm:pt modelId="{BEE576A8-6D27-4633-A599-D8E64F46DD34}" type="parTrans" cxnId="{9CCEBE23-264C-4BCB-B434-2EAD2E99DB74}">
      <dgm:prSet/>
      <dgm:spPr/>
      <dgm:t>
        <a:bodyPr/>
        <a:lstStyle/>
        <a:p>
          <a:endParaRPr lang="en-GB" sz="1400"/>
        </a:p>
      </dgm:t>
    </dgm:pt>
    <dgm:pt modelId="{228ED5EB-1DC2-4018-8DE5-D6536769E3DE}" type="sibTrans" cxnId="{9CCEBE23-264C-4BCB-B434-2EAD2E99DB74}">
      <dgm:prSet/>
      <dgm:spPr/>
      <dgm:t>
        <a:bodyPr/>
        <a:lstStyle/>
        <a:p>
          <a:endParaRPr lang="en-GB" sz="1400"/>
        </a:p>
      </dgm:t>
    </dgm:pt>
    <dgm:pt modelId="{EC88754E-AE72-4C32-8C4C-C2FF9EA47E41}">
      <dgm:prSet phldrT="[Text]" custT="1"/>
      <dgm:spPr/>
      <dgm:t>
        <a:bodyPr/>
        <a:lstStyle/>
        <a:p>
          <a:r>
            <a:rPr lang="en-GB" sz="1400" dirty="0" smtClean="0"/>
            <a:t>Currency</a:t>
          </a:r>
          <a:endParaRPr lang="en-GB" sz="1400" dirty="0"/>
        </a:p>
      </dgm:t>
    </dgm:pt>
    <dgm:pt modelId="{CCC8BEC4-6BA8-4D2A-A7B5-E4F47A5C9446}" type="parTrans" cxnId="{C306DAEB-2CA3-4D19-BD01-929A800EB658}">
      <dgm:prSet/>
      <dgm:spPr/>
      <dgm:t>
        <a:bodyPr/>
        <a:lstStyle/>
        <a:p>
          <a:endParaRPr lang="en-GB"/>
        </a:p>
      </dgm:t>
    </dgm:pt>
    <dgm:pt modelId="{E488718C-94D4-4034-8911-3A39B8A40729}" type="sibTrans" cxnId="{C306DAEB-2CA3-4D19-BD01-929A800EB658}">
      <dgm:prSet/>
      <dgm:spPr/>
      <dgm:t>
        <a:bodyPr/>
        <a:lstStyle/>
        <a:p>
          <a:endParaRPr lang="en-GB"/>
        </a:p>
      </dgm:t>
    </dgm:pt>
    <dgm:pt modelId="{EC0C373D-9E85-46EA-BCBD-ADE0E4FF5157}">
      <dgm:prSet phldrT="[Text]" custT="1"/>
      <dgm:spPr/>
      <dgm:t>
        <a:bodyPr/>
        <a:lstStyle/>
        <a:p>
          <a:r>
            <a:rPr lang="en-GB" sz="1400" dirty="0" smtClean="0"/>
            <a:t>Interest Rate</a:t>
          </a:r>
          <a:endParaRPr lang="en-GB" sz="1400" dirty="0"/>
        </a:p>
      </dgm:t>
    </dgm:pt>
    <dgm:pt modelId="{D77146D0-4F23-40C3-882F-10FB81DC1FD7}" type="parTrans" cxnId="{9B268C5B-5812-43A0-8BB2-E0D7E80216DB}">
      <dgm:prSet/>
      <dgm:spPr/>
      <dgm:t>
        <a:bodyPr/>
        <a:lstStyle/>
        <a:p>
          <a:endParaRPr lang="en-GB"/>
        </a:p>
      </dgm:t>
    </dgm:pt>
    <dgm:pt modelId="{345E961C-3481-4EDC-8DC8-578E9DEE641A}" type="sibTrans" cxnId="{9B268C5B-5812-43A0-8BB2-E0D7E80216DB}">
      <dgm:prSet/>
      <dgm:spPr/>
      <dgm:t>
        <a:bodyPr/>
        <a:lstStyle/>
        <a:p>
          <a:endParaRPr lang="en-GB"/>
        </a:p>
      </dgm:t>
    </dgm:pt>
    <dgm:pt modelId="{04B89D2B-8C9E-434C-A5D8-4A71CCD9D776}" type="pres">
      <dgm:prSet presAssocID="{9DAA5180-718F-486A-AD85-9F2FAE93A90B}" presName="linearFlow" presStyleCnt="0">
        <dgm:presLayoutVars>
          <dgm:dir/>
          <dgm:animLvl val="lvl"/>
          <dgm:resizeHandles val="exact"/>
        </dgm:presLayoutVars>
      </dgm:prSet>
      <dgm:spPr/>
      <dgm:t>
        <a:bodyPr/>
        <a:lstStyle/>
        <a:p>
          <a:endParaRPr lang="en-GB"/>
        </a:p>
      </dgm:t>
    </dgm:pt>
    <dgm:pt modelId="{3CC55CF3-80FE-4692-B798-EA7CA9B0B462}" type="pres">
      <dgm:prSet presAssocID="{84452FAF-1AE7-40AA-806E-C6542531C72B}" presName="composite" presStyleCnt="0"/>
      <dgm:spPr/>
    </dgm:pt>
    <dgm:pt modelId="{6FB1B89C-3CC7-4F19-990F-94AA52C86BBD}" type="pres">
      <dgm:prSet presAssocID="{84452FAF-1AE7-40AA-806E-C6542531C72B}" presName="parentText" presStyleLbl="alignNode1" presStyleIdx="0" presStyleCnt="3" custLinFactNeighborX="1471" custLinFactNeighborY="-15632">
        <dgm:presLayoutVars>
          <dgm:chMax val="1"/>
          <dgm:bulletEnabled val="1"/>
        </dgm:presLayoutVars>
      </dgm:prSet>
      <dgm:spPr/>
      <dgm:t>
        <a:bodyPr/>
        <a:lstStyle/>
        <a:p>
          <a:endParaRPr lang="en-GB"/>
        </a:p>
      </dgm:t>
    </dgm:pt>
    <dgm:pt modelId="{E584F083-3CF6-4A7D-B912-D559C027591C}" type="pres">
      <dgm:prSet presAssocID="{84452FAF-1AE7-40AA-806E-C6542531C72B}" presName="descendantText" presStyleLbl="alignAcc1" presStyleIdx="0" presStyleCnt="3">
        <dgm:presLayoutVars>
          <dgm:bulletEnabled val="1"/>
        </dgm:presLayoutVars>
      </dgm:prSet>
      <dgm:spPr/>
      <dgm:t>
        <a:bodyPr/>
        <a:lstStyle/>
        <a:p>
          <a:endParaRPr lang="en-GB"/>
        </a:p>
      </dgm:t>
    </dgm:pt>
    <dgm:pt modelId="{B9F31301-14BF-4BD7-83C1-A7B2046470B4}" type="pres">
      <dgm:prSet presAssocID="{E4DD9100-13F0-48D2-9F50-E68B2490D527}" presName="sp" presStyleCnt="0"/>
      <dgm:spPr/>
    </dgm:pt>
    <dgm:pt modelId="{3B4F701C-9354-450F-A800-942CEE8C49FB}" type="pres">
      <dgm:prSet presAssocID="{1E398E82-EFBA-4688-B6CC-3CF14B2CA8A3}" presName="composite" presStyleCnt="0"/>
      <dgm:spPr/>
    </dgm:pt>
    <dgm:pt modelId="{61FF8D3C-B597-4DC2-BAA5-EF0849C89B16}" type="pres">
      <dgm:prSet presAssocID="{1E398E82-EFBA-4688-B6CC-3CF14B2CA8A3}" presName="parentText" presStyleLbl="alignNode1" presStyleIdx="1" presStyleCnt="3">
        <dgm:presLayoutVars>
          <dgm:chMax val="1"/>
          <dgm:bulletEnabled val="1"/>
        </dgm:presLayoutVars>
      </dgm:prSet>
      <dgm:spPr/>
      <dgm:t>
        <a:bodyPr/>
        <a:lstStyle/>
        <a:p>
          <a:endParaRPr lang="en-GB"/>
        </a:p>
      </dgm:t>
    </dgm:pt>
    <dgm:pt modelId="{C573BCC7-87E1-4C48-921F-68048B1FA275}" type="pres">
      <dgm:prSet presAssocID="{1E398E82-EFBA-4688-B6CC-3CF14B2CA8A3}" presName="descendantText" presStyleLbl="alignAcc1" presStyleIdx="1" presStyleCnt="3">
        <dgm:presLayoutVars>
          <dgm:bulletEnabled val="1"/>
        </dgm:presLayoutVars>
      </dgm:prSet>
      <dgm:spPr/>
      <dgm:t>
        <a:bodyPr/>
        <a:lstStyle/>
        <a:p>
          <a:endParaRPr lang="en-GB"/>
        </a:p>
      </dgm:t>
    </dgm:pt>
    <dgm:pt modelId="{AF78F6C2-91FC-40D8-8B00-0C00F7F1D149}" type="pres">
      <dgm:prSet presAssocID="{0BF6685B-24CC-45E3-B882-8EC17CAD4C48}" presName="sp" presStyleCnt="0"/>
      <dgm:spPr/>
    </dgm:pt>
    <dgm:pt modelId="{64A4901C-8E0D-4158-80A0-85CE34419485}" type="pres">
      <dgm:prSet presAssocID="{20E300D2-514A-4409-A090-6E04FB1FC241}" presName="composite" presStyleCnt="0"/>
      <dgm:spPr/>
    </dgm:pt>
    <dgm:pt modelId="{D4BBE390-94CC-4C0A-B41F-3288CE4CBC4A}" type="pres">
      <dgm:prSet presAssocID="{20E300D2-514A-4409-A090-6E04FB1FC241}" presName="parentText" presStyleLbl="alignNode1" presStyleIdx="2" presStyleCnt="3">
        <dgm:presLayoutVars>
          <dgm:chMax val="1"/>
          <dgm:bulletEnabled val="1"/>
        </dgm:presLayoutVars>
      </dgm:prSet>
      <dgm:spPr/>
      <dgm:t>
        <a:bodyPr/>
        <a:lstStyle/>
        <a:p>
          <a:endParaRPr lang="en-GB"/>
        </a:p>
      </dgm:t>
    </dgm:pt>
    <dgm:pt modelId="{522D5EE0-7874-48A4-A6D7-86F18FDC56D4}" type="pres">
      <dgm:prSet presAssocID="{20E300D2-514A-4409-A090-6E04FB1FC241}" presName="descendantText" presStyleLbl="alignAcc1" presStyleIdx="2" presStyleCnt="3">
        <dgm:presLayoutVars>
          <dgm:bulletEnabled val="1"/>
        </dgm:presLayoutVars>
      </dgm:prSet>
      <dgm:spPr/>
      <dgm:t>
        <a:bodyPr/>
        <a:lstStyle/>
        <a:p>
          <a:endParaRPr lang="en-GB"/>
        </a:p>
      </dgm:t>
    </dgm:pt>
  </dgm:ptLst>
  <dgm:cxnLst>
    <dgm:cxn modelId="{202F1DAA-258F-40CF-8BA9-5646A0E12E0F}" srcId="{84452FAF-1AE7-40AA-806E-C6542531C72B}" destId="{4BB61876-990B-44E7-902C-3878815E08EF}" srcOrd="0" destOrd="0" parTransId="{253E5AB9-0DA8-4B4F-BCF3-F96694C52941}" sibTransId="{94126249-7345-4EB2-9D1A-E6F255F627C6}"/>
    <dgm:cxn modelId="{D1C02AD7-EFFE-4CCB-80BE-B7C4EE6B5DAF}" type="presOf" srcId="{D24A2F7F-B702-41F4-BB9F-D72511F1D8F6}" destId="{522D5EE0-7874-48A4-A6D7-86F18FDC56D4}" srcOrd="0" destOrd="1" presId="urn:microsoft.com/office/officeart/2005/8/layout/chevron2"/>
    <dgm:cxn modelId="{BC54DEED-3723-45C4-AB99-24A269CF487B}" type="presOf" srcId="{1E398E82-EFBA-4688-B6CC-3CF14B2CA8A3}" destId="{61FF8D3C-B597-4DC2-BAA5-EF0849C89B16}" srcOrd="0" destOrd="0" presId="urn:microsoft.com/office/officeart/2005/8/layout/chevron2"/>
    <dgm:cxn modelId="{CD94905A-49BB-4445-BA2E-5F89CADCEB55}" type="presOf" srcId="{F77C0F73-B4CD-4658-9769-19ED0F089E96}" destId="{E584F083-3CF6-4A7D-B912-D559C027591C}" srcOrd="0" destOrd="1" presId="urn:microsoft.com/office/officeart/2005/8/layout/chevron2"/>
    <dgm:cxn modelId="{137CF7EE-E05A-49B9-AEF7-30C6151F4476}" srcId="{9DAA5180-718F-486A-AD85-9F2FAE93A90B}" destId="{1E398E82-EFBA-4688-B6CC-3CF14B2CA8A3}" srcOrd="1" destOrd="0" parTransId="{3C154145-5F08-4B4B-A787-239354DBB0E9}" sibTransId="{0BF6685B-24CC-45E3-B882-8EC17CAD4C48}"/>
    <dgm:cxn modelId="{3083BCC6-ADAF-49D9-810B-E3A0C4EB82B3}" srcId="{1E398E82-EFBA-4688-B6CC-3CF14B2CA8A3}" destId="{E6E24887-56F9-4366-9FA9-BFC6577E43FE}" srcOrd="1" destOrd="0" parTransId="{4F179141-09EE-4AB6-A210-CF1DCC9A7A13}" sibTransId="{294CBF00-BD08-4B47-9C95-4EDC1413897A}"/>
    <dgm:cxn modelId="{9CCEBE23-264C-4BCB-B434-2EAD2E99DB74}" srcId="{20E300D2-514A-4409-A090-6E04FB1FC241}" destId="{D24A2F7F-B702-41F4-BB9F-D72511F1D8F6}" srcOrd="1" destOrd="0" parTransId="{BEE576A8-6D27-4633-A599-D8E64F46DD34}" sibTransId="{228ED5EB-1DC2-4018-8DE5-D6536769E3DE}"/>
    <dgm:cxn modelId="{E4680382-A46E-4730-985C-839DD79817E2}" type="presOf" srcId="{4BB61876-990B-44E7-902C-3878815E08EF}" destId="{E584F083-3CF6-4A7D-B912-D559C027591C}" srcOrd="0" destOrd="0" presId="urn:microsoft.com/office/officeart/2005/8/layout/chevron2"/>
    <dgm:cxn modelId="{A1FF711B-3ACE-4811-80A4-205BBF0E5C6F}" type="presOf" srcId="{9DAA5180-718F-486A-AD85-9F2FAE93A90B}" destId="{04B89D2B-8C9E-434C-A5D8-4A71CCD9D776}" srcOrd="0" destOrd="0" presId="urn:microsoft.com/office/officeart/2005/8/layout/chevron2"/>
    <dgm:cxn modelId="{2AAB1BBC-FDCC-4C90-B15C-7083666F9B60}" type="presOf" srcId="{84452FAF-1AE7-40AA-806E-C6542531C72B}" destId="{6FB1B89C-3CC7-4F19-990F-94AA52C86BBD}" srcOrd="0" destOrd="0" presId="urn:microsoft.com/office/officeart/2005/8/layout/chevron2"/>
    <dgm:cxn modelId="{A94A6642-C956-4D77-A743-F37D5E46A1B3}" srcId="{84452FAF-1AE7-40AA-806E-C6542531C72B}" destId="{F77C0F73-B4CD-4658-9769-19ED0F089E96}" srcOrd="1" destOrd="0" parTransId="{14D9091F-C1B5-4CC2-AC02-865F299302B2}" sibTransId="{64CF1C7F-4E0F-4B9C-9C07-B2EE22B45B41}"/>
    <dgm:cxn modelId="{67AB33A7-6708-43C0-B709-20644AC65E7C}" srcId="{20E300D2-514A-4409-A090-6E04FB1FC241}" destId="{92E6BC3C-966F-47D4-A694-F78F250B22AA}" srcOrd="0" destOrd="0" parTransId="{F3D1941E-0CE5-458F-A8B8-D26EC777B563}" sibTransId="{42DE7386-2504-4412-A8E9-2008B5AEF447}"/>
    <dgm:cxn modelId="{9B268C5B-5812-43A0-8BB2-E0D7E80216DB}" srcId="{84452FAF-1AE7-40AA-806E-C6542531C72B}" destId="{EC0C373D-9E85-46EA-BCBD-ADE0E4FF5157}" srcOrd="3" destOrd="0" parTransId="{D77146D0-4F23-40C3-882F-10FB81DC1FD7}" sibTransId="{345E961C-3481-4EDC-8DC8-578E9DEE641A}"/>
    <dgm:cxn modelId="{AC32CA83-1764-46BE-9219-CF58C674D213}" type="presOf" srcId="{EC88754E-AE72-4C32-8C4C-C2FF9EA47E41}" destId="{E584F083-3CF6-4A7D-B912-D559C027591C}" srcOrd="0" destOrd="2" presId="urn:microsoft.com/office/officeart/2005/8/layout/chevron2"/>
    <dgm:cxn modelId="{9DC93E1E-8B52-4CD6-B0A5-A710EB05E208}" srcId="{9DAA5180-718F-486A-AD85-9F2FAE93A90B}" destId="{20E300D2-514A-4409-A090-6E04FB1FC241}" srcOrd="2" destOrd="0" parTransId="{161BDC8E-BEC9-4D46-A881-A26C25F4C558}" sibTransId="{C8521AD2-D41F-4F34-8E28-8D2E94BE6B3D}"/>
    <dgm:cxn modelId="{698CE340-32F4-4843-8A92-779F6750594E}" type="presOf" srcId="{92E6BC3C-966F-47D4-A694-F78F250B22AA}" destId="{522D5EE0-7874-48A4-A6D7-86F18FDC56D4}" srcOrd="0" destOrd="0" presId="urn:microsoft.com/office/officeart/2005/8/layout/chevron2"/>
    <dgm:cxn modelId="{46108BED-EDFC-4E22-A8C2-EA3471FEB54E}" type="presOf" srcId="{E6E24887-56F9-4366-9FA9-BFC6577E43FE}" destId="{C573BCC7-87E1-4C48-921F-68048B1FA275}" srcOrd="0" destOrd="1" presId="urn:microsoft.com/office/officeart/2005/8/layout/chevron2"/>
    <dgm:cxn modelId="{1E4BDC10-941A-43D0-9AFD-51ACA3FE62B2}" type="presOf" srcId="{EC0C373D-9E85-46EA-BCBD-ADE0E4FF5157}" destId="{E584F083-3CF6-4A7D-B912-D559C027591C}" srcOrd="0" destOrd="3" presId="urn:microsoft.com/office/officeart/2005/8/layout/chevron2"/>
    <dgm:cxn modelId="{8122FEB6-24B2-446A-95F8-EF106514CFBA}" srcId="{1E398E82-EFBA-4688-B6CC-3CF14B2CA8A3}" destId="{DAA5952F-0A4A-4985-870B-39E6AAAB4E7B}" srcOrd="0" destOrd="0" parTransId="{C571D3A9-7041-41C8-84DF-2C191E93860E}" sibTransId="{BD14D68B-4767-4264-ADDF-F0B3577F339F}"/>
    <dgm:cxn modelId="{C306DAEB-2CA3-4D19-BD01-929A800EB658}" srcId="{84452FAF-1AE7-40AA-806E-C6542531C72B}" destId="{EC88754E-AE72-4C32-8C4C-C2FF9EA47E41}" srcOrd="2" destOrd="0" parTransId="{CCC8BEC4-6BA8-4D2A-A7B5-E4F47A5C9446}" sibTransId="{E488718C-94D4-4034-8911-3A39B8A40729}"/>
    <dgm:cxn modelId="{20E7E377-96AF-4B27-B3FF-3754DB6B300F}" type="presOf" srcId="{20E300D2-514A-4409-A090-6E04FB1FC241}" destId="{D4BBE390-94CC-4C0A-B41F-3288CE4CBC4A}" srcOrd="0" destOrd="0" presId="urn:microsoft.com/office/officeart/2005/8/layout/chevron2"/>
    <dgm:cxn modelId="{A32ADB93-4325-4C08-99F9-0EDFEB39EEA4}" srcId="{9DAA5180-718F-486A-AD85-9F2FAE93A90B}" destId="{84452FAF-1AE7-40AA-806E-C6542531C72B}" srcOrd="0" destOrd="0" parTransId="{C5DAD1B4-7ADF-4AFE-95A5-DE8ABC1D60C7}" sibTransId="{E4DD9100-13F0-48D2-9F50-E68B2490D527}"/>
    <dgm:cxn modelId="{54F2EFDE-4F80-41E4-B0B8-2CA40B36602B}" type="presOf" srcId="{DAA5952F-0A4A-4985-870B-39E6AAAB4E7B}" destId="{C573BCC7-87E1-4C48-921F-68048B1FA275}" srcOrd="0" destOrd="0" presId="urn:microsoft.com/office/officeart/2005/8/layout/chevron2"/>
    <dgm:cxn modelId="{C98C4FD9-7E51-4F9E-82F9-87BBCDE5966A}" type="presParOf" srcId="{04B89D2B-8C9E-434C-A5D8-4A71CCD9D776}" destId="{3CC55CF3-80FE-4692-B798-EA7CA9B0B462}" srcOrd="0" destOrd="0" presId="urn:microsoft.com/office/officeart/2005/8/layout/chevron2"/>
    <dgm:cxn modelId="{5C5615C2-A5CD-44BA-BAF0-FE8FE4B3C1B6}" type="presParOf" srcId="{3CC55CF3-80FE-4692-B798-EA7CA9B0B462}" destId="{6FB1B89C-3CC7-4F19-990F-94AA52C86BBD}" srcOrd="0" destOrd="0" presId="urn:microsoft.com/office/officeart/2005/8/layout/chevron2"/>
    <dgm:cxn modelId="{29A48D54-6573-457F-80BD-61E51B17042E}" type="presParOf" srcId="{3CC55CF3-80FE-4692-B798-EA7CA9B0B462}" destId="{E584F083-3CF6-4A7D-B912-D559C027591C}" srcOrd="1" destOrd="0" presId="urn:microsoft.com/office/officeart/2005/8/layout/chevron2"/>
    <dgm:cxn modelId="{DCFF6171-D112-4BB0-AB07-627801ADDF10}" type="presParOf" srcId="{04B89D2B-8C9E-434C-A5D8-4A71CCD9D776}" destId="{B9F31301-14BF-4BD7-83C1-A7B2046470B4}" srcOrd="1" destOrd="0" presId="urn:microsoft.com/office/officeart/2005/8/layout/chevron2"/>
    <dgm:cxn modelId="{90309DD5-6829-4808-8E51-3EDC41858A42}" type="presParOf" srcId="{04B89D2B-8C9E-434C-A5D8-4A71CCD9D776}" destId="{3B4F701C-9354-450F-A800-942CEE8C49FB}" srcOrd="2" destOrd="0" presId="urn:microsoft.com/office/officeart/2005/8/layout/chevron2"/>
    <dgm:cxn modelId="{6921E11C-8A53-45B4-9A1A-09F657B783A7}" type="presParOf" srcId="{3B4F701C-9354-450F-A800-942CEE8C49FB}" destId="{61FF8D3C-B597-4DC2-BAA5-EF0849C89B16}" srcOrd="0" destOrd="0" presId="urn:microsoft.com/office/officeart/2005/8/layout/chevron2"/>
    <dgm:cxn modelId="{F55BDB8E-5955-4BDE-9DF3-A9273759F13A}" type="presParOf" srcId="{3B4F701C-9354-450F-A800-942CEE8C49FB}" destId="{C573BCC7-87E1-4C48-921F-68048B1FA275}" srcOrd="1" destOrd="0" presId="urn:microsoft.com/office/officeart/2005/8/layout/chevron2"/>
    <dgm:cxn modelId="{7BB5E2A1-B4D5-497F-9467-F30D6F6E00CE}" type="presParOf" srcId="{04B89D2B-8C9E-434C-A5D8-4A71CCD9D776}" destId="{AF78F6C2-91FC-40D8-8B00-0C00F7F1D149}" srcOrd="3" destOrd="0" presId="urn:microsoft.com/office/officeart/2005/8/layout/chevron2"/>
    <dgm:cxn modelId="{FCE50724-C35E-42CD-B05C-C93CFF104D1E}" type="presParOf" srcId="{04B89D2B-8C9E-434C-A5D8-4A71CCD9D776}" destId="{64A4901C-8E0D-4158-80A0-85CE34419485}" srcOrd="4" destOrd="0" presId="urn:microsoft.com/office/officeart/2005/8/layout/chevron2"/>
    <dgm:cxn modelId="{10078574-703C-49B8-A6B4-0A8235344BBA}" type="presParOf" srcId="{64A4901C-8E0D-4158-80A0-85CE34419485}" destId="{D4BBE390-94CC-4C0A-B41F-3288CE4CBC4A}" srcOrd="0" destOrd="0" presId="urn:microsoft.com/office/officeart/2005/8/layout/chevron2"/>
    <dgm:cxn modelId="{FE5D675B-B094-4647-8885-4C189CB194A9}" type="presParOf" srcId="{64A4901C-8E0D-4158-80A0-85CE34419485}" destId="{522D5EE0-7874-48A4-A6D7-86F18FDC56D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8F59D-A32C-4E9D-A56C-5DA1B75239DD}">
      <dsp:nvSpPr>
        <dsp:cNvPr id="0" name=""/>
        <dsp:cNvSpPr/>
      </dsp:nvSpPr>
      <dsp:spPr>
        <a:xfrm>
          <a:off x="4166839" y="3073210"/>
          <a:ext cx="2612919" cy="14462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Are investments compliant with regulation in the jurisdiction we have invested? With our client’s mandate?</a:t>
          </a:r>
          <a:endParaRPr lang="en-ZA" sz="1200" kern="1200" dirty="0"/>
        </a:p>
      </dsp:txBody>
      <dsp:txXfrm>
        <a:off x="4982484" y="3466533"/>
        <a:ext cx="1765505" cy="1021124"/>
      </dsp:txXfrm>
    </dsp:sp>
    <dsp:sp modelId="{4F08C650-9DFC-4939-954E-F1811AA71A1B}">
      <dsp:nvSpPr>
        <dsp:cNvPr id="0" name=""/>
        <dsp:cNvSpPr/>
      </dsp:nvSpPr>
      <dsp:spPr>
        <a:xfrm>
          <a:off x="275001" y="3073210"/>
          <a:ext cx="2612919" cy="14462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Are our selected counterparties still sound and reputable?</a:t>
          </a:r>
          <a:endParaRPr lang="en-ZA" sz="1200" kern="1200" dirty="0"/>
        </a:p>
      </dsp:txBody>
      <dsp:txXfrm>
        <a:off x="306770" y="3466533"/>
        <a:ext cx="1765505" cy="1021124"/>
      </dsp:txXfrm>
    </dsp:sp>
    <dsp:sp modelId="{A206244D-5656-4EE5-85C6-D48EA61FAE9B}">
      <dsp:nvSpPr>
        <dsp:cNvPr id="0" name=""/>
        <dsp:cNvSpPr/>
      </dsp:nvSpPr>
      <dsp:spPr>
        <a:xfrm>
          <a:off x="4010647" y="0"/>
          <a:ext cx="2621269" cy="14462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Are we attributing the performance, variance, and volatility of an instrument correctly?</a:t>
          </a:r>
          <a:endParaRPr lang="en-ZA" sz="1200" kern="1200" dirty="0"/>
        </a:p>
      </dsp:txBody>
      <dsp:txXfrm>
        <a:off x="4828797" y="31769"/>
        <a:ext cx="1771350" cy="1021124"/>
      </dsp:txXfrm>
    </dsp:sp>
    <dsp:sp modelId="{1A9117A7-01CC-43F2-B8BF-5411A23199B1}">
      <dsp:nvSpPr>
        <dsp:cNvPr id="0" name=""/>
        <dsp:cNvSpPr/>
      </dsp:nvSpPr>
      <dsp:spPr>
        <a:xfrm>
          <a:off x="298254" y="0"/>
          <a:ext cx="2714257" cy="14462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GB" sz="1200" kern="1200" dirty="0" smtClean="0"/>
            <a:t>Are the portfolio characteristics and investments made consistent with the chosen investment process? </a:t>
          </a:r>
          <a:endParaRPr lang="en-ZA" sz="1200" kern="1200" dirty="0"/>
        </a:p>
      </dsp:txBody>
      <dsp:txXfrm>
        <a:off x="330023" y="31769"/>
        <a:ext cx="1836442" cy="1021124"/>
      </dsp:txXfrm>
    </dsp:sp>
    <dsp:sp modelId="{EAF9C268-5819-4F64-BF0E-AAEB144E588F}">
      <dsp:nvSpPr>
        <dsp:cNvPr id="0" name=""/>
        <dsp:cNvSpPr/>
      </dsp:nvSpPr>
      <dsp:spPr>
        <a:xfrm>
          <a:off x="1451358" y="257607"/>
          <a:ext cx="1956911" cy="1956911"/>
        </a:xfrm>
        <a:prstGeom prst="pieWedge">
          <a:avLst/>
        </a:prstGeom>
        <a:solidFill>
          <a:schemeClr val="bg2">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ZA" sz="1500" kern="1200" dirty="0" smtClean="0"/>
            <a:t>Investment Risk</a:t>
          </a:r>
        </a:p>
        <a:p>
          <a:pPr lvl="0" algn="ctr" defTabSz="666750">
            <a:lnSpc>
              <a:spcPct val="90000"/>
            </a:lnSpc>
            <a:spcBef>
              <a:spcPct val="0"/>
            </a:spcBef>
            <a:spcAft>
              <a:spcPct val="35000"/>
            </a:spcAft>
          </a:pPr>
          <a:r>
            <a:rPr lang="en-ZA" sz="1500" kern="1200" dirty="0" smtClean="0"/>
            <a:t>Management</a:t>
          </a:r>
          <a:endParaRPr lang="en-ZA" sz="1500" kern="1200" dirty="0"/>
        </a:p>
      </dsp:txBody>
      <dsp:txXfrm>
        <a:off x="2024524" y="830773"/>
        <a:ext cx="1383745" cy="1383745"/>
      </dsp:txXfrm>
    </dsp:sp>
    <dsp:sp modelId="{CE0B0D0A-3971-4AD2-8C47-1C6D8F35180C}">
      <dsp:nvSpPr>
        <dsp:cNvPr id="0" name=""/>
        <dsp:cNvSpPr/>
      </dsp:nvSpPr>
      <dsp:spPr>
        <a:xfrm rot="5400000">
          <a:off x="3498659" y="257607"/>
          <a:ext cx="1956911" cy="1956911"/>
        </a:xfrm>
        <a:prstGeom prst="pieWedge">
          <a:avLst/>
        </a:prstGeom>
        <a:solidFill>
          <a:schemeClr val="bg2">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ZA" sz="1500" kern="1200" dirty="0" smtClean="0"/>
            <a:t>Performance Attribution</a:t>
          </a:r>
          <a:endParaRPr lang="en-ZA" sz="1500" kern="1200" dirty="0"/>
        </a:p>
      </dsp:txBody>
      <dsp:txXfrm rot="-5400000">
        <a:off x="3498659" y="830773"/>
        <a:ext cx="1383745" cy="1383745"/>
      </dsp:txXfrm>
    </dsp:sp>
    <dsp:sp modelId="{AB8E311B-D4B6-4BD5-AB88-8476AD346038}">
      <dsp:nvSpPr>
        <dsp:cNvPr id="0" name=""/>
        <dsp:cNvSpPr/>
      </dsp:nvSpPr>
      <dsp:spPr>
        <a:xfrm rot="10800000">
          <a:off x="3498659" y="2304907"/>
          <a:ext cx="1956911" cy="1956911"/>
        </a:xfrm>
        <a:prstGeom prst="pieWedge">
          <a:avLst/>
        </a:prstGeom>
        <a:solidFill>
          <a:schemeClr val="bg2">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ZA" sz="1500" kern="1200" dirty="0" smtClean="0"/>
            <a:t>Portfolio Monitoring</a:t>
          </a:r>
          <a:endParaRPr lang="en-ZA" sz="1500" kern="1200" dirty="0"/>
        </a:p>
      </dsp:txBody>
      <dsp:txXfrm rot="10800000">
        <a:off x="3498659" y="2304907"/>
        <a:ext cx="1383745" cy="1383745"/>
      </dsp:txXfrm>
    </dsp:sp>
    <dsp:sp modelId="{5E5DDD10-48EA-4EFA-B31A-07EFD0092FDD}">
      <dsp:nvSpPr>
        <dsp:cNvPr id="0" name=""/>
        <dsp:cNvSpPr/>
      </dsp:nvSpPr>
      <dsp:spPr>
        <a:xfrm rot="16200000">
          <a:off x="1451358" y="2304907"/>
          <a:ext cx="1956911" cy="1956911"/>
        </a:xfrm>
        <a:prstGeom prst="pieWedge">
          <a:avLst/>
        </a:prstGeom>
        <a:solidFill>
          <a:schemeClr val="bg2">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ZA" sz="1500" kern="1200" dirty="0" smtClean="0"/>
            <a:t>Operational Risk Management</a:t>
          </a:r>
          <a:endParaRPr lang="en-ZA" sz="1500" kern="1200" dirty="0"/>
        </a:p>
      </dsp:txBody>
      <dsp:txXfrm rot="5400000">
        <a:off x="2024524" y="2304907"/>
        <a:ext cx="1383745" cy="1383745"/>
      </dsp:txXfrm>
    </dsp:sp>
    <dsp:sp modelId="{28FBF287-1B3D-476A-A28A-4B5E1B472F94}">
      <dsp:nvSpPr>
        <dsp:cNvPr id="0" name=""/>
        <dsp:cNvSpPr/>
      </dsp:nvSpPr>
      <dsp:spPr>
        <a:xfrm>
          <a:off x="3115637" y="1852965"/>
          <a:ext cx="675654" cy="58752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C5AD88-583F-4B40-82A1-65921F368BC1}">
      <dsp:nvSpPr>
        <dsp:cNvPr id="0" name=""/>
        <dsp:cNvSpPr/>
      </dsp:nvSpPr>
      <dsp:spPr>
        <a:xfrm rot="10800000">
          <a:off x="3115637" y="2078936"/>
          <a:ext cx="675654" cy="58752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1B89C-3CC7-4F19-990F-94AA52C86BBD}">
      <dsp:nvSpPr>
        <dsp:cNvPr id="0" name=""/>
        <dsp:cNvSpPr/>
      </dsp:nvSpPr>
      <dsp:spPr>
        <a:xfrm rot="5400000">
          <a:off x="-233427" y="250632"/>
          <a:ext cx="1670880" cy="116961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Identify Risk</a:t>
          </a:r>
          <a:endParaRPr lang="en-GB" sz="1400" kern="1200" dirty="0"/>
        </a:p>
      </dsp:txBody>
      <dsp:txXfrm rot="-5400000">
        <a:off x="17205" y="584808"/>
        <a:ext cx="1169616" cy="501264"/>
      </dsp:txXfrm>
    </dsp:sp>
    <dsp:sp modelId="{E584F083-3CF6-4A7D-B912-D559C027591C}">
      <dsp:nvSpPr>
        <dsp:cNvPr id="0" name=""/>
        <dsp:cNvSpPr/>
      </dsp:nvSpPr>
      <dsp:spPr>
        <a:xfrm rot="5400000">
          <a:off x="2484725" y="-1312868"/>
          <a:ext cx="1086072" cy="371628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Liquidity</a:t>
          </a:r>
          <a:endParaRPr lang="en-GB" sz="1400" kern="1200" dirty="0"/>
        </a:p>
        <a:p>
          <a:pPr marL="114300" lvl="1" indent="-114300" algn="l" defTabSz="622300">
            <a:lnSpc>
              <a:spcPct val="90000"/>
            </a:lnSpc>
            <a:spcBef>
              <a:spcPct val="0"/>
            </a:spcBef>
            <a:spcAft>
              <a:spcPct val="15000"/>
            </a:spcAft>
            <a:buChar char="••"/>
          </a:pPr>
          <a:r>
            <a:rPr lang="en-GB" sz="1400" kern="1200" dirty="0" smtClean="0"/>
            <a:t>Credit</a:t>
          </a:r>
          <a:endParaRPr lang="en-GB" sz="1400" kern="1200" dirty="0"/>
        </a:p>
        <a:p>
          <a:pPr marL="114300" lvl="1" indent="-114300" algn="l" defTabSz="622300">
            <a:lnSpc>
              <a:spcPct val="90000"/>
            </a:lnSpc>
            <a:spcBef>
              <a:spcPct val="0"/>
            </a:spcBef>
            <a:spcAft>
              <a:spcPct val="15000"/>
            </a:spcAft>
            <a:buChar char="••"/>
          </a:pPr>
          <a:r>
            <a:rPr lang="en-GB" sz="1400" kern="1200" dirty="0" smtClean="0"/>
            <a:t>Currency</a:t>
          </a:r>
          <a:endParaRPr lang="en-GB" sz="1400" kern="1200" dirty="0"/>
        </a:p>
        <a:p>
          <a:pPr marL="114300" lvl="1" indent="-114300" algn="l" defTabSz="622300">
            <a:lnSpc>
              <a:spcPct val="90000"/>
            </a:lnSpc>
            <a:spcBef>
              <a:spcPct val="0"/>
            </a:spcBef>
            <a:spcAft>
              <a:spcPct val="15000"/>
            </a:spcAft>
            <a:buChar char="••"/>
          </a:pPr>
          <a:r>
            <a:rPr lang="en-GB" sz="1400" kern="1200" dirty="0" smtClean="0"/>
            <a:t>Interest Rate</a:t>
          </a:r>
          <a:endParaRPr lang="en-GB" sz="1400" kern="1200" dirty="0"/>
        </a:p>
      </dsp:txBody>
      <dsp:txXfrm rot="-5400000">
        <a:off x="1169617" y="55258"/>
        <a:ext cx="3663271" cy="980036"/>
      </dsp:txXfrm>
    </dsp:sp>
    <dsp:sp modelId="{61FF8D3C-B597-4DC2-BAA5-EF0849C89B16}">
      <dsp:nvSpPr>
        <dsp:cNvPr id="0" name=""/>
        <dsp:cNvSpPr/>
      </dsp:nvSpPr>
      <dsp:spPr>
        <a:xfrm rot="5400000">
          <a:off x="-250632" y="1730457"/>
          <a:ext cx="1670880" cy="116961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Manage Risk</a:t>
          </a:r>
          <a:endParaRPr lang="en-GB" sz="1400" kern="1200" dirty="0"/>
        </a:p>
      </dsp:txBody>
      <dsp:txXfrm rot="-5400000">
        <a:off x="0" y="2064633"/>
        <a:ext cx="1169616" cy="501264"/>
      </dsp:txXfrm>
    </dsp:sp>
    <dsp:sp modelId="{C573BCC7-87E1-4C48-921F-68048B1FA275}">
      <dsp:nvSpPr>
        <dsp:cNvPr id="0" name=""/>
        <dsp:cNvSpPr/>
      </dsp:nvSpPr>
      <dsp:spPr>
        <a:xfrm rot="5400000">
          <a:off x="2484725" y="164717"/>
          <a:ext cx="1086072" cy="371628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Needs to go beyond portfolio constraints and risk budget</a:t>
          </a:r>
          <a:endParaRPr lang="en-GB" sz="1400" kern="1200" dirty="0"/>
        </a:p>
        <a:p>
          <a:pPr marL="114300" lvl="1" indent="-114300" algn="l" defTabSz="622300">
            <a:lnSpc>
              <a:spcPct val="90000"/>
            </a:lnSpc>
            <a:spcBef>
              <a:spcPct val="0"/>
            </a:spcBef>
            <a:spcAft>
              <a:spcPct val="15000"/>
            </a:spcAft>
            <a:buChar char="••"/>
          </a:pPr>
          <a:r>
            <a:rPr lang="en-GB" sz="1400" kern="1200" dirty="0" smtClean="0"/>
            <a:t>Understand relationships between markets</a:t>
          </a:r>
          <a:endParaRPr lang="en-GB" sz="1400" kern="1200" dirty="0"/>
        </a:p>
      </dsp:txBody>
      <dsp:txXfrm rot="-5400000">
        <a:off x="1169617" y="1532843"/>
        <a:ext cx="3663271" cy="980036"/>
      </dsp:txXfrm>
    </dsp:sp>
    <dsp:sp modelId="{D4BBE390-94CC-4C0A-B41F-3288CE4CBC4A}">
      <dsp:nvSpPr>
        <dsp:cNvPr id="0" name=""/>
        <dsp:cNvSpPr/>
      </dsp:nvSpPr>
      <dsp:spPr>
        <a:xfrm rot="5400000">
          <a:off x="-250632" y="3208043"/>
          <a:ext cx="1670880" cy="116961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On-going monitoring</a:t>
          </a:r>
          <a:endParaRPr lang="en-GB" sz="1400" kern="1200" dirty="0"/>
        </a:p>
      </dsp:txBody>
      <dsp:txXfrm rot="-5400000">
        <a:off x="0" y="3542219"/>
        <a:ext cx="1169616" cy="501264"/>
      </dsp:txXfrm>
    </dsp:sp>
    <dsp:sp modelId="{522D5EE0-7874-48A4-A6D7-86F18FDC56D4}">
      <dsp:nvSpPr>
        <dsp:cNvPr id="0" name=""/>
        <dsp:cNvSpPr/>
      </dsp:nvSpPr>
      <dsp:spPr>
        <a:xfrm rot="5400000">
          <a:off x="2484725" y="1642302"/>
          <a:ext cx="1086072" cy="371628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Regular scoring of chosen metrics</a:t>
          </a:r>
          <a:endParaRPr lang="en-GB" sz="1400" kern="1200" dirty="0"/>
        </a:p>
        <a:p>
          <a:pPr marL="114300" lvl="1" indent="-114300" algn="l" defTabSz="622300">
            <a:lnSpc>
              <a:spcPct val="90000"/>
            </a:lnSpc>
            <a:spcBef>
              <a:spcPct val="0"/>
            </a:spcBef>
            <a:spcAft>
              <a:spcPct val="15000"/>
            </a:spcAft>
            <a:buChar char="••"/>
          </a:pPr>
          <a:r>
            <a:rPr lang="en-GB" sz="1400" kern="1200" dirty="0" smtClean="0"/>
            <a:t>Wide reading to understand changing dynamics</a:t>
          </a:r>
          <a:endParaRPr lang="en-GB" sz="1400" kern="1200" dirty="0"/>
        </a:p>
      </dsp:txBody>
      <dsp:txXfrm rot="-5400000">
        <a:off x="1169617" y="3010428"/>
        <a:ext cx="3663271" cy="980036"/>
      </dsp:txXfrm>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2317" cy="493635"/>
          </a:xfrm>
          <a:prstGeom prst="rect">
            <a:avLst/>
          </a:prstGeom>
        </p:spPr>
        <p:txBody>
          <a:bodyPr vert="horz" lIns="90708" tIns="45353" rIns="90708" bIns="45353" rtlCol="0"/>
          <a:lstStyle>
            <a:lvl1pPr algn="l">
              <a:defRPr sz="1200"/>
            </a:lvl1pPr>
          </a:lstStyle>
          <a:p>
            <a:endParaRPr lang="en-GB"/>
          </a:p>
        </p:txBody>
      </p:sp>
      <p:sp>
        <p:nvSpPr>
          <p:cNvPr id="3" name="Date Placeholder 2"/>
          <p:cNvSpPr>
            <a:spLocks noGrp="1"/>
          </p:cNvSpPr>
          <p:nvPr>
            <p:ph type="dt" sz="quarter" idx="1"/>
          </p:nvPr>
        </p:nvSpPr>
        <p:spPr>
          <a:xfrm>
            <a:off x="3818222" y="1"/>
            <a:ext cx="2922317" cy="493635"/>
          </a:xfrm>
          <a:prstGeom prst="rect">
            <a:avLst/>
          </a:prstGeom>
        </p:spPr>
        <p:txBody>
          <a:bodyPr vert="horz" lIns="90708" tIns="45353" rIns="90708" bIns="45353" rtlCol="0"/>
          <a:lstStyle>
            <a:lvl1pPr algn="r">
              <a:defRPr sz="1200"/>
            </a:lvl1pPr>
          </a:lstStyle>
          <a:p>
            <a:fld id="{30BC02D5-E102-4C79-A2FD-3761128DD7AB}" type="datetimeFigureOut">
              <a:rPr lang="en-GB" smtClean="0"/>
              <a:pPr/>
              <a:t>14/09/2017</a:t>
            </a:fld>
            <a:endParaRPr lang="en-GB"/>
          </a:p>
        </p:txBody>
      </p:sp>
      <p:sp>
        <p:nvSpPr>
          <p:cNvPr id="4" name="Footer Placeholder 3"/>
          <p:cNvSpPr>
            <a:spLocks noGrp="1"/>
          </p:cNvSpPr>
          <p:nvPr>
            <p:ph type="ftr" sz="quarter" idx="2"/>
          </p:nvPr>
        </p:nvSpPr>
        <p:spPr>
          <a:xfrm>
            <a:off x="1" y="9377444"/>
            <a:ext cx="2922317" cy="493635"/>
          </a:xfrm>
          <a:prstGeom prst="rect">
            <a:avLst/>
          </a:prstGeom>
        </p:spPr>
        <p:txBody>
          <a:bodyPr vert="horz" lIns="90708" tIns="45353" rIns="90708" bIns="45353" rtlCol="0" anchor="b"/>
          <a:lstStyle>
            <a:lvl1pPr algn="l">
              <a:defRPr sz="1200"/>
            </a:lvl1pPr>
          </a:lstStyle>
          <a:p>
            <a:endParaRPr lang="en-GB"/>
          </a:p>
        </p:txBody>
      </p:sp>
      <p:sp>
        <p:nvSpPr>
          <p:cNvPr id="5" name="Slide Number Placeholder 4"/>
          <p:cNvSpPr>
            <a:spLocks noGrp="1"/>
          </p:cNvSpPr>
          <p:nvPr>
            <p:ph type="sldNum" sz="quarter" idx="3"/>
          </p:nvPr>
        </p:nvSpPr>
        <p:spPr>
          <a:xfrm>
            <a:off x="3818222" y="9377444"/>
            <a:ext cx="2922317" cy="493635"/>
          </a:xfrm>
          <a:prstGeom prst="rect">
            <a:avLst/>
          </a:prstGeom>
        </p:spPr>
        <p:txBody>
          <a:bodyPr vert="horz" lIns="90708" tIns="45353" rIns="90708" bIns="45353" rtlCol="0" anchor="b"/>
          <a:lstStyle>
            <a:lvl1pPr algn="r">
              <a:defRPr sz="1200"/>
            </a:lvl1pPr>
          </a:lstStyle>
          <a:p>
            <a:fld id="{845D9ED5-8DA2-446E-86A1-99AAB6AFFB9F}" type="slidenum">
              <a:rPr lang="en-GB" smtClean="0"/>
              <a:pPr/>
              <a:t>‹#›</a:t>
            </a:fld>
            <a:endParaRPr lang="en-GB"/>
          </a:p>
        </p:txBody>
      </p:sp>
    </p:spTree>
    <p:extLst>
      <p:ext uri="{BB962C8B-B14F-4D97-AF65-F5344CB8AC3E}">
        <p14:creationId xmlns:p14="http://schemas.microsoft.com/office/powerpoint/2010/main" val="114990491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2921581" cy="493635"/>
          </a:xfrm>
          <a:prstGeom prst="rect">
            <a:avLst/>
          </a:prstGeom>
        </p:spPr>
        <p:txBody>
          <a:bodyPr vert="horz" lIns="90708" tIns="45353" rIns="90708" bIns="45353" rtlCol="0"/>
          <a:lstStyle>
            <a:lvl1pPr algn="l">
              <a:defRPr sz="1200"/>
            </a:lvl1pPr>
          </a:lstStyle>
          <a:p>
            <a:endParaRPr lang="en-GB"/>
          </a:p>
        </p:txBody>
      </p:sp>
      <p:sp>
        <p:nvSpPr>
          <p:cNvPr id="3" name="Date Placeholder 2"/>
          <p:cNvSpPr>
            <a:spLocks noGrp="1"/>
          </p:cNvSpPr>
          <p:nvPr>
            <p:ph type="dt" idx="1"/>
          </p:nvPr>
        </p:nvSpPr>
        <p:spPr>
          <a:xfrm>
            <a:off x="3818973" y="1"/>
            <a:ext cx="2921581" cy="493635"/>
          </a:xfrm>
          <a:prstGeom prst="rect">
            <a:avLst/>
          </a:prstGeom>
        </p:spPr>
        <p:txBody>
          <a:bodyPr vert="horz" lIns="90708" tIns="45353" rIns="90708" bIns="45353" rtlCol="0"/>
          <a:lstStyle>
            <a:lvl1pPr algn="r">
              <a:defRPr sz="1200"/>
            </a:lvl1pPr>
          </a:lstStyle>
          <a:p>
            <a:fld id="{2F21FF12-3416-43D0-B56D-C0167AEA935A}" type="datetimeFigureOut">
              <a:rPr lang="en-US" smtClean="0"/>
              <a:pPr/>
              <a:t>9/14/2017</a:t>
            </a:fld>
            <a:endParaRPr lang="en-GB"/>
          </a:p>
        </p:txBody>
      </p:sp>
      <p:sp>
        <p:nvSpPr>
          <p:cNvPr id="4" name="Slide Image Placeholder 3"/>
          <p:cNvSpPr>
            <a:spLocks noGrp="1" noRot="1" noChangeAspect="1"/>
          </p:cNvSpPr>
          <p:nvPr>
            <p:ph type="sldImg" idx="2"/>
          </p:nvPr>
        </p:nvSpPr>
        <p:spPr>
          <a:xfrm>
            <a:off x="754063" y="742950"/>
            <a:ext cx="5235575" cy="3702050"/>
          </a:xfrm>
          <a:prstGeom prst="rect">
            <a:avLst/>
          </a:prstGeom>
          <a:noFill/>
          <a:ln w="12700">
            <a:solidFill>
              <a:prstClr val="black"/>
            </a:solidFill>
          </a:ln>
        </p:spPr>
        <p:txBody>
          <a:bodyPr vert="horz" lIns="90708" tIns="45353" rIns="90708" bIns="45353" rtlCol="0" anchor="ctr"/>
          <a:lstStyle/>
          <a:p>
            <a:endParaRPr lang="en-GB"/>
          </a:p>
        </p:txBody>
      </p:sp>
      <p:sp>
        <p:nvSpPr>
          <p:cNvPr id="5" name="Notes Placeholder 4"/>
          <p:cNvSpPr>
            <a:spLocks noGrp="1"/>
          </p:cNvSpPr>
          <p:nvPr>
            <p:ph type="body" sz="quarter" idx="3"/>
          </p:nvPr>
        </p:nvSpPr>
        <p:spPr>
          <a:xfrm>
            <a:off x="674212" y="4689516"/>
            <a:ext cx="5393690" cy="4442700"/>
          </a:xfrm>
          <a:prstGeom prst="rect">
            <a:avLst/>
          </a:prstGeom>
        </p:spPr>
        <p:txBody>
          <a:bodyPr vert="horz" lIns="90708" tIns="45353" rIns="90708" bIns="453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 y="9377318"/>
            <a:ext cx="2921581" cy="493635"/>
          </a:xfrm>
          <a:prstGeom prst="rect">
            <a:avLst/>
          </a:prstGeom>
        </p:spPr>
        <p:txBody>
          <a:bodyPr vert="horz" lIns="90708" tIns="45353" rIns="90708" bIns="45353" rtlCol="0" anchor="b"/>
          <a:lstStyle>
            <a:lvl1pPr algn="l">
              <a:defRPr sz="1200"/>
            </a:lvl1pPr>
          </a:lstStyle>
          <a:p>
            <a:endParaRPr lang="en-GB"/>
          </a:p>
        </p:txBody>
      </p:sp>
      <p:sp>
        <p:nvSpPr>
          <p:cNvPr id="7" name="Slide Number Placeholder 6"/>
          <p:cNvSpPr>
            <a:spLocks noGrp="1"/>
          </p:cNvSpPr>
          <p:nvPr>
            <p:ph type="sldNum" sz="quarter" idx="5"/>
          </p:nvPr>
        </p:nvSpPr>
        <p:spPr>
          <a:xfrm>
            <a:off x="3818973" y="9377318"/>
            <a:ext cx="2921581" cy="493635"/>
          </a:xfrm>
          <a:prstGeom prst="rect">
            <a:avLst/>
          </a:prstGeom>
        </p:spPr>
        <p:txBody>
          <a:bodyPr vert="horz" lIns="90708" tIns="45353" rIns="90708" bIns="45353" rtlCol="0" anchor="b"/>
          <a:lstStyle>
            <a:lvl1pPr algn="r">
              <a:defRPr sz="1200"/>
            </a:lvl1pPr>
          </a:lstStyle>
          <a:p>
            <a:fld id="{722DBCD6-B5F9-444B-AD53-447C2BE1D2B6}" type="slidenum">
              <a:rPr lang="en-GB" smtClean="0"/>
              <a:pPr/>
              <a:t>‹#›</a:t>
            </a:fld>
            <a:endParaRPr lang="en-GB"/>
          </a:p>
        </p:txBody>
      </p:sp>
    </p:spTree>
    <p:extLst>
      <p:ext uri="{BB962C8B-B14F-4D97-AF65-F5344CB8AC3E}">
        <p14:creationId xmlns:p14="http://schemas.microsoft.com/office/powerpoint/2010/main" val="464509904"/>
      </p:ext>
    </p:extLst>
  </p:cSld>
  <p:clrMap bg1="lt1" tx1="dk1" bg2="lt2" tx2="dk2" accent1="accent1" accent2="accent2" accent3="accent3" accent4="accent4" accent5="accent5" accent6="accent6" hlink="hlink" folHlink="folHlink"/>
  <p:hf hdr="0" dt="0"/>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FCD900-116E-4E43-8E96-92172C59DED7}" type="slidenum">
              <a:rPr lang="en-GB"/>
              <a:pPr/>
              <a:t>15</a:t>
            </a:fld>
            <a:endParaRPr lang="en-GB"/>
          </a:p>
        </p:txBody>
      </p:sp>
      <p:sp>
        <p:nvSpPr>
          <p:cNvPr id="313346" name="Rectangle 2"/>
          <p:cNvSpPr>
            <a:spLocks noGrp="1" noRot="1" noChangeAspect="1" noChangeArrowheads="1" noTextEdit="1"/>
          </p:cNvSpPr>
          <p:nvPr>
            <p:ph type="sldImg"/>
          </p:nvPr>
        </p:nvSpPr>
        <p:spPr>
          <a:xfrm>
            <a:off x="768350" y="747713"/>
            <a:ext cx="5260975" cy="3721100"/>
          </a:xfrm>
          <a:ln/>
        </p:spPr>
      </p:sp>
      <p:sp>
        <p:nvSpPr>
          <p:cNvPr id="313347" name="Rectangle 3"/>
          <p:cNvSpPr>
            <a:spLocks noGrp="1" noChangeArrowheads="1"/>
          </p:cNvSpPr>
          <p:nvPr>
            <p:ph type="body" idx="1"/>
          </p:nvPr>
        </p:nvSpPr>
        <p:spPr>
          <a:xfrm>
            <a:off x="680096" y="4717262"/>
            <a:ext cx="5437491" cy="4464038"/>
          </a:xfrm>
        </p:spPr>
        <p:txBody>
          <a:bodyPr/>
          <a:lstStyle/>
          <a:p>
            <a:endParaRPr lang="en-ZA"/>
          </a:p>
        </p:txBody>
      </p:sp>
    </p:spTree>
    <p:extLst>
      <p:ext uri="{BB962C8B-B14F-4D97-AF65-F5344CB8AC3E}">
        <p14:creationId xmlns:p14="http://schemas.microsoft.com/office/powerpoint/2010/main" val="18031890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1">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399" y="6161087"/>
            <a:ext cx="2102011" cy="1006959"/>
          </a:xfrm>
          <a:prstGeom prst="rect">
            <a:avLst/>
          </a:prstGeom>
        </p:spPr>
      </p:pic>
      <p:pic>
        <p:nvPicPr>
          <p:cNvPr id="8" name="Zebra"/>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0344" y="121776"/>
            <a:ext cx="7253056" cy="7439487"/>
          </a:xfrm>
          <a:prstGeom prst="rect">
            <a:avLst/>
          </a:prstGeom>
        </p:spPr>
      </p:pic>
      <p:sp>
        <p:nvSpPr>
          <p:cNvPr id="18" name="Header"/>
          <p:cNvSpPr>
            <a:spLocks noGrp="1"/>
          </p:cNvSpPr>
          <p:nvPr>
            <p:ph type="body" sz="quarter" idx="10" hasCustomPrompt="1"/>
          </p:nvPr>
        </p:nvSpPr>
        <p:spPr>
          <a:xfrm>
            <a:off x="450850" y="576385"/>
            <a:ext cx="5493600" cy="553998"/>
          </a:xfrm>
        </p:spPr>
        <p:txBody>
          <a:bodyPr/>
          <a:lstStyle>
            <a:lvl1pPr>
              <a:spcBef>
                <a:spcPts val="0"/>
              </a:spcBef>
              <a:defRPr sz="3600">
                <a:solidFill>
                  <a:schemeClr val="tx2"/>
                </a:solidFill>
              </a:defRPr>
            </a:lvl1pPr>
          </a:lstStyle>
          <a:p>
            <a:pPr lvl="0"/>
            <a:r>
              <a:rPr lang="en-US" dirty="0" smtClean="0"/>
              <a:t>Optional header</a:t>
            </a:r>
          </a:p>
        </p:txBody>
      </p:sp>
      <p:sp>
        <p:nvSpPr>
          <p:cNvPr id="7" name="Title"/>
          <p:cNvSpPr>
            <a:spLocks noGrp="1"/>
          </p:cNvSpPr>
          <p:nvPr>
            <p:ph type="ctrTitle" hasCustomPrompt="1"/>
          </p:nvPr>
        </p:nvSpPr>
        <p:spPr bwMode="gray">
          <a:xfrm>
            <a:off x="450850" y="1223963"/>
            <a:ext cx="5493600" cy="1661993"/>
          </a:xfrm>
          <a:noFill/>
          <a:ln w="9525" algn="ctr">
            <a:noFill/>
            <a:miter lim="800000"/>
            <a:headEnd/>
            <a:tailEnd/>
          </a:ln>
          <a:effectLst/>
        </p:spPr>
        <p:txBody>
          <a:bodyPr vert="horz" wrap="square" lIns="0" tIns="0" rIns="0" bIns="0" numCol="1" anchor="t" anchorCtr="0" compatLnSpc="1">
            <a:prstTxWarp prst="textNoShape">
              <a:avLst/>
            </a:prstTxWarp>
            <a:noAutofit/>
          </a:bodyPr>
          <a:lstStyle>
            <a:lvl1pPr algn="l" rtl="0" fontAlgn="base">
              <a:spcBef>
                <a:spcPct val="0"/>
              </a:spcBef>
              <a:spcAft>
                <a:spcPct val="0"/>
              </a:spcAft>
              <a:defRPr lang="en-GB" sz="3600" baseline="0" dirty="0">
                <a:solidFill>
                  <a:schemeClr val="tx1"/>
                </a:solidFill>
                <a:latin typeface="+mj-lt"/>
                <a:ea typeface="+mj-ea"/>
                <a:cs typeface="+mj-cs"/>
              </a:defRPr>
            </a:lvl1pPr>
          </a:lstStyle>
          <a:p>
            <a:r>
              <a:rPr lang="en-US" noProof="0" dirty="0" smtClean="0"/>
              <a:t>Presentation title</a:t>
            </a:r>
            <a:br>
              <a:rPr lang="en-US" noProof="0" dirty="0" smtClean="0"/>
            </a:br>
            <a:r>
              <a:rPr lang="en-US" noProof="0" dirty="0" smtClean="0"/>
              <a:t/>
            </a:r>
            <a:br>
              <a:rPr lang="en-US" noProof="0" dirty="0" smtClean="0"/>
            </a:br>
            <a:endParaRPr lang="en-GB" noProof="0" dirty="0"/>
          </a:p>
        </p:txBody>
      </p:sp>
      <p:sp>
        <p:nvSpPr>
          <p:cNvPr id="11" name="Subtitle"/>
          <p:cNvSpPr>
            <a:spLocks noGrp="1"/>
          </p:cNvSpPr>
          <p:nvPr>
            <p:ph type="subTitle" idx="1" hasCustomPrompt="1"/>
          </p:nvPr>
        </p:nvSpPr>
        <p:spPr bwMode="gray">
          <a:xfrm>
            <a:off x="450850" y="2973173"/>
            <a:ext cx="5493600" cy="11079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marL="0" indent="0" algn="l" rtl="0" fontAlgn="base">
              <a:spcBef>
                <a:spcPts val="600"/>
              </a:spcBef>
              <a:spcAft>
                <a:spcPct val="0"/>
              </a:spcAft>
              <a:buClr>
                <a:srgbClr val="3333CC"/>
              </a:buClr>
              <a:buSzPct val="120000"/>
              <a:buNone/>
              <a:defRPr lang="en-GB" sz="1800" dirty="0">
                <a:solidFill>
                  <a:schemeClr val="tx1"/>
                </a:solidFill>
                <a:latin typeface="+mn-lt"/>
                <a:ea typeface="+mn-ea"/>
                <a:cs typeface="+mn-cs"/>
              </a:defRPr>
            </a:lvl1pPr>
            <a:lvl2pPr marL="0" indent="0" algn="l">
              <a:buNone/>
              <a:defRPr sz="1700">
                <a:solidFill>
                  <a:schemeClr val="tx1"/>
                </a:solidFill>
              </a:defRPr>
            </a:lvl2pPr>
            <a:lvl3pPr marL="0" indent="0" algn="l">
              <a:buNone/>
              <a:defRPr sz="1700">
                <a:solidFill>
                  <a:schemeClr val="tx1"/>
                </a:solidFill>
              </a:defRPr>
            </a:lvl3pPr>
            <a:lvl4pPr marL="0" indent="0" algn="l">
              <a:buNone/>
              <a:defRPr sz="1700">
                <a:solidFill>
                  <a:schemeClr val="tx1"/>
                </a:solidFill>
              </a:defRPr>
            </a:lvl4pPr>
            <a:lvl5pPr marL="0" indent="0" algn="l">
              <a:buNone/>
              <a:defRPr sz="1700">
                <a:solidFill>
                  <a:schemeClr val="tx1"/>
                </a:solidFill>
              </a:defRPr>
            </a:lvl5pPr>
            <a:lvl6pPr marL="0" indent="0" algn="l">
              <a:buNone/>
              <a:defRPr sz="1700">
                <a:solidFill>
                  <a:schemeClr val="tx1"/>
                </a:solidFill>
              </a:defRPr>
            </a:lvl6pPr>
            <a:lvl7pPr marL="0" indent="0" algn="l">
              <a:buNone/>
              <a:defRPr sz="1700">
                <a:solidFill>
                  <a:schemeClr val="tx1"/>
                </a:solidFill>
              </a:defRPr>
            </a:lvl7pPr>
            <a:lvl8pPr marL="0" indent="0" algn="l">
              <a:buNone/>
              <a:defRPr sz="1700">
                <a:solidFill>
                  <a:schemeClr val="tx1"/>
                </a:solidFill>
              </a:defRPr>
            </a:lvl8pPr>
            <a:lvl9pPr marL="0" indent="0" algn="l">
              <a:buNone/>
              <a:defRPr sz="1700">
                <a:solidFill>
                  <a:schemeClr val="tx1"/>
                </a:solidFill>
              </a:defRPr>
            </a:lvl9pPr>
          </a:lstStyle>
          <a:p>
            <a:r>
              <a:rPr lang="en-US" noProof="0" dirty="0" smtClean="0"/>
              <a:t>Subtitle</a:t>
            </a:r>
            <a:br>
              <a:rPr lang="en-US" noProof="0" dirty="0" smtClean="0"/>
            </a:br>
            <a:r>
              <a:rPr lang="en-US" noProof="0" dirty="0" smtClean="0"/>
              <a:t>Portfolio Manager</a:t>
            </a:r>
            <a:br>
              <a:rPr lang="en-US" noProof="0" dirty="0" smtClean="0"/>
            </a:br>
            <a:r>
              <a:rPr lang="en-US" noProof="0" dirty="0" smtClean="0"/>
              <a:t>Date</a:t>
            </a:r>
            <a:br>
              <a:rPr lang="en-US" noProof="0" dirty="0" smtClean="0"/>
            </a:br>
            <a:endParaRPr lang="en-GB" noProof="0" dirty="0" smtClean="0"/>
          </a:p>
        </p:txBody>
      </p:sp>
    </p:spTree>
    <p:extLst>
      <p:ext uri="{BB962C8B-B14F-4D97-AF65-F5344CB8AC3E}">
        <p14:creationId xmlns:p14="http://schemas.microsoft.com/office/powerpoint/2010/main" val="3586835068"/>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Divider 1">
    <p:spTree>
      <p:nvGrpSpPr>
        <p:cNvPr id="1" name=""/>
        <p:cNvGrpSpPr/>
        <p:nvPr/>
      </p:nvGrpSpPr>
      <p:grpSpPr>
        <a:xfrm>
          <a:off x="0" y="0"/>
          <a:ext cx="0" cy="0"/>
          <a:chOff x="0" y="0"/>
          <a:chExt cx="0" cy="0"/>
        </a:xfrm>
      </p:grpSpPr>
      <p:pic>
        <p:nvPicPr>
          <p:cNvPr id="7" name="Zebr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46600" y="1731942"/>
            <a:ext cx="5729740" cy="5829321"/>
          </a:xfrm>
          <a:prstGeom prst="rect">
            <a:avLst/>
          </a:prstGeom>
        </p:spPr>
      </p:pic>
      <p:sp>
        <p:nvSpPr>
          <p:cNvPr id="8" name="Divider title"/>
          <p:cNvSpPr>
            <a:spLocks noGrp="1"/>
          </p:cNvSpPr>
          <p:nvPr>
            <p:ph type="body" sz="quarter" idx="10" hasCustomPrompt="1"/>
          </p:nvPr>
        </p:nvSpPr>
        <p:spPr bwMode="gray">
          <a:xfrm>
            <a:off x="450849" y="1223963"/>
            <a:ext cx="9791701" cy="553998"/>
          </a:xfr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ct val="100000"/>
              </a:lnSpc>
              <a:defRPr lang="en-US" sz="3600" b="0" baseline="0" dirty="0" smtClean="0">
                <a:solidFill>
                  <a:schemeClr val="tx1"/>
                </a:solidFill>
                <a:latin typeface="+mj-lt"/>
                <a:ea typeface="+mj-ea"/>
                <a:cs typeface="+mj-cs"/>
              </a:defRPr>
            </a:lvl1pPr>
          </a:lstStyle>
          <a:p>
            <a:pPr lvl="0" fontAlgn="base">
              <a:spcBef>
                <a:spcPct val="0"/>
              </a:spcBef>
              <a:spcAft>
                <a:spcPct val="0"/>
              </a:spcAft>
            </a:pPr>
            <a:r>
              <a:rPr lang="en-US" dirty="0" smtClean="0"/>
              <a:t>Divider title</a:t>
            </a:r>
          </a:p>
        </p:txBody>
      </p:sp>
      <p:sp>
        <p:nvSpPr>
          <p:cNvPr id="5" name="Subtitle"/>
          <p:cNvSpPr>
            <a:spLocks noGrp="1"/>
          </p:cNvSpPr>
          <p:nvPr>
            <p:ph type="subTitle" idx="1" hasCustomPrompt="1"/>
          </p:nvPr>
        </p:nvSpPr>
        <p:spPr bwMode="gray">
          <a:xfrm>
            <a:off x="450849" y="2460612"/>
            <a:ext cx="6480000" cy="21544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marL="0" indent="0" algn="l" rtl="0" fontAlgn="base">
              <a:spcBef>
                <a:spcPts val="0"/>
              </a:spcBef>
              <a:spcAft>
                <a:spcPct val="0"/>
              </a:spcAft>
              <a:buClr>
                <a:srgbClr val="3333CC"/>
              </a:buClr>
              <a:buSzPct val="120000"/>
              <a:buNone/>
              <a:defRPr lang="en-GB" sz="1400" baseline="0" dirty="0">
                <a:solidFill>
                  <a:schemeClr val="tx1"/>
                </a:solidFill>
                <a:latin typeface="+mn-lt"/>
                <a:ea typeface="+mn-ea"/>
                <a:cs typeface="+mn-cs"/>
              </a:defRPr>
            </a:lvl1pPr>
            <a:lvl2pPr marL="0" indent="0" algn="l">
              <a:buNone/>
              <a:defRPr sz="1700">
                <a:solidFill>
                  <a:schemeClr val="tx1"/>
                </a:solidFill>
              </a:defRPr>
            </a:lvl2pPr>
            <a:lvl3pPr marL="0" indent="0" algn="l">
              <a:buNone/>
              <a:defRPr sz="1700">
                <a:solidFill>
                  <a:schemeClr val="tx1"/>
                </a:solidFill>
              </a:defRPr>
            </a:lvl3pPr>
            <a:lvl4pPr marL="0" indent="0" algn="l">
              <a:buNone/>
              <a:defRPr sz="1700">
                <a:solidFill>
                  <a:schemeClr val="tx1"/>
                </a:solidFill>
              </a:defRPr>
            </a:lvl4pPr>
            <a:lvl5pPr marL="0" indent="0" algn="l">
              <a:buNone/>
              <a:defRPr sz="1700">
                <a:solidFill>
                  <a:schemeClr val="tx1"/>
                </a:solidFill>
              </a:defRPr>
            </a:lvl5pPr>
            <a:lvl6pPr marL="0" indent="0" algn="l">
              <a:buNone/>
              <a:defRPr sz="1700">
                <a:solidFill>
                  <a:schemeClr val="tx1"/>
                </a:solidFill>
              </a:defRPr>
            </a:lvl6pPr>
            <a:lvl7pPr marL="0" indent="0" algn="l">
              <a:buNone/>
              <a:defRPr sz="1700">
                <a:solidFill>
                  <a:schemeClr val="tx1"/>
                </a:solidFill>
              </a:defRPr>
            </a:lvl7pPr>
            <a:lvl8pPr marL="0" indent="0" algn="l">
              <a:buNone/>
              <a:defRPr sz="1700">
                <a:solidFill>
                  <a:schemeClr val="tx1"/>
                </a:solidFill>
              </a:defRPr>
            </a:lvl8pPr>
            <a:lvl9pPr marL="0" indent="0" algn="l">
              <a:buNone/>
              <a:defRPr sz="1700">
                <a:solidFill>
                  <a:schemeClr val="tx1"/>
                </a:solidFill>
              </a:defRPr>
            </a:lvl9pPr>
          </a:lstStyle>
          <a:p>
            <a:r>
              <a:rPr lang="en-US" noProof="0" dirty="0" smtClean="0"/>
              <a:t>Subtitle</a:t>
            </a:r>
            <a:endParaRPr lang="en-GB" noProof="0" dirty="0" smtClean="0"/>
          </a:p>
        </p:txBody>
      </p:sp>
      <p:sp>
        <p:nvSpPr>
          <p:cNvPr id="6" name="Header"/>
          <p:cNvSpPr>
            <a:spLocks noGrp="1"/>
          </p:cNvSpPr>
          <p:nvPr>
            <p:ph type="body" sz="quarter" idx="11" hasCustomPrompt="1"/>
          </p:nvPr>
        </p:nvSpPr>
        <p:spPr>
          <a:xfrm>
            <a:off x="450848" y="719138"/>
            <a:ext cx="9791701" cy="361950"/>
          </a:xfrm>
        </p:spPr>
        <p:txBody>
          <a:bodyPr/>
          <a:lstStyle>
            <a:lvl1pPr>
              <a:defRPr sz="2200">
                <a:latin typeface="Arial Black" pitchFamily="34" charset="0"/>
              </a:defRPr>
            </a:lvl1pPr>
          </a:lstStyle>
          <a:p>
            <a:pPr lvl="0"/>
            <a:r>
              <a:rPr lang="en-US" dirty="0" smtClean="0"/>
              <a:t>Header</a:t>
            </a:r>
          </a:p>
        </p:txBody>
      </p:sp>
    </p:spTree>
    <p:extLst>
      <p:ext uri="{BB962C8B-B14F-4D97-AF65-F5344CB8AC3E}">
        <p14:creationId xmlns:p14="http://schemas.microsoft.com/office/powerpoint/2010/main" val="33710355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ivider 2">
    <p:spTree>
      <p:nvGrpSpPr>
        <p:cNvPr id="1" name=""/>
        <p:cNvGrpSpPr/>
        <p:nvPr/>
      </p:nvGrpSpPr>
      <p:grpSpPr>
        <a:xfrm>
          <a:off x="0" y="0"/>
          <a:ext cx="0" cy="0"/>
          <a:chOff x="0" y="0"/>
          <a:chExt cx="0" cy="0"/>
        </a:xfrm>
      </p:grpSpPr>
      <p:pic>
        <p:nvPicPr>
          <p:cNvPr id="7" name="Zebra"/>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8588" y="1249046"/>
            <a:ext cx="6154035" cy="6312217"/>
          </a:xfrm>
          <a:prstGeom prst="rect">
            <a:avLst/>
          </a:prstGeom>
        </p:spPr>
      </p:pic>
      <p:sp>
        <p:nvSpPr>
          <p:cNvPr id="8" name="Divider title"/>
          <p:cNvSpPr>
            <a:spLocks noGrp="1"/>
          </p:cNvSpPr>
          <p:nvPr>
            <p:ph type="body" sz="quarter" idx="10" hasCustomPrompt="1"/>
          </p:nvPr>
        </p:nvSpPr>
        <p:spPr bwMode="gray">
          <a:xfrm>
            <a:off x="450850" y="1223963"/>
            <a:ext cx="9791700" cy="553998"/>
          </a:xfr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ct val="100000"/>
              </a:lnSpc>
              <a:defRPr lang="en-US" sz="3600" b="0" baseline="0" dirty="0" smtClean="0">
                <a:solidFill>
                  <a:schemeClr val="tx1"/>
                </a:solidFill>
                <a:latin typeface="+mj-lt"/>
                <a:ea typeface="+mj-ea"/>
                <a:cs typeface="+mj-cs"/>
              </a:defRPr>
            </a:lvl1pPr>
          </a:lstStyle>
          <a:p>
            <a:pPr lvl="0" fontAlgn="base">
              <a:spcBef>
                <a:spcPct val="0"/>
              </a:spcBef>
              <a:spcAft>
                <a:spcPct val="0"/>
              </a:spcAft>
            </a:pPr>
            <a:r>
              <a:rPr lang="en-US" dirty="0" smtClean="0"/>
              <a:t>Divider title</a:t>
            </a:r>
          </a:p>
        </p:txBody>
      </p:sp>
      <p:sp>
        <p:nvSpPr>
          <p:cNvPr id="4" name="Subtitle"/>
          <p:cNvSpPr>
            <a:spLocks noGrp="1"/>
          </p:cNvSpPr>
          <p:nvPr>
            <p:ph type="subTitle" idx="1" hasCustomPrompt="1"/>
          </p:nvPr>
        </p:nvSpPr>
        <p:spPr bwMode="gray">
          <a:xfrm>
            <a:off x="450850" y="2460612"/>
            <a:ext cx="6480000" cy="21544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marL="0" indent="0" algn="l" rtl="0" fontAlgn="base">
              <a:spcBef>
                <a:spcPts val="0"/>
              </a:spcBef>
              <a:spcAft>
                <a:spcPct val="0"/>
              </a:spcAft>
              <a:buClr>
                <a:srgbClr val="3333CC"/>
              </a:buClr>
              <a:buSzPct val="120000"/>
              <a:buNone/>
              <a:defRPr lang="en-GB" sz="1400" baseline="0" dirty="0">
                <a:solidFill>
                  <a:schemeClr val="tx1"/>
                </a:solidFill>
                <a:latin typeface="+mn-lt"/>
                <a:ea typeface="+mn-ea"/>
                <a:cs typeface="+mn-cs"/>
              </a:defRPr>
            </a:lvl1pPr>
            <a:lvl2pPr marL="0" indent="0" algn="l">
              <a:buNone/>
              <a:defRPr sz="1700">
                <a:solidFill>
                  <a:schemeClr val="tx1"/>
                </a:solidFill>
              </a:defRPr>
            </a:lvl2pPr>
            <a:lvl3pPr marL="0" indent="0" algn="l">
              <a:buNone/>
              <a:defRPr sz="1700">
                <a:solidFill>
                  <a:schemeClr val="tx1"/>
                </a:solidFill>
              </a:defRPr>
            </a:lvl3pPr>
            <a:lvl4pPr marL="0" indent="0" algn="l">
              <a:buNone/>
              <a:defRPr sz="1700">
                <a:solidFill>
                  <a:schemeClr val="tx1"/>
                </a:solidFill>
              </a:defRPr>
            </a:lvl4pPr>
            <a:lvl5pPr marL="0" indent="0" algn="l">
              <a:buNone/>
              <a:defRPr sz="1700">
                <a:solidFill>
                  <a:schemeClr val="tx1"/>
                </a:solidFill>
              </a:defRPr>
            </a:lvl5pPr>
            <a:lvl6pPr marL="0" indent="0" algn="l">
              <a:buNone/>
              <a:defRPr sz="1700">
                <a:solidFill>
                  <a:schemeClr val="tx1"/>
                </a:solidFill>
              </a:defRPr>
            </a:lvl6pPr>
            <a:lvl7pPr marL="0" indent="0" algn="l">
              <a:buNone/>
              <a:defRPr sz="1700">
                <a:solidFill>
                  <a:schemeClr val="tx1"/>
                </a:solidFill>
              </a:defRPr>
            </a:lvl7pPr>
            <a:lvl8pPr marL="0" indent="0" algn="l">
              <a:buNone/>
              <a:defRPr sz="1700">
                <a:solidFill>
                  <a:schemeClr val="tx1"/>
                </a:solidFill>
              </a:defRPr>
            </a:lvl8pPr>
            <a:lvl9pPr marL="0" indent="0" algn="l">
              <a:buNone/>
              <a:defRPr sz="1700">
                <a:solidFill>
                  <a:schemeClr val="tx1"/>
                </a:solidFill>
              </a:defRPr>
            </a:lvl9pPr>
          </a:lstStyle>
          <a:p>
            <a:r>
              <a:rPr lang="en-US" noProof="0" dirty="0" smtClean="0"/>
              <a:t>Subtitle</a:t>
            </a:r>
            <a:endParaRPr lang="en-GB" noProof="0" dirty="0" smtClean="0"/>
          </a:p>
        </p:txBody>
      </p:sp>
      <p:sp>
        <p:nvSpPr>
          <p:cNvPr id="6" name="Header"/>
          <p:cNvSpPr>
            <a:spLocks noGrp="1"/>
          </p:cNvSpPr>
          <p:nvPr>
            <p:ph type="body" sz="quarter" idx="11" hasCustomPrompt="1"/>
          </p:nvPr>
        </p:nvSpPr>
        <p:spPr>
          <a:xfrm>
            <a:off x="450849" y="719138"/>
            <a:ext cx="9791700" cy="361950"/>
          </a:xfrm>
        </p:spPr>
        <p:txBody>
          <a:bodyPr/>
          <a:lstStyle>
            <a:lvl1pPr>
              <a:defRPr sz="2200">
                <a:latin typeface="Arial Black" pitchFamily="34" charset="0"/>
              </a:defRPr>
            </a:lvl1pPr>
          </a:lstStyle>
          <a:p>
            <a:pPr lvl="0"/>
            <a:r>
              <a:rPr lang="en-US" dirty="0" smtClean="0"/>
              <a:t>Header</a:t>
            </a:r>
          </a:p>
        </p:txBody>
      </p:sp>
    </p:spTree>
    <p:extLst>
      <p:ext uri="{BB962C8B-B14F-4D97-AF65-F5344CB8AC3E}">
        <p14:creationId xmlns:p14="http://schemas.microsoft.com/office/powerpoint/2010/main" val="95763431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over 2">
    <p:spTree>
      <p:nvGrpSpPr>
        <p:cNvPr id="1" name=""/>
        <p:cNvGrpSpPr/>
        <p:nvPr/>
      </p:nvGrpSpPr>
      <p:grpSpPr>
        <a:xfrm>
          <a:off x="0" y="0"/>
          <a:ext cx="0" cy="0"/>
          <a:chOff x="0" y="0"/>
          <a:chExt cx="0" cy="0"/>
        </a:xfrm>
      </p:grpSpPr>
      <p:pic>
        <p:nvPicPr>
          <p:cNvPr id="7" name="Zebr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429000" y="594917"/>
            <a:ext cx="6847340" cy="6966346"/>
          </a:xfrm>
          <a:prstGeom prst="rect">
            <a:avLst/>
          </a:prstGeom>
        </p:spPr>
      </p:pic>
      <p:sp>
        <p:nvSpPr>
          <p:cNvPr id="16" name="Header"/>
          <p:cNvSpPr>
            <a:spLocks noGrp="1"/>
          </p:cNvSpPr>
          <p:nvPr>
            <p:ph type="body" sz="quarter" idx="10" hasCustomPrompt="1"/>
          </p:nvPr>
        </p:nvSpPr>
        <p:spPr>
          <a:xfrm>
            <a:off x="450850" y="576385"/>
            <a:ext cx="5493600" cy="553998"/>
          </a:xfrm>
        </p:spPr>
        <p:txBody>
          <a:bodyPr/>
          <a:lstStyle>
            <a:lvl1pPr>
              <a:spcBef>
                <a:spcPts val="0"/>
              </a:spcBef>
              <a:defRPr sz="3600">
                <a:solidFill>
                  <a:schemeClr val="tx2"/>
                </a:solidFill>
              </a:defRPr>
            </a:lvl1pPr>
          </a:lstStyle>
          <a:p>
            <a:pPr lvl="0"/>
            <a:r>
              <a:rPr lang="en-US" dirty="0" smtClean="0"/>
              <a:t>Optional header</a:t>
            </a:r>
          </a:p>
        </p:txBody>
      </p:sp>
      <p:sp>
        <p:nvSpPr>
          <p:cNvPr id="9" name="Title"/>
          <p:cNvSpPr>
            <a:spLocks noGrp="1"/>
          </p:cNvSpPr>
          <p:nvPr>
            <p:ph type="ctrTitle" hasCustomPrompt="1"/>
          </p:nvPr>
        </p:nvSpPr>
        <p:spPr bwMode="gray">
          <a:xfrm>
            <a:off x="450850" y="1223963"/>
            <a:ext cx="5493600" cy="1661993"/>
          </a:xfrm>
          <a:noFill/>
          <a:ln w="9525" algn="ctr">
            <a:noFill/>
            <a:miter lim="800000"/>
            <a:headEnd/>
            <a:tailEnd/>
          </a:ln>
          <a:effectLst/>
        </p:spPr>
        <p:txBody>
          <a:bodyPr vert="horz" wrap="square" lIns="0" tIns="0" rIns="0" bIns="0" numCol="1" anchor="t" anchorCtr="0" compatLnSpc="1">
            <a:prstTxWarp prst="textNoShape">
              <a:avLst/>
            </a:prstTxWarp>
            <a:noAutofit/>
          </a:bodyPr>
          <a:lstStyle>
            <a:lvl1pPr algn="l" rtl="0" fontAlgn="base">
              <a:spcBef>
                <a:spcPct val="0"/>
              </a:spcBef>
              <a:spcAft>
                <a:spcPct val="0"/>
              </a:spcAft>
              <a:defRPr lang="en-GB" sz="3600" dirty="0">
                <a:solidFill>
                  <a:schemeClr val="tx1"/>
                </a:solidFill>
                <a:latin typeface="+mj-lt"/>
                <a:ea typeface="+mj-ea"/>
                <a:cs typeface="+mj-cs"/>
              </a:defRPr>
            </a:lvl1pPr>
          </a:lstStyle>
          <a:p>
            <a:pPr lvl="0"/>
            <a:r>
              <a:rPr lang="en-US" noProof="0" dirty="0" smtClean="0"/>
              <a:t>Presentation title</a:t>
            </a:r>
            <a:br>
              <a:rPr lang="en-US" noProof="0" dirty="0" smtClean="0"/>
            </a:br>
            <a:r>
              <a:rPr lang="en-US" noProof="0" dirty="0" smtClean="0"/>
              <a:t/>
            </a:r>
            <a:br>
              <a:rPr lang="en-US" noProof="0" dirty="0" smtClean="0"/>
            </a:br>
            <a:endParaRPr lang="en-GB" noProof="0" dirty="0"/>
          </a:p>
        </p:txBody>
      </p:sp>
      <p:sp>
        <p:nvSpPr>
          <p:cNvPr id="12" name="Subtitle"/>
          <p:cNvSpPr>
            <a:spLocks noGrp="1"/>
          </p:cNvSpPr>
          <p:nvPr>
            <p:ph type="subTitle" idx="1" hasCustomPrompt="1"/>
          </p:nvPr>
        </p:nvSpPr>
        <p:spPr bwMode="gray">
          <a:xfrm>
            <a:off x="450850" y="2973173"/>
            <a:ext cx="5493600" cy="11079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marL="0" indent="0" algn="l" rtl="0" fontAlgn="base">
              <a:spcBef>
                <a:spcPts val="600"/>
              </a:spcBef>
              <a:spcAft>
                <a:spcPct val="0"/>
              </a:spcAft>
              <a:buClr>
                <a:srgbClr val="3333CC"/>
              </a:buClr>
              <a:buSzPct val="120000"/>
              <a:buNone/>
              <a:defRPr lang="en-GB" sz="1800" dirty="0">
                <a:solidFill>
                  <a:schemeClr val="tx1"/>
                </a:solidFill>
                <a:latin typeface="+mn-lt"/>
                <a:ea typeface="+mn-ea"/>
                <a:cs typeface="+mn-cs"/>
              </a:defRPr>
            </a:lvl1pPr>
            <a:lvl2pPr marL="0" indent="0" algn="l">
              <a:buNone/>
              <a:defRPr sz="1700">
                <a:solidFill>
                  <a:schemeClr val="tx1"/>
                </a:solidFill>
              </a:defRPr>
            </a:lvl2pPr>
            <a:lvl3pPr marL="0" indent="0" algn="l">
              <a:buNone/>
              <a:defRPr sz="1700">
                <a:solidFill>
                  <a:schemeClr val="tx1"/>
                </a:solidFill>
              </a:defRPr>
            </a:lvl3pPr>
            <a:lvl4pPr marL="0" indent="0" algn="l">
              <a:buNone/>
              <a:defRPr sz="1700">
                <a:solidFill>
                  <a:schemeClr val="tx1"/>
                </a:solidFill>
              </a:defRPr>
            </a:lvl4pPr>
            <a:lvl5pPr marL="0" indent="0" algn="l">
              <a:buNone/>
              <a:defRPr sz="1700">
                <a:solidFill>
                  <a:schemeClr val="tx1"/>
                </a:solidFill>
              </a:defRPr>
            </a:lvl5pPr>
            <a:lvl6pPr marL="0" indent="0" algn="l">
              <a:buNone/>
              <a:defRPr sz="1700">
                <a:solidFill>
                  <a:schemeClr val="tx1"/>
                </a:solidFill>
              </a:defRPr>
            </a:lvl6pPr>
            <a:lvl7pPr marL="0" indent="0" algn="l">
              <a:buNone/>
              <a:defRPr sz="1700">
                <a:solidFill>
                  <a:schemeClr val="tx1"/>
                </a:solidFill>
              </a:defRPr>
            </a:lvl7pPr>
            <a:lvl8pPr marL="0" indent="0" algn="l">
              <a:buNone/>
              <a:defRPr sz="1700">
                <a:solidFill>
                  <a:schemeClr val="tx1"/>
                </a:solidFill>
              </a:defRPr>
            </a:lvl8pPr>
            <a:lvl9pPr marL="0" indent="0" algn="l">
              <a:buNone/>
              <a:defRPr sz="1700">
                <a:solidFill>
                  <a:schemeClr val="tx1"/>
                </a:solidFill>
              </a:defRPr>
            </a:lvl9pPr>
          </a:lstStyle>
          <a:p>
            <a:r>
              <a:rPr lang="en-US" noProof="0" dirty="0" smtClean="0"/>
              <a:t>Subtitle</a:t>
            </a:r>
            <a:br>
              <a:rPr lang="en-US" noProof="0" dirty="0" smtClean="0"/>
            </a:br>
            <a:r>
              <a:rPr lang="en-US" noProof="0" dirty="0" smtClean="0"/>
              <a:t>Portfolio Manager</a:t>
            </a:r>
            <a:br>
              <a:rPr lang="en-US" noProof="0" dirty="0" smtClean="0"/>
            </a:br>
            <a:r>
              <a:rPr lang="en-US" noProof="0" dirty="0" smtClean="0"/>
              <a:t>Date</a:t>
            </a:r>
            <a:br>
              <a:rPr lang="en-US" noProof="0" dirty="0" smtClean="0"/>
            </a:br>
            <a:endParaRPr lang="en-GB" noProof="0" dirty="0" smtClean="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3399" y="6161087"/>
            <a:ext cx="2102011" cy="1006959"/>
          </a:xfrm>
          <a:prstGeom prst="rect">
            <a:avLst/>
          </a:prstGeom>
        </p:spPr>
      </p:pic>
    </p:spTree>
    <p:extLst>
      <p:ext uri="{BB962C8B-B14F-4D97-AF65-F5344CB8AC3E}">
        <p14:creationId xmlns:p14="http://schemas.microsoft.com/office/powerpoint/2010/main" val="24365282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 style</a:t>
            </a:r>
            <a:endParaRPr lang="en-GB" dirty="0"/>
          </a:p>
        </p:txBody>
      </p:sp>
    </p:spTree>
    <p:extLst>
      <p:ext uri="{BB962C8B-B14F-4D97-AF65-F5344CB8AC3E}">
        <p14:creationId xmlns:p14="http://schemas.microsoft.com/office/powerpoint/2010/main" val="4092393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ull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8" name="Text Placeholder 7"/>
          <p:cNvSpPr>
            <a:spLocks noGrp="1"/>
          </p:cNvSpPr>
          <p:nvPr>
            <p:ph type="body" sz="quarter" idx="10"/>
          </p:nvPr>
        </p:nvSpPr>
        <p:spPr>
          <a:xfrm>
            <a:off x="371871" y="1554369"/>
            <a:ext cx="9949660" cy="1677382"/>
          </a:xfrm>
        </p:spPr>
        <p:txBody>
          <a:bodyPr/>
          <a:lstStyle>
            <a:lvl5pPr>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34703479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639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Title (one line)</a:t>
            </a:r>
            <a:endParaRPr lang="en-GB" dirty="0"/>
          </a:p>
        </p:txBody>
      </p:sp>
      <p:sp>
        <p:nvSpPr>
          <p:cNvPr id="3"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4"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
        <p:nvSpPr>
          <p:cNvPr id="6" name="Text Full"/>
          <p:cNvSpPr>
            <a:spLocks noGrp="1"/>
          </p:cNvSpPr>
          <p:nvPr>
            <p:ph type="body" sz="quarter" idx="10" hasCustomPrompt="1"/>
          </p:nvPr>
        </p:nvSpPr>
        <p:spPr>
          <a:xfrm>
            <a:off x="450850" y="1619250"/>
            <a:ext cx="97917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Tree>
    <p:extLst>
      <p:ext uri="{BB962C8B-B14F-4D97-AF65-F5344CB8AC3E}">
        <p14:creationId xmlns:p14="http://schemas.microsoft.com/office/powerpoint/2010/main" val="26630590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Title (one line)</a:t>
            </a:r>
            <a:endParaRPr lang="en-GB" dirty="0"/>
          </a:p>
        </p:txBody>
      </p:sp>
      <p:sp>
        <p:nvSpPr>
          <p:cNvPr id="3"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4"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
        <p:nvSpPr>
          <p:cNvPr id="6" name="Text Left"/>
          <p:cNvSpPr>
            <a:spLocks noGrp="1"/>
          </p:cNvSpPr>
          <p:nvPr>
            <p:ph type="body" sz="quarter" idx="10" hasCustomPrompt="1"/>
          </p:nvPr>
        </p:nvSpPr>
        <p:spPr>
          <a:xfrm>
            <a:off x="450850" y="1619250"/>
            <a:ext cx="4824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
        <p:nvSpPr>
          <p:cNvPr id="7" name="Text Right"/>
          <p:cNvSpPr>
            <a:spLocks noGrp="1"/>
          </p:cNvSpPr>
          <p:nvPr>
            <p:ph type="body" sz="quarter" idx="15" hasCustomPrompt="1"/>
          </p:nvPr>
        </p:nvSpPr>
        <p:spPr>
          <a:xfrm>
            <a:off x="5418138" y="1619250"/>
            <a:ext cx="4824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Tree>
    <p:extLst>
      <p:ext uri="{BB962C8B-B14F-4D97-AF65-F5344CB8AC3E}">
        <p14:creationId xmlns:p14="http://schemas.microsoft.com/office/powerpoint/2010/main" val="2759409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Title (one line)</a:t>
            </a:r>
            <a:endParaRPr lang="en-GB" dirty="0"/>
          </a:p>
        </p:txBody>
      </p:sp>
      <p:sp>
        <p:nvSpPr>
          <p:cNvPr id="3"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4"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
        <p:nvSpPr>
          <p:cNvPr id="6" name="Text Left"/>
          <p:cNvSpPr>
            <a:spLocks noGrp="1"/>
          </p:cNvSpPr>
          <p:nvPr>
            <p:ph type="body" sz="quarter" idx="10" hasCustomPrompt="1"/>
          </p:nvPr>
        </p:nvSpPr>
        <p:spPr>
          <a:xfrm>
            <a:off x="450850" y="1619250"/>
            <a:ext cx="3168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
        <p:nvSpPr>
          <p:cNvPr id="7" name="Text Centre"/>
          <p:cNvSpPr>
            <a:spLocks noGrp="1"/>
          </p:cNvSpPr>
          <p:nvPr>
            <p:ph type="body" sz="quarter" idx="15" hasCustomPrompt="1"/>
          </p:nvPr>
        </p:nvSpPr>
        <p:spPr>
          <a:xfrm>
            <a:off x="3762700" y="1619250"/>
            <a:ext cx="3168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
        <p:nvSpPr>
          <p:cNvPr id="8" name="Text Right"/>
          <p:cNvSpPr>
            <a:spLocks noGrp="1"/>
          </p:cNvSpPr>
          <p:nvPr>
            <p:ph type="body" sz="quarter" idx="16" hasCustomPrompt="1"/>
          </p:nvPr>
        </p:nvSpPr>
        <p:spPr>
          <a:xfrm>
            <a:off x="7074551" y="1619250"/>
            <a:ext cx="3168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Tree>
    <p:extLst>
      <p:ext uri="{BB962C8B-B14F-4D97-AF65-F5344CB8AC3E}">
        <p14:creationId xmlns:p14="http://schemas.microsoft.com/office/powerpoint/2010/main" val="37824242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Title (one line)</a:t>
            </a:r>
            <a:endParaRPr lang="en-GB" dirty="0"/>
          </a:p>
        </p:txBody>
      </p:sp>
      <p:sp>
        <p:nvSpPr>
          <p:cNvPr id="3"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4"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
        <p:nvSpPr>
          <p:cNvPr id="6" name="Text Left"/>
          <p:cNvSpPr>
            <a:spLocks noGrp="1"/>
          </p:cNvSpPr>
          <p:nvPr>
            <p:ph type="body" sz="quarter" idx="10" hasCustomPrompt="1"/>
          </p:nvPr>
        </p:nvSpPr>
        <p:spPr>
          <a:xfrm>
            <a:off x="450850" y="1619250"/>
            <a:ext cx="4824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Tree>
    <p:extLst>
      <p:ext uri="{BB962C8B-B14F-4D97-AF65-F5344CB8AC3E}">
        <p14:creationId xmlns:p14="http://schemas.microsoft.com/office/powerpoint/2010/main" val="14279462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Title (one line)</a:t>
            </a:r>
            <a:endParaRPr lang="en-GB" dirty="0"/>
          </a:p>
        </p:txBody>
      </p:sp>
      <p:sp>
        <p:nvSpPr>
          <p:cNvPr id="3"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4"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
        <p:nvSpPr>
          <p:cNvPr id="6" name="Text Right"/>
          <p:cNvSpPr>
            <a:spLocks noGrp="1"/>
          </p:cNvSpPr>
          <p:nvPr>
            <p:ph type="body" sz="quarter" idx="10" hasCustomPrompt="1"/>
          </p:nvPr>
        </p:nvSpPr>
        <p:spPr>
          <a:xfrm>
            <a:off x="5418551" y="1619250"/>
            <a:ext cx="4824000" cy="2413000"/>
          </a:xfrm>
        </p:spPr>
        <p:txBody>
          <a:bodyPr/>
          <a:lstStyle>
            <a:lvl1pPr>
              <a:defRPr baseline="0"/>
            </a:lvl1pPr>
          </a:lstStyle>
          <a:p>
            <a:pPr lvl="0"/>
            <a:r>
              <a:rPr lang="en-US" dirty="0" smtClean="0"/>
              <a:t>Click to add text</a:t>
            </a:r>
            <a:br>
              <a:rPr lang="en-US" dirty="0" smtClean="0"/>
            </a:br>
            <a:r>
              <a:rPr lang="en-US" dirty="0" smtClean="0"/>
              <a:t/>
            </a:r>
            <a:br>
              <a:rPr lang="en-US" dirty="0" smtClean="0"/>
            </a:br>
            <a:r>
              <a:rPr lang="en-US" dirty="0" smtClean="0"/>
              <a:t>– Alt + shift + right/left arrows to promote/demote bullets.</a:t>
            </a:r>
            <a:br>
              <a:rPr lang="en-US" dirty="0" smtClean="0"/>
            </a:br>
            <a:r>
              <a:rPr lang="en-US" dirty="0" smtClean="0"/>
              <a:t>– Alternate slide layouts can be found by clicking ‘Layout’ on the Home tab.</a:t>
            </a:r>
            <a:br>
              <a:rPr lang="en-US" dirty="0" smtClean="0"/>
            </a:br>
            <a:endParaRPr lang="en-GB" dirty="0"/>
          </a:p>
        </p:txBody>
      </p:sp>
    </p:spTree>
    <p:extLst>
      <p:ext uri="{BB962C8B-B14F-4D97-AF65-F5344CB8AC3E}">
        <p14:creationId xmlns:p14="http://schemas.microsoft.com/office/powerpoint/2010/main" val="7100688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50849" y="431800"/>
            <a:ext cx="9791701" cy="400110"/>
          </a:xfrm>
        </p:spPr>
        <p:txBody>
          <a:bodyPr/>
          <a:lstStyle>
            <a:lvl1pPr>
              <a:lnSpc>
                <a:spcPct val="100000"/>
              </a:lnSpc>
              <a:defRPr baseline="0"/>
            </a:lvl1pPr>
          </a:lstStyle>
          <a:p>
            <a:r>
              <a:rPr lang="en-US" dirty="0" smtClean="0"/>
              <a:t>Title (one line)</a:t>
            </a:r>
            <a:endParaRPr lang="en-GB" dirty="0"/>
          </a:p>
        </p:txBody>
      </p:sp>
      <p:sp>
        <p:nvSpPr>
          <p:cNvPr id="6" name="Sub-title"/>
          <p:cNvSpPr>
            <a:spLocks noGrp="1"/>
          </p:cNvSpPr>
          <p:nvPr>
            <p:ph type="body" sz="quarter" idx="11" hasCustomPrompt="1"/>
          </p:nvPr>
        </p:nvSpPr>
        <p:spPr>
          <a:xfrm>
            <a:off x="450850" y="836612"/>
            <a:ext cx="9791700" cy="307777"/>
          </a:xfrm>
        </p:spPr>
        <p:txBody>
          <a:bodyPr>
            <a:spAutoFit/>
          </a:bodyPr>
          <a:lstStyle>
            <a:lvl1pPr>
              <a:lnSpc>
                <a:spcPct val="100000"/>
              </a:lnSpc>
              <a:spcBef>
                <a:spcPts val="0"/>
              </a:spcBef>
              <a:defRPr sz="2000">
                <a:solidFill>
                  <a:schemeClr val="tx2"/>
                </a:solidFill>
              </a:defRPr>
            </a:lvl1pPr>
          </a:lstStyle>
          <a:p>
            <a:pPr lvl="0"/>
            <a:r>
              <a:rPr lang="en-US" dirty="0" smtClean="0"/>
              <a:t>Sub-title</a:t>
            </a:r>
          </a:p>
        </p:txBody>
      </p:sp>
      <p:sp>
        <p:nvSpPr>
          <p:cNvPr id="7" name="Footnote" descr="Source"/>
          <p:cNvSpPr>
            <a:spLocks noGrp="1"/>
          </p:cNvSpPr>
          <p:nvPr>
            <p:ph type="body" sz="quarter" idx="13" hasCustomPrompt="1"/>
          </p:nvPr>
        </p:nvSpPr>
        <p:spPr>
          <a:xfrm>
            <a:off x="450850" y="6752352"/>
            <a:ext cx="9791700" cy="123111"/>
          </a:xfrm>
        </p:spPr>
        <p:txBody>
          <a:bodyPr anchor="b">
            <a:spAutoFit/>
          </a:bodyPr>
          <a:lstStyle>
            <a:lvl1pPr marL="0" algn="l" defTabSz="995690" rtl="0" eaLnBrk="1" latinLnBrk="0" hangingPunct="1">
              <a:lnSpc>
                <a:spcPct val="100000"/>
              </a:lnSpc>
              <a:spcBef>
                <a:spcPct val="0"/>
              </a:spcBef>
              <a:spcAft>
                <a:spcPts val="0"/>
              </a:spcAft>
              <a:buClrTx/>
              <a:buFontTx/>
              <a:buNone/>
              <a:defRPr lang="en-US" sz="800" b="0" kern="1200" dirty="0" smtClean="0">
                <a:solidFill>
                  <a:schemeClr val="tx2"/>
                </a:solidFill>
                <a:latin typeface="+mn-lt"/>
                <a:ea typeface="+mn-ea"/>
                <a:cs typeface="Arial" charset="0"/>
              </a:defRPr>
            </a:lvl1pPr>
            <a:lvl2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2pPr>
            <a:lvl3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3pPr>
            <a:lvl4pPr marL="0" algn="l" defTabSz="995690" rtl="0" eaLnBrk="1" latinLnBrk="0" hangingPunct="1">
              <a:spcBef>
                <a:spcPct val="0"/>
              </a:spcBef>
              <a:buClrTx/>
              <a:buFontTx/>
              <a:buNone/>
              <a:defRPr lang="en-US" sz="800" b="1" kern="1200" dirty="0" smtClean="0">
                <a:solidFill>
                  <a:schemeClr val="tx2"/>
                </a:solidFill>
                <a:latin typeface="+mn-lt"/>
                <a:ea typeface="+mn-ea"/>
                <a:cs typeface="Arial" charset="0"/>
              </a:defRPr>
            </a:lvl4pPr>
            <a:lvl5pPr marL="0" algn="l" defTabSz="995690" rtl="0" eaLnBrk="1" latinLnBrk="0" hangingPunct="1">
              <a:spcBef>
                <a:spcPct val="0"/>
              </a:spcBef>
              <a:buClrTx/>
              <a:buFontTx/>
              <a:buNone/>
              <a:defRPr lang="en-GB" sz="800" b="1" kern="1200" dirty="0" smtClean="0">
                <a:solidFill>
                  <a:schemeClr val="tx2"/>
                </a:solidFill>
                <a:latin typeface="+mn-lt"/>
                <a:ea typeface="+mn-ea"/>
                <a:cs typeface="Arial" charset="0"/>
              </a:defRPr>
            </a:lvl5pPr>
          </a:lstStyle>
          <a:p>
            <a:pPr lvl="0"/>
            <a:r>
              <a:rPr lang="en-US" dirty="0" smtClean="0"/>
              <a:t>[Footnote]</a:t>
            </a:r>
          </a:p>
        </p:txBody>
      </p:sp>
      <p:sp>
        <p:nvSpPr>
          <p:cNvPr id="5" name="Strap-line"/>
          <p:cNvSpPr>
            <a:spLocks noGrp="1"/>
          </p:cNvSpPr>
          <p:nvPr>
            <p:ph type="body" sz="quarter" idx="14" hasCustomPrompt="1"/>
          </p:nvPr>
        </p:nvSpPr>
        <p:spPr>
          <a:xfrm>
            <a:off x="450849" y="6209158"/>
            <a:ext cx="9791702" cy="307777"/>
          </a:xfrm>
          <a:noFill/>
          <a:ln w="6350">
            <a:noFill/>
            <a:miter lim="800000"/>
            <a:headEnd/>
            <a:tailEnd/>
          </a:ln>
          <a:effectLst/>
        </p:spPr>
        <p:txBody>
          <a:bodyPr wrap="square" lIns="0" tIns="0" rIns="0" bIns="0" anchor="b" anchorCtr="0">
            <a:spAutoFit/>
          </a:bodyPr>
          <a:lstStyle>
            <a:lvl1pPr marL="0" indent="0" algn="ctr" rtl="0" fontAlgn="base">
              <a:spcBef>
                <a:spcPts val="0"/>
              </a:spcBef>
              <a:spcAft>
                <a:spcPct val="0"/>
              </a:spcAft>
              <a:buClrTx/>
              <a:buFontTx/>
              <a:buNone/>
              <a:defRPr lang="en-US" sz="2000" b="1" kern="1200" dirty="0" smtClean="0">
                <a:solidFill>
                  <a:schemeClr val="accent6"/>
                </a:solidFill>
                <a:latin typeface="Arial" charset="0"/>
                <a:ea typeface="+mn-ea"/>
                <a:cs typeface="Arial" charset="0"/>
              </a:defRPr>
            </a:lvl1pPr>
            <a:lvl2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2pPr>
            <a:lvl3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3pPr>
            <a:lvl4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4pPr>
            <a:lvl5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5pPr>
            <a:lvl6pPr marL="0" indent="0" algn="ctr" rtl="0" fontAlgn="base">
              <a:spcBef>
                <a:spcPct val="50000"/>
              </a:spcBef>
              <a:spcAft>
                <a:spcPct val="0"/>
              </a:spcAft>
              <a:buClrTx/>
              <a:buFontTx/>
              <a:buNone/>
              <a:defRPr lang="en-US" sz="2000" kern="1200" dirty="0" smtClean="0">
                <a:solidFill>
                  <a:schemeClr val="tx2"/>
                </a:solidFill>
                <a:latin typeface="Arial" charset="0"/>
                <a:ea typeface="+mn-ea"/>
                <a:cs typeface="Arial" charset="0"/>
              </a:defRPr>
            </a:lvl6pPr>
            <a:lvl7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7pPr>
            <a:lvl8pPr marL="0" indent="0" algn="ctr" rtl="0" fontAlgn="base">
              <a:spcBef>
                <a:spcPct val="50000"/>
              </a:spcBef>
              <a:spcAft>
                <a:spcPct val="0"/>
              </a:spcAft>
              <a:buClrTx/>
              <a:buFontTx/>
              <a:buNone/>
              <a:defRPr lang="en-GB" sz="2000" kern="1200" dirty="0" smtClean="0">
                <a:solidFill>
                  <a:schemeClr val="tx2"/>
                </a:solidFill>
                <a:latin typeface="Arial" charset="0"/>
                <a:ea typeface="+mn-ea"/>
                <a:cs typeface="Arial" charset="0"/>
              </a:defRPr>
            </a:lvl8pPr>
            <a:lvl9pPr marL="0" indent="0" algn="ctr" rtl="0" fontAlgn="base">
              <a:spcBef>
                <a:spcPct val="50000"/>
              </a:spcBef>
              <a:spcAft>
                <a:spcPct val="0"/>
              </a:spcAft>
              <a:buClrTx/>
              <a:buFontTx/>
              <a:buNone/>
              <a:defRPr lang="en-GB" sz="2000" kern="1200" dirty="0">
                <a:solidFill>
                  <a:schemeClr val="tx2"/>
                </a:solidFill>
                <a:latin typeface="Arial" charset="0"/>
                <a:ea typeface="+mn-ea"/>
                <a:cs typeface="Arial" charset="0"/>
              </a:defRPr>
            </a:lvl9pPr>
          </a:lstStyle>
          <a:p>
            <a:pPr lvl="0"/>
            <a:r>
              <a:rPr lang="en-GB" noProof="0" dirty="0" smtClean="0"/>
              <a:t>Strap-line</a:t>
            </a:r>
          </a:p>
        </p:txBody>
      </p:sp>
    </p:spTree>
    <p:extLst>
      <p:ext uri="{BB962C8B-B14F-4D97-AF65-F5344CB8AC3E}">
        <p14:creationId xmlns:p14="http://schemas.microsoft.com/office/powerpoint/2010/main" val="2085375142"/>
      </p:ext>
    </p:extLst>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1">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62940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2">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679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p:cNvSpPr>
            <a:spLocks noGrp="1"/>
          </p:cNvSpPr>
          <p:nvPr>
            <p:ph type="title"/>
          </p:nvPr>
        </p:nvSpPr>
        <p:spPr bwMode="gray">
          <a:xfrm>
            <a:off x="450849" y="431800"/>
            <a:ext cx="9791701" cy="40011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lgn="l" rtl="0" fontAlgn="base">
              <a:spcBef>
                <a:spcPct val="0"/>
              </a:spcBef>
              <a:spcAft>
                <a:spcPct val="0"/>
              </a:spcAft>
            </a:pPr>
            <a:r>
              <a:rPr lang="en-US" noProof="0" smtClean="0"/>
              <a:t>Click to edit Master title style</a:t>
            </a:r>
            <a:endParaRPr lang="en-GB" noProof="0" dirty="0"/>
          </a:p>
        </p:txBody>
      </p:sp>
      <p:sp>
        <p:nvSpPr>
          <p:cNvPr id="10" name="Text Placeholder 9"/>
          <p:cNvSpPr>
            <a:spLocks noGrp="1"/>
          </p:cNvSpPr>
          <p:nvPr>
            <p:ph type="body" idx="1"/>
          </p:nvPr>
        </p:nvSpPr>
        <p:spPr bwMode="gray">
          <a:xfrm>
            <a:off x="450849" y="1619250"/>
            <a:ext cx="9791701" cy="1708160"/>
          </a:xfrm>
          <a:prstGeom prst="rect">
            <a:avLst/>
          </a:prstGeom>
        </p:spPr>
        <p:txBody>
          <a:bodyPr vert="horz" wrap="square" lIns="0" tIns="0" rIns="0" bIns="0" rtlCol="0">
            <a:spAutoFit/>
          </a:bodyPr>
          <a:lstStyle/>
          <a:p>
            <a:pPr lvl="0"/>
            <a:r>
              <a:rPr lang="en-US" noProof="0" dirty="0" smtClean="0"/>
              <a:t>Text (level 1)</a:t>
            </a:r>
          </a:p>
          <a:p>
            <a:pPr lvl="1"/>
            <a:r>
              <a:rPr lang="en-US" noProof="0" dirty="0" smtClean="0"/>
              <a:t>Bullet (level 2)</a:t>
            </a:r>
          </a:p>
          <a:p>
            <a:pPr lvl="2"/>
            <a:r>
              <a:rPr lang="en-US" noProof="0" dirty="0" smtClean="0"/>
              <a:t>Bullet (level 3)</a:t>
            </a:r>
          </a:p>
          <a:p>
            <a:pPr lvl="3"/>
            <a:r>
              <a:rPr lang="en-US" noProof="0" dirty="0" smtClean="0"/>
              <a:t>Bullet (level 4)</a:t>
            </a:r>
          </a:p>
          <a:p>
            <a:pPr lvl="4"/>
            <a:r>
              <a:rPr lang="en-US" noProof="0" dirty="0" smtClean="0"/>
              <a:t>Heading (level 5)</a:t>
            </a:r>
          </a:p>
        </p:txBody>
      </p:sp>
      <p:sp>
        <p:nvSpPr>
          <p:cNvPr id="7" name="Slide No. Placeholder"/>
          <p:cNvSpPr txBox="1">
            <a:spLocks/>
          </p:cNvSpPr>
          <p:nvPr/>
        </p:nvSpPr>
        <p:spPr bwMode="gray">
          <a:xfrm>
            <a:off x="450850" y="6992668"/>
            <a:ext cx="141064" cy="138499"/>
          </a:xfrm>
          <a:prstGeom prst="rect">
            <a:avLst/>
          </a:prstGeom>
          <a:noFill/>
          <a:ln w="9525" algn="ctr">
            <a:noFill/>
            <a:miter lim="800000"/>
            <a:headEnd/>
            <a:tailEnd/>
          </a:ln>
          <a:effectLst/>
        </p:spPr>
        <p:txBody>
          <a:bodyPr wrap="none" lIns="0" tIns="0" rIns="0" bIns="0">
            <a:spAutoFit/>
          </a:bodyPr>
          <a:lstStyle>
            <a:lvl1pPr algn="r">
              <a:defRPr sz="1200">
                <a:solidFill>
                  <a:schemeClr val="tx1">
                    <a:tint val="75000"/>
                  </a:schemeClr>
                </a:solidFill>
              </a:defRPr>
            </a:lvl1pPr>
          </a:lstStyle>
          <a:p>
            <a:pPr marL="0" marR="0" lvl="0" indent="0" algn="l" defTabSz="995690" rtl="0" eaLnBrk="1" fontAlgn="base" latinLnBrk="0" hangingPunct="1">
              <a:lnSpc>
                <a:spcPct val="100000"/>
              </a:lnSpc>
              <a:spcBef>
                <a:spcPct val="0"/>
              </a:spcBef>
              <a:spcAft>
                <a:spcPct val="0"/>
              </a:spcAft>
              <a:buClrTx/>
              <a:buSzTx/>
              <a:buFontTx/>
              <a:buNone/>
              <a:tabLst/>
              <a:defRPr/>
            </a:pPr>
            <a:fld id="{CA2AB277-B7D8-41C2-8903-16C7182C2CBB}" type="slidenum">
              <a:rPr lang="en-GB" sz="900" noProof="0" smtClean="0">
                <a:solidFill>
                  <a:schemeClr val="tx2"/>
                </a:solidFill>
                <a:cs typeface="Arial" charset="0"/>
              </a:rPr>
              <a:pPr marL="0" marR="0" lvl="0" indent="0" algn="l" defTabSz="995690" rtl="0" eaLnBrk="1" fontAlgn="base" latinLnBrk="0" hangingPunct="1">
                <a:lnSpc>
                  <a:spcPct val="100000"/>
                </a:lnSpc>
                <a:spcBef>
                  <a:spcPct val="0"/>
                </a:spcBef>
                <a:spcAft>
                  <a:spcPct val="0"/>
                </a:spcAft>
                <a:buClrTx/>
                <a:buSzTx/>
                <a:buFontTx/>
                <a:buNone/>
                <a:tabLst/>
                <a:defRPr/>
              </a:pPr>
              <a:t>‹#›</a:t>
            </a:fld>
            <a:endParaRPr lang="en-GB" sz="900" noProof="0" dirty="0" smtClean="0">
              <a:solidFill>
                <a:schemeClr val="tx2"/>
              </a:solidFill>
              <a:cs typeface="Arial" charset="0"/>
            </a:endParaRPr>
          </a:p>
        </p:txBody>
      </p:sp>
      <p:sp>
        <p:nvSpPr>
          <p:cNvPr id="8" name="Info Placeholder"/>
          <p:cNvSpPr/>
          <p:nvPr/>
        </p:nvSpPr>
        <p:spPr bwMode="gray">
          <a:xfrm>
            <a:off x="1106736" y="6993986"/>
            <a:ext cx="4168527" cy="138499"/>
          </a:xfrm>
          <a:prstGeom prst="rect">
            <a:avLst/>
          </a:prstGeom>
          <a:noFill/>
          <a:ln w="9525" algn="ctr">
            <a:noFill/>
            <a:miter lim="800000"/>
            <a:headEnd/>
            <a:tailEnd/>
          </a:ln>
          <a:effectLst/>
        </p:spPr>
        <p:txBody>
          <a:bodyPr wrap="square" lIns="0" tIns="0" rIns="0" bIns="0">
            <a:noAutofit/>
          </a:bodyPr>
          <a:lstStyle/>
          <a:p>
            <a:pPr marR="0" lvl="0" indent="0" fontAlgn="base">
              <a:lnSpc>
                <a:spcPct val="100000"/>
              </a:lnSpc>
              <a:spcBef>
                <a:spcPct val="0"/>
              </a:spcBef>
              <a:spcAft>
                <a:spcPct val="0"/>
              </a:spcAft>
              <a:buClrTx/>
              <a:buSzTx/>
              <a:buFontTx/>
              <a:buNone/>
              <a:tabLst/>
            </a:pPr>
            <a:endParaRPr lang="en-GB" sz="900" dirty="0">
              <a:solidFill>
                <a:schemeClr val="tx2"/>
              </a:solidFill>
              <a:cs typeface="Arial" charset="0"/>
            </a:endParaRPr>
          </a:p>
        </p:txBody>
      </p:sp>
      <p:cxnSp>
        <p:nvCxnSpPr>
          <p:cNvPr id="38" name="Line Top"/>
          <p:cNvCxnSpPr/>
          <p:nvPr/>
        </p:nvCxnSpPr>
        <p:spPr bwMode="gray">
          <a:xfrm>
            <a:off x="450849" y="423836"/>
            <a:ext cx="9791701"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Line Bottom"/>
          <p:cNvCxnSpPr/>
          <p:nvPr/>
        </p:nvCxnSpPr>
        <p:spPr bwMode="gray">
          <a:xfrm>
            <a:off x="450849" y="6944465"/>
            <a:ext cx="97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Info Placeholder"/>
          <p:cNvSpPr/>
          <p:nvPr/>
        </p:nvSpPr>
        <p:spPr bwMode="gray">
          <a:xfrm>
            <a:off x="7110896" y="6993986"/>
            <a:ext cx="3131953" cy="138499"/>
          </a:xfrm>
          <a:prstGeom prst="rect">
            <a:avLst/>
          </a:prstGeom>
          <a:noFill/>
          <a:ln w="9525" algn="ctr">
            <a:noFill/>
            <a:miter lim="800000"/>
            <a:headEnd/>
            <a:tailEnd/>
          </a:ln>
          <a:effectLst/>
        </p:spPr>
        <p:txBody>
          <a:bodyPr wrap="square" lIns="0" tIns="0" rIns="0" bIns="0">
            <a:spAutoFit/>
          </a:bodyPr>
          <a:lstStyle/>
          <a:p>
            <a:pPr marL="0" marR="0" lvl="0" indent="0" algn="r" defTabSz="995690" rtl="0" eaLnBrk="1" fontAlgn="base" latinLnBrk="0" hangingPunct="1">
              <a:lnSpc>
                <a:spcPct val="100000"/>
              </a:lnSpc>
              <a:spcBef>
                <a:spcPct val="0"/>
              </a:spcBef>
              <a:spcAft>
                <a:spcPct val="0"/>
              </a:spcAft>
              <a:buClrTx/>
              <a:buSzTx/>
              <a:buFontTx/>
              <a:buNone/>
              <a:tabLst/>
              <a:defRPr/>
            </a:pPr>
            <a:r>
              <a:rPr lang="en-GB" sz="900" dirty="0" smtClean="0">
                <a:solidFill>
                  <a:schemeClr val="tx2"/>
                </a:solidFill>
                <a:cs typeface="Arial" charset="0"/>
              </a:rPr>
              <a:t>Confidential</a:t>
            </a:r>
            <a:r>
              <a:rPr lang="en-GB" sz="900" baseline="0" dirty="0" smtClean="0">
                <a:solidFill>
                  <a:schemeClr val="tx2"/>
                </a:solidFill>
                <a:cs typeface="Arial" charset="0"/>
              </a:rPr>
              <a:t> </a:t>
            </a:r>
            <a:r>
              <a:rPr lang="en-GB" sz="900" dirty="0" smtClean="0">
                <a:solidFill>
                  <a:schemeClr val="tx2"/>
                </a:solidFill>
                <a:cs typeface="Arial" charset="0"/>
              </a:rPr>
              <a:t>|</a:t>
            </a:r>
            <a:r>
              <a:rPr lang="en-GB" sz="900" baseline="0" dirty="0" smtClean="0">
                <a:solidFill>
                  <a:schemeClr val="tx2"/>
                </a:solidFill>
                <a:cs typeface="Arial" charset="0"/>
              </a:rPr>
              <a:t> </a:t>
            </a:r>
            <a:r>
              <a:rPr lang="en-GB" sz="900" dirty="0" smtClean="0">
                <a:solidFill>
                  <a:schemeClr val="tx2"/>
                </a:solidFill>
                <a:cs typeface="Arial" charset="0"/>
              </a:rPr>
              <a:t>Investec Asset Management</a:t>
            </a:r>
            <a:endParaRPr lang="en-GB" sz="900" dirty="0">
              <a:solidFill>
                <a:schemeClr val="tx2"/>
              </a:solidFill>
              <a:cs typeface="Arial" charset="0"/>
            </a:endParaRPr>
          </a:p>
        </p:txBody>
      </p:sp>
      <p:sp>
        <p:nvSpPr>
          <p:cNvPr id="11" name="Info Placeholder"/>
          <p:cNvSpPr/>
          <p:nvPr/>
        </p:nvSpPr>
        <p:spPr bwMode="gray">
          <a:xfrm>
            <a:off x="447314" y="7132485"/>
            <a:ext cx="1443002" cy="176538"/>
          </a:xfrm>
          <a:prstGeom prst="rect">
            <a:avLst/>
          </a:prstGeom>
          <a:noFill/>
          <a:ln w="9525" algn="ctr">
            <a:noFill/>
            <a:miter lim="800000"/>
            <a:headEnd/>
            <a:tailEnd/>
          </a:ln>
          <a:effectLst/>
        </p:spPr>
        <p:txBody>
          <a:bodyPr wrap="square" lIns="0" tIns="0" rIns="0" bIns="0">
            <a:noAutofit/>
          </a:bodyPr>
          <a:lstStyle/>
          <a:p>
            <a:pPr marL="0" marR="0" lvl="0" indent="0" algn="l" defTabSz="995690" rtl="0" eaLnBrk="1" fontAlgn="base" latinLnBrk="0" hangingPunct="1">
              <a:lnSpc>
                <a:spcPct val="100000"/>
              </a:lnSpc>
              <a:spcBef>
                <a:spcPct val="0"/>
              </a:spcBef>
              <a:spcAft>
                <a:spcPct val="0"/>
              </a:spcAft>
              <a:buClrTx/>
              <a:buSzTx/>
              <a:buFontTx/>
              <a:buNone/>
              <a:tabLst/>
              <a:defRPr/>
            </a:pPr>
            <a:r>
              <a:rPr lang="en-GB" sz="700" smtClean="0">
                <a:solidFill>
                  <a:schemeClr val="bg2"/>
                </a:solidFill>
                <a:cs typeface="Arial" charset="0"/>
              </a:rPr>
              <a:t>P20170913_3104490P</a:t>
            </a:r>
            <a:endParaRPr lang="en-GB" sz="700" dirty="0">
              <a:solidFill>
                <a:schemeClr val="bg2"/>
              </a:solidFill>
              <a:cs typeface="Arial" charset="0"/>
            </a:endParaRPr>
          </a:p>
        </p:txBody>
      </p:sp>
      <p:sp>
        <p:nvSpPr>
          <p:cNvPr id="12" name="Info Placeholder"/>
          <p:cNvSpPr/>
          <p:nvPr/>
        </p:nvSpPr>
        <p:spPr bwMode="gray">
          <a:xfrm>
            <a:off x="7110896" y="6993986"/>
            <a:ext cx="3131953" cy="138499"/>
          </a:xfrm>
          <a:prstGeom prst="rect">
            <a:avLst/>
          </a:prstGeom>
          <a:noFill/>
          <a:ln w="9525" algn="ctr">
            <a:noFill/>
            <a:miter lim="800000"/>
            <a:headEnd/>
            <a:tailEnd/>
          </a:ln>
          <a:effectLst/>
        </p:spPr>
        <p:txBody>
          <a:bodyPr wrap="square" lIns="0" tIns="0" rIns="0" bIns="0">
            <a:spAutoFit/>
          </a:bodyPr>
          <a:lstStyle/>
          <a:p>
            <a:pPr marL="0" marR="0" lvl="0" indent="0" algn="r" defTabSz="995690" rtl="0" eaLnBrk="1" fontAlgn="base" latinLnBrk="0" hangingPunct="1">
              <a:lnSpc>
                <a:spcPct val="100000"/>
              </a:lnSpc>
              <a:spcBef>
                <a:spcPct val="0"/>
              </a:spcBef>
              <a:spcAft>
                <a:spcPct val="0"/>
              </a:spcAft>
              <a:buClrTx/>
              <a:buSzTx/>
              <a:buFontTx/>
              <a:buNone/>
              <a:tabLst/>
              <a:defRPr/>
            </a:pPr>
            <a:r>
              <a:rPr lang="en-GB" sz="900" dirty="0" smtClean="0">
                <a:solidFill>
                  <a:schemeClr val="tx2"/>
                </a:solidFill>
                <a:cs typeface="Arial" charset="0"/>
              </a:rPr>
              <a:t>Confidential</a:t>
            </a:r>
            <a:r>
              <a:rPr lang="en-GB" sz="900" baseline="0" dirty="0" smtClean="0">
                <a:solidFill>
                  <a:schemeClr val="tx2"/>
                </a:solidFill>
                <a:cs typeface="Arial" charset="0"/>
              </a:rPr>
              <a:t> </a:t>
            </a:r>
            <a:r>
              <a:rPr lang="en-GB" sz="900" dirty="0" smtClean="0">
                <a:solidFill>
                  <a:schemeClr val="tx2"/>
                </a:solidFill>
                <a:cs typeface="Arial" charset="0"/>
              </a:rPr>
              <a:t>|</a:t>
            </a:r>
            <a:r>
              <a:rPr lang="en-GB" sz="900" baseline="0" dirty="0" smtClean="0">
                <a:solidFill>
                  <a:schemeClr val="tx2"/>
                </a:solidFill>
                <a:cs typeface="Arial" charset="0"/>
              </a:rPr>
              <a:t> </a:t>
            </a:r>
            <a:r>
              <a:rPr lang="en-GB" sz="900" dirty="0" smtClean="0">
                <a:solidFill>
                  <a:schemeClr val="tx2"/>
                </a:solidFill>
                <a:cs typeface="Arial" charset="0"/>
              </a:rPr>
              <a:t>Investec Asset Management</a:t>
            </a:r>
            <a:endParaRPr lang="en-GB" sz="900" dirty="0">
              <a:solidFill>
                <a:schemeClr val="tx2"/>
              </a:solidFill>
              <a:cs typeface="Arial" charset="0"/>
            </a:endParaRPr>
          </a:p>
        </p:txBody>
      </p:sp>
      <p:sp>
        <p:nvSpPr>
          <p:cNvPr id="13" name="Info Placeholder"/>
          <p:cNvSpPr/>
          <p:nvPr/>
        </p:nvSpPr>
        <p:spPr bwMode="gray">
          <a:xfrm>
            <a:off x="447314" y="7132485"/>
            <a:ext cx="651236" cy="107722"/>
          </a:xfrm>
          <a:prstGeom prst="rect">
            <a:avLst/>
          </a:prstGeom>
          <a:noFill/>
          <a:ln w="9525" algn="ctr">
            <a:noFill/>
            <a:miter lim="800000"/>
            <a:headEnd/>
            <a:tailEnd/>
          </a:ln>
          <a:effectLst/>
        </p:spPr>
        <p:txBody>
          <a:bodyPr wrap="square" lIns="0" tIns="0" rIns="0" bIns="0">
            <a:noAutofit/>
          </a:bodyPr>
          <a:lstStyle/>
          <a:p>
            <a:pPr marL="0" marR="0" lvl="0" indent="0" algn="l" defTabSz="995690" rtl="0" eaLnBrk="1" fontAlgn="base" latinLnBrk="0" hangingPunct="1">
              <a:lnSpc>
                <a:spcPct val="100000"/>
              </a:lnSpc>
              <a:spcBef>
                <a:spcPct val="0"/>
              </a:spcBef>
              <a:spcAft>
                <a:spcPct val="0"/>
              </a:spcAft>
              <a:buClrTx/>
              <a:buSzTx/>
              <a:buFontTx/>
              <a:buNone/>
              <a:tabLst/>
              <a:defRPr/>
            </a:pPr>
            <a:endParaRPr lang="en-GB" sz="700" dirty="0">
              <a:solidFill>
                <a:schemeClr val="bg2"/>
              </a:solidFill>
              <a:cs typeface="Arial" charset="0"/>
            </a:endParaRPr>
          </a:p>
        </p:txBody>
      </p:sp>
    </p:spTree>
    <p:extLst>
      <p:ext uri="{BB962C8B-B14F-4D97-AF65-F5344CB8AC3E}">
        <p14:creationId xmlns:p14="http://schemas.microsoft.com/office/powerpoint/2010/main" val="2958960056"/>
      </p:ext>
    </p:extLst>
  </p:cSld>
  <p:clrMap bg1="lt1" tx1="dk1" bg2="lt2" tx2="dk2" accent1="accent1" accent2="accent2" accent3="accent3" accent4="accent4" accent5="accent5" accent6="accent6" hlink="hlink" folHlink="folHlink"/>
  <p:sldLayoutIdLst>
    <p:sldLayoutId id="2147483815" r:id="rId1"/>
    <p:sldLayoutId id="2147483817" r:id="rId2"/>
    <p:sldLayoutId id="2147483818" r:id="rId3"/>
    <p:sldLayoutId id="2147483819" r:id="rId4"/>
    <p:sldLayoutId id="2147483820" r:id="rId5"/>
    <p:sldLayoutId id="2147483821" r:id="rId6"/>
    <p:sldLayoutId id="2147483803" r:id="rId7"/>
    <p:sldLayoutId id="2147483804" r:id="rId8"/>
    <p:sldLayoutId id="2147483805" r:id="rId9"/>
    <p:sldLayoutId id="2147483812" r:id="rId10"/>
    <p:sldLayoutId id="2147483813" r:id="rId11"/>
    <p:sldLayoutId id="2147483814" r:id="rId12"/>
    <p:sldLayoutId id="2147483822" r:id="rId13"/>
    <p:sldLayoutId id="2147483823" r:id="rId14"/>
    <p:sldLayoutId id="2147483824" r:id="rId15"/>
  </p:sldLayoutIdLst>
  <p:timing>
    <p:tnLst>
      <p:par>
        <p:cTn id="1" dur="indefinite" restart="never" nodeType="tmRoot"/>
      </p:par>
    </p:tnLst>
  </p:timing>
  <p:hf hdr="0"/>
  <p:txStyles>
    <p:titleStyle>
      <a:lvl1pPr algn="l" defTabSz="995690" rtl="0" eaLnBrk="1" latinLnBrk="0" hangingPunct="1">
        <a:spcBef>
          <a:spcPct val="0"/>
        </a:spcBef>
        <a:buNone/>
        <a:defRPr lang="en-GB" sz="2600" kern="1200" dirty="0" smtClean="0">
          <a:solidFill>
            <a:schemeClr val="tx1"/>
          </a:solidFill>
          <a:latin typeface="Arial Black" panose="020B0A04020102020204" pitchFamily="34" charset="0"/>
          <a:ea typeface="+mj-ea"/>
          <a:cs typeface="+mj-cs"/>
        </a:defRPr>
      </a:lvl1pPr>
    </p:titleStyle>
    <p:bodyStyle>
      <a:lvl1pPr marL="0" indent="0" algn="l" defTabSz="995690" rtl="0" eaLnBrk="1" latinLnBrk="0" hangingPunct="1">
        <a:lnSpc>
          <a:spcPct val="100000"/>
        </a:lnSpc>
        <a:spcBef>
          <a:spcPts val="600"/>
        </a:spcBef>
        <a:spcAft>
          <a:spcPts val="0"/>
        </a:spcAft>
        <a:buFont typeface="Arial" pitchFamily="34" charset="0"/>
        <a:buNone/>
        <a:defRPr lang="en-US" sz="1800" b="0" kern="1200" dirty="0" smtClean="0">
          <a:solidFill>
            <a:schemeClr val="tx1"/>
          </a:solidFill>
          <a:latin typeface="+mn-lt"/>
          <a:ea typeface="+mn-ea"/>
          <a:cs typeface="+mn-cs"/>
        </a:defRPr>
      </a:lvl1pPr>
      <a:lvl2pPr marL="266700" indent="-266700" algn="l" defTabSz="995690" rtl="0" eaLnBrk="1" latinLnBrk="0" hangingPunct="1">
        <a:lnSpc>
          <a:spcPct val="100000"/>
        </a:lnSpc>
        <a:spcBef>
          <a:spcPts val="600"/>
        </a:spcBef>
        <a:spcAft>
          <a:spcPts val="0"/>
        </a:spcAft>
        <a:buClr>
          <a:schemeClr val="tx1"/>
        </a:buClr>
        <a:buSzPct val="100000"/>
        <a:buFont typeface="Arial" pitchFamily="34" charset="0"/>
        <a:buChar char="●"/>
        <a:defRPr lang="en-US" sz="1800" b="0" kern="1200" baseline="0" dirty="0" smtClean="0">
          <a:solidFill>
            <a:schemeClr val="tx1"/>
          </a:solidFill>
          <a:latin typeface="+mn-lt"/>
          <a:ea typeface="+mn-ea"/>
          <a:cs typeface="+mn-cs"/>
        </a:defRPr>
      </a:lvl2pPr>
      <a:lvl3pPr marL="542925" indent="-276225"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3pPr>
      <a:lvl4pPr marL="809625" indent="-266700"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4pPr>
      <a:lvl5pPr marL="0" indent="0" algn="l" defTabSz="995690" rtl="0" eaLnBrk="1" latinLnBrk="0" hangingPunct="1">
        <a:lnSpc>
          <a:spcPct val="100000"/>
        </a:lnSpc>
        <a:spcBef>
          <a:spcPts val="1800"/>
        </a:spcBef>
        <a:spcAft>
          <a:spcPts val="0"/>
        </a:spcAft>
        <a:buClrTx/>
        <a:buFont typeface="Arial" pitchFamily="34" charset="0"/>
        <a:buNone/>
        <a:defRPr lang="en-GB" sz="1600" b="1" kern="1200" dirty="0" smtClean="0">
          <a:solidFill>
            <a:schemeClr val="tx1"/>
          </a:solidFill>
          <a:latin typeface="Arial Black" panose="020B0A04020102020204" pitchFamily="34" charset="0"/>
          <a:ea typeface="+mn-ea"/>
          <a:cs typeface="+mn-cs"/>
        </a:defRPr>
      </a:lvl5pPr>
      <a:lvl6pPr marL="895350" indent="-171450" algn="l" defTabSz="995690" rtl="0" eaLnBrk="1" latinLnBrk="0" hangingPunct="1">
        <a:lnSpc>
          <a:spcPct val="110000"/>
        </a:lnSpc>
        <a:spcBef>
          <a:spcPts val="0"/>
        </a:spcBef>
        <a:spcAft>
          <a:spcPts val="600"/>
        </a:spcAft>
        <a:buClrTx/>
        <a:buFont typeface="Arial" pitchFamily="34" charset="0"/>
        <a:buNone/>
        <a:defRPr sz="1600" kern="1200" baseline="0">
          <a:solidFill>
            <a:schemeClr val="tx1"/>
          </a:solidFill>
          <a:latin typeface="+mn-lt"/>
          <a:ea typeface="+mn-ea"/>
          <a:cs typeface="+mn-cs"/>
        </a:defRPr>
      </a:lvl6pPr>
      <a:lvl7pPr marL="893763" indent="-180975"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7pPr>
      <a:lvl8pPr marL="1073150" indent="-179388"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8pPr>
      <a:lvl9pPr marL="1254125" indent="-180975" algn="l" defTabSz="995690" rtl="0" eaLnBrk="1" latinLnBrk="0" hangingPunct="1">
        <a:lnSpc>
          <a:spcPct val="110000"/>
        </a:lnSpc>
        <a:spcBef>
          <a:spcPts val="0"/>
        </a:spcBef>
        <a:spcAft>
          <a:spcPts val="600"/>
        </a:spcAft>
        <a:buClr>
          <a:schemeClr val="tx2"/>
        </a:buClr>
        <a:buFont typeface="Arial" pitchFamily="34" charset="0"/>
        <a:buNone/>
        <a:defRPr sz="1600" kern="1200" baseline="0">
          <a:solidFill>
            <a:schemeClr val="tx1"/>
          </a:solidFill>
          <a:latin typeface="+mn-lt"/>
          <a:ea typeface="+mn-ea"/>
          <a:cs typeface="+mn-cs"/>
        </a:defRPr>
      </a:lvl9pPr>
    </p:bodyStyle>
    <p:otherStyle>
      <a:defPPr>
        <a:defRPr lang="en-US"/>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284" userDrawn="1">
          <p15:clr>
            <a:srgbClr val="F26B43"/>
          </p15:clr>
        </p15:guide>
        <p15:guide id="1" pos="6452" userDrawn="1">
          <p15:clr>
            <a:srgbClr val="F26B43"/>
          </p15:clr>
        </p15:guide>
        <p15:guide id="2" orient="horz" pos="1021" userDrawn="1">
          <p15:clr>
            <a:srgbClr val="F26B43"/>
          </p15:clr>
        </p15:guide>
        <p15:guide id="5" pos="3323" userDrawn="1">
          <p15:clr>
            <a:srgbClr val="F26B43"/>
          </p15:clr>
        </p15:guide>
        <p15:guide id="6" pos="3413" userDrawn="1">
          <p15:clr>
            <a:srgbClr val="F26B43"/>
          </p15:clr>
        </p15:guide>
        <p15:guide id="9" pos="692" userDrawn="1">
          <p15:clr>
            <a:srgbClr val="F26B43"/>
          </p15:clr>
        </p15:guide>
        <p15:guide id="10" pos="3822" userDrawn="1">
          <p15:clr>
            <a:srgbClr val="F26B43"/>
          </p15:clr>
        </p15:guide>
        <p15:guide id="11" orient="horz" pos="1248" userDrawn="1">
          <p15:clr>
            <a:srgbClr val="F26B43"/>
          </p15:clr>
        </p15:guide>
        <p15:guide id="13" orient="horz" pos="4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15.xml"/><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0850" y="576385"/>
            <a:ext cx="5493600" cy="861774"/>
          </a:xfrm>
        </p:spPr>
        <p:txBody>
          <a:bodyPr/>
          <a:lstStyle/>
          <a:p>
            <a:r>
              <a:rPr lang="en-GB" sz="2800" dirty="0" smtClean="0"/>
              <a:t>MEFMI Retreat for </a:t>
            </a:r>
          </a:p>
          <a:p>
            <a:r>
              <a:rPr lang="en-GB" sz="2800" dirty="0" smtClean="0"/>
              <a:t>Heads of Reserve Management</a:t>
            </a:r>
            <a:endParaRPr lang="en-US" sz="2800" dirty="0"/>
          </a:p>
        </p:txBody>
      </p:sp>
      <p:sp>
        <p:nvSpPr>
          <p:cNvPr id="2" name="Title 1"/>
          <p:cNvSpPr>
            <a:spLocks noGrp="1"/>
          </p:cNvSpPr>
          <p:nvPr>
            <p:ph type="ctrTitle"/>
          </p:nvPr>
        </p:nvSpPr>
        <p:spPr/>
        <p:txBody>
          <a:bodyPr/>
          <a:lstStyle/>
          <a:p>
            <a:r>
              <a:rPr lang="en-GB" dirty="0" smtClean="0"/>
              <a:t/>
            </a:r>
            <a:br>
              <a:rPr lang="en-GB" dirty="0" smtClean="0"/>
            </a:br>
            <a:r>
              <a:rPr lang="en-GB" dirty="0" smtClean="0"/>
              <a:t>Market risk</a:t>
            </a:r>
            <a:endParaRPr lang="en-GB" dirty="0"/>
          </a:p>
        </p:txBody>
      </p:sp>
      <p:sp>
        <p:nvSpPr>
          <p:cNvPr id="3" name="Subtitle 2"/>
          <p:cNvSpPr>
            <a:spLocks noGrp="1"/>
          </p:cNvSpPr>
          <p:nvPr>
            <p:ph type="subTitle" idx="1"/>
          </p:nvPr>
        </p:nvSpPr>
        <p:spPr>
          <a:xfrm>
            <a:off x="450850" y="2973173"/>
            <a:ext cx="5493600" cy="1338828"/>
          </a:xfrm>
        </p:spPr>
        <p:txBody>
          <a:bodyPr/>
          <a:lstStyle/>
          <a:p>
            <a:endParaRPr lang="en-GB" dirty="0" smtClean="0"/>
          </a:p>
          <a:p>
            <a:endParaRPr lang="en-GB" dirty="0"/>
          </a:p>
          <a:p>
            <a:r>
              <a:rPr lang="en-GB" dirty="0" smtClean="0"/>
              <a:t>Johan du Plessis</a:t>
            </a:r>
          </a:p>
          <a:p>
            <a:r>
              <a:rPr lang="en-GB" dirty="0" smtClean="0"/>
              <a:t>21 </a:t>
            </a:r>
            <a:r>
              <a:rPr lang="en-GB" dirty="0" smtClean="0"/>
              <a:t>September 2017</a:t>
            </a:r>
            <a:endParaRPr lang="en-GB" dirty="0"/>
          </a:p>
        </p:txBody>
      </p:sp>
    </p:spTree>
    <p:extLst>
      <p:ext uri="{BB962C8B-B14F-4D97-AF65-F5344CB8AC3E}">
        <p14:creationId xmlns:p14="http://schemas.microsoft.com/office/powerpoint/2010/main" val="1384095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Market based risk: Currency</a:t>
            </a:r>
            <a:endParaRPr lang="en-GB" sz="2591" dirty="0"/>
          </a:p>
        </p:txBody>
      </p:sp>
      <p:graphicFrame>
        <p:nvGraphicFramePr>
          <p:cNvPr id="4" name="Table 3"/>
          <p:cNvGraphicFramePr>
            <a:graphicFrameLocks noGrp="1"/>
          </p:cNvGraphicFramePr>
          <p:nvPr>
            <p:extLst/>
          </p:nvPr>
        </p:nvGraphicFramePr>
        <p:xfrm>
          <a:off x="643930" y="1448680"/>
          <a:ext cx="9288940" cy="1491157"/>
        </p:xfrm>
        <a:graphic>
          <a:graphicData uri="http://schemas.openxmlformats.org/drawingml/2006/table">
            <a:tbl>
              <a:tblPr firstRow="1" bandRow="1">
                <a:tableStyleId>{5C22544A-7EE6-4342-B048-85BDC9FD1C3A}</a:tableStyleId>
              </a:tblPr>
              <a:tblGrid>
                <a:gridCol w="2322235"/>
                <a:gridCol w="2322235"/>
                <a:gridCol w="2322235"/>
                <a:gridCol w="2322235"/>
              </a:tblGrid>
              <a:tr h="478049">
                <a:tc>
                  <a:txBody>
                    <a:bodyPr/>
                    <a:lstStyle/>
                    <a:p>
                      <a:r>
                        <a:rPr lang="en-GB" sz="1200" dirty="0" smtClean="0">
                          <a:solidFill>
                            <a:schemeClr val="tx1"/>
                          </a:solidFill>
                        </a:rPr>
                        <a:t>Definition</a:t>
                      </a:r>
                      <a:endParaRPr lang="en-GB" sz="1200" dirty="0">
                        <a:solidFill>
                          <a:schemeClr val="tx1"/>
                        </a:solidFill>
                      </a:endParaRPr>
                    </a:p>
                  </a:txBody>
                  <a:tcPr marL="98708" marR="98708" marT="49354" marB="49354"/>
                </a:tc>
                <a:tc>
                  <a:txBody>
                    <a:bodyPr/>
                    <a:lstStyle/>
                    <a:p>
                      <a:r>
                        <a:rPr lang="en-GB" sz="1200" dirty="0" smtClean="0">
                          <a:solidFill>
                            <a:schemeClr val="tx1"/>
                          </a:solidFill>
                        </a:rPr>
                        <a:t>IAM</a:t>
                      </a:r>
                      <a:r>
                        <a:rPr lang="en-GB" sz="1200" baseline="0" dirty="0" smtClean="0">
                          <a:solidFill>
                            <a:schemeClr val="tx1"/>
                          </a:solidFill>
                        </a:rPr>
                        <a:t> philosophy</a:t>
                      </a:r>
                      <a:endParaRPr lang="en-GB" sz="1200" dirty="0">
                        <a:solidFill>
                          <a:schemeClr val="tx1"/>
                        </a:solidFill>
                      </a:endParaRPr>
                    </a:p>
                  </a:txBody>
                  <a:tcPr marL="98708" marR="98708" marT="49354" marB="49354"/>
                </a:tc>
                <a:tc>
                  <a:txBody>
                    <a:bodyPr/>
                    <a:lstStyle/>
                    <a:p>
                      <a:r>
                        <a:rPr lang="en-GB" sz="1200" dirty="0" smtClean="0">
                          <a:solidFill>
                            <a:schemeClr val="tx1"/>
                          </a:solidFill>
                        </a:rPr>
                        <a:t>Investment Implication</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Monitoring</a:t>
                      </a:r>
                      <a:r>
                        <a:rPr lang="en-GB" sz="1200" baseline="0" dirty="0" smtClean="0">
                          <a:solidFill>
                            <a:schemeClr val="tx1"/>
                          </a:solidFill>
                        </a:rPr>
                        <a:t> and Controlling</a:t>
                      </a:r>
                      <a:endParaRPr lang="en-GB" sz="1200" dirty="0">
                        <a:solidFill>
                          <a:schemeClr val="tx1"/>
                        </a:solidFill>
                      </a:endParaRPr>
                    </a:p>
                  </a:txBody>
                  <a:tcPr marL="98708" marR="98708" marT="49354" marB="49354"/>
                </a:tc>
              </a:tr>
              <a:tr h="1003534">
                <a:tc>
                  <a:txBody>
                    <a:bodyPr/>
                    <a:lstStyle/>
                    <a:p>
                      <a:r>
                        <a:rPr lang="en-GB" sz="1200" dirty="0" smtClean="0">
                          <a:solidFill>
                            <a:schemeClr val="tx1"/>
                          </a:solidFill>
                        </a:rPr>
                        <a:t>The</a:t>
                      </a:r>
                      <a:r>
                        <a:rPr lang="en-GB" sz="1200" baseline="0" dirty="0" smtClean="0">
                          <a:solidFill>
                            <a:schemeClr val="tx1"/>
                          </a:solidFill>
                        </a:rPr>
                        <a:t> risk of receiving back less than the invested proceeds through currency depreciation relative to benchmark or liabilities</a:t>
                      </a:r>
                      <a:endParaRPr lang="en-GB" sz="1200" dirty="0">
                        <a:solidFill>
                          <a:schemeClr val="tx1"/>
                        </a:solidFill>
                      </a:endParaRPr>
                    </a:p>
                  </a:txBody>
                  <a:tcPr marL="98708" marR="98708" marT="49354" marB="493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We</a:t>
                      </a:r>
                      <a:r>
                        <a:rPr lang="en-GB" sz="1200" baseline="0" dirty="0" smtClean="0">
                          <a:solidFill>
                            <a:schemeClr val="tx1"/>
                          </a:solidFill>
                        </a:rPr>
                        <a:t> believe that active positioning in currency is a source of uncorrelated returns over the medium term</a:t>
                      </a:r>
                      <a:endParaRPr lang="en-GB" sz="1200" dirty="0">
                        <a:solidFill>
                          <a:schemeClr val="tx1"/>
                        </a:solidFill>
                      </a:endParaRPr>
                    </a:p>
                  </a:txBody>
                  <a:tcPr marL="98708" marR="98708" marT="49354" marB="49354"/>
                </a:tc>
                <a:tc>
                  <a:txBody>
                    <a:bodyPr/>
                    <a:lstStyle/>
                    <a:p>
                      <a:r>
                        <a:rPr lang="en-GB" sz="1200" dirty="0" smtClean="0">
                          <a:solidFill>
                            <a:schemeClr val="tx1"/>
                          </a:solidFill>
                        </a:rPr>
                        <a:t>Willing</a:t>
                      </a:r>
                      <a:r>
                        <a:rPr lang="en-GB" sz="1200" baseline="0" dirty="0" smtClean="0">
                          <a:solidFill>
                            <a:schemeClr val="tx1"/>
                          </a:solidFill>
                        </a:rPr>
                        <a:t> to take positions that deviate from benchmark as Strategic Themes. Avoid short term positions</a:t>
                      </a:r>
                      <a:endParaRPr lang="en-GB" sz="1200" dirty="0">
                        <a:solidFill>
                          <a:schemeClr val="tx1"/>
                        </a:solidFill>
                      </a:endParaRPr>
                    </a:p>
                  </a:txBody>
                  <a:tcPr marL="98708" marR="98708" marT="49354" marB="49354"/>
                </a:tc>
                <a:tc>
                  <a:txBody>
                    <a:bodyPr/>
                    <a:lstStyle/>
                    <a:p>
                      <a:r>
                        <a:rPr lang="en-GB" sz="1200" dirty="0" smtClean="0">
                          <a:solidFill>
                            <a:schemeClr val="tx1"/>
                          </a:solidFill>
                        </a:rPr>
                        <a:t>Part</a:t>
                      </a:r>
                      <a:r>
                        <a:rPr lang="en-GB" sz="1200" baseline="0" dirty="0" smtClean="0">
                          <a:solidFill>
                            <a:schemeClr val="tx1"/>
                          </a:solidFill>
                        </a:rPr>
                        <a:t> of our systematic process; set out rational and risks to view. Monitor both and change view if necessary</a:t>
                      </a:r>
                      <a:endParaRPr lang="en-GB" sz="1200" dirty="0">
                        <a:solidFill>
                          <a:schemeClr val="tx1"/>
                        </a:solidFill>
                      </a:endParaRPr>
                    </a:p>
                  </a:txBody>
                  <a:tcPr marL="98708" marR="98708" marT="49354" marB="49354"/>
                </a:tc>
              </a:tr>
            </a:tbl>
          </a:graphicData>
        </a:graphic>
      </p:graphicFrame>
      <p:sp>
        <p:nvSpPr>
          <p:cNvPr id="6" name="TextBox 5"/>
          <p:cNvSpPr txBox="1"/>
          <p:nvPr/>
        </p:nvSpPr>
        <p:spPr>
          <a:xfrm>
            <a:off x="8298345" y="3166798"/>
            <a:ext cx="2565147" cy="1022331"/>
          </a:xfrm>
          <a:prstGeom prst="rect">
            <a:avLst/>
          </a:prstGeom>
          <a:noFill/>
        </p:spPr>
        <p:txBody>
          <a:bodyPr wrap="square" rtlCol="0">
            <a:spAutoFit/>
          </a:bodyPr>
          <a:lstStyle/>
          <a:p>
            <a:r>
              <a:rPr lang="en-GB" sz="1511" i="1" dirty="0"/>
              <a:t>…systematic process. Our FX scorecard monitors currency relative to a chosen base</a:t>
            </a:r>
            <a:endParaRPr lang="en-GB" sz="1511" i="1" dirty="0"/>
          </a:p>
        </p:txBody>
      </p:sp>
      <p:pic>
        <p:nvPicPr>
          <p:cNvPr id="3" name="Picture 2"/>
          <p:cNvPicPr>
            <a:picLocks noChangeAspect="1"/>
          </p:cNvPicPr>
          <p:nvPr/>
        </p:nvPicPr>
        <p:blipFill>
          <a:blip r:embed="rId2"/>
          <a:stretch>
            <a:fillRect/>
          </a:stretch>
        </p:blipFill>
        <p:spPr>
          <a:xfrm>
            <a:off x="5514680" y="3667026"/>
            <a:ext cx="2867778" cy="2479249"/>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1491422468"/>
              </p:ext>
            </p:extLst>
          </p:nvPr>
        </p:nvGraphicFramePr>
        <p:xfrm>
          <a:off x="643930" y="3007193"/>
          <a:ext cx="4702771" cy="3421331"/>
        </p:xfrm>
        <a:graphic>
          <a:graphicData uri="http://schemas.openxmlformats.org/drawingml/2006/table">
            <a:tbl>
              <a:tblPr firstRow="1" bandRow="1">
                <a:tableStyleId>{5C22544A-7EE6-4342-B048-85BDC9FD1C3A}</a:tableStyleId>
              </a:tblPr>
              <a:tblGrid>
                <a:gridCol w="488023"/>
                <a:gridCol w="1303245"/>
                <a:gridCol w="454749"/>
                <a:gridCol w="2456754"/>
              </a:tblGrid>
              <a:tr h="346219">
                <a:tc gridSpan="4">
                  <a:txBody>
                    <a:bodyPr/>
                    <a:lstStyle/>
                    <a:p>
                      <a:pPr algn="ctr"/>
                      <a:r>
                        <a:rPr lang="en-GB" sz="800" dirty="0" smtClean="0">
                          <a:solidFill>
                            <a:sysClr val="windowText" lastClr="000000"/>
                          </a:solidFill>
                        </a:rPr>
                        <a:t>USD Compelling Forces</a:t>
                      </a:r>
                      <a:r>
                        <a:rPr lang="en-GB" sz="800" baseline="0" dirty="0" smtClean="0">
                          <a:solidFill>
                            <a:sysClr val="windowText" lastClr="000000"/>
                          </a:solidFill>
                        </a:rPr>
                        <a:t> Scorecard </a:t>
                      </a:r>
                      <a:endParaRPr lang="en-GB" sz="8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en-GB" sz="1100" dirty="0"/>
                    </a:p>
                  </a:txBody>
                  <a:tcPr/>
                </a:tc>
                <a:tc hMerge="1">
                  <a:txBody>
                    <a:bodyPr/>
                    <a:lstStyle/>
                    <a:p>
                      <a:endParaRPr lang="en-GB" sz="1100"/>
                    </a:p>
                  </a:txBody>
                  <a:tcPr/>
                </a:tc>
                <a:tc hMerge="1">
                  <a:txBody>
                    <a:bodyPr/>
                    <a:lstStyle/>
                    <a:p>
                      <a:endParaRPr lang="en-GB" sz="1100" dirty="0"/>
                    </a:p>
                  </a:txBody>
                  <a:tcPr/>
                </a:tc>
              </a:tr>
              <a:tr h="232132">
                <a:tc rowSpan="4">
                  <a:txBody>
                    <a:bodyPr/>
                    <a:lstStyle/>
                    <a:p>
                      <a:pPr algn="ctr"/>
                      <a:r>
                        <a:rPr lang="en-GB" sz="800" b="1" dirty="0" smtClean="0"/>
                        <a:t>Fundamentals</a:t>
                      </a:r>
                      <a:endParaRPr lang="en-GB" sz="800"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800" dirty="0" smtClean="0"/>
                        <a:t>Cyclical</a:t>
                      </a:r>
                      <a:r>
                        <a:rPr lang="en-GB" sz="800" baseline="0" dirty="0" smtClean="0"/>
                        <a:t> score</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-1.0</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Data appears to be slowing, surprises are very weak and inflation is undershooting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6366">
                <a:tc vMerge="1">
                  <a:txBody>
                    <a:bodyPr/>
                    <a:lstStyle/>
                    <a:p>
                      <a:endParaRPr lang="en-GB" sz="1100" dirty="0"/>
                    </a:p>
                  </a:txBody>
                  <a:tcPr/>
                </a:tc>
                <a:tc>
                  <a:txBody>
                    <a:bodyPr/>
                    <a:lstStyle/>
                    <a:p>
                      <a:pPr algn="ctr"/>
                      <a:r>
                        <a:rPr lang="en-GB" sz="800" dirty="0" smtClean="0"/>
                        <a:t>Country specific</a:t>
                      </a:r>
                      <a:r>
                        <a:rPr lang="en-GB" sz="800" baseline="0" dirty="0" smtClean="0"/>
                        <a:t> score</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0.0</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Politics seem to be offsetting pro-growth agenda. Score neutral awaiting clarity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001">
                <a:tc vMerge="1">
                  <a:txBody>
                    <a:bodyPr/>
                    <a:lstStyle/>
                    <a:p>
                      <a:endParaRPr lang="en-GB" sz="1100" dirty="0"/>
                    </a:p>
                  </a:txBody>
                  <a:tcPr/>
                </a:tc>
                <a:tc>
                  <a:txBody>
                    <a:bodyPr/>
                    <a:lstStyle/>
                    <a:p>
                      <a:pPr algn="ctr"/>
                      <a:r>
                        <a:rPr lang="en-GB" sz="800" dirty="0" smtClean="0"/>
                        <a:t>Structural score</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-1.0</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Inequality, low productivity, ageing population and low neutral rates are headwinds.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219">
                <a:tc vMerge="1">
                  <a:txBody>
                    <a:bodyPr/>
                    <a:lstStyle/>
                    <a:p>
                      <a:endParaRPr lang="en-GB" sz="1100" dirty="0"/>
                    </a:p>
                  </a:txBody>
                  <a:tcPr/>
                </a:tc>
                <a:tc>
                  <a:txBody>
                    <a:bodyPr/>
                    <a:lstStyle/>
                    <a:p>
                      <a:pPr algn="ctr"/>
                      <a:r>
                        <a:rPr lang="en-GB" sz="800" dirty="0" smtClean="0"/>
                        <a:t>Monetary policy regime</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+1.0</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Fed is forcing up real yields. This should be USD positive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6555">
                <a:tc>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en-GB" sz="800" b="1" dirty="0" smtClean="0"/>
                        <a:t>Valuation</a:t>
                      </a:r>
                    </a:p>
                    <a:p>
                      <a:pPr algn="ctr"/>
                      <a:endParaRPr lang="en-GB" sz="8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GB" sz="8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-1.0</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1 SD Expensive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219">
                <a:tc rowSpan="2">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en-GB" sz="800" b="1" dirty="0" smtClean="0"/>
                        <a:t>Market Price Behaviour</a:t>
                      </a:r>
                    </a:p>
                    <a:p>
                      <a:pPr algn="ctr"/>
                      <a:endParaRPr lang="en-GB" sz="8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GB" sz="800" kern="1200" dirty="0" smtClean="0">
                          <a:solidFill>
                            <a:schemeClr val="dk1"/>
                          </a:solidFill>
                          <a:latin typeface="+mn-lt"/>
                          <a:ea typeface="+mn-ea"/>
                          <a:cs typeface="+mn-cs"/>
                        </a:rPr>
                        <a:t>Technical </a:t>
                      </a:r>
                      <a:r>
                        <a:rPr lang="en-GB" sz="800" kern="1200" dirty="0">
                          <a:solidFill>
                            <a:schemeClr val="dk1"/>
                          </a:solidFill>
                          <a:latin typeface="+mn-lt"/>
                          <a:ea typeface="+mn-ea"/>
                          <a:cs typeface="+mn-cs"/>
                        </a:rPr>
                        <a:t>Score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+0.5</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USD looking oversold and well off highs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9168">
                <a:tc vMerge="1">
                  <a:txBody>
                    <a:bodyPr/>
                    <a:lstStyle/>
                    <a:p>
                      <a:pPr algn="ctr"/>
                      <a:endParaRPr lang="en-GB" sz="1100" dirty="0"/>
                    </a:p>
                  </a:txBody>
                  <a:tcPr vert="vert270" anchor="ctr"/>
                </a:tc>
                <a:tc>
                  <a:txBody>
                    <a:bodyPr/>
                    <a:lstStyle/>
                    <a:p>
                      <a:pPr algn="ctr" fontAlgn="b"/>
                      <a:r>
                        <a:rPr lang="en-GB" sz="800" kern="1200" dirty="0">
                          <a:solidFill>
                            <a:schemeClr val="dk1"/>
                          </a:solidFill>
                          <a:latin typeface="+mn-lt"/>
                          <a:ea typeface="+mn-ea"/>
                          <a:cs typeface="+mn-cs"/>
                        </a:rPr>
                        <a:t>Positioning Score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smtClean="0"/>
                        <a:t>+0.5</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GB" sz="800" b="0" i="0" u="none" strike="noStrike" dirty="0">
                          <a:solidFill>
                            <a:srgbClr val="000000"/>
                          </a:solidFill>
                          <a:effectLst/>
                          <a:latin typeface="Arial" panose="020B0604020202020204" pitchFamily="34" charset="0"/>
                        </a:rPr>
                        <a:t>Fast money now short USD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219">
                <a:tc gridSpan="2">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en-GB" sz="800" b="1" dirty="0" smtClean="0"/>
                        <a:t>Total </a:t>
                      </a:r>
                      <a:endParaRPr lang="en-GB" sz="8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en-GB" sz="1100" b="1" dirty="0"/>
                    </a:p>
                  </a:txBody>
                  <a:tcPr anchor="ctr"/>
                </a:tc>
                <a:tc>
                  <a:txBody>
                    <a:bodyPr/>
                    <a:lstStyle/>
                    <a:p>
                      <a:pPr algn="ctr"/>
                      <a:r>
                        <a:rPr lang="en-GB" sz="800" dirty="0" smtClean="0"/>
                        <a:t>-0.25</a:t>
                      </a: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3256004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671362"/>
            <a:ext cx="9949660" cy="431914"/>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807" dirty="0" smtClean="0"/>
              <a:t>Behaviour not labels- How we think of risk</a:t>
            </a:r>
            <a:endParaRPr lang="en-GB" sz="2807" dirty="0"/>
          </a:p>
        </p:txBody>
      </p:sp>
      <p:sp>
        <p:nvSpPr>
          <p:cNvPr id="3" name="Rectangle 3"/>
          <p:cNvSpPr txBox="1">
            <a:spLocks noChangeArrowheads="1"/>
          </p:cNvSpPr>
          <p:nvPr/>
        </p:nvSpPr>
        <p:spPr>
          <a:xfrm>
            <a:off x="371871" y="1600929"/>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endParaRPr lang="en-GB" sz="1943" dirty="0"/>
          </a:p>
        </p:txBody>
      </p:sp>
      <p:sp>
        <p:nvSpPr>
          <p:cNvPr id="4" name="Text Placeholder 5"/>
          <p:cNvSpPr txBox="1">
            <a:spLocks/>
          </p:cNvSpPr>
          <p:nvPr/>
        </p:nvSpPr>
        <p:spPr>
          <a:xfrm>
            <a:off x="450850" y="1619250"/>
            <a:ext cx="9791700" cy="984885"/>
          </a:xfrm>
          <a:prstGeom prst="rect">
            <a:avLst/>
          </a:prstGeom>
        </p:spPr>
        <p:txBody>
          <a:bodyPr/>
          <a:lstStyle>
            <a:lvl1pPr marL="0" indent="0" algn="l" defTabSz="995690" rtl="0" eaLnBrk="1" latinLnBrk="0" hangingPunct="1">
              <a:lnSpc>
                <a:spcPct val="100000"/>
              </a:lnSpc>
              <a:spcBef>
                <a:spcPts val="600"/>
              </a:spcBef>
              <a:spcAft>
                <a:spcPts val="0"/>
              </a:spcAft>
              <a:buFont typeface="Arial" pitchFamily="34" charset="0"/>
              <a:buNone/>
              <a:defRPr lang="en-US" sz="1800" b="0" kern="1200" dirty="0" smtClean="0">
                <a:solidFill>
                  <a:schemeClr val="tx1"/>
                </a:solidFill>
                <a:latin typeface="+mn-lt"/>
                <a:ea typeface="+mn-ea"/>
                <a:cs typeface="+mn-cs"/>
              </a:defRPr>
            </a:lvl1pPr>
            <a:lvl2pPr marL="266700" indent="-266700" algn="l" defTabSz="995690" rtl="0" eaLnBrk="1" latinLnBrk="0" hangingPunct="1">
              <a:lnSpc>
                <a:spcPct val="100000"/>
              </a:lnSpc>
              <a:spcBef>
                <a:spcPts val="600"/>
              </a:spcBef>
              <a:spcAft>
                <a:spcPts val="0"/>
              </a:spcAft>
              <a:buClr>
                <a:schemeClr val="tx1"/>
              </a:buClr>
              <a:buSzPct val="100000"/>
              <a:buFont typeface="Arial" pitchFamily="34" charset="0"/>
              <a:buChar char="●"/>
              <a:defRPr lang="en-US" sz="1800" b="0" kern="1200" baseline="0" dirty="0" smtClean="0">
                <a:solidFill>
                  <a:schemeClr val="tx1"/>
                </a:solidFill>
                <a:latin typeface="+mn-lt"/>
                <a:ea typeface="+mn-ea"/>
                <a:cs typeface="+mn-cs"/>
              </a:defRPr>
            </a:lvl2pPr>
            <a:lvl3pPr marL="542925" indent="-276225"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3pPr>
            <a:lvl4pPr marL="809625" indent="-266700"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4pPr>
            <a:lvl5pPr marL="0" indent="0" algn="l" defTabSz="995690" rtl="0" eaLnBrk="1" latinLnBrk="0" hangingPunct="1">
              <a:lnSpc>
                <a:spcPct val="100000"/>
              </a:lnSpc>
              <a:spcBef>
                <a:spcPts val="1800"/>
              </a:spcBef>
              <a:spcAft>
                <a:spcPts val="0"/>
              </a:spcAft>
              <a:buClrTx/>
              <a:buFont typeface="Arial" pitchFamily="34" charset="0"/>
              <a:buNone/>
              <a:defRPr lang="en-GB" sz="1600" b="1" kern="1200" dirty="0" smtClean="0">
                <a:solidFill>
                  <a:schemeClr val="tx1"/>
                </a:solidFill>
                <a:latin typeface="Arial Black" panose="020B0A04020102020204" pitchFamily="34" charset="0"/>
                <a:ea typeface="+mn-ea"/>
                <a:cs typeface="+mn-cs"/>
              </a:defRPr>
            </a:lvl5pPr>
            <a:lvl6pPr marL="895350" indent="-171450" algn="l" defTabSz="995690" rtl="0" eaLnBrk="1" latinLnBrk="0" hangingPunct="1">
              <a:lnSpc>
                <a:spcPct val="110000"/>
              </a:lnSpc>
              <a:spcBef>
                <a:spcPts val="0"/>
              </a:spcBef>
              <a:spcAft>
                <a:spcPts val="600"/>
              </a:spcAft>
              <a:buClrTx/>
              <a:buFont typeface="Arial" pitchFamily="34" charset="0"/>
              <a:buNone/>
              <a:defRPr sz="1600" kern="1200" baseline="0">
                <a:solidFill>
                  <a:schemeClr val="tx1"/>
                </a:solidFill>
                <a:latin typeface="+mn-lt"/>
                <a:ea typeface="+mn-ea"/>
                <a:cs typeface="+mn-cs"/>
              </a:defRPr>
            </a:lvl6pPr>
            <a:lvl7pPr marL="893763" indent="-180975"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7pPr>
            <a:lvl8pPr marL="1073150" indent="-179388"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8pPr>
            <a:lvl9pPr marL="1254125" indent="-180975" algn="l" defTabSz="995690" rtl="0" eaLnBrk="1" latinLnBrk="0" hangingPunct="1">
              <a:lnSpc>
                <a:spcPct val="110000"/>
              </a:lnSpc>
              <a:spcBef>
                <a:spcPts val="0"/>
              </a:spcBef>
              <a:spcAft>
                <a:spcPts val="600"/>
              </a:spcAft>
              <a:buClr>
                <a:schemeClr val="tx2"/>
              </a:buClr>
              <a:buFont typeface="Arial" pitchFamily="34" charset="0"/>
              <a:buNone/>
              <a:defRPr sz="1600" kern="1200" baseline="0">
                <a:solidFill>
                  <a:schemeClr val="tx1"/>
                </a:solidFill>
                <a:latin typeface="+mn-lt"/>
                <a:ea typeface="+mn-ea"/>
                <a:cs typeface="+mn-cs"/>
              </a:defRPr>
            </a:lvl9pPr>
          </a:lstStyle>
          <a:p>
            <a:pPr lvl="1"/>
            <a:r>
              <a:rPr lang="en-GB" dirty="0" smtClean="0"/>
              <a:t>One risk number does not explain the story </a:t>
            </a:r>
          </a:p>
          <a:p>
            <a:pPr lvl="1"/>
            <a:r>
              <a:rPr lang="en-GB" dirty="0" smtClean="0"/>
              <a:t>Think of the portfolio’s behaviour</a:t>
            </a:r>
          </a:p>
          <a:p>
            <a:pPr lvl="1"/>
            <a:r>
              <a:rPr lang="en-GB" dirty="0" smtClean="0"/>
              <a:t>What factors dominate the portfolio’s risk</a:t>
            </a:r>
          </a:p>
          <a:p>
            <a:pPr lvl="2"/>
            <a:r>
              <a:rPr lang="en-GB" dirty="0" smtClean="0"/>
              <a:t>Beta</a:t>
            </a:r>
          </a:p>
          <a:p>
            <a:pPr lvl="2"/>
            <a:r>
              <a:rPr lang="en-GB" dirty="0" smtClean="0"/>
              <a:t>Correlation </a:t>
            </a:r>
          </a:p>
          <a:p>
            <a:pPr lvl="1"/>
            <a:endParaRPr lang="en-GB" dirty="0"/>
          </a:p>
        </p:txBody>
      </p:sp>
      <p:pic>
        <p:nvPicPr>
          <p:cNvPr id="5" name="Picture 4"/>
          <p:cNvPicPr>
            <a:picLocks noChangeAspect="1"/>
          </p:cNvPicPr>
          <p:nvPr/>
        </p:nvPicPr>
        <p:blipFill>
          <a:blip r:embed="rId2"/>
          <a:stretch>
            <a:fillRect/>
          </a:stretch>
        </p:blipFill>
        <p:spPr>
          <a:xfrm>
            <a:off x="6080289" y="1120584"/>
            <a:ext cx="2934454" cy="2511892"/>
          </a:xfrm>
          <a:prstGeom prst="rect">
            <a:avLst/>
          </a:prstGeom>
        </p:spPr>
      </p:pic>
      <p:pic>
        <p:nvPicPr>
          <p:cNvPr id="6" name="Picture 5"/>
          <p:cNvPicPr>
            <a:picLocks noChangeAspect="1"/>
          </p:cNvPicPr>
          <p:nvPr/>
        </p:nvPicPr>
        <p:blipFill>
          <a:blip r:embed="rId3"/>
          <a:stretch>
            <a:fillRect/>
          </a:stretch>
        </p:blipFill>
        <p:spPr>
          <a:xfrm>
            <a:off x="5160689" y="3723371"/>
            <a:ext cx="4600784" cy="1323065"/>
          </a:xfrm>
          <a:prstGeom prst="rect">
            <a:avLst/>
          </a:prstGeom>
        </p:spPr>
      </p:pic>
      <p:pic>
        <p:nvPicPr>
          <p:cNvPr id="7" name="Picture 6"/>
          <p:cNvPicPr>
            <a:picLocks noChangeAspect="1"/>
          </p:cNvPicPr>
          <p:nvPr/>
        </p:nvPicPr>
        <p:blipFill>
          <a:blip r:embed="rId4"/>
          <a:stretch>
            <a:fillRect/>
          </a:stretch>
        </p:blipFill>
        <p:spPr>
          <a:xfrm>
            <a:off x="5160689" y="5388899"/>
            <a:ext cx="4600784" cy="1127353"/>
          </a:xfrm>
          <a:prstGeom prst="rect">
            <a:avLst/>
          </a:prstGeom>
        </p:spPr>
      </p:pic>
    </p:spTree>
    <p:extLst>
      <p:ext uri="{BB962C8B-B14F-4D97-AF65-F5344CB8AC3E}">
        <p14:creationId xmlns:p14="http://schemas.microsoft.com/office/powerpoint/2010/main" val="336841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671362"/>
            <a:ext cx="9949660" cy="431914"/>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807" dirty="0" smtClean="0"/>
              <a:t>Stress test portfolio for scenarios- event risk</a:t>
            </a:r>
            <a:endParaRPr lang="en-GB" sz="2807" dirty="0"/>
          </a:p>
        </p:txBody>
      </p:sp>
      <p:sp>
        <p:nvSpPr>
          <p:cNvPr id="3" name="Rectangle 3"/>
          <p:cNvSpPr txBox="1">
            <a:spLocks noChangeArrowheads="1"/>
          </p:cNvSpPr>
          <p:nvPr/>
        </p:nvSpPr>
        <p:spPr>
          <a:xfrm>
            <a:off x="371871" y="1619250"/>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endParaRPr lang="en-GB" sz="1943" dirty="0"/>
          </a:p>
        </p:txBody>
      </p:sp>
      <p:sp>
        <p:nvSpPr>
          <p:cNvPr id="4" name="Text Placeholder 5"/>
          <p:cNvSpPr txBox="1">
            <a:spLocks/>
          </p:cNvSpPr>
          <p:nvPr/>
        </p:nvSpPr>
        <p:spPr>
          <a:xfrm>
            <a:off x="450850" y="1619250"/>
            <a:ext cx="4074016" cy="984885"/>
          </a:xfrm>
          <a:prstGeom prst="rect">
            <a:avLst/>
          </a:prstGeom>
        </p:spPr>
        <p:txBody>
          <a:bodyPr/>
          <a:lstStyle>
            <a:lvl1pPr marL="0" indent="0" algn="l" defTabSz="995690" rtl="0" eaLnBrk="1" latinLnBrk="0" hangingPunct="1">
              <a:lnSpc>
                <a:spcPct val="100000"/>
              </a:lnSpc>
              <a:spcBef>
                <a:spcPts val="600"/>
              </a:spcBef>
              <a:spcAft>
                <a:spcPts val="0"/>
              </a:spcAft>
              <a:buFont typeface="Arial" pitchFamily="34" charset="0"/>
              <a:buNone/>
              <a:defRPr lang="en-US" sz="1800" b="0" kern="1200" dirty="0" smtClean="0">
                <a:solidFill>
                  <a:schemeClr val="tx1"/>
                </a:solidFill>
                <a:latin typeface="+mn-lt"/>
                <a:ea typeface="+mn-ea"/>
                <a:cs typeface="+mn-cs"/>
              </a:defRPr>
            </a:lvl1pPr>
            <a:lvl2pPr marL="266700" indent="-266700" algn="l" defTabSz="995690" rtl="0" eaLnBrk="1" latinLnBrk="0" hangingPunct="1">
              <a:lnSpc>
                <a:spcPct val="100000"/>
              </a:lnSpc>
              <a:spcBef>
                <a:spcPts val="600"/>
              </a:spcBef>
              <a:spcAft>
                <a:spcPts val="0"/>
              </a:spcAft>
              <a:buClr>
                <a:schemeClr val="tx1"/>
              </a:buClr>
              <a:buSzPct val="100000"/>
              <a:buFont typeface="Arial" pitchFamily="34" charset="0"/>
              <a:buChar char="●"/>
              <a:defRPr lang="en-US" sz="1800" b="0" kern="1200" baseline="0" dirty="0" smtClean="0">
                <a:solidFill>
                  <a:schemeClr val="tx1"/>
                </a:solidFill>
                <a:latin typeface="+mn-lt"/>
                <a:ea typeface="+mn-ea"/>
                <a:cs typeface="+mn-cs"/>
              </a:defRPr>
            </a:lvl2pPr>
            <a:lvl3pPr marL="542925" indent="-276225"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3pPr>
            <a:lvl4pPr marL="809625" indent="-266700"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4pPr>
            <a:lvl5pPr marL="0" indent="0" algn="l" defTabSz="995690" rtl="0" eaLnBrk="1" latinLnBrk="0" hangingPunct="1">
              <a:lnSpc>
                <a:spcPct val="100000"/>
              </a:lnSpc>
              <a:spcBef>
                <a:spcPts val="1800"/>
              </a:spcBef>
              <a:spcAft>
                <a:spcPts val="0"/>
              </a:spcAft>
              <a:buClrTx/>
              <a:buFont typeface="Arial" pitchFamily="34" charset="0"/>
              <a:buNone/>
              <a:defRPr lang="en-GB" sz="1600" b="1" kern="1200" dirty="0" smtClean="0">
                <a:solidFill>
                  <a:schemeClr val="tx1"/>
                </a:solidFill>
                <a:latin typeface="Arial Black" panose="020B0A04020102020204" pitchFamily="34" charset="0"/>
                <a:ea typeface="+mn-ea"/>
                <a:cs typeface="+mn-cs"/>
              </a:defRPr>
            </a:lvl5pPr>
            <a:lvl6pPr marL="895350" indent="-171450" algn="l" defTabSz="995690" rtl="0" eaLnBrk="1" latinLnBrk="0" hangingPunct="1">
              <a:lnSpc>
                <a:spcPct val="110000"/>
              </a:lnSpc>
              <a:spcBef>
                <a:spcPts val="0"/>
              </a:spcBef>
              <a:spcAft>
                <a:spcPts val="600"/>
              </a:spcAft>
              <a:buClrTx/>
              <a:buFont typeface="Arial" pitchFamily="34" charset="0"/>
              <a:buNone/>
              <a:defRPr sz="1600" kern="1200" baseline="0">
                <a:solidFill>
                  <a:schemeClr val="tx1"/>
                </a:solidFill>
                <a:latin typeface="+mn-lt"/>
                <a:ea typeface="+mn-ea"/>
                <a:cs typeface="+mn-cs"/>
              </a:defRPr>
            </a:lvl6pPr>
            <a:lvl7pPr marL="893763" indent="-180975"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7pPr>
            <a:lvl8pPr marL="1073150" indent="-179388"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8pPr>
            <a:lvl9pPr marL="1254125" indent="-180975" algn="l" defTabSz="995690" rtl="0" eaLnBrk="1" latinLnBrk="0" hangingPunct="1">
              <a:lnSpc>
                <a:spcPct val="110000"/>
              </a:lnSpc>
              <a:spcBef>
                <a:spcPts val="0"/>
              </a:spcBef>
              <a:spcAft>
                <a:spcPts val="600"/>
              </a:spcAft>
              <a:buClr>
                <a:schemeClr val="tx2"/>
              </a:buClr>
              <a:buFont typeface="Arial" pitchFamily="34" charset="0"/>
              <a:buNone/>
              <a:defRPr sz="1600" kern="1200" baseline="0">
                <a:solidFill>
                  <a:schemeClr val="tx1"/>
                </a:solidFill>
                <a:latin typeface="+mn-lt"/>
                <a:ea typeface="+mn-ea"/>
                <a:cs typeface="+mn-cs"/>
              </a:defRPr>
            </a:lvl9pPr>
          </a:lstStyle>
          <a:p>
            <a:pPr lvl="1"/>
            <a:r>
              <a:rPr lang="en-GB" dirty="0" smtClean="0"/>
              <a:t>Monthly meeting </a:t>
            </a:r>
            <a:endParaRPr lang="en-GB" dirty="0"/>
          </a:p>
          <a:p>
            <a:pPr lvl="1"/>
            <a:r>
              <a:rPr lang="en-GB" dirty="0" smtClean="0"/>
              <a:t>Propose Events which pose risk to our portfolios</a:t>
            </a:r>
          </a:p>
          <a:p>
            <a:pPr lvl="1"/>
            <a:r>
              <a:rPr lang="en-GB" dirty="0" smtClean="0"/>
              <a:t>Try to estimate market impact</a:t>
            </a:r>
          </a:p>
          <a:p>
            <a:pPr lvl="1"/>
            <a:r>
              <a:rPr lang="en-GB" dirty="0" smtClean="0"/>
              <a:t>Stress test portfolios</a:t>
            </a:r>
          </a:p>
          <a:p>
            <a:pPr lvl="1"/>
            <a:endParaRPr lang="en-GB" dirty="0"/>
          </a:p>
        </p:txBody>
      </p:sp>
      <p:pic>
        <p:nvPicPr>
          <p:cNvPr id="5" name="Picture 4"/>
          <p:cNvPicPr>
            <a:picLocks noChangeAspect="1"/>
          </p:cNvPicPr>
          <p:nvPr/>
        </p:nvPicPr>
        <p:blipFill>
          <a:blip r:embed="rId2"/>
          <a:stretch>
            <a:fillRect/>
          </a:stretch>
        </p:blipFill>
        <p:spPr>
          <a:xfrm>
            <a:off x="5275353" y="1900322"/>
            <a:ext cx="5104927" cy="4088896"/>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76036672"/>
              </p:ext>
            </p:extLst>
          </p:nvPr>
        </p:nvGraphicFramePr>
        <p:xfrm>
          <a:off x="371871" y="3633686"/>
          <a:ext cx="4326336" cy="2260600"/>
        </p:xfrm>
        <a:graphic>
          <a:graphicData uri="http://schemas.openxmlformats.org/drawingml/2006/table">
            <a:tbl>
              <a:tblPr firstRow="1" bandRow="1">
                <a:tableStyleId>{5C22544A-7EE6-4342-B048-85BDC9FD1C3A}</a:tableStyleId>
              </a:tblPr>
              <a:tblGrid>
                <a:gridCol w="1442112"/>
                <a:gridCol w="1442112"/>
                <a:gridCol w="1442112"/>
              </a:tblGrid>
              <a:tr h="370840">
                <a:tc>
                  <a:txBody>
                    <a:bodyPr/>
                    <a:lstStyle/>
                    <a:p>
                      <a:r>
                        <a:rPr lang="en-GB" sz="1400" dirty="0" smtClean="0"/>
                        <a:t>Known</a:t>
                      </a:r>
                    </a:p>
                  </a:txBody>
                  <a:tcPr/>
                </a:tc>
                <a:tc>
                  <a:txBody>
                    <a:bodyPr/>
                    <a:lstStyle/>
                    <a:p>
                      <a:r>
                        <a:rPr lang="en-GB" sz="1400" dirty="0" smtClean="0"/>
                        <a:t>Things we are aware of and understand</a:t>
                      </a:r>
                      <a:endParaRPr lang="en-GB" sz="1400" dirty="0"/>
                    </a:p>
                  </a:txBody>
                  <a:tcPr/>
                </a:tc>
                <a:tc>
                  <a:txBody>
                    <a:bodyPr/>
                    <a:lstStyle/>
                    <a:p>
                      <a:r>
                        <a:rPr lang="en-GB" sz="1400" dirty="0" smtClean="0"/>
                        <a:t>Things we are aware of</a:t>
                      </a:r>
                      <a:r>
                        <a:rPr lang="en-GB" sz="1400" baseline="0" dirty="0" smtClean="0"/>
                        <a:t> but don’t understand</a:t>
                      </a:r>
                      <a:endParaRPr lang="en-GB" sz="1400" dirty="0"/>
                    </a:p>
                  </a:txBody>
                  <a:tcPr/>
                </a:tc>
              </a:tr>
              <a:tr h="370840">
                <a:tc>
                  <a:txBody>
                    <a:bodyPr/>
                    <a:lstStyle/>
                    <a:p>
                      <a:r>
                        <a:rPr lang="en-GB" sz="1400" dirty="0" smtClean="0"/>
                        <a:t>Unknown</a:t>
                      </a:r>
                      <a:endParaRPr lang="en-GB" sz="1400" dirty="0"/>
                    </a:p>
                  </a:txBody>
                  <a:tcPr/>
                </a:tc>
                <a:tc>
                  <a:txBody>
                    <a:bodyPr/>
                    <a:lstStyle/>
                    <a:p>
                      <a:r>
                        <a:rPr lang="en-GB" sz="1400" dirty="0" smtClean="0"/>
                        <a:t>Things we understand but are not aware of</a:t>
                      </a:r>
                      <a:endParaRPr lang="en-GB" sz="1400" dirty="0"/>
                    </a:p>
                  </a:txBody>
                  <a:tcPr/>
                </a:tc>
                <a:tc>
                  <a:txBody>
                    <a:bodyPr/>
                    <a:lstStyle/>
                    <a:p>
                      <a:r>
                        <a:rPr lang="en-GB" sz="1400" dirty="0" smtClean="0"/>
                        <a:t>Things we are neither</a:t>
                      </a:r>
                      <a:r>
                        <a:rPr lang="en-GB" sz="1400" baseline="0" dirty="0" smtClean="0"/>
                        <a:t> aware of nor understand</a:t>
                      </a:r>
                      <a:endParaRPr lang="en-GB" sz="1400" dirty="0"/>
                    </a:p>
                  </a:txBody>
                  <a:tcPr/>
                </a:tc>
              </a:tr>
              <a:tr h="370840">
                <a:tc>
                  <a:txBody>
                    <a:bodyPr/>
                    <a:lstStyle/>
                    <a:p>
                      <a:endParaRPr lang="en-GB" sz="1400"/>
                    </a:p>
                  </a:txBody>
                  <a:tcPr/>
                </a:tc>
                <a:tc>
                  <a:txBody>
                    <a:bodyPr/>
                    <a:lstStyle/>
                    <a:p>
                      <a:r>
                        <a:rPr lang="en-GB" sz="1400" dirty="0" smtClean="0"/>
                        <a:t>Knows</a:t>
                      </a:r>
                      <a:endParaRPr lang="en-GB" sz="1400" dirty="0"/>
                    </a:p>
                  </a:txBody>
                  <a:tcPr/>
                </a:tc>
                <a:tc>
                  <a:txBody>
                    <a:bodyPr/>
                    <a:lstStyle/>
                    <a:p>
                      <a:r>
                        <a:rPr lang="en-GB" sz="1400" dirty="0" smtClean="0"/>
                        <a:t>Unknowns</a:t>
                      </a:r>
                      <a:endParaRPr lang="en-GB" sz="1400" dirty="0"/>
                    </a:p>
                  </a:txBody>
                  <a:tcPr/>
                </a:tc>
              </a:tr>
            </a:tbl>
          </a:graphicData>
        </a:graphic>
      </p:graphicFrame>
    </p:spTree>
    <p:extLst>
      <p:ext uri="{BB962C8B-B14F-4D97-AF65-F5344CB8AC3E}">
        <p14:creationId xmlns:p14="http://schemas.microsoft.com/office/powerpoint/2010/main" val="2081907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671362"/>
            <a:ext cx="9949660" cy="431914"/>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807" dirty="0" smtClean="0"/>
              <a:t>Other points of interest</a:t>
            </a:r>
            <a:endParaRPr lang="en-GB" sz="2807" dirty="0"/>
          </a:p>
        </p:txBody>
      </p:sp>
      <p:sp>
        <p:nvSpPr>
          <p:cNvPr id="3" name="Rectangle 3"/>
          <p:cNvSpPr txBox="1">
            <a:spLocks noChangeArrowheads="1"/>
          </p:cNvSpPr>
          <p:nvPr/>
        </p:nvSpPr>
        <p:spPr>
          <a:xfrm>
            <a:off x="371871" y="1600929"/>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endParaRPr lang="en-GB" sz="1943" dirty="0"/>
          </a:p>
        </p:txBody>
      </p:sp>
      <p:sp>
        <p:nvSpPr>
          <p:cNvPr id="4" name="Text Placeholder 5"/>
          <p:cNvSpPr txBox="1">
            <a:spLocks/>
          </p:cNvSpPr>
          <p:nvPr/>
        </p:nvSpPr>
        <p:spPr>
          <a:xfrm>
            <a:off x="450850" y="1619250"/>
            <a:ext cx="9791700" cy="984885"/>
          </a:xfrm>
          <a:prstGeom prst="rect">
            <a:avLst/>
          </a:prstGeom>
        </p:spPr>
        <p:txBody>
          <a:bodyPr/>
          <a:lstStyle>
            <a:lvl1pPr marL="0" indent="0" algn="l" defTabSz="995690" rtl="0" eaLnBrk="1" latinLnBrk="0" hangingPunct="1">
              <a:lnSpc>
                <a:spcPct val="100000"/>
              </a:lnSpc>
              <a:spcBef>
                <a:spcPts val="600"/>
              </a:spcBef>
              <a:spcAft>
                <a:spcPts val="0"/>
              </a:spcAft>
              <a:buFont typeface="Arial" pitchFamily="34" charset="0"/>
              <a:buNone/>
              <a:defRPr lang="en-US" sz="1800" b="0" kern="1200" dirty="0" smtClean="0">
                <a:solidFill>
                  <a:schemeClr val="tx1"/>
                </a:solidFill>
                <a:latin typeface="+mn-lt"/>
                <a:ea typeface="+mn-ea"/>
                <a:cs typeface="+mn-cs"/>
              </a:defRPr>
            </a:lvl1pPr>
            <a:lvl2pPr marL="266700" indent="-266700" algn="l" defTabSz="995690" rtl="0" eaLnBrk="1" latinLnBrk="0" hangingPunct="1">
              <a:lnSpc>
                <a:spcPct val="100000"/>
              </a:lnSpc>
              <a:spcBef>
                <a:spcPts val="600"/>
              </a:spcBef>
              <a:spcAft>
                <a:spcPts val="0"/>
              </a:spcAft>
              <a:buClr>
                <a:schemeClr val="tx1"/>
              </a:buClr>
              <a:buSzPct val="100000"/>
              <a:buFont typeface="Arial" pitchFamily="34" charset="0"/>
              <a:buChar char="●"/>
              <a:defRPr lang="en-US" sz="1800" b="0" kern="1200" baseline="0" dirty="0" smtClean="0">
                <a:solidFill>
                  <a:schemeClr val="tx1"/>
                </a:solidFill>
                <a:latin typeface="+mn-lt"/>
                <a:ea typeface="+mn-ea"/>
                <a:cs typeface="+mn-cs"/>
              </a:defRPr>
            </a:lvl2pPr>
            <a:lvl3pPr marL="542925" indent="-276225"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3pPr>
            <a:lvl4pPr marL="809625" indent="-266700" algn="l" defTabSz="995690" rtl="0" eaLnBrk="1" latinLnBrk="0" hangingPunct="1">
              <a:lnSpc>
                <a:spcPct val="100000"/>
              </a:lnSpc>
              <a:spcBef>
                <a:spcPts val="300"/>
              </a:spcBef>
              <a:spcAft>
                <a:spcPts val="0"/>
              </a:spcAft>
              <a:buClrTx/>
              <a:buFont typeface="Arial" pitchFamily="34" charset="0"/>
              <a:buChar char="‒"/>
              <a:defRPr lang="en-US" sz="1600" kern="1200" dirty="0" smtClean="0">
                <a:solidFill>
                  <a:schemeClr val="tx1"/>
                </a:solidFill>
                <a:latin typeface="+mn-lt"/>
                <a:ea typeface="+mn-ea"/>
                <a:cs typeface="+mn-cs"/>
              </a:defRPr>
            </a:lvl4pPr>
            <a:lvl5pPr marL="0" indent="0" algn="l" defTabSz="995690" rtl="0" eaLnBrk="1" latinLnBrk="0" hangingPunct="1">
              <a:lnSpc>
                <a:spcPct val="100000"/>
              </a:lnSpc>
              <a:spcBef>
                <a:spcPts val="1800"/>
              </a:spcBef>
              <a:spcAft>
                <a:spcPts val="0"/>
              </a:spcAft>
              <a:buClrTx/>
              <a:buFont typeface="Arial" pitchFamily="34" charset="0"/>
              <a:buNone/>
              <a:defRPr lang="en-GB" sz="1600" b="1" kern="1200" dirty="0" smtClean="0">
                <a:solidFill>
                  <a:schemeClr val="tx1"/>
                </a:solidFill>
                <a:latin typeface="Arial Black" panose="020B0A04020102020204" pitchFamily="34" charset="0"/>
                <a:ea typeface="+mn-ea"/>
                <a:cs typeface="+mn-cs"/>
              </a:defRPr>
            </a:lvl5pPr>
            <a:lvl6pPr marL="895350" indent="-171450" algn="l" defTabSz="995690" rtl="0" eaLnBrk="1" latinLnBrk="0" hangingPunct="1">
              <a:lnSpc>
                <a:spcPct val="110000"/>
              </a:lnSpc>
              <a:spcBef>
                <a:spcPts val="0"/>
              </a:spcBef>
              <a:spcAft>
                <a:spcPts val="600"/>
              </a:spcAft>
              <a:buClrTx/>
              <a:buFont typeface="Arial" pitchFamily="34" charset="0"/>
              <a:buNone/>
              <a:defRPr sz="1600" kern="1200" baseline="0">
                <a:solidFill>
                  <a:schemeClr val="tx1"/>
                </a:solidFill>
                <a:latin typeface="+mn-lt"/>
                <a:ea typeface="+mn-ea"/>
                <a:cs typeface="+mn-cs"/>
              </a:defRPr>
            </a:lvl6pPr>
            <a:lvl7pPr marL="893763" indent="-180975"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7pPr>
            <a:lvl8pPr marL="1073150" indent="-179388" algn="l" defTabSz="995690" rtl="0" eaLnBrk="1" latinLnBrk="0" hangingPunct="1">
              <a:lnSpc>
                <a:spcPct val="110000"/>
              </a:lnSpc>
              <a:spcBef>
                <a:spcPts val="0"/>
              </a:spcBef>
              <a:spcAft>
                <a:spcPts val="600"/>
              </a:spcAft>
              <a:buClr>
                <a:schemeClr val="tx2"/>
              </a:buClr>
              <a:buFont typeface="Arial" pitchFamily="34" charset="0"/>
              <a:buChar char="‒"/>
              <a:defRPr sz="1600" kern="1200" baseline="0">
                <a:solidFill>
                  <a:schemeClr val="tx1"/>
                </a:solidFill>
                <a:latin typeface="+mn-lt"/>
                <a:ea typeface="+mn-ea"/>
                <a:cs typeface="+mn-cs"/>
              </a:defRPr>
            </a:lvl8pPr>
            <a:lvl9pPr marL="1254125" indent="-180975" algn="l" defTabSz="995690" rtl="0" eaLnBrk="1" latinLnBrk="0" hangingPunct="1">
              <a:lnSpc>
                <a:spcPct val="110000"/>
              </a:lnSpc>
              <a:spcBef>
                <a:spcPts val="0"/>
              </a:spcBef>
              <a:spcAft>
                <a:spcPts val="600"/>
              </a:spcAft>
              <a:buClr>
                <a:schemeClr val="tx2"/>
              </a:buClr>
              <a:buFont typeface="Arial" pitchFamily="34" charset="0"/>
              <a:buNone/>
              <a:defRPr sz="1600" kern="1200" baseline="0">
                <a:solidFill>
                  <a:schemeClr val="tx1"/>
                </a:solidFill>
                <a:latin typeface="+mn-lt"/>
                <a:ea typeface="+mn-ea"/>
                <a:cs typeface="+mn-cs"/>
              </a:defRPr>
            </a:lvl9pPr>
          </a:lstStyle>
          <a:p>
            <a:pPr lvl="1"/>
            <a:endParaRPr lang="en-GB" dirty="0"/>
          </a:p>
        </p:txBody>
      </p:sp>
      <p:sp>
        <p:nvSpPr>
          <p:cNvPr id="9" name="Rectangle 3"/>
          <p:cNvSpPr txBox="1">
            <a:spLocks noChangeArrowheads="1"/>
          </p:cNvSpPr>
          <p:nvPr/>
        </p:nvSpPr>
        <p:spPr>
          <a:xfrm>
            <a:off x="524271" y="1753329"/>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endParaRPr lang="en-GB" sz="1943" dirty="0"/>
          </a:p>
        </p:txBody>
      </p:sp>
      <p:sp>
        <p:nvSpPr>
          <p:cNvPr id="10" name="Rectangle 3"/>
          <p:cNvSpPr txBox="1">
            <a:spLocks noChangeArrowheads="1"/>
          </p:cNvSpPr>
          <p:nvPr/>
        </p:nvSpPr>
        <p:spPr>
          <a:xfrm>
            <a:off x="371871" y="1448529"/>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r>
              <a:rPr lang="en-GB" sz="1943" dirty="0" smtClean="0"/>
              <a:t>Risk limits</a:t>
            </a:r>
          </a:p>
          <a:p>
            <a:pPr lvl="2"/>
            <a:r>
              <a:rPr lang="en-GB" sz="1943" dirty="0" smtClean="0"/>
              <a:t>Duration- Does this take curve risk into account? </a:t>
            </a:r>
          </a:p>
          <a:p>
            <a:pPr lvl="2"/>
            <a:r>
              <a:rPr lang="en-GB" sz="1943" dirty="0" smtClean="0"/>
              <a:t>Currency- Do we give EM and DM currencies equal weights?</a:t>
            </a:r>
          </a:p>
          <a:p>
            <a:pPr lvl="2"/>
            <a:r>
              <a:rPr lang="en-GB" sz="1943" dirty="0" smtClean="0"/>
              <a:t>Credit- Spread duration versus hard % limit</a:t>
            </a:r>
          </a:p>
          <a:p>
            <a:pPr lvl="2"/>
            <a:r>
              <a:rPr lang="en-GB" sz="1943" dirty="0" smtClean="0"/>
              <a:t>VAR- Volatility paradox </a:t>
            </a:r>
          </a:p>
        </p:txBody>
      </p:sp>
      <p:pic>
        <p:nvPicPr>
          <p:cNvPr id="11" name="Picture 10"/>
          <p:cNvPicPr>
            <a:picLocks noChangeAspect="1"/>
          </p:cNvPicPr>
          <p:nvPr/>
        </p:nvPicPr>
        <p:blipFill>
          <a:blip r:embed="rId2"/>
          <a:stretch>
            <a:fillRect/>
          </a:stretch>
        </p:blipFill>
        <p:spPr>
          <a:xfrm>
            <a:off x="4666267" y="3254188"/>
            <a:ext cx="5502635" cy="3237453"/>
          </a:xfrm>
          <a:prstGeom prst="rect">
            <a:avLst/>
          </a:prstGeom>
        </p:spPr>
      </p:pic>
    </p:spTree>
    <p:extLst>
      <p:ext uri="{BB962C8B-B14F-4D97-AF65-F5344CB8AC3E}">
        <p14:creationId xmlns:p14="http://schemas.microsoft.com/office/powerpoint/2010/main" val="3248104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endParaRPr lang="en-US" dirty="0"/>
          </a:p>
        </p:txBody>
      </p:sp>
      <p:sp>
        <p:nvSpPr>
          <p:cNvPr id="2" name="Title 1"/>
          <p:cNvSpPr>
            <a:spLocks noGrp="1"/>
          </p:cNvSpPr>
          <p:nvPr>
            <p:ph type="ctrTitle"/>
          </p:nvPr>
        </p:nvSpPr>
        <p:spPr/>
        <p:txBody>
          <a:bodyPr/>
          <a:lstStyle/>
          <a:p>
            <a:r>
              <a:rPr lang="en-ZA" dirty="0"/>
              <a:t>Thank you</a:t>
            </a:r>
            <a:r>
              <a:rPr lang="en-US" dirty="0"/>
              <a:t/>
            </a:r>
            <a:br>
              <a:rPr lang="en-US" dirty="0"/>
            </a:br>
            <a:endParaRPr lang="en-US" dirty="0"/>
          </a:p>
        </p:txBody>
      </p:sp>
      <p:sp>
        <p:nvSpPr>
          <p:cNvPr id="5" name="Subtitle 4"/>
          <p:cNvSpPr>
            <a:spLocks noGrp="1"/>
          </p:cNvSpPr>
          <p:nvPr>
            <p:ph type="subTitle" idx="1"/>
          </p:nvPr>
        </p:nvSpPr>
        <p:spPr/>
        <p:txBody>
          <a:bodyPr/>
          <a:lstStyle/>
          <a:p>
            <a:r>
              <a:rPr lang="en-ZA" dirty="0" smtClean="0"/>
              <a:t>www.investecassetmanagement.com</a:t>
            </a:r>
            <a:endParaRPr lang="en-US" dirty="0"/>
          </a:p>
        </p:txBody>
      </p:sp>
    </p:spTree>
    <p:extLst>
      <p:ext uri="{BB962C8B-B14F-4D97-AF65-F5344CB8AC3E}">
        <p14:creationId xmlns:p14="http://schemas.microsoft.com/office/powerpoint/2010/main" val="555609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4" name="Rectangle 4"/>
          <p:cNvSpPr>
            <a:spLocks noGrp="1" noChangeArrowheads="1"/>
          </p:cNvSpPr>
          <p:nvPr>
            <p:ph type="title"/>
          </p:nvPr>
        </p:nvSpPr>
        <p:spPr/>
        <p:txBody>
          <a:bodyPr/>
          <a:lstStyle/>
          <a:p>
            <a:r>
              <a:rPr lang="en-ZA" dirty="0" smtClean="0"/>
              <a:t>Important information</a:t>
            </a:r>
            <a:endParaRPr lang="en-ZA" dirty="0"/>
          </a:p>
        </p:txBody>
      </p:sp>
      <p:sp>
        <p:nvSpPr>
          <p:cNvPr id="8" name="Text Placeholder 7"/>
          <p:cNvSpPr>
            <a:spLocks noGrp="1"/>
          </p:cNvSpPr>
          <p:nvPr>
            <p:ph type="body" sz="quarter" idx="11"/>
          </p:nvPr>
        </p:nvSpPr>
        <p:spPr/>
        <p:txBody>
          <a:bodyPr/>
          <a:lstStyle/>
          <a:p>
            <a:endParaRPr lang="en-US"/>
          </a:p>
        </p:txBody>
      </p:sp>
      <p:sp>
        <p:nvSpPr>
          <p:cNvPr id="312325" name="Rectangle 5"/>
          <p:cNvSpPr>
            <a:spLocks noGrp="1" noChangeArrowheads="1"/>
          </p:cNvSpPr>
          <p:nvPr>
            <p:ph type="body" sz="quarter" idx="10"/>
          </p:nvPr>
        </p:nvSpPr>
        <p:spPr>
          <a:xfrm>
            <a:off x="450850" y="1619250"/>
            <a:ext cx="9791700" cy="3770263"/>
          </a:xfrm>
        </p:spPr>
        <p:txBody>
          <a:bodyPr/>
          <a:lstStyle/>
          <a:p>
            <a:r>
              <a:rPr lang="en-GB" sz="1000" dirty="0" smtClean="0"/>
              <a:t>All information and opinions provided are of a general nature and are not intended to address the circumstances of any particular individual or entity.  We are not acting and do not purport to act in any way as an advisor or in a fiduciary capacity.  No one should act upon such information or opinion without appropriate professional advice after a thorough examination of a particular situation.  We endeavour to provide accurate and timely information but we make no representation or warranty, express or implied, with respect to the correctness, accuracy or completeness of the information and opinions.  We do not undertake to update, modify or amend the information on a frequent basis or to advise any person if such information subsequently becomes inaccurate.  Any representation or opinion is provided for information purposes only.  </a:t>
            </a:r>
          </a:p>
          <a:p>
            <a:r>
              <a:rPr lang="en-GB" sz="1000" dirty="0" smtClean="0"/>
              <a:t>In </a:t>
            </a:r>
            <a:r>
              <a:rPr lang="en-US" sz="1000" dirty="0"/>
              <a:t>In the event that specific funds are mentioned please refer to the relevant </a:t>
            </a:r>
            <a:r>
              <a:rPr lang="en-US" sz="1000" dirty="0" smtClean="0"/>
              <a:t>fact sheet in </a:t>
            </a:r>
            <a:r>
              <a:rPr lang="en-US" sz="1000" dirty="0"/>
              <a:t>order to obtain all the necessary information in regard to that fund</a:t>
            </a:r>
            <a:r>
              <a:rPr lang="en-GB" sz="1000" dirty="0" smtClean="0"/>
              <a:t>.  </a:t>
            </a:r>
          </a:p>
          <a:p>
            <a:r>
              <a:rPr lang="en-GB" sz="1000" dirty="0" smtClean="0"/>
              <a:t>Collective Investment scheme funds are generally medium to long term investments.  The value of participatory interests may go down as well as up and past performance is not necessarily a guide to the future. Funds  are traded at ruling prices and can engage in borrowing and scrip lending.  A schedule of charges, fees and adviser fees is available on request from the manager.  Additional adviser fees may be paid and if so, are subject to the relevant FAIS disclosure requirements.</a:t>
            </a:r>
            <a:r>
              <a:rPr lang="en-ZA" sz="1000" dirty="0" smtClean="0"/>
              <a:t> </a:t>
            </a:r>
          </a:p>
          <a:p>
            <a:r>
              <a:rPr lang="en-GB" sz="1000" dirty="0" smtClean="0"/>
              <a:t>Investment Team: There is no assurance that the persons referenced herein will continue to be involved with investing for this Fund, or that other persons not identified herein will become involved with investing assets for the Manager or assets of the Fund at any time without notice. </a:t>
            </a:r>
          </a:p>
          <a:p>
            <a:pPr lvl="0"/>
            <a:r>
              <a:rPr lang="en-GB" sz="1000" dirty="0" smtClean="0"/>
              <a:t>Investment Process: Any description or information regarding investment process or strategies is provided for illustrative purposes only, may not be fully indicative of any present or future investments and may be changed at the discretion of the manager without notice. References to specific investments, strategies or investment vehicles are for illustrative purposes only and should not be relied upon as a recommendation to purchase or sell such investments or to engage in any particular strategy. Portfolio data is expected to change and there is no assurance that the actual portfolio will remain as described herein. There is no assurance that the investments presented will be available in the future at the levels presented, with the same characteristics or be available at all. Past performance is no guarantee of future results and has no bearing upon the ability of Manager to construct the illustrative portfolio and implement its investment strategy or investment objective. </a:t>
            </a:r>
          </a:p>
          <a:p>
            <a:r>
              <a:rPr lang="en-GB" sz="1000" dirty="0" smtClean="0"/>
              <a:t>Certain Investec Asset Management funds are offered as long-term insurance policies issued by Investec Assurance Limited, a registered insurer in terms of the Long-term Insurance Act.</a:t>
            </a:r>
          </a:p>
          <a:p>
            <a:r>
              <a:rPr lang="en-US" sz="1000" dirty="0"/>
              <a:t>This presentation is the copyright of Investec and its contents may not be re-used without Investec’s prior permission</a:t>
            </a:r>
            <a:r>
              <a:rPr lang="en-US" sz="1000" dirty="0" smtClean="0"/>
              <a:t>.</a:t>
            </a:r>
            <a:endParaRPr lang="en-GB" sz="1000" dirty="0" smtClean="0"/>
          </a:p>
          <a:p>
            <a:r>
              <a:rPr lang="en-GB" sz="1000" dirty="0" smtClean="0"/>
              <a:t>Investec Asset Management is an authorised financial services provider.</a:t>
            </a:r>
            <a:endParaRPr lang="en-ZA" sz="1000" dirty="0"/>
          </a:p>
        </p:txBody>
      </p:sp>
      <p:sp>
        <p:nvSpPr>
          <p:cNvPr id="2" name="Rectangle 1"/>
          <p:cNvSpPr/>
          <p:nvPr/>
        </p:nvSpPr>
        <p:spPr bwMode="gray">
          <a:xfrm>
            <a:off x="0" y="-288759"/>
            <a:ext cx="10693400" cy="269507"/>
          </a:xfrm>
          <a:prstGeom prst="rect">
            <a:avLst/>
          </a:prstGeom>
          <a:solidFill>
            <a:schemeClr val="accent1"/>
          </a:solidFill>
          <a:ln w="6350">
            <a:noFill/>
            <a:miter lim="800000"/>
            <a:headEnd/>
            <a:tailEnd/>
          </a:ln>
          <a:effectLst/>
        </p:spPr>
        <p:txBody>
          <a:bodyPr lIns="36000" tIns="36000" rIns="36000" bIns="36000" rtlCol="0" anchor="ctr"/>
          <a:lstStyle/>
          <a:p>
            <a:pPr>
              <a:spcBef>
                <a:spcPct val="0"/>
              </a:spcBef>
              <a:buClrTx/>
              <a:buFontTx/>
              <a:buNone/>
            </a:pPr>
            <a:r>
              <a:rPr lang="en-ZA" sz="1200" b="1" dirty="0" smtClean="0">
                <a:solidFill>
                  <a:schemeClr val="bg1"/>
                </a:solidFill>
                <a:cs typeface="Arial" charset="0"/>
              </a:rPr>
              <a:t>GENERIC INSTITUTIONAL DISCLAIMER</a:t>
            </a:r>
            <a:endParaRPr lang="en-US" sz="1200" b="1" dirty="0">
              <a:solidFill>
                <a:schemeClr val="bg1"/>
              </a:solidFill>
              <a:cs typeface="Arial" charset="0"/>
            </a:endParaRPr>
          </a:p>
        </p:txBody>
      </p:sp>
    </p:spTree>
    <p:extLst>
      <p:ext uri="{BB962C8B-B14F-4D97-AF65-F5344CB8AC3E}">
        <p14:creationId xmlns:p14="http://schemas.microsoft.com/office/powerpoint/2010/main" val="781612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smtClean="0"/>
              <a:t>Agenda</a:t>
            </a:r>
            <a:endParaRPr lang="en-GB" dirty="0"/>
          </a:p>
        </p:txBody>
      </p:sp>
      <p:sp>
        <p:nvSpPr>
          <p:cNvPr id="8" name="Text Placeholder 7"/>
          <p:cNvSpPr>
            <a:spLocks noGrp="1"/>
          </p:cNvSpPr>
          <p:nvPr>
            <p:ph type="body" sz="quarter" idx="11"/>
          </p:nvPr>
        </p:nvSpPr>
        <p:spPr/>
        <p:txBody>
          <a:bodyPr/>
          <a:lstStyle/>
          <a:p>
            <a:endParaRPr lang="en-US"/>
          </a:p>
        </p:txBody>
      </p:sp>
      <p:sp>
        <p:nvSpPr>
          <p:cNvPr id="9" name="Text Placeholder 8"/>
          <p:cNvSpPr>
            <a:spLocks noGrp="1"/>
          </p:cNvSpPr>
          <p:nvPr>
            <p:ph type="body" sz="quarter" idx="13"/>
          </p:nvPr>
        </p:nvSpPr>
        <p:spPr/>
        <p:txBody>
          <a:bodyPr/>
          <a:lstStyle/>
          <a:p>
            <a:endParaRPr lang="en-US"/>
          </a:p>
        </p:txBody>
      </p:sp>
      <p:sp>
        <p:nvSpPr>
          <p:cNvPr id="10" name="Text Placeholder 9"/>
          <p:cNvSpPr>
            <a:spLocks noGrp="1"/>
          </p:cNvSpPr>
          <p:nvPr>
            <p:ph type="body" sz="quarter" idx="14"/>
          </p:nvPr>
        </p:nvSpPr>
        <p:spPr/>
        <p:txBody>
          <a:bodyPr/>
          <a:lstStyle/>
          <a:p>
            <a:endParaRPr lang="en-US"/>
          </a:p>
        </p:txBody>
      </p:sp>
      <p:sp>
        <p:nvSpPr>
          <p:cNvPr id="13" name="Text Placeholder 5"/>
          <p:cNvSpPr>
            <a:spLocks noGrp="1"/>
          </p:cNvSpPr>
          <p:nvPr>
            <p:ph type="body" sz="quarter" idx="10"/>
          </p:nvPr>
        </p:nvSpPr>
        <p:spPr>
          <a:xfrm>
            <a:off x="450850" y="1619250"/>
            <a:ext cx="9791700" cy="3108543"/>
          </a:xfrm>
        </p:spPr>
        <p:txBody>
          <a:bodyPr/>
          <a:lstStyle/>
          <a:p>
            <a:pPr lvl="1"/>
            <a:r>
              <a:rPr lang="en-GB" dirty="0"/>
              <a:t>The independent risk management framework: a ‘must have’</a:t>
            </a:r>
          </a:p>
          <a:p>
            <a:pPr lvl="1"/>
            <a:r>
              <a:rPr lang="en-GB" dirty="0" smtClean="0"/>
              <a:t>Portfolio </a:t>
            </a:r>
            <a:r>
              <a:rPr lang="en-GB" dirty="0"/>
              <a:t>Manager Risk </a:t>
            </a:r>
            <a:r>
              <a:rPr lang="en-GB" dirty="0" smtClean="0"/>
              <a:t>Framework</a:t>
            </a:r>
          </a:p>
          <a:p>
            <a:pPr lvl="1"/>
            <a:r>
              <a:rPr lang="en-GB" dirty="0"/>
              <a:t>Market based </a:t>
            </a:r>
            <a:r>
              <a:rPr lang="en-GB" dirty="0" smtClean="0"/>
              <a:t>risk</a:t>
            </a:r>
          </a:p>
          <a:p>
            <a:pPr lvl="1"/>
            <a:r>
              <a:rPr lang="en-GB" dirty="0"/>
              <a:t>Behaviour not labels- How we think of risk</a:t>
            </a:r>
          </a:p>
          <a:p>
            <a:pPr lvl="1"/>
            <a:r>
              <a:rPr lang="en-GB" dirty="0" smtClean="0"/>
              <a:t>Stress </a:t>
            </a:r>
            <a:r>
              <a:rPr lang="en-GB" dirty="0"/>
              <a:t>test portfolio for scenarios- event </a:t>
            </a:r>
            <a:r>
              <a:rPr lang="en-GB" dirty="0" smtClean="0"/>
              <a:t>risk</a:t>
            </a:r>
          </a:p>
          <a:p>
            <a:pPr lvl="1"/>
            <a:r>
              <a:rPr lang="en-GB" dirty="0"/>
              <a:t>Other points of interest</a:t>
            </a:r>
          </a:p>
          <a:p>
            <a:pPr lvl="1"/>
            <a:endParaRPr lang="en-GB" dirty="0"/>
          </a:p>
          <a:p>
            <a:pPr lvl="1"/>
            <a:endParaRPr lang="en-GB" dirty="0"/>
          </a:p>
          <a:p>
            <a:pPr lvl="1"/>
            <a:endParaRPr lang="en-GB" dirty="0" smtClean="0"/>
          </a:p>
        </p:txBody>
      </p:sp>
    </p:spTree>
    <p:extLst>
      <p:ext uri="{BB962C8B-B14F-4D97-AF65-F5344CB8AC3E}">
        <p14:creationId xmlns:p14="http://schemas.microsoft.com/office/powerpoint/2010/main" val="3295536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0" y="671362"/>
            <a:ext cx="9949660" cy="431914"/>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807" dirty="0"/>
              <a:t>The independent risk management framework: a ‘must have’</a:t>
            </a:r>
            <a:endParaRPr lang="en-GB" sz="2159" dirty="0">
              <a:solidFill>
                <a:schemeClr val="tx2"/>
              </a:solidFill>
            </a:endParaRPr>
          </a:p>
        </p:txBody>
      </p:sp>
      <p:graphicFrame>
        <p:nvGraphicFramePr>
          <p:cNvPr id="3" name="Diagram 2"/>
          <p:cNvGraphicFramePr/>
          <p:nvPr>
            <p:extLst/>
          </p:nvPr>
        </p:nvGraphicFramePr>
        <p:xfrm>
          <a:off x="1782233" y="1593156"/>
          <a:ext cx="6906930" cy="4519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Left Brace 3"/>
          <p:cNvSpPr/>
          <p:nvPr/>
        </p:nvSpPr>
        <p:spPr>
          <a:xfrm>
            <a:off x="1615578" y="1448680"/>
            <a:ext cx="455198" cy="2409683"/>
          </a:xfrm>
          <a:prstGeom prst="lef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sz="2159"/>
          </a:p>
        </p:txBody>
      </p:sp>
      <p:sp>
        <p:nvSpPr>
          <p:cNvPr id="5" name="Left Brace 4"/>
          <p:cNvSpPr/>
          <p:nvPr/>
        </p:nvSpPr>
        <p:spPr>
          <a:xfrm>
            <a:off x="1615578" y="4013826"/>
            <a:ext cx="455198" cy="2409683"/>
          </a:xfrm>
          <a:prstGeom prst="lef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sz="2159"/>
          </a:p>
        </p:txBody>
      </p:sp>
      <p:sp>
        <p:nvSpPr>
          <p:cNvPr id="6" name="TextBox 5"/>
          <p:cNvSpPr txBox="1"/>
          <p:nvPr/>
        </p:nvSpPr>
        <p:spPr>
          <a:xfrm>
            <a:off x="192811" y="2254832"/>
            <a:ext cx="1387053" cy="789832"/>
          </a:xfrm>
          <a:prstGeom prst="rect">
            <a:avLst/>
          </a:prstGeom>
          <a:noFill/>
        </p:spPr>
        <p:txBody>
          <a:bodyPr wrap="square" rtlCol="0">
            <a:spAutoFit/>
          </a:bodyPr>
          <a:lstStyle/>
          <a:p>
            <a:r>
              <a:rPr lang="en-ZA" sz="1511" b="1" dirty="0"/>
              <a:t>Risk &amp; Performance Group</a:t>
            </a:r>
            <a:endParaRPr lang="en-ZA" sz="1511" b="1" dirty="0"/>
          </a:p>
        </p:txBody>
      </p:sp>
      <p:sp>
        <p:nvSpPr>
          <p:cNvPr id="7" name="TextBox 6"/>
          <p:cNvSpPr txBox="1"/>
          <p:nvPr/>
        </p:nvSpPr>
        <p:spPr>
          <a:xfrm>
            <a:off x="192812" y="4936263"/>
            <a:ext cx="1422767" cy="557332"/>
          </a:xfrm>
          <a:prstGeom prst="rect">
            <a:avLst/>
          </a:prstGeom>
          <a:noFill/>
        </p:spPr>
        <p:txBody>
          <a:bodyPr wrap="square" rtlCol="0">
            <a:spAutoFit/>
          </a:bodyPr>
          <a:lstStyle/>
          <a:p>
            <a:r>
              <a:rPr lang="en-ZA" sz="1511" b="1" dirty="0"/>
              <a:t>Compliance </a:t>
            </a:r>
          </a:p>
          <a:p>
            <a:r>
              <a:rPr lang="en-ZA" sz="1511" b="1" dirty="0"/>
              <a:t>Group</a:t>
            </a:r>
            <a:endParaRPr lang="en-ZA" sz="1511" b="1" dirty="0"/>
          </a:p>
        </p:txBody>
      </p:sp>
      <p:sp>
        <p:nvSpPr>
          <p:cNvPr id="8" name="TextBox 7"/>
          <p:cNvSpPr txBox="1"/>
          <p:nvPr/>
        </p:nvSpPr>
        <p:spPr>
          <a:xfrm>
            <a:off x="2237431" y="6656704"/>
            <a:ext cx="6296269" cy="424603"/>
          </a:xfrm>
          <a:prstGeom prst="rect">
            <a:avLst/>
          </a:prstGeom>
          <a:noFill/>
        </p:spPr>
        <p:txBody>
          <a:bodyPr wrap="square" rtlCol="0">
            <a:spAutoFit/>
          </a:bodyPr>
          <a:lstStyle/>
          <a:p>
            <a:pPr algn="ctr"/>
            <a:r>
              <a:rPr lang="en-ZA" sz="2159" dirty="0">
                <a:solidFill>
                  <a:schemeClr val="tx2"/>
                </a:solidFill>
              </a:rPr>
              <a:t>Both groups report in to Global Risk Committee</a:t>
            </a:r>
            <a:endParaRPr lang="en-ZA" sz="2159" dirty="0">
              <a:solidFill>
                <a:schemeClr val="tx2"/>
              </a:solidFill>
            </a:endParaRPr>
          </a:p>
        </p:txBody>
      </p:sp>
    </p:spTree>
    <p:extLst>
      <p:ext uri="{BB962C8B-B14F-4D97-AF65-F5344CB8AC3E}">
        <p14:creationId xmlns:p14="http://schemas.microsoft.com/office/powerpoint/2010/main" val="1824276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Portfolio Manager Risk Framework</a:t>
            </a:r>
            <a:endParaRPr lang="en-GB" sz="2591" dirty="0"/>
          </a:p>
        </p:txBody>
      </p:sp>
      <p:graphicFrame>
        <p:nvGraphicFramePr>
          <p:cNvPr id="6" name="Diagram 5"/>
          <p:cNvGraphicFramePr/>
          <p:nvPr>
            <p:extLst/>
          </p:nvPr>
        </p:nvGraphicFramePr>
        <p:xfrm>
          <a:off x="5113505" y="1434024"/>
          <a:ext cx="4885906" cy="4630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14"/>
          <p:cNvSpPr txBox="1">
            <a:spLocks/>
          </p:cNvSpPr>
          <p:nvPr/>
        </p:nvSpPr>
        <p:spPr>
          <a:xfrm>
            <a:off x="605065" y="1448680"/>
            <a:ext cx="4119781" cy="4897098"/>
          </a:xfrm>
          <a:prstGeom prst="rect">
            <a:avLst/>
          </a:prstGeom>
        </p:spPr>
        <p:txBody>
          <a:bodyPr/>
          <a:lstStyle/>
          <a:p>
            <a:pPr marL="370161" indent="-370161" eaLnBrk="0" fontAlgn="base" hangingPunct="0">
              <a:spcBef>
                <a:spcPct val="50000"/>
              </a:spcBef>
              <a:spcAft>
                <a:spcPct val="0"/>
              </a:spcAft>
              <a:buClr>
                <a:schemeClr val="tx2"/>
              </a:buClr>
              <a:buSzPct val="120000"/>
              <a:buFont typeface="Arial" pitchFamily="34" charset="0"/>
              <a:buChar char="•"/>
              <a:defRPr/>
            </a:pPr>
            <a:r>
              <a:rPr lang="en-GB" sz="1727" dirty="0"/>
              <a:t>An </a:t>
            </a:r>
            <a:r>
              <a:rPr lang="en-GB" sz="1727" dirty="0"/>
              <a:t>operationally independent risk team is crucial. However, </a:t>
            </a:r>
            <a:r>
              <a:rPr lang="en-GB" sz="1727" u="sng" dirty="0">
                <a:solidFill>
                  <a:schemeClr val="tx2"/>
                </a:solidFill>
              </a:rPr>
              <a:t>it should not give false comfort to portfolio managers</a:t>
            </a:r>
          </a:p>
          <a:p>
            <a:pPr marL="370161" indent="-370161" eaLnBrk="0" fontAlgn="base" hangingPunct="0">
              <a:spcBef>
                <a:spcPct val="50000"/>
              </a:spcBef>
              <a:spcAft>
                <a:spcPct val="0"/>
              </a:spcAft>
              <a:buClr>
                <a:schemeClr val="tx2"/>
              </a:buClr>
              <a:buSzPct val="120000"/>
              <a:buFont typeface="Arial" pitchFamily="34" charset="0"/>
              <a:buChar char="•"/>
              <a:defRPr/>
            </a:pPr>
            <a:r>
              <a:rPr lang="en-GB" sz="1727" dirty="0"/>
              <a:t>Markets crave numerical assurance but the history of financial markets suggest </a:t>
            </a:r>
            <a:r>
              <a:rPr lang="en-GB" sz="1727" dirty="0">
                <a:solidFill>
                  <a:schemeClr val="tx2"/>
                </a:solidFill>
              </a:rPr>
              <a:t>the quantitative certainty of risk models are not compatible with the qualitative world in which participants operate </a:t>
            </a:r>
          </a:p>
          <a:p>
            <a:pPr marL="370161" indent="-370161" defTabSz="987095" eaLnBrk="0" fontAlgn="base" hangingPunct="0">
              <a:spcBef>
                <a:spcPct val="50000"/>
              </a:spcBef>
              <a:spcAft>
                <a:spcPct val="0"/>
              </a:spcAft>
              <a:buClr>
                <a:schemeClr val="tx2"/>
              </a:buClr>
              <a:buSzPct val="120000"/>
              <a:buFont typeface="Arial" pitchFamily="34" charset="0"/>
              <a:buChar char="•"/>
              <a:defRPr/>
            </a:pPr>
            <a:r>
              <a:rPr lang="en-GB" sz="1727" kern="0" dirty="0"/>
              <a:t>It is important that the portfolio managers are able to understand, identify, manage and monitor those </a:t>
            </a:r>
            <a:r>
              <a:rPr lang="en-GB" sz="1727" kern="0" dirty="0" smtClean="0"/>
              <a:t>risks</a:t>
            </a:r>
          </a:p>
          <a:p>
            <a:pPr marL="370161" indent="-370161" defTabSz="987095" eaLnBrk="0" fontAlgn="base" hangingPunct="0">
              <a:spcBef>
                <a:spcPct val="50000"/>
              </a:spcBef>
              <a:spcAft>
                <a:spcPct val="0"/>
              </a:spcAft>
              <a:buClr>
                <a:schemeClr val="tx2"/>
              </a:buClr>
              <a:buSzPct val="120000"/>
              <a:buFont typeface="Arial" pitchFamily="34" charset="0"/>
              <a:buChar char="•"/>
              <a:defRPr/>
            </a:pPr>
            <a:r>
              <a:rPr lang="en-GB" sz="1727" kern="0" dirty="0"/>
              <a:t>This should lead to better risk adjusted returns</a:t>
            </a:r>
          </a:p>
          <a:p>
            <a:pPr marL="370161" indent="-370161" defTabSz="987095" eaLnBrk="0" fontAlgn="base" hangingPunct="0">
              <a:spcBef>
                <a:spcPct val="50000"/>
              </a:spcBef>
              <a:spcAft>
                <a:spcPct val="0"/>
              </a:spcAft>
              <a:buClr>
                <a:schemeClr val="tx2"/>
              </a:buClr>
              <a:buSzPct val="120000"/>
              <a:buFont typeface="Arial" pitchFamily="34" charset="0"/>
              <a:buChar char="•"/>
              <a:defRPr/>
            </a:pPr>
            <a:endParaRPr lang="en-GB" sz="1727" kern="0" dirty="0"/>
          </a:p>
        </p:txBody>
      </p:sp>
    </p:spTree>
    <p:extLst>
      <p:ext uri="{BB962C8B-B14F-4D97-AF65-F5344CB8AC3E}">
        <p14:creationId xmlns:p14="http://schemas.microsoft.com/office/powerpoint/2010/main" val="389021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671362"/>
            <a:ext cx="9949660" cy="431914"/>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807"/>
              <a:t>On-going monitoring</a:t>
            </a:r>
            <a:endParaRPr lang="en-GB" sz="2807"/>
          </a:p>
        </p:txBody>
      </p:sp>
      <p:sp>
        <p:nvSpPr>
          <p:cNvPr id="3" name="Rectangle 3"/>
          <p:cNvSpPr txBox="1">
            <a:spLocks noChangeArrowheads="1"/>
          </p:cNvSpPr>
          <p:nvPr/>
        </p:nvSpPr>
        <p:spPr>
          <a:xfrm>
            <a:off x="371871" y="1600929"/>
            <a:ext cx="9949660" cy="3853994"/>
          </a:xfrm>
          <a:prstGeom prst="rect">
            <a:avLst/>
          </a:prstGeom>
        </p:spPr>
        <p:txBody>
          <a:bodyPr/>
          <a:lstStyle>
            <a:lvl1pPr marL="0" indent="0" algn="l" defTabSz="914400" rtl="0" eaLnBrk="1" latinLnBrk="0" hangingPunct="1">
              <a:spcBef>
                <a:spcPts val="600"/>
              </a:spcBef>
              <a:buFont typeface="Arial" pitchFamily="34" charset="0"/>
              <a:buNone/>
              <a:defRPr lang="en-US" sz="1800" kern="1200" dirty="0" smtClean="0">
                <a:solidFill>
                  <a:schemeClr val="tx1"/>
                </a:solidFill>
                <a:latin typeface="+mn-lt"/>
                <a:ea typeface="+mn-ea"/>
                <a:cs typeface="+mn-cs"/>
              </a:defRPr>
            </a:lvl1pPr>
            <a:lvl2pPr marL="265113"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2pPr>
            <a:lvl3pPr marL="542925" indent="-265113"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3pPr>
            <a:lvl4pPr marL="819150" indent="-276225" algn="l" defTabSz="914400" rtl="0" eaLnBrk="1" latinLnBrk="0" hangingPunct="1">
              <a:spcBef>
                <a:spcPts val="600"/>
              </a:spcBef>
              <a:buClr>
                <a:schemeClr val="tx2"/>
              </a:buClr>
              <a:buFont typeface="Arial" pitchFamily="34" charset="0"/>
              <a:buChar char="−"/>
              <a:defRPr lang="en-US" sz="1800" kern="1200" dirty="0" smtClean="0">
                <a:solidFill>
                  <a:schemeClr val="tx1"/>
                </a:solidFill>
                <a:latin typeface="+mn-lt"/>
                <a:ea typeface="+mn-ea"/>
                <a:cs typeface="+mn-cs"/>
              </a:defRPr>
            </a:lvl4pPr>
            <a:lvl5pPr marL="1073150" indent="-265113" algn="l" defTabSz="914400" rtl="0" eaLnBrk="1" latinLnBrk="0" hangingPunct="1">
              <a:spcBef>
                <a:spcPts val="600"/>
              </a:spcBef>
              <a:buClr>
                <a:schemeClr val="tx2"/>
              </a:buClr>
              <a:buFont typeface="Arial" pitchFamily="34" charset="0"/>
              <a:buChar char="−"/>
              <a:defRPr lang="en-GB" sz="1800" kern="1200" dirty="0" smtClean="0">
                <a:solidFill>
                  <a:schemeClr val="tx1"/>
                </a:solidFill>
                <a:latin typeface="+mn-lt"/>
                <a:ea typeface="+mn-ea"/>
                <a:cs typeface="+mn-cs"/>
              </a:defRPr>
            </a:lvl5pPr>
            <a:lvl6pPr marL="1350963"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6pPr>
            <a:lvl7pPr marL="1616075" indent="-255588"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7pPr>
            <a:lvl8pPr marL="1892300" indent="-276225" algn="l" defTabSz="914400"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8pPr>
            <a:lvl9pPr marL="2147888" indent="-254000" algn="l" defTabSz="914400"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9pPr>
          </a:lstStyle>
          <a:p>
            <a:pPr lvl="1"/>
            <a:r>
              <a:rPr lang="en-GB" sz="1943"/>
              <a:t>Communication is </a:t>
            </a:r>
            <a:r>
              <a:rPr lang="en-GB" sz="1943">
                <a:solidFill>
                  <a:schemeClr val="tx2"/>
                </a:solidFill>
              </a:rPr>
              <a:t>critical</a:t>
            </a:r>
          </a:p>
          <a:p>
            <a:pPr lvl="2"/>
            <a:r>
              <a:rPr lang="en-GB" sz="1943"/>
              <a:t>Regular communication with portfolio managers and within the risk team is essential</a:t>
            </a:r>
            <a:endParaRPr lang="en-GB" sz="1943" i="1">
              <a:solidFill>
                <a:schemeClr val="tx2"/>
              </a:solidFill>
            </a:endParaRPr>
          </a:p>
          <a:p>
            <a:pPr lvl="2"/>
            <a:r>
              <a:rPr lang="en-GB" sz="1943"/>
              <a:t>Ensures adherence to underlying investment philosophy: you need highly-disciplined portfolio managers who ultimately assume responsibility</a:t>
            </a:r>
          </a:p>
          <a:p>
            <a:pPr lvl="2"/>
            <a:r>
              <a:rPr lang="en-GB" sz="1943"/>
              <a:t>Risk management is a key </a:t>
            </a:r>
            <a:r>
              <a:rPr lang="en-GB" sz="1943">
                <a:solidFill>
                  <a:schemeClr val="tx2"/>
                </a:solidFill>
              </a:rPr>
              <a:t>facilitator</a:t>
            </a:r>
            <a:r>
              <a:rPr lang="en-GB" sz="1943"/>
              <a:t> in this process</a:t>
            </a:r>
          </a:p>
          <a:p>
            <a:pPr lvl="1"/>
            <a:r>
              <a:rPr lang="en-GB" sz="1943"/>
              <a:t>Prevention</a:t>
            </a:r>
          </a:p>
          <a:p>
            <a:pPr lvl="2"/>
            <a:r>
              <a:rPr lang="en-GB" sz="1943"/>
              <a:t>Pre-trade administrative checks using main dealing system </a:t>
            </a:r>
          </a:p>
          <a:p>
            <a:pPr lvl="2"/>
            <a:r>
              <a:rPr lang="en-GB" sz="1943">
                <a:solidFill>
                  <a:schemeClr val="tx2"/>
                </a:solidFill>
              </a:rPr>
              <a:t>ex-ante</a:t>
            </a:r>
            <a:r>
              <a:rPr lang="en-GB" sz="1943"/>
              <a:t> (or predictive) risk estimation</a:t>
            </a:r>
          </a:p>
          <a:p>
            <a:pPr lvl="1"/>
            <a:r>
              <a:rPr lang="en-GB" sz="1943"/>
              <a:t>Rigorous </a:t>
            </a:r>
            <a:r>
              <a:rPr lang="en-GB" sz="1943">
                <a:solidFill>
                  <a:schemeClr val="tx2"/>
                </a:solidFill>
              </a:rPr>
              <a:t>ex-post</a:t>
            </a:r>
            <a:r>
              <a:rPr lang="en-GB" sz="1943"/>
              <a:t> monitoring</a:t>
            </a:r>
          </a:p>
          <a:p>
            <a:pPr lvl="2"/>
            <a:r>
              <a:rPr lang="en-GB" sz="1943"/>
              <a:t>Frequency and type of monitoring depend on capability</a:t>
            </a:r>
          </a:p>
          <a:p>
            <a:pPr lvl="2"/>
            <a:r>
              <a:rPr lang="en-GB" sz="1943"/>
              <a:t>Formal outputs and follow-up</a:t>
            </a:r>
            <a:endParaRPr lang="en-GB" sz="1943"/>
          </a:p>
        </p:txBody>
      </p:sp>
    </p:spTree>
    <p:extLst>
      <p:ext uri="{BB962C8B-B14F-4D97-AF65-F5344CB8AC3E}">
        <p14:creationId xmlns:p14="http://schemas.microsoft.com/office/powerpoint/2010/main" val="280724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Market based risk: Interest Rate</a:t>
            </a:r>
            <a:endParaRPr lang="en-GB" sz="2591" dirty="0"/>
          </a:p>
        </p:txBody>
      </p:sp>
      <p:graphicFrame>
        <p:nvGraphicFramePr>
          <p:cNvPr id="4" name="Table 3"/>
          <p:cNvGraphicFramePr>
            <a:graphicFrameLocks noGrp="1"/>
          </p:cNvGraphicFramePr>
          <p:nvPr>
            <p:extLst/>
          </p:nvPr>
        </p:nvGraphicFramePr>
        <p:xfrm>
          <a:off x="643930" y="1448680"/>
          <a:ext cx="9288940" cy="2039797"/>
        </p:xfrm>
        <a:graphic>
          <a:graphicData uri="http://schemas.openxmlformats.org/drawingml/2006/table">
            <a:tbl>
              <a:tblPr firstRow="1" bandRow="1">
                <a:tableStyleId>{5C22544A-7EE6-4342-B048-85BDC9FD1C3A}</a:tableStyleId>
              </a:tblPr>
              <a:tblGrid>
                <a:gridCol w="2322235"/>
                <a:gridCol w="2322235"/>
                <a:gridCol w="2322235"/>
                <a:gridCol w="2322235"/>
              </a:tblGrid>
              <a:tr h="478049">
                <a:tc>
                  <a:txBody>
                    <a:bodyPr/>
                    <a:lstStyle/>
                    <a:p>
                      <a:r>
                        <a:rPr lang="en-GB" sz="1200" dirty="0" smtClean="0">
                          <a:solidFill>
                            <a:schemeClr val="tx1"/>
                          </a:solidFill>
                        </a:rPr>
                        <a:t>Definition</a:t>
                      </a:r>
                      <a:endParaRPr lang="en-GB" sz="1200" dirty="0">
                        <a:solidFill>
                          <a:schemeClr val="tx1"/>
                        </a:solidFill>
                      </a:endParaRPr>
                    </a:p>
                  </a:txBody>
                  <a:tcPr marL="98708" marR="98708" marT="49354" marB="49354"/>
                </a:tc>
                <a:tc>
                  <a:txBody>
                    <a:bodyPr/>
                    <a:lstStyle/>
                    <a:p>
                      <a:r>
                        <a:rPr lang="en-GB" sz="1200" dirty="0" smtClean="0">
                          <a:solidFill>
                            <a:schemeClr val="tx1"/>
                          </a:solidFill>
                        </a:rPr>
                        <a:t>IAM</a:t>
                      </a:r>
                      <a:r>
                        <a:rPr lang="en-GB" sz="1200" baseline="0" dirty="0" smtClean="0">
                          <a:solidFill>
                            <a:schemeClr val="tx1"/>
                          </a:solidFill>
                        </a:rPr>
                        <a:t> philosophy</a:t>
                      </a:r>
                      <a:endParaRPr lang="en-GB" sz="1200" dirty="0">
                        <a:solidFill>
                          <a:schemeClr val="tx1"/>
                        </a:solidFill>
                      </a:endParaRPr>
                    </a:p>
                  </a:txBody>
                  <a:tcPr marL="98708" marR="98708" marT="49354" marB="49354"/>
                </a:tc>
                <a:tc>
                  <a:txBody>
                    <a:bodyPr/>
                    <a:lstStyle/>
                    <a:p>
                      <a:r>
                        <a:rPr lang="en-GB" sz="1200" dirty="0" smtClean="0">
                          <a:solidFill>
                            <a:schemeClr val="tx1"/>
                          </a:solidFill>
                        </a:rPr>
                        <a:t>Investment Implication</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Monitoring</a:t>
                      </a:r>
                      <a:r>
                        <a:rPr lang="en-GB" sz="1200" baseline="0" dirty="0" smtClean="0">
                          <a:solidFill>
                            <a:schemeClr val="tx1"/>
                          </a:solidFill>
                        </a:rPr>
                        <a:t> and Controlling</a:t>
                      </a:r>
                      <a:endParaRPr lang="en-GB" sz="1200" dirty="0">
                        <a:solidFill>
                          <a:schemeClr val="tx1"/>
                        </a:solidFill>
                      </a:endParaRPr>
                    </a:p>
                  </a:txBody>
                  <a:tcPr marL="98708" marR="98708" marT="49354" marB="49354"/>
                </a:tc>
              </a:tr>
              <a:tr h="1546430">
                <a:tc>
                  <a:txBody>
                    <a:bodyPr/>
                    <a:lstStyle/>
                    <a:p>
                      <a:r>
                        <a:rPr lang="en-GB" sz="1200" dirty="0" smtClean="0">
                          <a:solidFill>
                            <a:schemeClr val="tx1"/>
                          </a:solidFill>
                        </a:rPr>
                        <a:t>The</a:t>
                      </a:r>
                      <a:r>
                        <a:rPr lang="en-GB" sz="1200" baseline="0" dirty="0" smtClean="0">
                          <a:solidFill>
                            <a:schemeClr val="tx1"/>
                          </a:solidFill>
                        </a:rPr>
                        <a:t> risk of adverse mark to market moves due to a sharp move in market interest rates</a:t>
                      </a:r>
                      <a:endParaRPr lang="en-GB" sz="1200" dirty="0">
                        <a:solidFill>
                          <a:schemeClr val="tx1"/>
                        </a:solidFill>
                      </a:endParaRPr>
                    </a:p>
                  </a:txBody>
                  <a:tcPr marL="98708" marR="98708" marT="49354" marB="49354"/>
                </a:tc>
                <a:tc>
                  <a:txBody>
                    <a:bodyPr/>
                    <a:lstStyle/>
                    <a:p>
                      <a:r>
                        <a:rPr lang="en-GB" sz="1200" dirty="0" smtClean="0">
                          <a:solidFill>
                            <a:schemeClr val="tx1"/>
                          </a:solidFill>
                        </a:rPr>
                        <a:t>We believe that superior risk adjusted returns from correct positioning for the prevailing interest rate regime</a:t>
                      </a:r>
                      <a:r>
                        <a:rPr lang="en-GB" sz="1200" baseline="0" dirty="0" smtClean="0">
                          <a:solidFill>
                            <a:schemeClr val="tx1"/>
                          </a:solidFill>
                        </a:rPr>
                        <a:t> can add value for our clients</a:t>
                      </a:r>
                      <a:endParaRPr lang="en-GB" sz="1200" dirty="0" smtClean="0">
                        <a:solidFill>
                          <a:schemeClr val="tx1"/>
                        </a:solidFill>
                      </a:endParaRPr>
                    </a:p>
                    <a:p>
                      <a:endParaRPr lang="en-GB" sz="1200" dirty="0">
                        <a:solidFill>
                          <a:schemeClr val="tx1"/>
                        </a:solidFill>
                      </a:endParaRPr>
                    </a:p>
                  </a:txBody>
                  <a:tcPr marL="98708" marR="98708" marT="49354" marB="493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Active management of duration, yield curve, cross-country and inflation linked government bonds expressed as ‘Strategic Themes’. A function of the prevailing interest</a:t>
                      </a:r>
                      <a:r>
                        <a:rPr lang="en-GB" sz="1200" baseline="0" dirty="0" smtClean="0">
                          <a:solidFill>
                            <a:schemeClr val="tx1"/>
                          </a:solidFill>
                        </a:rPr>
                        <a:t> rate regime</a:t>
                      </a:r>
                      <a:endParaRPr lang="en-GB" sz="1200" dirty="0" smtClean="0">
                        <a:solidFill>
                          <a:schemeClr val="tx1"/>
                        </a:solidFill>
                      </a:endParaRPr>
                    </a:p>
                    <a:p>
                      <a:endParaRPr lang="en-GB" sz="1200" dirty="0">
                        <a:solidFill>
                          <a:schemeClr val="tx1"/>
                        </a:solidFill>
                      </a:endParaRPr>
                    </a:p>
                  </a:txBody>
                  <a:tcPr marL="98708" marR="98708" marT="49354" marB="493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Part</a:t>
                      </a:r>
                      <a:r>
                        <a:rPr lang="en-GB" sz="1200" baseline="0" dirty="0" smtClean="0">
                          <a:solidFill>
                            <a:schemeClr val="tx1"/>
                          </a:solidFill>
                        </a:rPr>
                        <a:t> of our systematic process; set out rational and risks to view. Monitor both and change view if necessary. Read central bank Minutes carefully. Policy openness is now widely practiced. </a:t>
                      </a:r>
                      <a:endParaRPr lang="en-GB" sz="1200" dirty="0" smtClean="0">
                        <a:solidFill>
                          <a:schemeClr val="tx1"/>
                        </a:solidFill>
                      </a:endParaRPr>
                    </a:p>
                    <a:p>
                      <a:endParaRPr lang="en-GB" sz="1200" dirty="0">
                        <a:solidFill>
                          <a:schemeClr val="tx1"/>
                        </a:solidFill>
                      </a:endParaRPr>
                    </a:p>
                  </a:txBody>
                  <a:tcPr marL="98708" marR="98708" marT="49354" marB="49354"/>
                </a:tc>
              </a:tr>
            </a:tbl>
          </a:graphicData>
        </a:graphic>
      </p:graphicFrame>
      <p:sp>
        <p:nvSpPr>
          <p:cNvPr id="5" name="TextBox 4"/>
          <p:cNvSpPr txBox="1"/>
          <p:nvPr/>
        </p:nvSpPr>
        <p:spPr>
          <a:xfrm>
            <a:off x="520512" y="6058817"/>
            <a:ext cx="5527546" cy="789832"/>
          </a:xfrm>
          <a:prstGeom prst="rect">
            <a:avLst/>
          </a:prstGeom>
          <a:noFill/>
        </p:spPr>
        <p:txBody>
          <a:bodyPr wrap="square" rtlCol="0">
            <a:spAutoFit/>
          </a:bodyPr>
          <a:lstStyle/>
          <a:p>
            <a:r>
              <a:rPr lang="en-GB" sz="1511" i="1" dirty="0"/>
              <a:t>…systematic process. Our data monitors follow a wide range of publically available economic releases to determine what interest rate regime an economy is in</a:t>
            </a:r>
            <a:endParaRPr lang="en-GB" sz="1511" i="1" dirty="0"/>
          </a:p>
        </p:txBody>
      </p:sp>
      <p:graphicFrame>
        <p:nvGraphicFramePr>
          <p:cNvPr id="12" name="Chart 11"/>
          <p:cNvGraphicFramePr>
            <a:graphicFrameLocks/>
          </p:cNvGraphicFramePr>
          <p:nvPr>
            <p:extLst>
              <p:ext uri="{D42A27DB-BD31-4B8C-83A1-F6EECF244321}">
                <p14:modId xmlns:p14="http://schemas.microsoft.com/office/powerpoint/2010/main" val="225239496"/>
              </p:ext>
            </p:extLst>
          </p:nvPr>
        </p:nvGraphicFramePr>
        <p:xfrm>
          <a:off x="6550879" y="3717218"/>
          <a:ext cx="3770652" cy="313616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a:stretch>
            <a:fillRect/>
          </a:stretch>
        </p:blipFill>
        <p:spPr>
          <a:xfrm>
            <a:off x="129309" y="3717218"/>
            <a:ext cx="3168073" cy="2112858"/>
          </a:xfrm>
          <a:prstGeom prst="rect">
            <a:avLst/>
          </a:prstGeom>
        </p:spPr>
      </p:pic>
      <p:pic>
        <p:nvPicPr>
          <p:cNvPr id="8" name="Picture 7"/>
          <p:cNvPicPr>
            <a:picLocks noChangeAspect="1"/>
          </p:cNvPicPr>
          <p:nvPr/>
        </p:nvPicPr>
        <p:blipFill>
          <a:blip r:embed="rId4"/>
          <a:stretch>
            <a:fillRect/>
          </a:stretch>
        </p:blipFill>
        <p:spPr>
          <a:xfrm>
            <a:off x="3351359" y="3799030"/>
            <a:ext cx="3145543" cy="2162015"/>
          </a:xfrm>
          <a:prstGeom prst="rect">
            <a:avLst/>
          </a:prstGeom>
        </p:spPr>
      </p:pic>
    </p:spTree>
    <p:extLst>
      <p:ext uri="{BB962C8B-B14F-4D97-AF65-F5344CB8AC3E}">
        <p14:creationId xmlns:p14="http://schemas.microsoft.com/office/powerpoint/2010/main" val="84386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Market based risk: Liquidity</a:t>
            </a:r>
            <a:endParaRPr lang="en-GB" sz="2591" dirty="0"/>
          </a:p>
        </p:txBody>
      </p:sp>
      <p:graphicFrame>
        <p:nvGraphicFramePr>
          <p:cNvPr id="3" name="Table 2"/>
          <p:cNvGraphicFramePr>
            <a:graphicFrameLocks noGrp="1"/>
          </p:cNvGraphicFramePr>
          <p:nvPr>
            <p:extLst/>
          </p:nvPr>
        </p:nvGraphicFramePr>
        <p:xfrm>
          <a:off x="643930" y="1448679"/>
          <a:ext cx="9288942" cy="1856917"/>
        </p:xfrm>
        <a:graphic>
          <a:graphicData uri="http://schemas.openxmlformats.org/drawingml/2006/table">
            <a:tbl>
              <a:tblPr firstRow="1" bandRow="1">
                <a:tableStyleId>{5C22544A-7EE6-4342-B048-85BDC9FD1C3A}</a:tableStyleId>
              </a:tblPr>
              <a:tblGrid>
                <a:gridCol w="1876245"/>
                <a:gridCol w="1845485"/>
                <a:gridCol w="1845485"/>
                <a:gridCol w="3721727"/>
              </a:tblGrid>
              <a:tr h="478049">
                <a:tc>
                  <a:txBody>
                    <a:bodyPr/>
                    <a:lstStyle/>
                    <a:p>
                      <a:r>
                        <a:rPr lang="en-GB" sz="1200" dirty="0" smtClean="0">
                          <a:solidFill>
                            <a:schemeClr val="tx1"/>
                          </a:solidFill>
                        </a:rPr>
                        <a:t>Definition</a:t>
                      </a:r>
                      <a:endParaRPr lang="en-GB" sz="1200" dirty="0">
                        <a:solidFill>
                          <a:schemeClr val="tx1"/>
                        </a:solidFill>
                      </a:endParaRPr>
                    </a:p>
                  </a:txBody>
                  <a:tcPr marL="98708" marR="98708" marT="49354" marB="49354"/>
                </a:tc>
                <a:tc>
                  <a:txBody>
                    <a:bodyPr/>
                    <a:lstStyle/>
                    <a:p>
                      <a:r>
                        <a:rPr lang="en-GB" sz="1200" dirty="0" smtClean="0">
                          <a:solidFill>
                            <a:schemeClr val="tx1"/>
                          </a:solidFill>
                        </a:rPr>
                        <a:t>IAM</a:t>
                      </a:r>
                      <a:r>
                        <a:rPr lang="en-GB" sz="1200" baseline="0" dirty="0" smtClean="0">
                          <a:solidFill>
                            <a:schemeClr val="tx1"/>
                          </a:solidFill>
                        </a:rPr>
                        <a:t> philosophy</a:t>
                      </a:r>
                      <a:endParaRPr lang="en-GB" sz="1200" dirty="0">
                        <a:solidFill>
                          <a:schemeClr val="tx1"/>
                        </a:solidFill>
                      </a:endParaRPr>
                    </a:p>
                  </a:txBody>
                  <a:tcPr marL="98708" marR="98708" marT="49354" marB="49354"/>
                </a:tc>
                <a:tc>
                  <a:txBody>
                    <a:bodyPr/>
                    <a:lstStyle/>
                    <a:p>
                      <a:r>
                        <a:rPr lang="en-GB" sz="1200" dirty="0" smtClean="0">
                          <a:solidFill>
                            <a:schemeClr val="tx1"/>
                          </a:solidFill>
                        </a:rPr>
                        <a:t>Investment Implication</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Monitoring</a:t>
                      </a:r>
                      <a:r>
                        <a:rPr lang="en-GB" sz="1200" baseline="0" dirty="0" smtClean="0">
                          <a:solidFill>
                            <a:schemeClr val="tx1"/>
                          </a:solidFill>
                        </a:rPr>
                        <a:t> and Controlling</a:t>
                      </a:r>
                      <a:endParaRPr lang="en-GB" sz="1200" dirty="0">
                        <a:solidFill>
                          <a:schemeClr val="tx1"/>
                        </a:solidFill>
                      </a:endParaRPr>
                    </a:p>
                  </a:txBody>
                  <a:tcPr marL="98708" marR="98708" marT="49354" marB="49354"/>
                </a:tc>
              </a:tr>
              <a:tr h="1365465">
                <a:tc>
                  <a:txBody>
                    <a:bodyPr/>
                    <a:lstStyle/>
                    <a:p>
                      <a:r>
                        <a:rPr lang="en-GB" sz="1200" dirty="0" smtClean="0">
                          <a:solidFill>
                            <a:schemeClr val="tx1"/>
                          </a:solidFill>
                        </a:rPr>
                        <a:t>The risk of</a:t>
                      </a:r>
                      <a:r>
                        <a:rPr lang="en-GB" sz="1200" baseline="0" dirty="0" smtClean="0">
                          <a:solidFill>
                            <a:schemeClr val="tx1"/>
                          </a:solidFill>
                        </a:rPr>
                        <a:t> not being able to sell an asset or close a position without an effect on costs</a:t>
                      </a:r>
                      <a:endParaRPr lang="en-GB" sz="1200" dirty="0">
                        <a:solidFill>
                          <a:schemeClr val="tx1"/>
                        </a:solidFill>
                      </a:endParaRPr>
                    </a:p>
                  </a:txBody>
                  <a:tcPr marL="98708" marR="98708" marT="49354" marB="493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Our belief</a:t>
                      </a:r>
                      <a:r>
                        <a:rPr lang="en-GB" sz="1200" baseline="0" dirty="0" smtClean="0">
                          <a:solidFill>
                            <a:schemeClr val="tx1"/>
                          </a:solidFill>
                        </a:rPr>
                        <a:t> is that ‘Liquidity is Confidence’. It is variable and depends on market conditions. It cannot be guaranteed.</a:t>
                      </a:r>
                    </a:p>
                    <a:p>
                      <a:endParaRPr lang="en-GB" sz="1200" dirty="0">
                        <a:solidFill>
                          <a:schemeClr val="tx1"/>
                        </a:solidFill>
                      </a:endParaRPr>
                    </a:p>
                  </a:txBody>
                  <a:tcPr marL="98708" marR="98708" marT="49354" marB="49354"/>
                </a:tc>
                <a:tc>
                  <a:txBody>
                    <a:bodyPr/>
                    <a:lstStyle/>
                    <a:p>
                      <a:r>
                        <a:rPr lang="en-GB" sz="1200" dirty="0" smtClean="0">
                          <a:solidFill>
                            <a:schemeClr val="tx1"/>
                          </a:solidFill>
                        </a:rPr>
                        <a:t>Plain vanilla instruments and clear understanding of where liquidity pools are deepest</a:t>
                      </a:r>
                    </a:p>
                    <a:p>
                      <a:endParaRPr lang="en-GB" sz="1200" dirty="0">
                        <a:solidFill>
                          <a:schemeClr val="tx1"/>
                        </a:solidFill>
                      </a:endParaRPr>
                    </a:p>
                  </a:txBody>
                  <a:tcPr marL="98708" marR="98708" marT="49354" marB="49354"/>
                </a:tc>
                <a:tc>
                  <a:txBody>
                    <a:bodyPr/>
                    <a:lstStyle/>
                    <a:p>
                      <a:r>
                        <a:rPr lang="en-GB" sz="1200" dirty="0" smtClean="0">
                          <a:solidFill>
                            <a:schemeClr val="tx1"/>
                          </a:solidFill>
                        </a:rPr>
                        <a:t>We regularly score</a:t>
                      </a:r>
                      <a:r>
                        <a:rPr lang="en-GB" sz="1200" baseline="0" dirty="0" smtClean="0">
                          <a:solidFill>
                            <a:schemeClr val="tx1"/>
                          </a:solidFill>
                        </a:rPr>
                        <a:t> banks on our lending list to ensure we are able to sell their issuance. This dictates the maximum maturity of the investment; the lower our liquidity assessment, the shorter the maturity. Monitor market volatility. Higher volatility = more uncertainty = less confidence = lower liquidity</a:t>
                      </a:r>
                      <a:endParaRPr lang="en-GB" sz="1200" dirty="0">
                        <a:solidFill>
                          <a:schemeClr val="tx1"/>
                        </a:solidFill>
                      </a:endParaRPr>
                    </a:p>
                  </a:txBody>
                  <a:tcPr marL="98708" marR="98708" marT="49354" marB="49354"/>
                </a:tc>
              </a:tr>
            </a:tbl>
          </a:graphicData>
        </a:graphic>
      </p:graphicFrame>
      <p:graphicFrame>
        <p:nvGraphicFramePr>
          <p:cNvPr id="4" name="Table 3"/>
          <p:cNvGraphicFramePr>
            <a:graphicFrameLocks noGrp="1"/>
          </p:cNvGraphicFramePr>
          <p:nvPr>
            <p:extLst/>
          </p:nvPr>
        </p:nvGraphicFramePr>
        <p:xfrm>
          <a:off x="643931" y="3485952"/>
          <a:ext cx="4935965" cy="2670991"/>
        </p:xfrm>
        <a:graphic>
          <a:graphicData uri="http://schemas.openxmlformats.org/drawingml/2006/table">
            <a:tbl>
              <a:tblPr firstRow="1" bandRow="1">
                <a:tableStyleId>{5C22544A-7EE6-4342-B048-85BDC9FD1C3A}</a:tableStyleId>
              </a:tblPr>
              <a:tblGrid>
                <a:gridCol w="1621817"/>
                <a:gridCol w="3314148"/>
              </a:tblGrid>
              <a:tr h="281098">
                <a:tc gridSpan="2">
                  <a:txBody>
                    <a:bodyPr/>
                    <a:lstStyle/>
                    <a:p>
                      <a:pPr algn="ctr"/>
                      <a:r>
                        <a:rPr lang="en-GB" sz="1100" b="0" dirty="0" smtClean="0"/>
                        <a:t>Liquidity subjective</a:t>
                      </a:r>
                      <a:r>
                        <a:rPr lang="en-GB" sz="1100" b="0" baseline="0" dirty="0" smtClean="0"/>
                        <a:t> overlay. Scores rate 1 (Strong yes) to 5 (Strong no)</a:t>
                      </a:r>
                      <a:endParaRPr lang="en-GB" sz="1100" b="0" dirty="0"/>
                    </a:p>
                  </a:txBody>
                  <a:tcPr marL="58292" marR="58292" marT="58292" marB="58292"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endParaRPr lang="en-GB" sz="1100" dirty="0"/>
                    </a:p>
                  </a:txBody>
                  <a:tcPr/>
                </a:tc>
              </a:tr>
              <a:tr h="360615">
                <a:tc>
                  <a:txBody>
                    <a:bodyPr/>
                    <a:lstStyle/>
                    <a:p>
                      <a:r>
                        <a:rPr lang="en-GB" sz="1100" b="0" i="1" dirty="0" smtClean="0"/>
                        <a:t>Question</a:t>
                      </a:r>
                      <a:endParaRPr lang="en-GB" sz="1100" b="0" i="1" dirty="0"/>
                    </a:p>
                  </a:txBody>
                  <a:tcPr marL="58292" marR="58292" marT="58292" marB="58292"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2"/>
                    </a:solidFill>
                  </a:tcPr>
                </a:tc>
                <a:tc>
                  <a:txBody>
                    <a:bodyPr/>
                    <a:lstStyle/>
                    <a:p>
                      <a:r>
                        <a:rPr lang="en-GB" sz="1100" b="0" i="1" dirty="0" smtClean="0"/>
                        <a:t>Liquidity</a:t>
                      </a:r>
                      <a:r>
                        <a:rPr lang="en-GB" sz="1100" b="0" i="1" baseline="0" dirty="0" smtClean="0"/>
                        <a:t> implication</a:t>
                      </a:r>
                      <a:endParaRPr lang="en-GB" sz="1100" b="0" i="1" dirty="0"/>
                    </a:p>
                  </a:txBody>
                  <a:tcPr marL="58292" marR="58292" marT="58292" marB="58292"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2"/>
                    </a:solidFill>
                  </a:tcPr>
                </a:tc>
              </a:tr>
              <a:tr h="774640">
                <a:tc>
                  <a:txBody>
                    <a:bodyPr/>
                    <a:lstStyle/>
                    <a:p>
                      <a:r>
                        <a:rPr lang="en-GB" sz="1100" b="0" dirty="0" smtClean="0"/>
                        <a:t>Rare</a:t>
                      </a:r>
                      <a:r>
                        <a:rPr lang="en-GB" sz="1100" b="0" baseline="0" dirty="0" smtClean="0"/>
                        <a:t> Issuer?</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GB" sz="1100" b="0" dirty="0" smtClean="0"/>
                        <a:t>The rarer</a:t>
                      </a:r>
                      <a:r>
                        <a:rPr lang="en-GB" sz="1100" b="0" baseline="0" dirty="0" smtClean="0"/>
                        <a:t> an issuer the more likely to be room on other institutions’ lending lists. Very regular issuers tend to clog up limits quickly. Therefore, the rarer the issuer, the easier it should be to sell</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r>
              <a:tr h="610126">
                <a:tc>
                  <a:txBody>
                    <a:bodyPr/>
                    <a:lstStyle/>
                    <a:p>
                      <a:r>
                        <a:rPr lang="en-GB" sz="1100" b="0" dirty="0" smtClean="0"/>
                        <a:t>Trade well?</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GB" sz="1100" b="0" dirty="0" smtClean="0"/>
                        <a:t>Some names are regular</a:t>
                      </a:r>
                      <a:r>
                        <a:rPr lang="en-GB" sz="1100" b="0" baseline="0" dirty="0" smtClean="0"/>
                        <a:t> issuers but still trade well in the secondary market. Stickier names are harder to sell</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r>
              <a:tr h="610126">
                <a:tc>
                  <a:txBody>
                    <a:bodyPr/>
                    <a:lstStyle/>
                    <a:p>
                      <a:r>
                        <a:rPr lang="en-GB" sz="1100" b="0" dirty="0" smtClean="0"/>
                        <a:t>Buy</a:t>
                      </a:r>
                      <a:r>
                        <a:rPr lang="en-GB" sz="1100" b="0" baseline="0" dirty="0" smtClean="0"/>
                        <a:t> back own paper?</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GB" sz="1100" b="0" dirty="0" smtClean="0"/>
                        <a:t>An issuer may be</a:t>
                      </a:r>
                      <a:r>
                        <a:rPr lang="en-GB" sz="1100" b="0" baseline="0" dirty="0" smtClean="0"/>
                        <a:t> a frequent issuer and not trade particularly well but still undertake to buy back their own issuance in order to ensure liquidity</a:t>
                      </a:r>
                      <a:endParaRPr lang="en-GB" sz="1100" b="0" dirty="0"/>
                    </a:p>
                  </a:txBody>
                  <a:tcPr marL="58292" marR="58292" marT="58292" marB="58292">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r>
            </a:tbl>
          </a:graphicData>
        </a:graphic>
      </p:graphicFrame>
      <p:sp>
        <p:nvSpPr>
          <p:cNvPr id="5" name="TextBox 4"/>
          <p:cNvSpPr txBox="1"/>
          <p:nvPr/>
        </p:nvSpPr>
        <p:spPr>
          <a:xfrm>
            <a:off x="829659" y="6156943"/>
            <a:ext cx="4352976" cy="789832"/>
          </a:xfrm>
          <a:prstGeom prst="rect">
            <a:avLst/>
          </a:prstGeom>
          <a:noFill/>
        </p:spPr>
        <p:txBody>
          <a:bodyPr wrap="square" rtlCol="0">
            <a:spAutoFit/>
          </a:bodyPr>
          <a:lstStyle/>
          <a:p>
            <a:r>
              <a:rPr lang="en-GB" sz="1511" i="1" dirty="0"/>
              <a:t>…IAM’s subjective liquidity overlay allows us  to monitor changing liquidity conditions in the banking sector</a:t>
            </a:r>
            <a:endParaRPr lang="en-GB" sz="1511" i="1" dirty="0"/>
          </a:p>
        </p:txBody>
      </p:sp>
      <p:pic>
        <p:nvPicPr>
          <p:cNvPr id="8" name="Picture 7"/>
          <p:cNvPicPr>
            <a:picLocks noChangeAspect="1"/>
          </p:cNvPicPr>
          <p:nvPr/>
        </p:nvPicPr>
        <p:blipFill>
          <a:blip r:embed="rId2"/>
          <a:stretch>
            <a:fillRect/>
          </a:stretch>
        </p:blipFill>
        <p:spPr>
          <a:xfrm>
            <a:off x="5680863" y="3485952"/>
            <a:ext cx="4252010" cy="2655842"/>
          </a:xfrm>
          <a:prstGeom prst="rect">
            <a:avLst/>
          </a:prstGeom>
        </p:spPr>
      </p:pic>
    </p:spTree>
    <p:extLst>
      <p:ext uri="{BB962C8B-B14F-4D97-AF65-F5344CB8AC3E}">
        <p14:creationId xmlns:p14="http://schemas.microsoft.com/office/powerpoint/2010/main" val="1845777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Market based risk: Credit - bank</a:t>
            </a:r>
            <a:endParaRPr lang="en-GB" sz="2591" dirty="0"/>
          </a:p>
        </p:txBody>
      </p:sp>
      <p:graphicFrame>
        <p:nvGraphicFramePr>
          <p:cNvPr id="3" name="Table 2"/>
          <p:cNvGraphicFramePr>
            <a:graphicFrameLocks noGrp="1"/>
          </p:cNvGraphicFramePr>
          <p:nvPr>
            <p:extLst/>
          </p:nvPr>
        </p:nvGraphicFramePr>
        <p:xfrm>
          <a:off x="643930" y="1448680"/>
          <a:ext cx="9288940" cy="2039797"/>
        </p:xfrm>
        <a:graphic>
          <a:graphicData uri="http://schemas.openxmlformats.org/drawingml/2006/table">
            <a:tbl>
              <a:tblPr firstRow="1" bandRow="1">
                <a:tableStyleId>{5C22544A-7EE6-4342-B048-85BDC9FD1C3A}</a:tableStyleId>
              </a:tblPr>
              <a:tblGrid>
                <a:gridCol w="2322235"/>
                <a:gridCol w="2322235"/>
                <a:gridCol w="2322235"/>
                <a:gridCol w="2322235"/>
              </a:tblGrid>
              <a:tr h="478049">
                <a:tc>
                  <a:txBody>
                    <a:bodyPr/>
                    <a:lstStyle/>
                    <a:p>
                      <a:r>
                        <a:rPr lang="en-GB" sz="1200" dirty="0" smtClean="0">
                          <a:solidFill>
                            <a:schemeClr val="tx1"/>
                          </a:solidFill>
                        </a:rPr>
                        <a:t>Definition</a:t>
                      </a:r>
                      <a:endParaRPr lang="en-GB" sz="1200" dirty="0">
                        <a:solidFill>
                          <a:schemeClr val="tx1"/>
                        </a:solidFill>
                      </a:endParaRPr>
                    </a:p>
                  </a:txBody>
                  <a:tcPr marL="98708" marR="98708" marT="49354" marB="49354"/>
                </a:tc>
                <a:tc>
                  <a:txBody>
                    <a:bodyPr/>
                    <a:lstStyle/>
                    <a:p>
                      <a:r>
                        <a:rPr lang="en-GB" sz="1200" dirty="0" smtClean="0">
                          <a:solidFill>
                            <a:schemeClr val="tx1"/>
                          </a:solidFill>
                        </a:rPr>
                        <a:t>IAM</a:t>
                      </a:r>
                      <a:r>
                        <a:rPr lang="en-GB" sz="1200" baseline="0" dirty="0" smtClean="0">
                          <a:solidFill>
                            <a:schemeClr val="tx1"/>
                          </a:solidFill>
                        </a:rPr>
                        <a:t> philosophy</a:t>
                      </a:r>
                      <a:endParaRPr lang="en-GB" sz="1200" dirty="0">
                        <a:solidFill>
                          <a:schemeClr val="tx1"/>
                        </a:solidFill>
                      </a:endParaRPr>
                    </a:p>
                  </a:txBody>
                  <a:tcPr marL="98708" marR="98708" marT="49354" marB="49354"/>
                </a:tc>
                <a:tc>
                  <a:txBody>
                    <a:bodyPr/>
                    <a:lstStyle/>
                    <a:p>
                      <a:r>
                        <a:rPr lang="en-GB" sz="1200" dirty="0" smtClean="0">
                          <a:solidFill>
                            <a:schemeClr val="tx1"/>
                          </a:solidFill>
                        </a:rPr>
                        <a:t>Investment Implication</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Monitoring</a:t>
                      </a:r>
                      <a:r>
                        <a:rPr lang="en-GB" sz="1200" baseline="0" dirty="0" smtClean="0">
                          <a:solidFill>
                            <a:schemeClr val="tx1"/>
                          </a:solidFill>
                        </a:rPr>
                        <a:t> and Controlling</a:t>
                      </a:r>
                      <a:endParaRPr lang="en-GB" sz="1200" dirty="0">
                        <a:solidFill>
                          <a:schemeClr val="tx1"/>
                        </a:solidFill>
                      </a:endParaRPr>
                    </a:p>
                  </a:txBody>
                  <a:tcPr marL="98708" marR="98708" marT="49354" marB="49354"/>
                </a:tc>
              </a:tr>
              <a:tr h="1546430">
                <a:tc>
                  <a:txBody>
                    <a:bodyPr/>
                    <a:lstStyle/>
                    <a:p>
                      <a:r>
                        <a:rPr lang="en-GB" sz="1200" dirty="0" smtClean="0">
                          <a:solidFill>
                            <a:schemeClr val="tx1"/>
                          </a:solidFill>
                        </a:rPr>
                        <a:t>The</a:t>
                      </a:r>
                      <a:r>
                        <a:rPr lang="en-GB" sz="1200" baseline="0" dirty="0" smtClean="0">
                          <a:solidFill>
                            <a:schemeClr val="tx1"/>
                          </a:solidFill>
                        </a:rPr>
                        <a:t> risk of receiving back less than the face value of the investment through actual default or a change in the market’s assessment of default probability </a:t>
                      </a:r>
                      <a:endParaRPr lang="en-GB" sz="1200" dirty="0">
                        <a:solidFill>
                          <a:schemeClr val="tx1"/>
                        </a:solidFill>
                      </a:endParaRPr>
                    </a:p>
                  </a:txBody>
                  <a:tcPr marL="98708" marR="98708" marT="49354" marB="49354"/>
                </a:tc>
                <a:tc>
                  <a:txBody>
                    <a:bodyPr/>
                    <a:lstStyle/>
                    <a:p>
                      <a:r>
                        <a:rPr lang="en-GB" sz="1200" dirty="0" smtClean="0">
                          <a:solidFill>
                            <a:schemeClr val="tx1"/>
                          </a:solidFill>
                        </a:rPr>
                        <a:t>Preservation of principal value is the dominant objective of our Reserve Management clients</a:t>
                      </a:r>
                    </a:p>
                    <a:p>
                      <a:endParaRPr lang="en-GB" sz="1200" dirty="0">
                        <a:solidFill>
                          <a:schemeClr val="tx1"/>
                        </a:solidFill>
                      </a:endParaRPr>
                    </a:p>
                  </a:txBody>
                  <a:tcPr marL="98708" marR="98708" marT="49354" marB="49354"/>
                </a:tc>
                <a:tc>
                  <a:txBody>
                    <a:bodyPr/>
                    <a:lstStyle/>
                    <a:p>
                      <a:r>
                        <a:rPr lang="en-GB" sz="1200" dirty="0" smtClean="0">
                          <a:solidFill>
                            <a:schemeClr val="tx1"/>
                          </a:solidFill>
                        </a:rPr>
                        <a:t>Credit risk averse. Do not chase yield</a:t>
                      </a:r>
                      <a:r>
                        <a:rPr lang="en-GB" sz="1200" baseline="0" dirty="0" smtClean="0">
                          <a:solidFill>
                            <a:schemeClr val="tx1"/>
                          </a:solidFill>
                        </a:rPr>
                        <a:t> from bank borrowers. The higher their bid, the more they need the money. Portfolios therefore far more conservative then mandates allow</a:t>
                      </a:r>
                      <a:endParaRPr lang="en-GB" sz="1200" dirty="0" smtClean="0">
                        <a:solidFill>
                          <a:schemeClr val="tx1"/>
                        </a:solidFill>
                      </a:endParaRPr>
                    </a:p>
                    <a:p>
                      <a:endParaRPr lang="en-GB" sz="1200" dirty="0">
                        <a:solidFill>
                          <a:schemeClr val="tx1"/>
                        </a:solidFill>
                      </a:endParaRPr>
                    </a:p>
                  </a:txBody>
                  <a:tcPr marL="98708" marR="98708" marT="49354" marB="49354"/>
                </a:tc>
                <a:tc>
                  <a:txBody>
                    <a:bodyPr/>
                    <a:lstStyle/>
                    <a:p>
                      <a:r>
                        <a:rPr lang="en-GB" sz="1200" dirty="0" smtClean="0">
                          <a:solidFill>
                            <a:schemeClr val="tx1"/>
                          </a:solidFill>
                        </a:rPr>
                        <a:t>Metrics include rating changes,</a:t>
                      </a:r>
                      <a:r>
                        <a:rPr lang="en-GB" sz="1200" baseline="0" dirty="0" smtClean="0">
                          <a:solidFill>
                            <a:schemeClr val="tx1"/>
                          </a:solidFill>
                        </a:rPr>
                        <a:t> credit default swap movements, equity prices, reliance on wholesale funding, leverage ratios and country of residence.</a:t>
                      </a:r>
                    </a:p>
                    <a:p>
                      <a:r>
                        <a:rPr lang="en-GB" sz="1200" baseline="0" dirty="0" smtClean="0">
                          <a:solidFill>
                            <a:schemeClr val="tx1"/>
                          </a:solidFill>
                        </a:rPr>
                        <a:t>Required reading: financial stability reviews</a:t>
                      </a:r>
                      <a:endParaRPr lang="en-GB" sz="1200" dirty="0">
                        <a:solidFill>
                          <a:schemeClr val="tx1"/>
                        </a:solidFill>
                      </a:endParaRPr>
                    </a:p>
                  </a:txBody>
                  <a:tcPr marL="98708" marR="98708" marT="49354" marB="49354"/>
                </a:tc>
              </a:tr>
            </a:tbl>
          </a:graphicData>
        </a:graphic>
      </p:graphicFrame>
      <p:pic>
        <p:nvPicPr>
          <p:cNvPr id="6" name="Picture 5"/>
          <p:cNvPicPr>
            <a:picLocks noChangeAspect="1"/>
          </p:cNvPicPr>
          <p:nvPr/>
        </p:nvPicPr>
        <p:blipFill>
          <a:blip r:embed="rId2"/>
          <a:stretch>
            <a:fillRect/>
          </a:stretch>
        </p:blipFill>
        <p:spPr>
          <a:xfrm>
            <a:off x="643930" y="3666837"/>
            <a:ext cx="4860378" cy="2979088"/>
          </a:xfrm>
          <a:prstGeom prst="rect">
            <a:avLst/>
          </a:prstGeom>
        </p:spPr>
      </p:pic>
      <p:sp>
        <p:nvSpPr>
          <p:cNvPr id="7" name="Rectangle 6"/>
          <p:cNvSpPr/>
          <p:nvPr/>
        </p:nvSpPr>
        <p:spPr>
          <a:xfrm>
            <a:off x="6031346" y="4407440"/>
            <a:ext cx="4122304" cy="557332"/>
          </a:xfrm>
          <a:prstGeom prst="rect">
            <a:avLst/>
          </a:prstGeom>
        </p:spPr>
        <p:txBody>
          <a:bodyPr wrap="square">
            <a:spAutoFit/>
          </a:bodyPr>
          <a:lstStyle/>
          <a:p>
            <a:r>
              <a:rPr lang="en-GB" sz="1511" i="1" dirty="0"/>
              <a:t>The private sector cannot produce risk-free assets</a:t>
            </a:r>
          </a:p>
        </p:txBody>
      </p:sp>
    </p:spTree>
    <p:extLst>
      <p:ext uri="{BB962C8B-B14F-4D97-AF65-F5344CB8AC3E}">
        <p14:creationId xmlns:p14="http://schemas.microsoft.com/office/powerpoint/2010/main" val="3692472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1871" y="739438"/>
            <a:ext cx="9949660" cy="398689"/>
          </a:xfrm>
          <a:prstGeom prst="rect">
            <a:avLst/>
          </a:prstGeom>
        </p:spPr>
        <p:txBody>
          <a:bodyPr/>
          <a:lstStyle>
            <a:lvl1pPr algn="l" defTabSz="914400" rtl="0" eaLnBrk="1" latinLnBrk="0" hangingPunct="1">
              <a:spcBef>
                <a:spcPct val="0"/>
              </a:spcBef>
              <a:buNone/>
              <a:defRPr lang="en-GB" sz="2600" kern="1200" dirty="0" smtClean="0">
                <a:solidFill>
                  <a:schemeClr val="tx1"/>
                </a:solidFill>
                <a:latin typeface="+mj-lt"/>
                <a:ea typeface="+mj-ea"/>
                <a:cs typeface="+mj-cs"/>
              </a:defRPr>
            </a:lvl1pPr>
          </a:lstStyle>
          <a:p>
            <a:r>
              <a:rPr lang="en-GB" sz="2591" dirty="0"/>
              <a:t>Market based risk: Credit - sovereign</a:t>
            </a:r>
            <a:endParaRPr lang="en-GB" sz="2591" dirty="0"/>
          </a:p>
        </p:txBody>
      </p:sp>
      <p:graphicFrame>
        <p:nvGraphicFramePr>
          <p:cNvPr id="3" name="Table 2"/>
          <p:cNvGraphicFramePr>
            <a:graphicFrameLocks noGrp="1"/>
          </p:cNvGraphicFramePr>
          <p:nvPr>
            <p:extLst>
              <p:ext uri="{D42A27DB-BD31-4B8C-83A1-F6EECF244321}">
                <p14:modId xmlns:p14="http://schemas.microsoft.com/office/powerpoint/2010/main" val="1136064199"/>
              </p:ext>
            </p:extLst>
          </p:nvPr>
        </p:nvGraphicFramePr>
        <p:xfrm>
          <a:off x="643930" y="1448680"/>
          <a:ext cx="9288940" cy="2039797"/>
        </p:xfrm>
        <a:graphic>
          <a:graphicData uri="http://schemas.openxmlformats.org/drawingml/2006/table">
            <a:tbl>
              <a:tblPr firstRow="1" bandRow="1">
                <a:tableStyleId>{5C22544A-7EE6-4342-B048-85BDC9FD1C3A}</a:tableStyleId>
              </a:tblPr>
              <a:tblGrid>
                <a:gridCol w="2322235"/>
                <a:gridCol w="2322235"/>
                <a:gridCol w="2322235"/>
                <a:gridCol w="2322235"/>
              </a:tblGrid>
              <a:tr h="478049">
                <a:tc>
                  <a:txBody>
                    <a:bodyPr/>
                    <a:lstStyle/>
                    <a:p>
                      <a:r>
                        <a:rPr lang="en-GB" sz="1200" dirty="0" smtClean="0">
                          <a:solidFill>
                            <a:schemeClr val="tx1"/>
                          </a:solidFill>
                        </a:rPr>
                        <a:t>Definition</a:t>
                      </a:r>
                      <a:endParaRPr lang="en-GB" sz="1200" dirty="0">
                        <a:solidFill>
                          <a:schemeClr val="tx1"/>
                        </a:solidFill>
                      </a:endParaRPr>
                    </a:p>
                  </a:txBody>
                  <a:tcPr marL="98708" marR="98708" marT="49354" marB="49354"/>
                </a:tc>
                <a:tc>
                  <a:txBody>
                    <a:bodyPr/>
                    <a:lstStyle/>
                    <a:p>
                      <a:r>
                        <a:rPr lang="en-GB" sz="1200" dirty="0" smtClean="0">
                          <a:solidFill>
                            <a:schemeClr val="tx1"/>
                          </a:solidFill>
                        </a:rPr>
                        <a:t>IAM</a:t>
                      </a:r>
                      <a:r>
                        <a:rPr lang="en-GB" sz="1200" baseline="0" dirty="0" smtClean="0">
                          <a:solidFill>
                            <a:schemeClr val="tx1"/>
                          </a:solidFill>
                        </a:rPr>
                        <a:t> philosophy</a:t>
                      </a:r>
                      <a:endParaRPr lang="en-GB" sz="1200" dirty="0">
                        <a:solidFill>
                          <a:schemeClr val="tx1"/>
                        </a:solidFill>
                      </a:endParaRPr>
                    </a:p>
                  </a:txBody>
                  <a:tcPr marL="98708" marR="98708" marT="49354" marB="49354"/>
                </a:tc>
                <a:tc>
                  <a:txBody>
                    <a:bodyPr/>
                    <a:lstStyle/>
                    <a:p>
                      <a:r>
                        <a:rPr lang="en-GB" sz="1200" dirty="0" smtClean="0">
                          <a:solidFill>
                            <a:schemeClr val="tx1"/>
                          </a:solidFill>
                        </a:rPr>
                        <a:t>Investment Implication</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Monitoring</a:t>
                      </a:r>
                      <a:r>
                        <a:rPr lang="en-GB" sz="1200" baseline="0" dirty="0" smtClean="0">
                          <a:solidFill>
                            <a:schemeClr val="tx1"/>
                          </a:solidFill>
                        </a:rPr>
                        <a:t> and Controlling</a:t>
                      </a:r>
                      <a:endParaRPr lang="en-GB" sz="1200" dirty="0">
                        <a:solidFill>
                          <a:schemeClr val="tx1"/>
                        </a:solidFill>
                      </a:endParaRPr>
                    </a:p>
                  </a:txBody>
                  <a:tcPr marL="98708" marR="98708" marT="49354" marB="49354"/>
                </a:tc>
              </a:tr>
              <a:tr h="1546430">
                <a:tc>
                  <a:txBody>
                    <a:bodyPr/>
                    <a:lstStyle/>
                    <a:p>
                      <a:r>
                        <a:rPr lang="en-GB" sz="1200" dirty="0" smtClean="0">
                          <a:solidFill>
                            <a:schemeClr val="tx1"/>
                          </a:solidFill>
                        </a:rPr>
                        <a:t>The</a:t>
                      </a:r>
                      <a:r>
                        <a:rPr lang="en-GB" sz="1200" baseline="0" dirty="0" smtClean="0">
                          <a:solidFill>
                            <a:schemeClr val="tx1"/>
                          </a:solidFill>
                        </a:rPr>
                        <a:t> risk of receiving back less than the face value of the investment through actual default or a change in the market’s assessment of default probability. Increasingly, negative yields will lead to a similar outcome</a:t>
                      </a:r>
                      <a:endParaRPr lang="en-GB" sz="1200" dirty="0">
                        <a:solidFill>
                          <a:schemeClr val="tx1"/>
                        </a:solidFill>
                      </a:endParaRPr>
                    </a:p>
                  </a:txBody>
                  <a:tcPr marL="98708" marR="98708" marT="49354" marB="4935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rPr>
                        <a:t>Preservation of principal value is the dominant objective of our Reserve Management clients</a:t>
                      </a:r>
                    </a:p>
                    <a:p>
                      <a:endParaRPr lang="en-GB" sz="1200" dirty="0">
                        <a:solidFill>
                          <a:schemeClr val="tx1"/>
                        </a:solidFill>
                      </a:endParaRPr>
                    </a:p>
                  </a:txBody>
                  <a:tcPr marL="98708" marR="98708" marT="49354" marB="49354"/>
                </a:tc>
                <a:tc>
                  <a:txBody>
                    <a:bodyPr/>
                    <a:lstStyle/>
                    <a:p>
                      <a:r>
                        <a:rPr lang="en-GB" sz="1200" dirty="0" smtClean="0">
                          <a:solidFill>
                            <a:schemeClr val="tx1"/>
                          </a:solidFill>
                        </a:rPr>
                        <a:t>Credit risk averse.</a:t>
                      </a:r>
                      <a:r>
                        <a:rPr lang="en-GB" sz="1200" baseline="0" dirty="0" smtClean="0">
                          <a:solidFill>
                            <a:schemeClr val="tx1"/>
                          </a:solidFill>
                        </a:rPr>
                        <a:t> A recent development is to avoid markets with negative yields; this will guarantee investors lose money. </a:t>
                      </a:r>
                      <a:r>
                        <a:rPr lang="en-GB" sz="1200" baseline="0" dirty="0" smtClean="0">
                          <a:solidFill>
                            <a:schemeClr val="tx1"/>
                          </a:solidFill>
                        </a:rPr>
                        <a:t>Except in cases where we think rates will go lower or hedged yield in positive. </a:t>
                      </a:r>
                      <a:endParaRPr lang="en-GB" sz="1200" dirty="0">
                        <a:solidFill>
                          <a:schemeClr val="tx1"/>
                        </a:solidFill>
                      </a:endParaRPr>
                    </a:p>
                  </a:txBody>
                  <a:tcPr marL="98708" marR="98708" marT="49354" marB="49354"/>
                </a:tc>
                <a:tc>
                  <a:txBody>
                    <a:bodyPr/>
                    <a:lstStyle/>
                    <a:p>
                      <a:r>
                        <a:rPr lang="en-GB" sz="1200" dirty="0" smtClean="0">
                          <a:solidFill>
                            <a:schemeClr val="tx1"/>
                          </a:solidFill>
                        </a:rPr>
                        <a:t>Monitor</a:t>
                      </a:r>
                      <a:r>
                        <a:rPr lang="en-GB" sz="1200" baseline="0" dirty="0" smtClean="0">
                          <a:solidFill>
                            <a:schemeClr val="tx1"/>
                          </a:solidFill>
                        </a:rPr>
                        <a:t> correlation with risk free assets, read IMF Fiscal Monitor. Respect history..</a:t>
                      </a:r>
                      <a:endParaRPr lang="en-GB" sz="1200" dirty="0">
                        <a:solidFill>
                          <a:schemeClr val="tx1"/>
                        </a:solidFill>
                      </a:endParaRPr>
                    </a:p>
                  </a:txBody>
                  <a:tcPr marL="98708" marR="98708" marT="49354" marB="49354"/>
                </a:tc>
              </a:tr>
            </a:tbl>
          </a:graphicData>
        </a:graphic>
      </p:graphicFrame>
      <p:sp>
        <p:nvSpPr>
          <p:cNvPr id="5" name="TextBox 4"/>
          <p:cNvSpPr txBox="1"/>
          <p:nvPr/>
        </p:nvSpPr>
        <p:spPr>
          <a:xfrm>
            <a:off x="6105852" y="3709798"/>
            <a:ext cx="4352976" cy="789832"/>
          </a:xfrm>
          <a:prstGeom prst="rect">
            <a:avLst/>
          </a:prstGeom>
          <a:noFill/>
        </p:spPr>
        <p:txBody>
          <a:bodyPr wrap="square" rtlCol="0">
            <a:spAutoFit/>
          </a:bodyPr>
          <a:lstStyle/>
          <a:p>
            <a:r>
              <a:rPr lang="en-GB" sz="1511" i="1" dirty="0"/>
              <a:t>…Respect history. Reinhart &amp; Rogoff have shown us  that  Greece has been in default for 50.6 of the time since independence</a:t>
            </a:r>
            <a:endParaRPr lang="en-GB" sz="1511" i="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724" y="3709798"/>
            <a:ext cx="4842674" cy="272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43930" y="6501241"/>
            <a:ext cx="5363488" cy="391517"/>
          </a:xfrm>
          <a:prstGeom prst="rect">
            <a:avLst/>
          </a:prstGeom>
          <a:noFill/>
        </p:spPr>
        <p:txBody>
          <a:bodyPr wrap="square" rtlCol="0">
            <a:spAutoFit/>
          </a:bodyPr>
          <a:lstStyle/>
          <a:p>
            <a:r>
              <a:rPr lang="en-GB" sz="972" i="1" dirty="0"/>
              <a:t>Source: This Time is Different: A panoramic view of eight centuries of financial crisis, Reinhart &amp; Rogoff, NBER WP 13882, March 2008</a:t>
            </a:r>
            <a:endParaRPr lang="en-GB" sz="972" i="1" dirty="0"/>
          </a:p>
        </p:txBody>
      </p:sp>
    </p:spTree>
    <p:extLst>
      <p:ext uri="{BB962C8B-B14F-4D97-AF65-F5344CB8AC3E}">
        <p14:creationId xmlns:p14="http://schemas.microsoft.com/office/powerpoint/2010/main" val="3577918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IAM Colours - 2014 1">
      <a:dk1>
        <a:srgbClr val="000000"/>
      </a:dk1>
      <a:lt1>
        <a:srgbClr val="FFFFFF"/>
      </a:lt1>
      <a:dk2>
        <a:srgbClr val="7F7F7B"/>
      </a:dk2>
      <a:lt2>
        <a:srgbClr val="D0D0CE"/>
      </a:lt2>
      <a:accent1>
        <a:srgbClr val="326295"/>
      </a:accent1>
      <a:accent2>
        <a:srgbClr val="74AA50"/>
      </a:accent2>
      <a:accent3>
        <a:srgbClr val="CE0F69"/>
      </a:accent3>
      <a:accent4>
        <a:srgbClr val="DE7C00"/>
      </a:accent4>
      <a:accent5>
        <a:srgbClr val="93328E"/>
      </a:accent5>
      <a:accent6>
        <a:srgbClr val="4298B5"/>
      </a:accent6>
      <a:hlink>
        <a:srgbClr val="000000"/>
      </a:hlink>
      <a:folHlink>
        <a:srgbClr val="000000"/>
      </a:folHlink>
    </a:clrScheme>
    <a:fontScheme name="Investec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noFill/>
          <a:miter lim="800000"/>
          <a:headEnd/>
          <a:tailEnd/>
        </a:ln>
        <a:effectLst/>
      </a:spPr>
      <a:bodyPr lIns="36000" tIns="36000" rIns="36000" bIns="36000" rtlCol="0" anchor="ctr"/>
      <a:lstStyle>
        <a:defPPr algn="ctr">
          <a:spcBef>
            <a:spcPct val="0"/>
          </a:spcBef>
          <a:buClrTx/>
          <a:buFontTx/>
          <a:buNone/>
          <a:defRPr sz="1200">
            <a:solidFill>
              <a:schemeClr val="bg1"/>
            </a:solidFill>
            <a:cs typeface="Arial" charset="0"/>
          </a:defRPr>
        </a:defPPr>
      </a:lstStyle>
    </a:spDef>
    <a:lnDef>
      <a:spPr>
        <a:ln w="3175">
          <a:solidFill>
            <a:schemeClr val="tx2"/>
          </a:solidFill>
          <a:headEnd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custClrLst>
    <a:custClr name="Sea 100%">
      <a:srgbClr val="326295"/>
    </a:custClr>
    <a:custClr name="Sea 80%">
      <a:srgbClr val="5B81AA"/>
    </a:custClr>
    <a:custClr name="Sea 60%">
      <a:srgbClr val="84A1BF"/>
    </a:custClr>
    <a:custClr name="Sea 40%">
      <a:srgbClr val="ADC0D5"/>
    </a:custClr>
    <a:custClr name="Sea 20%">
      <a:srgbClr val="D6E0EA"/>
    </a:custClr>
    <a:custClr name="Forrest 100%">
      <a:srgbClr val="74AA50"/>
    </a:custClr>
    <a:custClr name="Forrest 80%">
      <a:srgbClr val="90BB73"/>
    </a:custClr>
    <a:custClr name="Forrest 60%">
      <a:srgbClr val="ACCC96"/>
    </a:custClr>
    <a:custClr name="Forrest 40%">
      <a:srgbClr val="C7DDB9"/>
    </a:custClr>
    <a:custClr name="Forrest 20%">
      <a:srgbClr val="E3EEDC"/>
    </a:custClr>
    <a:custClr name="Cerise 100%">
      <a:srgbClr val="CE0F69"/>
    </a:custClr>
    <a:custClr name="Cerise 80%">
      <a:srgbClr val="D83F87"/>
    </a:custClr>
    <a:custClr name="Cerise 60%">
      <a:srgbClr val="E26FA5"/>
    </a:custClr>
    <a:custClr name="Cerise 40%">
      <a:srgbClr val="EB9FC3"/>
    </a:custClr>
    <a:custClr name="Cerise 20%">
      <a:srgbClr val="F5CFE1"/>
    </a:custClr>
    <a:custClr name="Sunrise 100%">
      <a:srgbClr val="DE7C00"/>
    </a:custClr>
    <a:custClr name="Sunrise 80%">
      <a:srgbClr val="E59633"/>
    </a:custClr>
    <a:custClr name="Sunrise 60%">
      <a:srgbClr val="EBB066"/>
    </a:custClr>
    <a:custClr name="Sunrise 40%">
      <a:srgbClr val="F2CB99"/>
    </a:custClr>
    <a:custClr name="Sunrise 20%">
      <a:srgbClr val="F8E5CC"/>
    </a:custClr>
    <a:custClr name="Violet 100%">
      <a:srgbClr val="93328E"/>
    </a:custClr>
    <a:custClr name="Violet 80%">
      <a:srgbClr val="A95BA5"/>
    </a:custClr>
    <a:custClr name="Violet 60%">
      <a:srgbClr val="BE84BB"/>
    </a:custClr>
    <a:custClr name="Violet 40%">
      <a:srgbClr val="D4ADD2"/>
    </a:custClr>
    <a:custClr name="Violet 20%">
      <a:srgbClr val="E9D6E8"/>
    </a:custClr>
    <a:custClr name="Sky 100%">
      <a:srgbClr val="4298B5"/>
    </a:custClr>
    <a:custClr name="Sky 80%">
      <a:srgbClr val="68ADC4"/>
    </a:custClr>
    <a:custClr name="Sky 60%">
      <a:srgbClr val="8EC1D3"/>
    </a:custClr>
    <a:custClr name="Sky 40%">
      <a:srgbClr val="B3D6E1"/>
    </a:custClr>
    <a:custClr name="Sky 20%">
      <a:srgbClr val="D9EAF0"/>
    </a:custClr>
    <a:custClr name="Teal 100%">
      <a:srgbClr val="009681"/>
    </a:custClr>
    <a:custClr name="Teal 80%">
      <a:srgbClr val="33AB9A"/>
    </a:custClr>
    <a:custClr name="Teal 60%">
      <a:srgbClr val="66C0B3"/>
    </a:custClr>
    <a:custClr name="Teal 40%">
      <a:srgbClr val="99D5CD"/>
    </a:custClr>
    <a:custClr name="Teal 20%">
      <a:srgbClr val="CCEAE6"/>
    </a:custClr>
    <a:custClr name="Terracotta 100%">
      <a:srgbClr val="A50034"/>
    </a:custClr>
    <a:custClr name="Terracotta 80%">
      <a:srgbClr val="B7335D"/>
    </a:custClr>
    <a:custClr name="Terracotta 60%">
      <a:srgbClr val="C96685"/>
    </a:custClr>
    <a:custClr name="Terracotta 40%">
      <a:srgbClr val="DB99AE"/>
    </a:custClr>
    <a:custClr name="Terracotta 20%">
      <a:srgbClr val="EDCCD6"/>
    </a:custClr>
    <a:custClr name="Black 100%">
      <a:srgbClr val="000000"/>
    </a:custClr>
    <a:custClr name="Black 80%">
      <a:srgbClr val="333333"/>
    </a:custClr>
    <a:custClr name="Black 60%">
      <a:srgbClr val="666666"/>
    </a:custClr>
    <a:custClr name="Black 40%">
      <a:srgbClr val="999999"/>
    </a:custClr>
    <a:custClr name="Black 20%">
      <a:srgbClr val="CCCCCC"/>
    </a:custClr>
    <a:custClr name="Putty 100%">
      <a:srgbClr val="D0D0CE"/>
    </a:custClr>
    <a:custClr name="Putty 50%">
      <a:srgbClr val="EDEDEC"/>
    </a:custClr>
  </a:custClrLst>
  <a:extLst>
    <a:ext uri="{05A4C25C-085E-4340-85A3-A5531E510DB2}">
      <thm15:themeFamily xmlns:thm15="http://schemas.microsoft.com/office/thememl/2012/main" name="Blank.potx" id="{B410087C-3110-453C-B2FF-489A1EEE299A}" vid="{C4154D22-6E13-4D71-AA81-43DE4DC530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1382</Words>
  <Application>Microsoft Office PowerPoint</Application>
  <PresentationFormat>Custom</PresentationFormat>
  <Paragraphs>182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Black</vt:lpstr>
      <vt:lpstr>Calibri</vt:lpstr>
      <vt:lpstr>Blank</vt:lpstr>
      <vt:lpstr> Market risk</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lpstr>Important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2015-01-19T16:11:05Z</dcterms:created>
  <dcterms:modified xsi:type="dcterms:W3CDTF">2017-09-14T12:18:49Z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-1062139516</vt:i4>
  </property>
  <property fmtid="{D5CDD505-2E9C-101B-9397-08002B2CF9AE}" pid="3" name="_NewReviewCycle">
    <vt:lpwstr/>
  </property>
  <property fmtid="{D5CDD505-2E9C-101B-9397-08002B2CF9AE}" pid="4" name="_PreviousAdHocReviewCycleID">
    <vt:i4>2095274862</vt:i4>
  </property>
</Properties>
</file>