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41"/>
  </p:notesMasterIdLst>
  <p:handoutMasterIdLst>
    <p:handoutMasterId r:id="rId42"/>
  </p:handoutMasterIdLst>
  <p:sldIdLst>
    <p:sldId id="306" r:id="rId5"/>
    <p:sldId id="359" r:id="rId6"/>
    <p:sldId id="360" r:id="rId7"/>
    <p:sldId id="362" r:id="rId8"/>
    <p:sldId id="310" r:id="rId9"/>
    <p:sldId id="365" r:id="rId10"/>
    <p:sldId id="366" r:id="rId11"/>
    <p:sldId id="367" r:id="rId12"/>
    <p:sldId id="368" r:id="rId13"/>
    <p:sldId id="369" r:id="rId14"/>
    <p:sldId id="370" r:id="rId15"/>
    <p:sldId id="371" r:id="rId16"/>
    <p:sldId id="372" r:id="rId17"/>
    <p:sldId id="373" r:id="rId18"/>
    <p:sldId id="395" r:id="rId19"/>
    <p:sldId id="396" r:id="rId20"/>
    <p:sldId id="393" r:id="rId21"/>
    <p:sldId id="374" r:id="rId22"/>
    <p:sldId id="375" r:id="rId23"/>
    <p:sldId id="376" r:id="rId24"/>
    <p:sldId id="377" r:id="rId25"/>
    <p:sldId id="378" r:id="rId26"/>
    <p:sldId id="380" r:id="rId27"/>
    <p:sldId id="381" r:id="rId28"/>
    <p:sldId id="382" r:id="rId29"/>
    <p:sldId id="383" r:id="rId30"/>
    <p:sldId id="386" r:id="rId31"/>
    <p:sldId id="387" r:id="rId32"/>
    <p:sldId id="388" r:id="rId33"/>
    <p:sldId id="389" r:id="rId34"/>
    <p:sldId id="390" r:id="rId35"/>
    <p:sldId id="391" r:id="rId36"/>
    <p:sldId id="385" r:id="rId37"/>
    <p:sldId id="311" r:id="rId38"/>
    <p:sldId id="363" r:id="rId39"/>
    <p:sldId id="392" r:id="rId40"/>
  </p:sldIdLst>
  <p:sldSz cx="9144000" cy="6858000" type="screen4x3"/>
  <p:notesSz cx="6811963" cy="9942513"/>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EFAFB233-063F-42B5-8137-9DF3F51BA10A}">
      <p15:sldGuideLst xmlns:p15="http://schemas.microsoft.com/office/powerpoint/2012/main">
        <p15:guide id="1" orient="horz" pos="1661">
          <p15:clr>
            <a:srgbClr val="A4A3A4"/>
          </p15:clr>
        </p15:guide>
        <p15:guide id="2" pos="1020">
          <p15:clr>
            <a:srgbClr val="A4A3A4"/>
          </p15:clr>
        </p15:guide>
      </p15:sldGuideLst>
    </p:ext>
    <p:ext uri="{2D200454-40CA-4A62-9FC3-DE9A4176ACB9}">
      <p15:notesGuideLst xmlns:p15="http://schemas.microsoft.com/office/powerpoint/2012/main">
        <p15:guide id="1" orient="horz" pos="2187"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A60000"/>
    <a:srgbClr val="C0C0C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888" autoAdjust="0"/>
    <p:restoredTop sz="81096" autoAdjust="0"/>
  </p:normalViewPr>
  <p:slideViewPr>
    <p:cSldViewPr>
      <p:cViewPr varScale="1">
        <p:scale>
          <a:sx n="65" d="100"/>
          <a:sy n="65" d="100"/>
        </p:scale>
        <p:origin x="621" y="39"/>
      </p:cViewPr>
      <p:guideLst>
        <p:guide orient="horz" pos="1661"/>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0" d="100"/>
          <a:sy n="50" d="100"/>
        </p:scale>
        <p:origin x="2958" y="954"/>
      </p:cViewPr>
      <p:guideLst>
        <p:guide orient="horz" pos="2187"/>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61174" y="0"/>
            <a:ext cx="2950790" cy="4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t" anchorCtr="0" compatLnSpc="1">
            <a:prstTxWarp prst="textNoShape">
              <a:avLst/>
            </a:prstTxWarp>
          </a:bodyPr>
          <a:lstStyle>
            <a:lvl1pPr algn="r" defTabSz="927086" eaLnBrk="0" hangingPunct="0">
              <a:defRPr kumimoji="0" sz="1200" b="0">
                <a:latin typeface="Arial" charset="0"/>
                <a:cs typeface="+mn-cs"/>
              </a:defRPr>
            </a:lvl1pPr>
          </a:lstStyle>
          <a:p>
            <a:pPr>
              <a:defRPr/>
            </a:pPr>
            <a:fld id="{4ADCD113-96A3-4F00-9B8D-9DE608252265}" type="datetime1">
              <a:rPr lang="de-DE"/>
              <a:pPr>
                <a:defRPr/>
              </a:pPr>
              <a:t>18.09.2017</a:t>
            </a:fld>
            <a:endParaRPr lang="de-DE"/>
          </a:p>
        </p:txBody>
      </p:sp>
      <p:sp>
        <p:nvSpPr>
          <p:cNvPr id="23559" name="Rectangle 7"/>
          <p:cNvSpPr>
            <a:spLocks noGrp="1" noChangeArrowheads="1"/>
          </p:cNvSpPr>
          <p:nvPr>
            <p:ph type="sldNum" sz="quarter" idx="5"/>
          </p:nvPr>
        </p:nvSpPr>
        <p:spPr bwMode="auto">
          <a:xfrm>
            <a:off x="3405981" y="9445070"/>
            <a:ext cx="3405982" cy="4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b" anchorCtr="0" compatLnSpc="1">
            <a:prstTxWarp prst="textNoShape">
              <a:avLst/>
            </a:prstTxWarp>
          </a:bodyPr>
          <a:lstStyle>
            <a:lvl1pPr algn="r" defTabSz="927086"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52382" cy="497444"/>
          </a:xfrm>
          <a:prstGeom prst="rect">
            <a:avLst/>
          </a:prstGeom>
        </p:spPr>
        <p:txBody>
          <a:bodyPr vert="horz" lIns="91595" tIns="45798" rIns="91595" bIns="45798" rtlCol="0"/>
          <a:lstStyle>
            <a:lvl1pPr algn="l">
              <a:defRPr sz="1200"/>
            </a:lvl1pPr>
          </a:lstStyle>
          <a:p>
            <a:endParaRPr lang="en-GB"/>
          </a:p>
        </p:txBody>
      </p:sp>
      <p:sp>
        <p:nvSpPr>
          <p:cNvPr id="4" name="Slide Image Placeholder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endParaRPr lang="en-GB"/>
          </a:p>
        </p:txBody>
      </p:sp>
      <p:sp>
        <p:nvSpPr>
          <p:cNvPr id="5" name="Footer Placeholder 4"/>
          <p:cNvSpPr>
            <a:spLocks noGrp="1"/>
          </p:cNvSpPr>
          <p:nvPr>
            <p:ph type="ftr" sz="quarter" idx="4"/>
          </p:nvPr>
        </p:nvSpPr>
        <p:spPr>
          <a:xfrm>
            <a:off x="0" y="9443480"/>
            <a:ext cx="2952382" cy="497444"/>
          </a:xfrm>
          <a:prstGeom prst="rect">
            <a:avLst/>
          </a:prstGeom>
        </p:spPr>
        <p:txBody>
          <a:bodyPr vert="horz" lIns="91595" tIns="45798" rIns="91595" bIns="45798" rtlCol="0" anchor="b"/>
          <a:lstStyle>
            <a:lvl1pPr algn="l">
              <a:defRPr sz="1200"/>
            </a:lvl1pPr>
          </a:lstStyle>
          <a:p>
            <a:endParaRPr lang="en-GB"/>
          </a:p>
        </p:txBody>
      </p:sp>
      <p:sp>
        <p:nvSpPr>
          <p:cNvPr id="6" name="Notes Placeholder 5"/>
          <p:cNvSpPr>
            <a:spLocks noGrp="1"/>
          </p:cNvSpPr>
          <p:nvPr>
            <p:ph type="body" sz="quarter" idx="3"/>
          </p:nvPr>
        </p:nvSpPr>
        <p:spPr>
          <a:xfrm>
            <a:off x="681197" y="4723330"/>
            <a:ext cx="5449570" cy="4473813"/>
          </a:xfrm>
          <a:prstGeom prst="rect">
            <a:avLst/>
          </a:prstGeom>
        </p:spPr>
        <p:txBody>
          <a:bodyPr vert="horz" lIns="91595" tIns="45798" rIns="91595" bIns="457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18.09.2017</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a:t>
            </a:fld>
            <a:endParaRPr lang="de-DE"/>
          </a:p>
        </p:txBody>
      </p:sp>
    </p:spTree>
    <p:extLst>
      <p:ext uri="{BB962C8B-B14F-4D97-AF65-F5344CB8AC3E}">
        <p14:creationId xmlns:p14="http://schemas.microsoft.com/office/powerpoint/2010/main" val="351131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10</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638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11</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1282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12</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dirty="0"/>
          </a:p>
          <a:p>
            <a:r>
              <a:rPr lang="en-US" dirty="0"/>
              <a:t> </a:t>
            </a:r>
          </a:p>
        </p:txBody>
      </p:sp>
    </p:spTree>
    <p:extLst>
      <p:ext uri="{BB962C8B-B14F-4D97-AF65-F5344CB8AC3E}">
        <p14:creationId xmlns:p14="http://schemas.microsoft.com/office/powerpoint/2010/main" val="217410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13</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5665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14</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733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lvl1pPr defTabSz="910207">
              <a:defRPr kumimoji="1" sz="2400">
                <a:solidFill>
                  <a:schemeClr val="tx2"/>
                </a:solidFill>
                <a:latin typeface="Arial" charset="0"/>
              </a:defRPr>
            </a:lvl1pPr>
            <a:lvl2pPr marL="738260" indent="-283947" defTabSz="910207">
              <a:defRPr kumimoji="1" sz="2400">
                <a:solidFill>
                  <a:schemeClr val="tx2"/>
                </a:solidFill>
                <a:latin typeface="Arial" charset="0"/>
              </a:defRPr>
            </a:lvl2pPr>
            <a:lvl3pPr marL="1135786" indent="-227157" defTabSz="910207">
              <a:defRPr kumimoji="1" sz="2400">
                <a:solidFill>
                  <a:schemeClr val="tx2"/>
                </a:solidFill>
                <a:latin typeface="Arial" charset="0"/>
              </a:defRPr>
            </a:lvl3pPr>
            <a:lvl4pPr marL="1590100" indent="-227157" defTabSz="910207">
              <a:defRPr kumimoji="1" sz="2400">
                <a:solidFill>
                  <a:schemeClr val="tx2"/>
                </a:solidFill>
                <a:latin typeface="Arial" charset="0"/>
              </a:defRPr>
            </a:lvl4pPr>
            <a:lvl5pPr marL="2044414" indent="-227157" defTabSz="910207">
              <a:defRPr kumimoji="1" sz="2400">
                <a:solidFill>
                  <a:schemeClr val="tx2"/>
                </a:solidFill>
                <a:latin typeface="Arial" charset="0"/>
              </a:defRPr>
            </a:lvl5pPr>
            <a:lvl6pPr marL="2498729"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6pPr>
            <a:lvl7pPr marL="2953043"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7pPr>
            <a:lvl8pPr marL="3407358"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8pPr>
            <a:lvl9pPr marL="3861671"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9pPr>
          </a:lstStyle>
          <a:p>
            <a:fld id="{198465DD-663B-49A0-B9C0-D6444B782D4B}" type="datetime1">
              <a:rPr kumimoji="0" lang="de-DE" sz="1200">
                <a:solidFill>
                  <a:schemeClr val="tx1"/>
                </a:solidFill>
              </a:rPr>
              <a:pPr/>
              <a:t>18.09.2017</a:t>
            </a:fld>
            <a:endParaRPr kumimoji="0" lang="de-DE" sz="1200">
              <a:solidFill>
                <a:schemeClr val="tx1"/>
              </a:solidFill>
            </a:endParaRPr>
          </a:p>
        </p:txBody>
      </p:sp>
      <p:sp>
        <p:nvSpPr>
          <p:cNvPr id="70659" name="Rectangle 7"/>
          <p:cNvSpPr>
            <a:spLocks noGrp="1" noChangeArrowheads="1"/>
          </p:cNvSpPr>
          <p:nvPr>
            <p:ph type="sldNum" sz="quarter" idx="5"/>
          </p:nvPr>
        </p:nvSpPr>
        <p:spPr>
          <a:noFill/>
        </p:spPr>
        <p:txBody>
          <a:bodyPr/>
          <a:lstStyle>
            <a:lvl1pPr defTabSz="910207">
              <a:defRPr kumimoji="1" sz="2400">
                <a:solidFill>
                  <a:schemeClr val="tx2"/>
                </a:solidFill>
                <a:latin typeface="Arial" charset="0"/>
              </a:defRPr>
            </a:lvl1pPr>
            <a:lvl2pPr marL="738260" indent="-283947" defTabSz="910207">
              <a:defRPr kumimoji="1" sz="2400">
                <a:solidFill>
                  <a:schemeClr val="tx2"/>
                </a:solidFill>
                <a:latin typeface="Arial" charset="0"/>
              </a:defRPr>
            </a:lvl2pPr>
            <a:lvl3pPr marL="1135786" indent="-227157" defTabSz="910207">
              <a:defRPr kumimoji="1" sz="2400">
                <a:solidFill>
                  <a:schemeClr val="tx2"/>
                </a:solidFill>
                <a:latin typeface="Arial" charset="0"/>
              </a:defRPr>
            </a:lvl3pPr>
            <a:lvl4pPr marL="1590100" indent="-227157" defTabSz="910207">
              <a:defRPr kumimoji="1" sz="2400">
                <a:solidFill>
                  <a:schemeClr val="tx2"/>
                </a:solidFill>
                <a:latin typeface="Arial" charset="0"/>
              </a:defRPr>
            </a:lvl4pPr>
            <a:lvl5pPr marL="2044414" indent="-227157" defTabSz="910207">
              <a:defRPr kumimoji="1" sz="2400">
                <a:solidFill>
                  <a:schemeClr val="tx2"/>
                </a:solidFill>
                <a:latin typeface="Arial" charset="0"/>
              </a:defRPr>
            </a:lvl5pPr>
            <a:lvl6pPr marL="2498729"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6pPr>
            <a:lvl7pPr marL="2953043"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7pPr>
            <a:lvl8pPr marL="3407358"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8pPr>
            <a:lvl9pPr marL="3861671"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9pPr>
          </a:lstStyle>
          <a:p>
            <a:fld id="{CFDC3AD9-855B-4908-96A6-8C50EC68AA38}" type="slidenum">
              <a:rPr kumimoji="0" lang="de-DE" sz="1200">
                <a:solidFill>
                  <a:schemeClr val="tx1"/>
                </a:solidFill>
              </a:rPr>
              <a:pPr/>
              <a:t>15</a:t>
            </a:fld>
            <a:endParaRPr kumimoji="0" lang="de-DE" sz="1200">
              <a:solidFill>
                <a:schemeClr val="tx1"/>
              </a:solidFill>
            </a:endParaRPr>
          </a:p>
        </p:txBody>
      </p:sp>
      <p:sp>
        <p:nvSpPr>
          <p:cNvPr id="70660"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9186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lvl1pPr defTabSz="910207">
              <a:defRPr kumimoji="1" sz="2400">
                <a:solidFill>
                  <a:schemeClr val="tx2"/>
                </a:solidFill>
                <a:latin typeface="Arial" charset="0"/>
              </a:defRPr>
            </a:lvl1pPr>
            <a:lvl2pPr marL="738260" indent="-283947" defTabSz="910207">
              <a:defRPr kumimoji="1" sz="2400">
                <a:solidFill>
                  <a:schemeClr val="tx2"/>
                </a:solidFill>
                <a:latin typeface="Arial" charset="0"/>
              </a:defRPr>
            </a:lvl2pPr>
            <a:lvl3pPr marL="1135786" indent="-227157" defTabSz="910207">
              <a:defRPr kumimoji="1" sz="2400">
                <a:solidFill>
                  <a:schemeClr val="tx2"/>
                </a:solidFill>
                <a:latin typeface="Arial" charset="0"/>
              </a:defRPr>
            </a:lvl3pPr>
            <a:lvl4pPr marL="1590100" indent="-227157" defTabSz="910207">
              <a:defRPr kumimoji="1" sz="2400">
                <a:solidFill>
                  <a:schemeClr val="tx2"/>
                </a:solidFill>
                <a:latin typeface="Arial" charset="0"/>
              </a:defRPr>
            </a:lvl4pPr>
            <a:lvl5pPr marL="2044414" indent="-227157" defTabSz="910207">
              <a:defRPr kumimoji="1" sz="2400">
                <a:solidFill>
                  <a:schemeClr val="tx2"/>
                </a:solidFill>
                <a:latin typeface="Arial" charset="0"/>
              </a:defRPr>
            </a:lvl5pPr>
            <a:lvl6pPr marL="2498729"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6pPr>
            <a:lvl7pPr marL="2953043"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7pPr>
            <a:lvl8pPr marL="3407358"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8pPr>
            <a:lvl9pPr marL="3861671"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9pPr>
          </a:lstStyle>
          <a:p>
            <a:fld id="{198465DD-663B-49A0-B9C0-D6444B782D4B}" type="datetime1">
              <a:rPr kumimoji="0" lang="de-DE" sz="1200">
                <a:solidFill>
                  <a:schemeClr val="tx1"/>
                </a:solidFill>
              </a:rPr>
              <a:pPr/>
              <a:t>18.09.2017</a:t>
            </a:fld>
            <a:endParaRPr kumimoji="0" lang="de-DE" sz="1200">
              <a:solidFill>
                <a:schemeClr val="tx1"/>
              </a:solidFill>
            </a:endParaRPr>
          </a:p>
        </p:txBody>
      </p:sp>
      <p:sp>
        <p:nvSpPr>
          <p:cNvPr id="70659" name="Rectangle 7"/>
          <p:cNvSpPr>
            <a:spLocks noGrp="1" noChangeArrowheads="1"/>
          </p:cNvSpPr>
          <p:nvPr>
            <p:ph type="sldNum" sz="quarter" idx="5"/>
          </p:nvPr>
        </p:nvSpPr>
        <p:spPr>
          <a:noFill/>
        </p:spPr>
        <p:txBody>
          <a:bodyPr/>
          <a:lstStyle>
            <a:lvl1pPr defTabSz="910207">
              <a:defRPr kumimoji="1" sz="2400">
                <a:solidFill>
                  <a:schemeClr val="tx2"/>
                </a:solidFill>
                <a:latin typeface="Arial" charset="0"/>
              </a:defRPr>
            </a:lvl1pPr>
            <a:lvl2pPr marL="738260" indent="-283947" defTabSz="910207">
              <a:defRPr kumimoji="1" sz="2400">
                <a:solidFill>
                  <a:schemeClr val="tx2"/>
                </a:solidFill>
                <a:latin typeface="Arial" charset="0"/>
              </a:defRPr>
            </a:lvl2pPr>
            <a:lvl3pPr marL="1135786" indent="-227157" defTabSz="910207">
              <a:defRPr kumimoji="1" sz="2400">
                <a:solidFill>
                  <a:schemeClr val="tx2"/>
                </a:solidFill>
                <a:latin typeface="Arial" charset="0"/>
              </a:defRPr>
            </a:lvl3pPr>
            <a:lvl4pPr marL="1590100" indent="-227157" defTabSz="910207">
              <a:defRPr kumimoji="1" sz="2400">
                <a:solidFill>
                  <a:schemeClr val="tx2"/>
                </a:solidFill>
                <a:latin typeface="Arial" charset="0"/>
              </a:defRPr>
            </a:lvl4pPr>
            <a:lvl5pPr marL="2044414" indent="-227157" defTabSz="910207">
              <a:defRPr kumimoji="1" sz="2400">
                <a:solidFill>
                  <a:schemeClr val="tx2"/>
                </a:solidFill>
                <a:latin typeface="Arial" charset="0"/>
              </a:defRPr>
            </a:lvl5pPr>
            <a:lvl6pPr marL="2498729"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6pPr>
            <a:lvl7pPr marL="2953043"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7pPr>
            <a:lvl8pPr marL="3407358"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8pPr>
            <a:lvl9pPr marL="3861671" indent="-227157" defTabSz="910207" eaLnBrk="0" fontAlgn="base" hangingPunct="0">
              <a:lnSpc>
                <a:spcPct val="110000"/>
              </a:lnSpc>
              <a:spcBef>
                <a:spcPct val="20000"/>
              </a:spcBef>
              <a:spcAft>
                <a:spcPct val="0"/>
              </a:spcAft>
              <a:buClr>
                <a:srgbClr val="A60000"/>
              </a:buClr>
              <a:buSzPct val="90000"/>
              <a:buFont typeface="Wingdings" pitchFamily="2" charset="2"/>
              <a:buChar char="l"/>
              <a:defRPr kumimoji="1" sz="2400">
                <a:solidFill>
                  <a:schemeClr val="tx2"/>
                </a:solidFill>
                <a:latin typeface="Arial" charset="0"/>
              </a:defRPr>
            </a:lvl9pPr>
          </a:lstStyle>
          <a:p>
            <a:fld id="{CFDC3AD9-855B-4908-96A6-8C50EC68AA38}" type="slidenum">
              <a:rPr kumimoji="0" lang="de-DE" sz="1200">
                <a:solidFill>
                  <a:schemeClr val="tx1"/>
                </a:solidFill>
              </a:rPr>
              <a:pPr/>
              <a:t>16</a:t>
            </a:fld>
            <a:endParaRPr kumimoji="0" lang="de-DE" sz="1200">
              <a:solidFill>
                <a:schemeClr val="tx1"/>
              </a:solidFill>
            </a:endParaRPr>
          </a:p>
        </p:txBody>
      </p:sp>
      <p:sp>
        <p:nvSpPr>
          <p:cNvPr id="70660"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7120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0"/>
          </p:nvPr>
        </p:nvSpPr>
        <p:spPr/>
        <p:txBody>
          <a:bodyPr/>
          <a:lstStyle/>
          <a:p>
            <a:pPr>
              <a:defRPr/>
            </a:pPr>
            <a:fld id="{4ADCD113-96A3-4F00-9B8D-9DE608252265}" type="datetime1">
              <a:rPr lang="de-DE" smtClean="0"/>
              <a:pPr>
                <a:defRPr/>
              </a:pPr>
              <a:t>18.09.2017</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17</a:t>
            </a:fld>
            <a:endParaRPr lang="de-DE"/>
          </a:p>
        </p:txBody>
      </p:sp>
      <p:sp>
        <p:nvSpPr>
          <p:cNvPr id="6" name="Notes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31423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4E409C6-E048-4EB0-A78C-E19239ACAAA7}"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FBC4B7FB-080D-4D43-9C2F-B3F075898C45}" type="slidenum">
              <a:rPr lang="de-DE"/>
              <a:pPr/>
              <a:t>18</a:t>
            </a:fld>
            <a:endParaRPr lang="de-DE"/>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4669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CA24E5B-9084-4398-BD83-033F54711DCA}"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F7908118-B337-40A8-86AA-DFD617C80F4E}" type="slidenum">
              <a:rPr lang="de-DE"/>
              <a:pPr/>
              <a:t>19</a:t>
            </a:fld>
            <a:endParaRPr lang="de-DE" dirty="0"/>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6430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2</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376835" name="Rectangle 3"/>
          <p:cNvSpPr>
            <a:spLocks noGrp="1" noChangeArrowheads="1"/>
          </p:cNvSpPr>
          <p:nvPr>
            <p:ph type="body" idx="1"/>
          </p:nvPr>
        </p:nvSpPr>
        <p:spPr>
          <a:xfrm>
            <a:off x="606393" y="4724919"/>
            <a:ext cx="5599179" cy="4473812"/>
          </a:xfrm>
        </p:spPr>
        <p:txBody>
          <a:bodyPr/>
          <a:lstStyle/>
          <a:p>
            <a:endParaRPr lang="en-US"/>
          </a:p>
        </p:txBody>
      </p:sp>
    </p:spTree>
    <p:extLst>
      <p:ext uri="{BB962C8B-B14F-4D97-AF65-F5344CB8AC3E}">
        <p14:creationId xmlns:p14="http://schemas.microsoft.com/office/powerpoint/2010/main" val="59648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DE9BF9B-7810-46FE-B886-7BF15951252B}"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4C0C2A8A-F6F3-43B7-812B-36AD3B1745BE}" type="slidenum">
              <a:rPr lang="de-DE"/>
              <a:pPr/>
              <a:t>20</a:t>
            </a:fld>
            <a:endParaRPr lang="de-DE" dirty="0"/>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4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74A6F2A-8444-41AB-A681-99CA98753877}"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654DAE8A-DDF8-4025-9F5D-171798188D3D}" type="slidenum">
              <a:rPr lang="de-DE"/>
              <a:pPr/>
              <a:t>21</a:t>
            </a:fld>
            <a:endParaRPr lang="de-DE" dirty="0"/>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530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C42FE33-D421-478B-B120-56B4A804D9F7}"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870FE3D5-984C-4D25-9041-6B50685C5727}" type="slidenum">
              <a:rPr lang="de-DE"/>
              <a:pPr/>
              <a:t>22</a:t>
            </a:fld>
            <a:endParaRPr lang="de-DE" dirty="0"/>
          </a:p>
        </p:txBody>
      </p:sp>
      <p:sp>
        <p:nvSpPr>
          <p:cNvPr id="926722" name="Rectangle 2"/>
          <p:cNvSpPr>
            <a:spLocks noGrp="1" noRot="1" noChangeAspect="1"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21790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93DC2CB-0E34-4748-ACD9-4B95B281EDFA}"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D33B888C-97B2-4CDD-9397-9DB84F97DBCA}" type="slidenum">
              <a:rPr lang="de-DE"/>
              <a:pPr/>
              <a:t>23</a:t>
            </a:fld>
            <a:endParaRPr lang="de-DE" dirty="0"/>
          </a:p>
        </p:txBody>
      </p:sp>
      <p:sp>
        <p:nvSpPr>
          <p:cNvPr id="92057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2676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8D071F-9D51-45CD-B75D-C53B196922D2}"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A14DAEA8-0487-4F45-B68C-137BAB7A12D9}" type="slidenum">
              <a:rPr lang="de-DE"/>
              <a:pPr/>
              <a:t>24</a:t>
            </a:fld>
            <a:endParaRPr lang="de-DE" dirty="0"/>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8185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B0F2C5E-3209-434E-AF22-EEDA67ADFD36}"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E3E986A8-C271-40A6-88A7-70AFDBC0A86A}" type="slidenum">
              <a:rPr lang="de-DE"/>
              <a:pPr/>
              <a:t>25</a:t>
            </a:fld>
            <a:endParaRPr lang="de-DE" dirty="0"/>
          </a:p>
        </p:txBody>
      </p:sp>
      <p:sp>
        <p:nvSpPr>
          <p:cNvPr id="92467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9295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2DC37EE-7FDD-4655-A94B-6AB534A11215}"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E0DABDD7-8346-4553-A5B7-211E7B279F98}" type="slidenum">
              <a:rPr lang="de-DE"/>
              <a:pPr/>
              <a:t>26</a:t>
            </a:fld>
            <a:endParaRPr lang="de-DE" dirty="0"/>
          </a:p>
        </p:txBody>
      </p:sp>
      <p:sp>
        <p:nvSpPr>
          <p:cNvPr id="932866"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6089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41DE8B1-A0EA-44E6-AC7B-80B0CCEACEA2}"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CC43A8FB-115C-497C-B1B9-269CF673E068}" type="slidenum">
              <a:rPr lang="de-DE"/>
              <a:pPr/>
              <a:t>27</a:t>
            </a:fld>
            <a:endParaRPr lang="de-DE"/>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010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03FE821-DD31-4F2F-93C8-5F2F310CF8D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2963F22E-FB4A-4592-8B8D-CDF76B3DE7B3}" type="slidenum">
              <a:rPr lang="de-DE"/>
              <a:pPr/>
              <a:t>28</a:t>
            </a:fld>
            <a:endParaRPr lang="de-DE"/>
          </a:p>
        </p:txBody>
      </p:sp>
      <p:sp>
        <p:nvSpPr>
          <p:cNvPr id="898050"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02946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E38AD7C-8515-4C6D-A84E-7FCF159D4624}"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243E0C9E-5DD6-4EC3-9530-5B282DB784D3}" type="slidenum">
              <a:rPr lang="de-DE"/>
              <a:pPr/>
              <a:t>29</a:t>
            </a:fld>
            <a:endParaRPr lang="de-DE"/>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2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3</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95740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BA367EE-021B-445D-9A8F-1BF5514A9D8D}"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01437285-B84F-40EA-A496-97D52A2DBD22}" type="slidenum">
              <a:rPr lang="de-DE"/>
              <a:pPr/>
              <a:t>30</a:t>
            </a:fld>
            <a:endParaRPr lang="de-DE"/>
          </a:p>
        </p:txBody>
      </p:sp>
      <p:sp>
        <p:nvSpPr>
          <p:cNvPr id="90624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7038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E086471-0C65-4A33-B749-9C5A1BCF1012}"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7761A704-10FD-4C27-A72C-FEA78A740591}" type="slidenum">
              <a:rPr lang="de-DE"/>
              <a:pPr/>
              <a:t>31</a:t>
            </a:fld>
            <a:endParaRPr lang="de-DE"/>
          </a:p>
        </p:txBody>
      </p:sp>
      <p:sp>
        <p:nvSpPr>
          <p:cNvPr id="908290"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2578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18.09.2017</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32</a:t>
            </a:fld>
            <a:endParaRPr lang="de-DE"/>
          </a:p>
        </p:txBody>
      </p:sp>
    </p:spTree>
    <p:extLst>
      <p:ext uri="{BB962C8B-B14F-4D97-AF65-F5344CB8AC3E}">
        <p14:creationId xmlns:p14="http://schemas.microsoft.com/office/powerpoint/2010/main" val="1074445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18.09.2017</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33</a:t>
            </a:fld>
            <a:endParaRPr lang="de-DE"/>
          </a:p>
        </p:txBody>
      </p:sp>
    </p:spTree>
    <p:extLst>
      <p:ext uri="{BB962C8B-B14F-4D97-AF65-F5344CB8AC3E}">
        <p14:creationId xmlns:p14="http://schemas.microsoft.com/office/powerpoint/2010/main" val="354269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F1EB2A6-BA71-48B3-8CC0-202FA28987E7}" type="datetime1">
              <a:rPr lang="de-DE"/>
              <a:pPr/>
              <a:t>18.09.2017</a:t>
            </a:fld>
            <a:endParaRPr lang="de-DE" dirty="0"/>
          </a:p>
        </p:txBody>
      </p:sp>
      <p:sp>
        <p:nvSpPr>
          <p:cNvPr id="7" name="Rectangle 7"/>
          <p:cNvSpPr>
            <a:spLocks noGrp="1" noChangeArrowheads="1"/>
          </p:cNvSpPr>
          <p:nvPr>
            <p:ph type="sldNum" sz="quarter" idx="5"/>
          </p:nvPr>
        </p:nvSpPr>
        <p:spPr>
          <a:ln/>
        </p:spPr>
        <p:txBody>
          <a:bodyPr/>
          <a:lstStyle/>
          <a:p>
            <a:fld id="{6CE4F921-7340-4FBA-A11B-CDBEE6FB1BAE}" type="slidenum">
              <a:rPr lang="de-DE"/>
              <a:pPr/>
              <a:t>34</a:t>
            </a:fld>
            <a:endParaRPr lang="de-DE" dirty="0"/>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1105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35</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32082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36</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2841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4</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5169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61C65EE-2B0D-421D-B4E3-8E5F3DCEE059}"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39BF5A9A-526B-41C3-A570-2DBDB1CC2CB2}" type="slidenum">
              <a:rPr lang="de-DE"/>
              <a:pPr/>
              <a:t>5</a:t>
            </a:fld>
            <a:endParaRPr lang="de-DE"/>
          </a:p>
        </p:txBody>
      </p:sp>
      <p:sp>
        <p:nvSpPr>
          <p:cNvPr id="376834" name="Rectangle 2"/>
          <p:cNvSpPr>
            <a:spLocks noGrp="1" noRot="1" noChangeAspect="1" noChangeArrowheads="1" noTextEdit="1"/>
          </p:cNvSpPr>
          <p:nvPr>
            <p:ph type="sldImg"/>
          </p:nvPr>
        </p:nvSpPr>
        <p:spPr>
          <a:xfrm>
            <a:off x="922338" y="747713"/>
            <a:ext cx="4968875" cy="3725862"/>
          </a:xfrm>
          <a:ln/>
        </p:spPr>
      </p:sp>
      <p:sp>
        <p:nvSpPr>
          <p:cNvPr id="376835" name="Rectangle 3"/>
          <p:cNvSpPr>
            <a:spLocks noGrp="1" noChangeArrowheads="1"/>
          </p:cNvSpPr>
          <p:nvPr>
            <p:ph type="body" idx="1"/>
          </p:nvPr>
        </p:nvSpPr>
        <p:spPr>
          <a:xfrm>
            <a:off x="606393" y="4724919"/>
            <a:ext cx="5599179" cy="4473812"/>
          </a:xfrm>
        </p:spPr>
        <p:txBody>
          <a:bodyPr/>
          <a:lstStyle/>
          <a:p>
            <a:endParaRPr lang="en-US"/>
          </a:p>
        </p:txBody>
      </p:sp>
    </p:spTree>
    <p:extLst>
      <p:ext uri="{BB962C8B-B14F-4D97-AF65-F5344CB8AC3E}">
        <p14:creationId xmlns:p14="http://schemas.microsoft.com/office/powerpoint/2010/main" val="193483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6</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8113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4E409C6-E048-4EB0-A78C-E19239ACAAA7}" type="datetime1">
              <a:rPr lang="de-DE"/>
              <a:pPr/>
              <a:t>18.09.2017</a:t>
            </a:fld>
            <a:endParaRPr lang="de-DE"/>
          </a:p>
        </p:txBody>
      </p:sp>
      <p:sp>
        <p:nvSpPr>
          <p:cNvPr id="7" name="Rectangle 7"/>
          <p:cNvSpPr>
            <a:spLocks noGrp="1" noChangeArrowheads="1"/>
          </p:cNvSpPr>
          <p:nvPr>
            <p:ph type="sldNum" sz="quarter" idx="5"/>
          </p:nvPr>
        </p:nvSpPr>
        <p:spPr>
          <a:ln/>
        </p:spPr>
        <p:txBody>
          <a:bodyPr/>
          <a:lstStyle/>
          <a:p>
            <a:fld id="{FBC4B7FB-080D-4D43-9C2F-B3F075898C45}" type="slidenum">
              <a:rPr lang="de-DE"/>
              <a:pPr/>
              <a:t>7</a:t>
            </a:fld>
            <a:endParaRPr lang="de-DE"/>
          </a:p>
        </p:txBody>
      </p:sp>
      <p:sp>
        <p:nvSpPr>
          <p:cNvPr id="1020930"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3053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8</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0009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A77684B-A931-41E5-AB1E-C83EE4C9DBE2}" type="datetime1">
              <a:rPr lang="de-DE">
                <a:solidFill>
                  <a:prstClr val="black"/>
                </a:solidFill>
              </a:rPr>
              <a:pPr/>
              <a:t>18.09.2017</a:t>
            </a:fld>
            <a:endParaRPr lang="de-DE" dirty="0">
              <a:solidFill>
                <a:prstClr val="black"/>
              </a:solidFill>
            </a:endParaRPr>
          </a:p>
        </p:txBody>
      </p:sp>
      <p:sp>
        <p:nvSpPr>
          <p:cNvPr id="7" name="Rectangle 7"/>
          <p:cNvSpPr>
            <a:spLocks noGrp="1" noChangeArrowheads="1"/>
          </p:cNvSpPr>
          <p:nvPr>
            <p:ph type="sldNum" sz="quarter" idx="5"/>
          </p:nvPr>
        </p:nvSpPr>
        <p:spPr>
          <a:ln/>
        </p:spPr>
        <p:txBody>
          <a:bodyPr/>
          <a:lstStyle/>
          <a:p>
            <a:fld id="{25A5856B-326E-4BB2-A483-62EE213A8C61}" type="slidenum">
              <a:rPr lang="de-DE">
                <a:solidFill>
                  <a:prstClr val="black"/>
                </a:solidFill>
              </a:rPr>
              <a:pPr/>
              <a:t>9</a:t>
            </a:fld>
            <a:endParaRPr lang="de-DE" dirty="0">
              <a:solidFill>
                <a:prstClr val="black"/>
              </a:solidFill>
            </a:endParaRPr>
          </a:p>
        </p:txBody>
      </p:sp>
      <p:sp>
        <p:nvSpPr>
          <p:cNvPr id="9451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75511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629406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14675270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34595593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41747076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35387362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5411903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872944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654912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1B52665A-6B7A-45D5-B110-9971D482B560}" type="slidenum">
              <a:rPr lang="en-GB"/>
              <a:pPr/>
              <a:t>‹#›</a:t>
            </a:fld>
            <a:endParaRPr lang="en-GB"/>
          </a:p>
        </p:txBody>
      </p:sp>
    </p:spTree>
    <p:extLst>
      <p:ext uri="{BB962C8B-B14F-4D97-AF65-F5344CB8AC3E}">
        <p14:creationId xmlns:p14="http://schemas.microsoft.com/office/powerpoint/2010/main" val="5017070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D71D7B6-1F51-49EB-AFD2-7D0451BD28CC}" type="slidenum">
              <a:rPr lang="en-GB"/>
              <a:pPr/>
              <a:t>‹#›</a:t>
            </a:fld>
            <a:endParaRPr lang="en-GB"/>
          </a:p>
        </p:txBody>
      </p:sp>
    </p:spTree>
    <p:extLst>
      <p:ext uri="{BB962C8B-B14F-4D97-AF65-F5344CB8AC3E}">
        <p14:creationId xmlns:p14="http://schemas.microsoft.com/office/powerpoint/2010/main" val="2947344810"/>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40299280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18/09/2017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a:latin typeface="Segoe UI" pitchFamily="34" charset="0"/>
                <a:cs typeface="Segoe UI" pitchFamily="34" charset="0"/>
              </a:rPr>
              <a:t>Restricted </a:t>
            </a:r>
            <a:endParaRPr lang="en-GB" sz="1000" b="0" dirty="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 id="2147483928" r:id="rId6"/>
    <p:sldLayoutId id="2147483929" r:id="rId7"/>
  </p:sldLayoutIdLst>
  <p:transition/>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8589" y="6370638"/>
            <a:ext cx="90154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a:latin typeface="Segoe UI" pitchFamily="34" charset="0"/>
                <a:cs typeface="Segoe UI" pitchFamily="34" charset="0"/>
              </a:rPr>
              <a:t>Restricted </a:t>
            </a:r>
            <a:endParaRPr lang="en-GB" sz="1000" b="0" dirty="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Lst>
  <p:transition/>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a:latin typeface="Segoe UI" pitchFamily="34" charset="0"/>
                <a:cs typeface="Segoe UI" pitchFamily="34" charset="0"/>
              </a:rPr>
              <a:t>Restricted </a:t>
            </a:r>
            <a:endParaRPr lang="en-GB" sz="1000" b="0" dirty="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sz="quarter"/>
          </p:nvPr>
        </p:nvSpPr>
        <p:spPr>
          <a:xfrm>
            <a:off x="1259632" y="1988841"/>
            <a:ext cx="7601248" cy="792087"/>
          </a:xfrm>
        </p:spPr>
        <p:txBody>
          <a:bodyPr/>
          <a:lstStyle/>
          <a:p>
            <a:r>
              <a:rPr lang="en-US" sz="3200" dirty="0"/>
              <a:t>Counterparty credit risk assessment at the BIS</a:t>
            </a:r>
            <a:br>
              <a:rPr lang="en-US" sz="3200" dirty="0"/>
            </a:br>
            <a:endParaRPr lang="en-US" dirty="0"/>
          </a:p>
        </p:txBody>
      </p:sp>
      <p:sp>
        <p:nvSpPr>
          <p:cNvPr id="3" name="Rectangle 2"/>
          <p:cNvSpPr/>
          <p:nvPr/>
        </p:nvSpPr>
        <p:spPr>
          <a:xfrm>
            <a:off x="1237824" y="3284984"/>
            <a:ext cx="6120680" cy="1015663"/>
          </a:xfrm>
          <a:prstGeom prst="rect">
            <a:avLst/>
          </a:prstGeom>
        </p:spPr>
        <p:txBody>
          <a:bodyPr wrap="square">
            <a:spAutoFit/>
          </a:bodyPr>
          <a:lstStyle/>
          <a:p>
            <a:r>
              <a:rPr lang="en-US" dirty="0"/>
              <a:t>Giorgio Glinni</a:t>
            </a:r>
          </a:p>
          <a:p>
            <a:r>
              <a:rPr lang="en-US" dirty="0"/>
              <a:t>Deputy Head of Credit Analysis  </a:t>
            </a:r>
          </a:p>
          <a:p>
            <a:endParaRPr lang="en-US" dirty="0"/>
          </a:p>
        </p:txBody>
      </p:sp>
    </p:spTree>
    <p:extLst>
      <p:ext uri="{BB962C8B-B14F-4D97-AF65-F5344CB8AC3E}">
        <p14:creationId xmlns:p14="http://schemas.microsoft.com/office/powerpoint/2010/main" val="8572881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10</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Political Risk</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90000"/>
              </a:lnSpc>
            </a:pPr>
            <a:r>
              <a:rPr lang="en-US" sz="1600" dirty="0"/>
              <a:t>Socioeconomic conditions / risk of social unrest</a:t>
            </a:r>
          </a:p>
          <a:p>
            <a:pPr lvl="1">
              <a:lnSpc>
                <a:spcPct val="90000"/>
              </a:lnSpc>
            </a:pPr>
            <a:r>
              <a:rPr lang="en-US" sz="1400" dirty="0"/>
              <a:t>United Nations Human Development Index</a:t>
            </a:r>
          </a:p>
          <a:p>
            <a:pPr lvl="2">
              <a:lnSpc>
                <a:spcPct val="80000"/>
              </a:lnSpc>
            </a:pPr>
            <a:endParaRPr lang="en-US" sz="1400" dirty="0"/>
          </a:p>
          <a:p>
            <a:pPr>
              <a:lnSpc>
                <a:spcPct val="90000"/>
              </a:lnSpc>
            </a:pPr>
            <a:r>
              <a:rPr lang="en-US" sz="1600" dirty="0"/>
              <a:t>Government stability / risk of conflict / law and order</a:t>
            </a:r>
          </a:p>
          <a:p>
            <a:pPr lvl="1">
              <a:lnSpc>
                <a:spcPct val="80000"/>
              </a:lnSpc>
            </a:pPr>
            <a:r>
              <a:rPr lang="en-US" sz="1400" dirty="0"/>
              <a:t>PRS Group political risk score </a:t>
            </a:r>
          </a:p>
          <a:p>
            <a:pPr lvl="1">
              <a:lnSpc>
                <a:spcPct val="80000"/>
              </a:lnSpc>
            </a:pPr>
            <a:r>
              <a:rPr lang="en-US" sz="1400" dirty="0"/>
              <a:t>Membership of international </a:t>
            </a:r>
            <a:r>
              <a:rPr lang="en-US" sz="1400" dirty="0" err="1"/>
              <a:t>organisations</a:t>
            </a:r>
            <a:r>
              <a:rPr lang="en-US" sz="1400" dirty="0"/>
              <a:t> (</a:t>
            </a:r>
            <a:r>
              <a:rPr lang="en-US" sz="1400" dirty="0" err="1"/>
              <a:t>eg</a:t>
            </a:r>
            <a:r>
              <a:rPr lang="en-US" sz="1400" dirty="0"/>
              <a:t>, EU </a:t>
            </a:r>
            <a:r>
              <a:rPr lang="en-US" sz="1400" dirty="0" err="1"/>
              <a:t>etc</a:t>
            </a:r>
            <a:r>
              <a:rPr lang="en-US" sz="1400" dirty="0"/>
              <a:t>)</a:t>
            </a:r>
          </a:p>
          <a:p>
            <a:pPr lvl="1">
              <a:lnSpc>
                <a:spcPct val="80000"/>
              </a:lnSpc>
            </a:pPr>
            <a:r>
              <a:rPr lang="en-US" sz="1400" dirty="0"/>
              <a:t>GDP-per-capita</a:t>
            </a:r>
          </a:p>
          <a:p>
            <a:pPr marL="457200" lvl="1" indent="0">
              <a:lnSpc>
                <a:spcPct val="80000"/>
              </a:lnSpc>
              <a:buNone/>
            </a:pPr>
            <a:endParaRPr lang="en-US" sz="1400" dirty="0"/>
          </a:p>
          <a:p>
            <a:pPr>
              <a:lnSpc>
                <a:spcPct val="80000"/>
              </a:lnSpc>
            </a:pPr>
            <a:r>
              <a:rPr lang="en-US" sz="1400" dirty="0"/>
              <a:t>Event risk</a:t>
            </a:r>
          </a:p>
          <a:p>
            <a:pPr lvl="1">
              <a:lnSpc>
                <a:spcPct val="80000"/>
              </a:lnSpc>
            </a:pPr>
            <a:r>
              <a:rPr lang="en-US" sz="1400" dirty="0"/>
              <a:t>Qualitative assessment</a:t>
            </a:r>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178825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413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413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413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413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4131">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41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11</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Indebtedness</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90000"/>
              </a:lnSpc>
            </a:pPr>
            <a:r>
              <a:rPr lang="en-US" sz="1600" dirty="0"/>
              <a:t>Government spending</a:t>
            </a:r>
          </a:p>
          <a:p>
            <a:pPr lvl="1">
              <a:lnSpc>
                <a:spcPct val="90000"/>
              </a:lnSpc>
            </a:pPr>
            <a:r>
              <a:rPr lang="en-US" sz="1400" dirty="0"/>
              <a:t>Government budget balance / GDP</a:t>
            </a:r>
          </a:p>
          <a:p>
            <a:pPr lvl="2">
              <a:lnSpc>
                <a:spcPct val="80000"/>
              </a:lnSpc>
            </a:pPr>
            <a:endParaRPr lang="en-US" sz="1400" dirty="0"/>
          </a:p>
          <a:p>
            <a:pPr>
              <a:lnSpc>
                <a:spcPct val="90000"/>
              </a:lnSpc>
            </a:pPr>
            <a:r>
              <a:rPr lang="en-US" sz="1600" dirty="0"/>
              <a:t>Government indebtedness</a:t>
            </a:r>
          </a:p>
          <a:p>
            <a:pPr lvl="1">
              <a:lnSpc>
                <a:spcPct val="80000"/>
              </a:lnSpc>
            </a:pPr>
            <a:r>
              <a:rPr lang="en-GB" sz="1400" dirty="0"/>
              <a:t>Government debt/ GDP</a:t>
            </a:r>
          </a:p>
          <a:p>
            <a:pPr marL="457200" lvl="1" indent="0">
              <a:lnSpc>
                <a:spcPct val="80000"/>
              </a:lnSpc>
              <a:buNone/>
            </a:pPr>
            <a:endParaRPr lang="en-US" sz="1400" dirty="0"/>
          </a:p>
          <a:p>
            <a:pPr>
              <a:lnSpc>
                <a:spcPct val="90000"/>
              </a:lnSpc>
            </a:pPr>
            <a:r>
              <a:rPr lang="en-US" sz="1600" dirty="0"/>
              <a:t>Debt affordability</a:t>
            </a:r>
          </a:p>
          <a:p>
            <a:pPr lvl="1">
              <a:lnSpc>
                <a:spcPct val="80000"/>
              </a:lnSpc>
            </a:pPr>
            <a:r>
              <a:rPr lang="en-US" sz="1400" dirty="0"/>
              <a:t>Government interest payments / government revenue </a:t>
            </a:r>
          </a:p>
          <a:p>
            <a:pPr lvl="1">
              <a:lnSpc>
                <a:spcPct val="80000"/>
              </a:lnSpc>
            </a:pPr>
            <a:endParaRPr lang="en-US" sz="1400" dirty="0"/>
          </a:p>
          <a:p>
            <a:pPr lvl="1">
              <a:lnSpc>
                <a:spcPct val="80000"/>
              </a:lnSpc>
            </a:pPr>
            <a:endParaRPr lang="en-US" sz="1400" dirty="0"/>
          </a:p>
          <a:p>
            <a:pPr>
              <a:lnSpc>
                <a:spcPct val="90000"/>
              </a:lnSpc>
            </a:pPr>
            <a:endParaRPr lang="en-US" sz="1400" dirty="0"/>
          </a:p>
          <a:p>
            <a:pPr>
              <a:lnSpc>
                <a:spcPct val="80000"/>
              </a:lnSpc>
            </a:pPr>
            <a:endParaRPr lang="en-US" sz="1400" dirty="0"/>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2713958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413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41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413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4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12</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Indebtedness (continued)</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90000"/>
              </a:lnSpc>
            </a:pPr>
            <a:r>
              <a:rPr lang="en-US" sz="1600" dirty="0"/>
              <a:t>Country spending</a:t>
            </a:r>
          </a:p>
          <a:p>
            <a:pPr lvl="1">
              <a:lnSpc>
                <a:spcPct val="90000"/>
              </a:lnSpc>
            </a:pPr>
            <a:r>
              <a:rPr lang="en-US" sz="1400" dirty="0"/>
              <a:t>Current account balance / GDP</a:t>
            </a:r>
          </a:p>
          <a:p>
            <a:pPr lvl="1">
              <a:lnSpc>
                <a:spcPct val="90000"/>
              </a:lnSpc>
            </a:pPr>
            <a:r>
              <a:rPr lang="en-US" sz="1400" dirty="0"/>
              <a:t>Consumption- or investment-driven</a:t>
            </a:r>
          </a:p>
          <a:p>
            <a:pPr lvl="2">
              <a:lnSpc>
                <a:spcPct val="80000"/>
              </a:lnSpc>
            </a:pPr>
            <a:endParaRPr lang="en-US" sz="1400" dirty="0"/>
          </a:p>
          <a:p>
            <a:pPr>
              <a:lnSpc>
                <a:spcPct val="90000"/>
              </a:lnSpc>
            </a:pPr>
            <a:r>
              <a:rPr lang="en-US" sz="1600" dirty="0"/>
              <a:t>Country indebtedness</a:t>
            </a:r>
          </a:p>
          <a:p>
            <a:pPr lvl="1">
              <a:lnSpc>
                <a:spcPct val="80000"/>
              </a:lnSpc>
            </a:pPr>
            <a:r>
              <a:rPr lang="en-GB" sz="1400" dirty="0"/>
              <a:t>Net External debt/ GDP</a:t>
            </a:r>
          </a:p>
          <a:p>
            <a:pPr marL="457200" lvl="1" indent="0">
              <a:lnSpc>
                <a:spcPct val="80000"/>
              </a:lnSpc>
              <a:buNone/>
            </a:pPr>
            <a:endParaRPr lang="en-US" sz="1400" dirty="0"/>
          </a:p>
          <a:p>
            <a:pPr>
              <a:lnSpc>
                <a:spcPct val="90000"/>
              </a:lnSpc>
            </a:pPr>
            <a:r>
              <a:rPr lang="en-US" sz="1600" dirty="0"/>
              <a:t>Debt affordability</a:t>
            </a:r>
          </a:p>
          <a:p>
            <a:pPr lvl="1">
              <a:lnSpc>
                <a:spcPct val="80000"/>
              </a:lnSpc>
            </a:pPr>
            <a:r>
              <a:rPr lang="en-US" sz="1400" dirty="0"/>
              <a:t>External debt service / current account receipt</a:t>
            </a:r>
          </a:p>
          <a:p>
            <a:pPr lvl="1">
              <a:lnSpc>
                <a:spcPct val="80000"/>
              </a:lnSpc>
            </a:pPr>
            <a:endParaRPr lang="en-US" sz="1400" dirty="0"/>
          </a:p>
          <a:p>
            <a:pPr lvl="1">
              <a:lnSpc>
                <a:spcPct val="80000"/>
              </a:lnSpc>
            </a:pPr>
            <a:endParaRPr lang="en-US" sz="1400" dirty="0"/>
          </a:p>
          <a:p>
            <a:pPr>
              <a:lnSpc>
                <a:spcPct val="90000"/>
              </a:lnSpc>
            </a:pPr>
            <a:endParaRPr lang="en-US" sz="1400" dirty="0"/>
          </a:p>
          <a:p>
            <a:pPr>
              <a:lnSpc>
                <a:spcPct val="80000"/>
              </a:lnSpc>
            </a:pPr>
            <a:endParaRPr lang="en-US" sz="1400" dirty="0"/>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3600114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41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413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413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4131">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4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13</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Debt financing flexibility</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200000"/>
              </a:lnSpc>
            </a:pPr>
            <a:r>
              <a:rPr lang="en-US" sz="1600" dirty="0"/>
              <a:t>Access to capital markets</a:t>
            </a:r>
          </a:p>
          <a:p>
            <a:pPr lvl="1">
              <a:lnSpc>
                <a:spcPct val="200000"/>
              </a:lnSpc>
            </a:pPr>
            <a:r>
              <a:rPr lang="en-US" sz="1400" dirty="0"/>
              <a:t>Market prices (bond yields, CDS spreads)</a:t>
            </a:r>
          </a:p>
          <a:p>
            <a:pPr lvl="1">
              <a:lnSpc>
                <a:spcPct val="200000"/>
              </a:lnSpc>
            </a:pPr>
            <a:r>
              <a:rPr lang="en-US" sz="1400" dirty="0"/>
              <a:t>Market-implied ratings</a:t>
            </a:r>
          </a:p>
          <a:p>
            <a:pPr lvl="1">
              <a:lnSpc>
                <a:spcPct val="200000"/>
              </a:lnSpc>
            </a:pPr>
            <a:r>
              <a:rPr lang="en-US" sz="1400" dirty="0" err="1"/>
              <a:t>Euromoney’s</a:t>
            </a:r>
            <a:r>
              <a:rPr lang="en-US" sz="1400" dirty="0"/>
              <a:t> ‘access to capital markets’ score</a:t>
            </a:r>
          </a:p>
          <a:p>
            <a:pPr lvl="2">
              <a:lnSpc>
                <a:spcPct val="200000"/>
              </a:lnSpc>
            </a:pPr>
            <a:endParaRPr lang="en-US" sz="1400" dirty="0"/>
          </a:p>
          <a:p>
            <a:pPr marL="457200" lvl="1" indent="0">
              <a:lnSpc>
                <a:spcPct val="200000"/>
              </a:lnSpc>
              <a:buNone/>
            </a:pPr>
            <a:endParaRPr lang="en-US" sz="1400" dirty="0"/>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3232822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413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14</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Debt financing flexibility (continued)</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200000"/>
              </a:lnSpc>
            </a:pPr>
            <a:r>
              <a:rPr lang="en-US" sz="1600" dirty="0"/>
              <a:t>Capacity (depth) of domestic capital markets</a:t>
            </a:r>
          </a:p>
          <a:p>
            <a:pPr lvl="1">
              <a:lnSpc>
                <a:spcPct val="200000"/>
              </a:lnSpc>
            </a:pPr>
            <a:r>
              <a:rPr lang="en-US" sz="1400" dirty="0"/>
              <a:t>World Bank data on stock market </a:t>
            </a:r>
            <a:r>
              <a:rPr lang="en-US" sz="1400" dirty="0" err="1"/>
              <a:t>capitalisation</a:t>
            </a:r>
            <a:endParaRPr lang="en-US" sz="1400" dirty="0"/>
          </a:p>
          <a:p>
            <a:pPr lvl="1">
              <a:lnSpc>
                <a:spcPct val="200000"/>
              </a:lnSpc>
            </a:pPr>
            <a:r>
              <a:rPr lang="en-US" sz="1400" dirty="0"/>
              <a:t>Proportion of debt denominated in local currency</a:t>
            </a:r>
          </a:p>
          <a:p>
            <a:pPr lvl="1">
              <a:lnSpc>
                <a:spcPct val="200000"/>
              </a:lnSpc>
            </a:pPr>
            <a:r>
              <a:rPr lang="en-US" sz="1400" dirty="0"/>
              <a:t>Proportion of debt held by domestic investors </a:t>
            </a:r>
          </a:p>
          <a:p>
            <a:pPr marL="457200" lvl="1" indent="0">
              <a:lnSpc>
                <a:spcPct val="200000"/>
              </a:lnSpc>
              <a:buNone/>
            </a:pPr>
            <a:endParaRPr lang="en-US" sz="1400" dirty="0"/>
          </a:p>
          <a:p>
            <a:pPr>
              <a:lnSpc>
                <a:spcPct val="20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7834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41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2400" dirty="0"/>
              <a:t>One year prior to default for which country?</a:t>
            </a:r>
            <a:endParaRPr lang="en-GB" sz="2400" dirty="0"/>
          </a:p>
        </p:txBody>
      </p:sp>
      <p:sp>
        <p:nvSpPr>
          <p:cNvPr id="6" name="Slide Number Placeholder 3"/>
          <p:cNvSpPr>
            <a:spLocks noGrp="1"/>
          </p:cNvSpPr>
          <p:nvPr>
            <p:ph type="sldNum" sz="quarter" idx="10"/>
          </p:nvPr>
        </p:nvSpPr>
        <p:spPr>
          <a:xfrm>
            <a:off x="8585200" y="6526787"/>
            <a:ext cx="558800" cy="320675"/>
          </a:xfrm>
        </p:spPr>
        <p:txBody>
          <a:bodyPr/>
          <a:lstStyle/>
          <a:p>
            <a:r>
              <a:rPr lang="en-GB" dirty="0">
                <a:solidFill>
                  <a:srgbClr val="FFFFFF"/>
                </a:solidFill>
              </a:rPr>
              <a:t>16</a:t>
            </a:r>
          </a:p>
        </p:txBody>
      </p:sp>
      <p:pic>
        <p:nvPicPr>
          <p:cNvPr id="2" name="Picture 1"/>
          <p:cNvPicPr>
            <a:picLocks noChangeAspect="1"/>
          </p:cNvPicPr>
          <p:nvPr/>
        </p:nvPicPr>
        <p:blipFill>
          <a:blip r:embed="rId3"/>
          <a:stretch>
            <a:fillRect/>
          </a:stretch>
        </p:blipFill>
        <p:spPr>
          <a:xfrm>
            <a:off x="1169989" y="1844824"/>
            <a:ext cx="7219950" cy="3514725"/>
          </a:xfrm>
          <a:prstGeom prst="rect">
            <a:avLst/>
          </a:prstGeom>
        </p:spPr>
      </p:pic>
    </p:spTree>
    <p:extLst>
      <p:ext uri="{BB962C8B-B14F-4D97-AF65-F5344CB8AC3E}">
        <p14:creationId xmlns:p14="http://schemas.microsoft.com/office/powerpoint/2010/main" val="850848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2400" dirty="0"/>
              <a:t>One year prior to default for which country?</a:t>
            </a:r>
            <a:endParaRPr lang="en-GB" sz="2400" dirty="0"/>
          </a:p>
        </p:txBody>
      </p:sp>
      <p:sp>
        <p:nvSpPr>
          <p:cNvPr id="6" name="Slide Number Placeholder 3"/>
          <p:cNvSpPr>
            <a:spLocks noGrp="1"/>
          </p:cNvSpPr>
          <p:nvPr>
            <p:ph type="sldNum" sz="quarter" idx="10"/>
          </p:nvPr>
        </p:nvSpPr>
        <p:spPr>
          <a:xfrm>
            <a:off x="8585200" y="6526787"/>
            <a:ext cx="558800" cy="320675"/>
          </a:xfrm>
        </p:spPr>
        <p:txBody>
          <a:bodyPr/>
          <a:lstStyle/>
          <a:p>
            <a:r>
              <a:rPr lang="en-GB" dirty="0">
                <a:solidFill>
                  <a:srgbClr val="FFFFFF"/>
                </a:solidFill>
              </a:rPr>
              <a:t>16</a:t>
            </a:r>
          </a:p>
        </p:txBody>
      </p:sp>
      <p:pic>
        <p:nvPicPr>
          <p:cNvPr id="2" name="Picture 1"/>
          <p:cNvPicPr>
            <a:picLocks noChangeAspect="1"/>
          </p:cNvPicPr>
          <p:nvPr/>
        </p:nvPicPr>
        <p:blipFill>
          <a:blip r:embed="rId3"/>
          <a:stretch>
            <a:fillRect/>
          </a:stretch>
        </p:blipFill>
        <p:spPr>
          <a:xfrm>
            <a:off x="1187624" y="1844824"/>
            <a:ext cx="7200800" cy="3505200"/>
          </a:xfrm>
          <a:prstGeom prst="rect">
            <a:avLst/>
          </a:prstGeom>
        </p:spPr>
      </p:pic>
    </p:spTree>
    <p:extLst>
      <p:ext uri="{BB962C8B-B14F-4D97-AF65-F5344CB8AC3E}">
        <p14:creationId xmlns:p14="http://schemas.microsoft.com/office/powerpoint/2010/main" val="8005640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17</a:t>
            </a:fld>
            <a:endParaRPr lang="en-GB" dirty="0"/>
          </a:p>
        </p:txBody>
      </p:sp>
      <p:sp>
        <p:nvSpPr>
          <p:cNvPr id="3" name="Title 2"/>
          <p:cNvSpPr>
            <a:spLocks noGrp="1"/>
          </p:cNvSpPr>
          <p:nvPr>
            <p:ph type="title"/>
          </p:nvPr>
        </p:nvSpPr>
        <p:spPr>
          <a:xfrm>
            <a:off x="611560" y="836614"/>
            <a:ext cx="7905999" cy="466725"/>
          </a:xfrm>
        </p:spPr>
        <p:txBody>
          <a:bodyPr/>
          <a:lstStyle/>
          <a:p>
            <a:r>
              <a:rPr lang="en-US" dirty="0"/>
              <a:t>Credit risk assessment of State Agencies - criteria selection</a:t>
            </a:r>
            <a:endParaRPr lang="en-GB" dirty="0"/>
          </a:p>
        </p:txBody>
      </p:sp>
      <p:sp>
        <p:nvSpPr>
          <p:cNvPr id="4" name="Text Placeholder 3"/>
          <p:cNvSpPr>
            <a:spLocks noGrp="1"/>
          </p:cNvSpPr>
          <p:nvPr>
            <p:ph type="body" sz="quarter" idx="11"/>
          </p:nvPr>
        </p:nvSpPr>
        <p:spPr>
          <a:xfrm>
            <a:off x="1043608" y="1700808"/>
            <a:ext cx="7488832" cy="4464496"/>
          </a:xfrm>
        </p:spPr>
        <p:txBody>
          <a:bodyPr/>
          <a:lstStyle/>
          <a:p>
            <a:endParaRPr lang="de-CH" dirty="0"/>
          </a:p>
          <a:p>
            <a:r>
              <a:rPr lang="en-GB" dirty="0"/>
              <a:t>Starting point: Internal grade of sovereign providing implicit guarantee or implicit support to state agency</a:t>
            </a:r>
          </a:p>
          <a:p>
            <a:r>
              <a:rPr lang="de-CH" dirty="0" err="1"/>
              <a:t>Notching</a:t>
            </a:r>
            <a:r>
              <a:rPr lang="de-CH" dirty="0"/>
              <a:t> </a:t>
            </a:r>
            <a:r>
              <a:rPr lang="de-CH" dirty="0" err="1"/>
              <a:t>from</a:t>
            </a:r>
            <a:r>
              <a:rPr lang="de-CH" dirty="0"/>
              <a:t> </a:t>
            </a:r>
            <a:r>
              <a:rPr lang="de-CH" dirty="0" err="1"/>
              <a:t>sovereign</a:t>
            </a:r>
            <a:r>
              <a:rPr lang="de-CH" dirty="0"/>
              <a:t> grade </a:t>
            </a:r>
            <a:r>
              <a:rPr lang="de-CH" dirty="0" err="1"/>
              <a:t>based</a:t>
            </a:r>
            <a:r>
              <a:rPr lang="de-CH" dirty="0"/>
              <a:t> on </a:t>
            </a:r>
          </a:p>
          <a:p>
            <a:pPr lvl="1"/>
            <a:r>
              <a:rPr lang="de-CH" dirty="0" err="1"/>
              <a:t>Strength</a:t>
            </a:r>
            <a:r>
              <a:rPr lang="de-CH" dirty="0"/>
              <a:t> </a:t>
            </a:r>
            <a:r>
              <a:rPr lang="de-CH" dirty="0" err="1"/>
              <a:t>of</a:t>
            </a:r>
            <a:r>
              <a:rPr lang="de-CH" dirty="0"/>
              <a:t> </a:t>
            </a:r>
            <a:r>
              <a:rPr lang="de-CH" dirty="0" err="1"/>
              <a:t>government</a:t>
            </a:r>
            <a:r>
              <a:rPr lang="de-CH" dirty="0"/>
              <a:t> </a:t>
            </a:r>
            <a:r>
              <a:rPr lang="de-CH" dirty="0" err="1"/>
              <a:t>support</a:t>
            </a:r>
            <a:r>
              <a:rPr lang="de-CH" dirty="0"/>
              <a:t> (</a:t>
            </a:r>
            <a:r>
              <a:rPr lang="de-CH" dirty="0" err="1"/>
              <a:t>government’s</a:t>
            </a:r>
            <a:r>
              <a:rPr lang="de-CH" dirty="0"/>
              <a:t> </a:t>
            </a:r>
            <a:r>
              <a:rPr lang="de-CH" dirty="0" err="1"/>
              <a:t>willingness</a:t>
            </a:r>
            <a:r>
              <a:rPr lang="de-CH" dirty="0"/>
              <a:t> </a:t>
            </a:r>
            <a:r>
              <a:rPr lang="de-CH" dirty="0" err="1"/>
              <a:t>and</a:t>
            </a:r>
            <a:r>
              <a:rPr lang="de-CH" dirty="0"/>
              <a:t> </a:t>
            </a:r>
            <a:r>
              <a:rPr lang="de-CH" dirty="0" err="1"/>
              <a:t>ability</a:t>
            </a:r>
            <a:r>
              <a:rPr lang="de-CH" dirty="0"/>
              <a:t> </a:t>
            </a:r>
            <a:r>
              <a:rPr lang="de-CH" dirty="0" err="1"/>
              <a:t>to</a:t>
            </a:r>
            <a:r>
              <a:rPr lang="de-CH" dirty="0"/>
              <a:t> </a:t>
            </a:r>
            <a:r>
              <a:rPr lang="de-CH" dirty="0" err="1"/>
              <a:t>support</a:t>
            </a:r>
            <a:r>
              <a:rPr lang="de-CH" dirty="0"/>
              <a:t> </a:t>
            </a:r>
            <a:r>
              <a:rPr lang="de-CH" dirty="0" err="1"/>
              <a:t>the</a:t>
            </a:r>
            <a:r>
              <a:rPr lang="de-CH" dirty="0"/>
              <a:t> </a:t>
            </a:r>
            <a:r>
              <a:rPr lang="de-CH" dirty="0" err="1"/>
              <a:t>state</a:t>
            </a:r>
            <a:r>
              <a:rPr lang="de-CH" dirty="0"/>
              <a:t> </a:t>
            </a:r>
            <a:r>
              <a:rPr lang="de-CH" dirty="0" err="1"/>
              <a:t>agency</a:t>
            </a:r>
            <a:r>
              <a:rPr lang="de-CH" dirty="0"/>
              <a:t>); </a:t>
            </a:r>
          </a:p>
          <a:p>
            <a:pPr lvl="1"/>
            <a:r>
              <a:rPr lang="de-CH" dirty="0" err="1"/>
              <a:t>Standalone</a:t>
            </a:r>
            <a:r>
              <a:rPr lang="de-CH" dirty="0"/>
              <a:t> </a:t>
            </a:r>
            <a:r>
              <a:rPr lang="de-CH" dirty="0" err="1"/>
              <a:t>credit</a:t>
            </a:r>
            <a:r>
              <a:rPr lang="de-CH" dirty="0"/>
              <a:t> </a:t>
            </a:r>
            <a:r>
              <a:rPr lang="de-CH" dirty="0" err="1"/>
              <a:t>quality</a:t>
            </a:r>
            <a:r>
              <a:rPr lang="de-CH" dirty="0"/>
              <a:t> </a:t>
            </a:r>
            <a:r>
              <a:rPr lang="de-CH" dirty="0" err="1"/>
              <a:t>of</a:t>
            </a:r>
            <a:r>
              <a:rPr lang="de-CH" dirty="0"/>
              <a:t> </a:t>
            </a:r>
            <a:r>
              <a:rPr lang="de-CH" dirty="0" err="1"/>
              <a:t>state</a:t>
            </a:r>
            <a:r>
              <a:rPr lang="de-CH" dirty="0"/>
              <a:t> </a:t>
            </a:r>
            <a:r>
              <a:rPr lang="de-CH" dirty="0" err="1"/>
              <a:t>agency</a:t>
            </a:r>
            <a:r>
              <a:rPr lang="de-CH" dirty="0"/>
              <a:t> (</a:t>
            </a:r>
            <a:r>
              <a:rPr lang="de-CH" dirty="0" err="1"/>
              <a:t>based</a:t>
            </a:r>
            <a:r>
              <a:rPr lang="de-CH" dirty="0"/>
              <a:t> on </a:t>
            </a:r>
            <a:r>
              <a:rPr lang="de-CH" dirty="0" err="1"/>
              <a:t>financial</a:t>
            </a:r>
            <a:r>
              <a:rPr lang="de-CH" dirty="0"/>
              <a:t> </a:t>
            </a:r>
            <a:r>
              <a:rPr lang="de-CH" dirty="0" err="1"/>
              <a:t>ratios</a:t>
            </a:r>
            <a:r>
              <a:rPr lang="de-CH" dirty="0"/>
              <a:t>)   </a:t>
            </a:r>
            <a:endParaRPr lang="en-GB" dirty="0"/>
          </a:p>
          <a:p>
            <a:endParaRPr lang="en-GB" dirty="0"/>
          </a:p>
        </p:txBody>
      </p:sp>
    </p:spTree>
    <p:extLst>
      <p:ext uri="{BB962C8B-B14F-4D97-AF65-F5344CB8AC3E}">
        <p14:creationId xmlns:p14="http://schemas.microsoft.com/office/powerpoint/2010/main" val="36355053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5AFCEECA-04A2-4FCA-88F6-2DE248AE76C6}" type="slidenum">
              <a:rPr lang="en-GB"/>
              <a:pPr/>
              <a:t>18</a:t>
            </a:fld>
            <a:endParaRPr lang="en-GB"/>
          </a:p>
        </p:txBody>
      </p:sp>
      <p:sp>
        <p:nvSpPr>
          <p:cNvPr id="1019906" name="Rectangle 2"/>
          <p:cNvSpPr>
            <a:spLocks noGrp="1" noChangeArrowheads="1"/>
          </p:cNvSpPr>
          <p:nvPr>
            <p:ph type="title"/>
          </p:nvPr>
        </p:nvSpPr>
        <p:spPr>
          <a:xfrm>
            <a:off x="179512" y="643651"/>
            <a:ext cx="8664288" cy="466725"/>
          </a:xfrm>
        </p:spPr>
        <p:txBody>
          <a:bodyPr/>
          <a:lstStyle/>
          <a:p>
            <a:r>
              <a:rPr lang="en-US" dirty="0"/>
              <a:t>Credit risk assessment of Financial Institutions - criteria selection</a:t>
            </a:r>
            <a:endParaRPr lang="en-GB" dirty="0"/>
          </a:p>
        </p:txBody>
      </p:sp>
      <p:sp>
        <p:nvSpPr>
          <p:cNvPr id="1019907" name="AutoShape 3"/>
          <p:cNvSpPr>
            <a:spLocks noChangeArrowheads="1"/>
          </p:cNvSpPr>
          <p:nvPr/>
        </p:nvSpPr>
        <p:spPr bwMode="auto">
          <a:xfrm>
            <a:off x="271869" y="3404137"/>
            <a:ext cx="1871663" cy="504825"/>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Ability to Pay</a:t>
            </a:r>
            <a:endParaRPr lang="en-GB" sz="1800" dirty="0">
              <a:solidFill>
                <a:schemeClr val="tx1"/>
              </a:solidFill>
            </a:endParaRPr>
          </a:p>
        </p:txBody>
      </p:sp>
      <p:sp>
        <p:nvSpPr>
          <p:cNvPr id="1019909" name="AutoShape 5"/>
          <p:cNvSpPr>
            <a:spLocks noChangeArrowheads="1"/>
          </p:cNvSpPr>
          <p:nvPr/>
        </p:nvSpPr>
        <p:spPr bwMode="auto">
          <a:xfrm>
            <a:off x="3409187" y="1268760"/>
            <a:ext cx="2746989" cy="1098921"/>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Operating environment</a:t>
            </a:r>
            <a:endParaRPr lang="en-GB" sz="1800" dirty="0">
              <a:solidFill>
                <a:schemeClr val="tx1"/>
              </a:solidFill>
            </a:endParaRPr>
          </a:p>
        </p:txBody>
      </p:sp>
      <p:sp>
        <p:nvSpPr>
          <p:cNvPr id="1019910" name="AutoShape 6"/>
          <p:cNvSpPr>
            <a:spLocks noChangeArrowheads="1"/>
          </p:cNvSpPr>
          <p:nvPr/>
        </p:nvSpPr>
        <p:spPr bwMode="auto">
          <a:xfrm>
            <a:off x="3419872" y="3908364"/>
            <a:ext cx="2710952" cy="105835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Management and </a:t>
            </a:r>
          </a:p>
          <a:p>
            <a:pPr algn="ctr">
              <a:lnSpc>
                <a:spcPct val="100000"/>
              </a:lnSpc>
              <a:spcBef>
                <a:spcPct val="50000"/>
              </a:spcBef>
              <a:buClrTx/>
              <a:buSzTx/>
              <a:buFontTx/>
              <a:buNone/>
            </a:pPr>
            <a:r>
              <a:rPr lang="en-US" sz="1800" dirty="0">
                <a:solidFill>
                  <a:schemeClr val="tx1"/>
                </a:solidFill>
              </a:rPr>
              <a:t>Governance</a:t>
            </a:r>
            <a:endParaRPr lang="en-GB" sz="1800" dirty="0">
              <a:solidFill>
                <a:schemeClr val="tx1"/>
              </a:solidFill>
            </a:endParaRPr>
          </a:p>
        </p:txBody>
      </p:sp>
      <p:sp>
        <p:nvSpPr>
          <p:cNvPr id="1019911" name="AutoShape 7"/>
          <p:cNvSpPr>
            <a:spLocks noChangeArrowheads="1"/>
          </p:cNvSpPr>
          <p:nvPr/>
        </p:nvSpPr>
        <p:spPr bwMode="auto">
          <a:xfrm>
            <a:off x="3409188" y="2634048"/>
            <a:ext cx="2746988" cy="102250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Company specific factors</a:t>
            </a:r>
            <a:endParaRPr lang="en-GB" sz="1800" dirty="0">
              <a:solidFill>
                <a:schemeClr val="tx1"/>
              </a:solidFill>
            </a:endParaRPr>
          </a:p>
        </p:txBody>
      </p:sp>
      <p:sp>
        <p:nvSpPr>
          <p:cNvPr id="1019912" name="AutoShape 8"/>
          <p:cNvSpPr>
            <a:spLocks noChangeArrowheads="1"/>
          </p:cNvSpPr>
          <p:nvPr/>
        </p:nvSpPr>
        <p:spPr bwMode="auto">
          <a:xfrm>
            <a:off x="2411760" y="3246166"/>
            <a:ext cx="574675" cy="792163"/>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1019914" name="AutoShape 10"/>
          <p:cNvSpPr>
            <a:spLocks noChangeArrowheads="1"/>
          </p:cNvSpPr>
          <p:nvPr/>
        </p:nvSpPr>
        <p:spPr bwMode="auto">
          <a:xfrm>
            <a:off x="6372200" y="3207292"/>
            <a:ext cx="574675" cy="792163"/>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1019917" name="AutoShape 13"/>
          <p:cNvSpPr>
            <a:spLocks noChangeArrowheads="1"/>
          </p:cNvSpPr>
          <p:nvPr/>
        </p:nvSpPr>
        <p:spPr bwMode="auto">
          <a:xfrm>
            <a:off x="7219766" y="2857168"/>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Criteria</a:t>
            </a:r>
            <a:endParaRPr lang="en-GB" sz="1800" dirty="0">
              <a:solidFill>
                <a:schemeClr val="tx1"/>
              </a:solidFill>
            </a:endParaRPr>
          </a:p>
        </p:txBody>
      </p:sp>
      <p:sp>
        <p:nvSpPr>
          <p:cNvPr id="1019918" name="AutoShape 14"/>
          <p:cNvSpPr>
            <a:spLocks noChangeArrowheads="1"/>
          </p:cNvSpPr>
          <p:nvPr/>
        </p:nvSpPr>
        <p:spPr bwMode="auto">
          <a:xfrm>
            <a:off x="7219766" y="3750197"/>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t>C</a:t>
            </a:r>
            <a:r>
              <a:rPr lang="en-US" sz="1800" dirty="0">
                <a:solidFill>
                  <a:schemeClr val="tx1"/>
                </a:solidFill>
              </a:rPr>
              <a:t>riteria</a:t>
            </a:r>
            <a:endParaRPr lang="en-GB" sz="1800" dirty="0">
              <a:solidFill>
                <a:schemeClr val="tx1"/>
              </a:solidFill>
            </a:endParaRPr>
          </a:p>
        </p:txBody>
      </p:sp>
      <p:sp>
        <p:nvSpPr>
          <p:cNvPr id="18" name="AutoShape 14"/>
          <p:cNvSpPr>
            <a:spLocks noChangeArrowheads="1"/>
          </p:cNvSpPr>
          <p:nvPr/>
        </p:nvSpPr>
        <p:spPr bwMode="auto">
          <a:xfrm>
            <a:off x="7219766" y="4618539"/>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t>C</a:t>
            </a:r>
            <a:r>
              <a:rPr lang="en-US" sz="1800" dirty="0">
                <a:solidFill>
                  <a:schemeClr val="tx1"/>
                </a:solidFill>
              </a:rPr>
              <a:t>riteria</a:t>
            </a:r>
            <a:endParaRPr lang="en-GB" sz="1800" dirty="0">
              <a:solidFill>
                <a:schemeClr val="tx1"/>
              </a:solidFill>
            </a:endParaRPr>
          </a:p>
        </p:txBody>
      </p:sp>
      <p:sp>
        <p:nvSpPr>
          <p:cNvPr id="14" name="AutoShape 6"/>
          <p:cNvSpPr>
            <a:spLocks noChangeArrowheads="1"/>
          </p:cNvSpPr>
          <p:nvPr/>
        </p:nvSpPr>
        <p:spPr bwMode="auto">
          <a:xfrm>
            <a:off x="3419872" y="5178959"/>
            <a:ext cx="2710952" cy="105835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Financial analysis</a:t>
            </a:r>
            <a:endParaRPr lang="en-GB" sz="1800" dirty="0">
              <a:solidFill>
                <a:schemeClr val="tx1"/>
              </a:solidFill>
            </a:endParaRPr>
          </a:p>
        </p:txBody>
      </p:sp>
      <p:sp>
        <p:nvSpPr>
          <p:cNvPr id="16" name="AutoShape 13"/>
          <p:cNvSpPr>
            <a:spLocks noChangeArrowheads="1"/>
          </p:cNvSpPr>
          <p:nvPr/>
        </p:nvSpPr>
        <p:spPr bwMode="auto">
          <a:xfrm>
            <a:off x="7219766" y="2057786"/>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Criteria</a:t>
            </a:r>
            <a:endParaRPr lang="en-GB" sz="1800" dirty="0">
              <a:solidFill>
                <a:schemeClr val="tx1"/>
              </a:solidFill>
            </a:endParaRPr>
          </a:p>
        </p:txBody>
      </p:sp>
    </p:spTree>
    <p:extLst>
      <p:ext uri="{BB962C8B-B14F-4D97-AF65-F5344CB8AC3E}">
        <p14:creationId xmlns:p14="http://schemas.microsoft.com/office/powerpoint/2010/main" val="74010980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9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99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9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99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99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99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99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99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animBg="1"/>
      <p:bldP spid="1019909" grpId="0" animBg="1"/>
      <p:bldP spid="1019910" grpId="0" animBg="1"/>
      <p:bldP spid="1019911" grpId="0" animBg="1"/>
      <p:bldP spid="1019912" grpId="0" animBg="1"/>
      <p:bldP spid="1019914" grpId="0" animBg="1"/>
      <p:bldP spid="1019917" grpId="0" animBg="1"/>
      <p:bldP spid="1019918" grpId="0" animBg="1"/>
      <p:bldP spid="18"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994E8F1-0EEA-49CD-9CB8-781535DA18E1}" type="slidenum">
              <a:rPr lang="en-GB"/>
              <a:pPr/>
              <a:t>19</a:t>
            </a:fld>
            <a:endParaRPr lang="en-GB" dirty="0"/>
          </a:p>
        </p:txBody>
      </p:sp>
      <p:sp>
        <p:nvSpPr>
          <p:cNvPr id="909314" name="Rectangle 2"/>
          <p:cNvSpPr>
            <a:spLocks noGrp="1" noChangeArrowheads="1"/>
          </p:cNvSpPr>
          <p:nvPr>
            <p:ph type="title"/>
          </p:nvPr>
        </p:nvSpPr>
        <p:spPr>
          <a:xfrm>
            <a:off x="1043608" y="836712"/>
            <a:ext cx="7473951" cy="466725"/>
          </a:xfrm>
        </p:spPr>
        <p:txBody>
          <a:bodyPr/>
          <a:lstStyle/>
          <a:p>
            <a:r>
              <a:rPr lang="en-US" dirty="0"/>
              <a:t>Qualitative factors (I)</a:t>
            </a:r>
            <a:endParaRPr lang="en-GB" dirty="0"/>
          </a:p>
        </p:txBody>
      </p:sp>
      <p:sp>
        <p:nvSpPr>
          <p:cNvPr id="909315" name="Rectangle 3"/>
          <p:cNvSpPr>
            <a:spLocks noGrp="1" noChangeArrowheads="1"/>
          </p:cNvSpPr>
          <p:nvPr>
            <p:ph type="body" idx="1"/>
          </p:nvPr>
        </p:nvSpPr>
        <p:spPr>
          <a:xfrm>
            <a:off x="1187450" y="1989138"/>
            <a:ext cx="7416800" cy="3744912"/>
          </a:xfrm>
        </p:spPr>
        <p:txBody>
          <a:bodyPr/>
          <a:lstStyle/>
          <a:p>
            <a:pPr>
              <a:lnSpc>
                <a:spcPct val="100000"/>
              </a:lnSpc>
              <a:buNone/>
            </a:pPr>
            <a:r>
              <a:rPr lang="en-US" sz="1600" b="1" dirty="0"/>
              <a:t>Operating Environment - factors may include:</a:t>
            </a:r>
          </a:p>
          <a:p>
            <a:pPr>
              <a:lnSpc>
                <a:spcPct val="100000"/>
              </a:lnSpc>
              <a:buFont typeface="Wingdings" pitchFamily="2" charset="2"/>
              <a:buNone/>
            </a:pPr>
            <a:endParaRPr lang="en-US" sz="1600" b="1" dirty="0"/>
          </a:p>
          <a:p>
            <a:pPr>
              <a:lnSpc>
                <a:spcPct val="100000"/>
              </a:lnSpc>
            </a:pPr>
            <a:r>
              <a:rPr lang="en-US" sz="1600" dirty="0"/>
              <a:t>Current - Market Conditions </a:t>
            </a:r>
          </a:p>
          <a:p>
            <a:pPr marL="0" indent="0">
              <a:lnSpc>
                <a:spcPct val="100000"/>
              </a:lnSpc>
              <a:buNone/>
            </a:pPr>
            <a:r>
              <a:rPr lang="en-US" sz="1600" dirty="0"/>
              <a:t>	Consider factors such as:</a:t>
            </a:r>
          </a:p>
          <a:p>
            <a:pPr lvl="2">
              <a:lnSpc>
                <a:spcPct val="90000"/>
              </a:lnSpc>
            </a:pPr>
            <a:r>
              <a:rPr lang="en-US" sz="1400" dirty="0"/>
              <a:t>General financial metrics </a:t>
            </a:r>
          </a:p>
          <a:p>
            <a:pPr lvl="3">
              <a:lnSpc>
                <a:spcPct val="90000"/>
              </a:lnSpc>
            </a:pPr>
            <a:r>
              <a:rPr lang="en-US" sz="1400" dirty="0"/>
              <a:t>margins</a:t>
            </a:r>
          </a:p>
          <a:p>
            <a:pPr lvl="3">
              <a:lnSpc>
                <a:spcPct val="90000"/>
              </a:lnSpc>
            </a:pPr>
            <a:r>
              <a:rPr lang="en-US" sz="1400" dirty="0"/>
              <a:t>delinquency rates</a:t>
            </a:r>
          </a:p>
          <a:p>
            <a:pPr lvl="2">
              <a:lnSpc>
                <a:spcPct val="90000"/>
              </a:lnSpc>
            </a:pPr>
            <a:r>
              <a:rPr lang="en-US" sz="1400" dirty="0"/>
              <a:t>Competition</a:t>
            </a:r>
          </a:p>
          <a:p>
            <a:pPr lvl="2">
              <a:lnSpc>
                <a:spcPct val="90000"/>
              </a:lnSpc>
            </a:pPr>
            <a:r>
              <a:rPr lang="en-US" sz="1400" dirty="0"/>
              <a:t>Regulation/creditor protection</a:t>
            </a:r>
          </a:p>
          <a:p>
            <a:pPr lvl="3">
              <a:lnSpc>
                <a:spcPct val="90000"/>
              </a:lnSpc>
            </a:pPr>
            <a:r>
              <a:rPr lang="en-US" sz="1400" dirty="0"/>
              <a:t>changes in regulation, bail in</a:t>
            </a:r>
          </a:p>
          <a:p>
            <a:pPr marL="914400" lvl="2" indent="0">
              <a:lnSpc>
                <a:spcPct val="90000"/>
              </a:lnSpc>
              <a:buNone/>
            </a:pPr>
            <a:endParaRPr lang="en-US" sz="1400" dirty="0"/>
          </a:p>
          <a:p>
            <a:pPr lvl="0">
              <a:lnSpc>
                <a:spcPct val="100000"/>
              </a:lnSpc>
            </a:pPr>
            <a:r>
              <a:rPr lang="en-US" sz="1600" dirty="0">
                <a:solidFill>
                  <a:srgbClr val="000000"/>
                </a:solidFill>
              </a:rPr>
              <a:t>Outlook - Market Conditions </a:t>
            </a:r>
          </a:p>
          <a:p>
            <a:pPr marL="914400" lvl="2" indent="0">
              <a:lnSpc>
                <a:spcPct val="90000"/>
              </a:lnSpc>
              <a:buNone/>
            </a:pPr>
            <a:endParaRPr lang="en-US" sz="1400" dirty="0"/>
          </a:p>
        </p:txBody>
      </p:sp>
    </p:spTree>
    <p:extLst>
      <p:ext uri="{BB962C8B-B14F-4D97-AF65-F5344CB8AC3E}">
        <p14:creationId xmlns:p14="http://schemas.microsoft.com/office/powerpoint/2010/main" val="999575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9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9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9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93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93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931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931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93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9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2</a:t>
            </a:fld>
            <a:endParaRPr lang="en-GB"/>
          </a:p>
        </p:txBody>
      </p:sp>
      <p:sp>
        <p:nvSpPr>
          <p:cNvPr id="375810" name="Rectangle 2"/>
          <p:cNvSpPr>
            <a:spLocks noGrp="1" noChangeArrowheads="1"/>
          </p:cNvSpPr>
          <p:nvPr>
            <p:ph type="title"/>
          </p:nvPr>
        </p:nvSpPr>
        <p:spPr/>
        <p:txBody>
          <a:bodyPr/>
          <a:lstStyle/>
          <a:p>
            <a:r>
              <a:rPr lang="en-US" dirty="0">
                <a:solidFill>
                  <a:srgbClr val="C00000"/>
                </a:solidFill>
              </a:rPr>
              <a:t>Agenda</a:t>
            </a:r>
            <a:endParaRPr lang="en-GB" dirty="0">
              <a:solidFill>
                <a:srgbClr val="C00000"/>
              </a:solidFill>
            </a:endParaRPr>
          </a:p>
        </p:txBody>
      </p:sp>
      <p:sp>
        <p:nvSpPr>
          <p:cNvPr id="375811" name="Rectangle 3"/>
          <p:cNvSpPr>
            <a:spLocks noGrp="1" noChangeArrowheads="1"/>
          </p:cNvSpPr>
          <p:nvPr>
            <p:ph type="body" sz="quarter" idx="11"/>
          </p:nvPr>
        </p:nvSpPr>
        <p:spPr>
          <a:xfrm>
            <a:off x="611560" y="1484784"/>
            <a:ext cx="8078896" cy="4536504"/>
          </a:xfrm>
        </p:spPr>
        <p:txBody>
          <a:bodyPr/>
          <a:lstStyle/>
          <a:p>
            <a:pPr>
              <a:spcAft>
                <a:spcPts val="480"/>
              </a:spcAft>
            </a:pPr>
            <a:r>
              <a:rPr lang="en-US" dirty="0"/>
              <a:t>Counterparty credit risk assessment approaches (slides 3 – 4)</a:t>
            </a:r>
          </a:p>
          <a:p>
            <a:pPr>
              <a:spcAft>
                <a:spcPts val="480"/>
              </a:spcAft>
            </a:pPr>
            <a:r>
              <a:rPr lang="en-US" dirty="0"/>
              <a:t>Counterparty credit risk assessment at the BIS - general (5 – 6)</a:t>
            </a:r>
          </a:p>
          <a:p>
            <a:pPr>
              <a:spcAft>
                <a:spcPts val="480"/>
              </a:spcAft>
            </a:pPr>
            <a:r>
              <a:rPr lang="en-US" dirty="0"/>
              <a:t>Credit risk assessment of Sovereigns (7 – 16)</a:t>
            </a:r>
          </a:p>
          <a:p>
            <a:pPr>
              <a:spcAft>
                <a:spcPts val="480"/>
              </a:spcAft>
            </a:pPr>
            <a:r>
              <a:rPr lang="en-US" dirty="0"/>
              <a:t>Credit risk assessment of State Agencies (17)</a:t>
            </a:r>
          </a:p>
          <a:p>
            <a:pPr>
              <a:spcAft>
                <a:spcPts val="480"/>
              </a:spcAft>
            </a:pPr>
            <a:r>
              <a:rPr lang="en-US" dirty="0"/>
              <a:t>Credit risk assessment of Financial Institutions (18 – 26)</a:t>
            </a:r>
          </a:p>
          <a:p>
            <a:pPr>
              <a:spcAft>
                <a:spcPts val="480"/>
              </a:spcAft>
            </a:pPr>
            <a:r>
              <a:rPr lang="en-US" dirty="0"/>
              <a:t>Credit risk assessment of </a:t>
            </a:r>
            <a:r>
              <a:rPr lang="en-US" dirty="0" err="1"/>
              <a:t>Supranationals</a:t>
            </a:r>
            <a:r>
              <a:rPr lang="en-US" dirty="0"/>
              <a:t> (27 – 31)</a:t>
            </a:r>
          </a:p>
          <a:p>
            <a:pPr>
              <a:spcAft>
                <a:spcPts val="480"/>
              </a:spcAft>
            </a:pPr>
            <a:r>
              <a:rPr lang="en-US" dirty="0"/>
              <a:t>Credit risk assessment of non-financial Corporates (32)</a:t>
            </a:r>
          </a:p>
          <a:p>
            <a:pPr>
              <a:spcAft>
                <a:spcPts val="480"/>
              </a:spcAft>
            </a:pPr>
            <a:r>
              <a:rPr lang="en-US" dirty="0"/>
              <a:t>Credit approval and limit setting (33 – 34)</a:t>
            </a:r>
          </a:p>
          <a:p>
            <a:pPr>
              <a:spcAft>
                <a:spcPts val="480"/>
              </a:spcAft>
            </a:pPr>
            <a:r>
              <a:rPr lang="en-US" dirty="0"/>
              <a:t>Possible indicators for counterparty resilience (35) </a:t>
            </a:r>
          </a:p>
          <a:p>
            <a:pPr>
              <a:spcAft>
                <a:spcPts val="480"/>
              </a:spcAft>
            </a:pPr>
            <a:r>
              <a:rPr lang="en-US" dirty="0"/>
              <a:t>Useful links (36)</a:t>
            </a:r>
          </a:p>
          <a:p>
            <a:pPr>
              <a:spcAft>
                <a:spcPts val="480"/>
              </a:spcAft>
            </a:pPr>
            <a:endParaRPr lang="en-US" dirty="0"/>
          </a:p>
          <a:p>
            <a:pPr>
              <a:spcAft>
                <a:spcPts val="480"/>
              </a:spcAft>
            </a:pPr>
            <a:endParaRPr lang="en-GB" dirty="0"/>
          </a:p>
        </p:txBody>
      </p:sp>
    </p:spTree>
    <p:extLst>
      <p:ext uri="{BB962C8B-B14F-4D97-AF65-F5344CB8AC3E}">
        <p14:creationId xmlns:p14="http://schemas.microsoft.com/office/powerpoint/2010/main" val="173270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EE664A1-B92B-48A1-8BFF-CA6792D2BC17}" type="slidenum">
              <a:rPr lang="en-GB"/>
              <a:pPr/>
              <a:t>20</a:t>
            </a:fld>
            <a:endParaRPr lang="en-GB" dirty="0"/>
          </a:p>
        </p:txBody>
      </p:sp>
      <p:sp>
        <p:nvSpPr>
          <p:cNvPr id="911362" name="Rectangle 2"/>
          <p:cNvSpPr>
            <a:spLocks noGrp="1" noChangeArrowheads="1"/>
          </p:cNvSpPr>
          <p:nvPr>
            <p:ph type="title"/>
          </p:nvPr>
        </p:nvSpPr>
        <p:spPr>
          <a:xfrm>
            <a:off x="1043608" y="836712"/>
            <a:ext cx="7473951" cy="466725"/>
          </a:xfrm>
        </p:spPr>
        <p:txBody>
          <a:bodyPr/>
          <a:lstStyle/>
          <a:p>
            <a:r>
              <a:rPr lang="en-US" dirty="0"/>
              <a:t>Qualitative factors (II)</a:t>
            </a:r>
            <a:endParaRPr lang="en-GB" dirty="0"/>
          </a:p>
        </p:txBody>
      </p:sp>
      <p:sp>
        <p:nvSpPr>
          <p:cNvPr id="911363" name="Rectangle 3"/>
          <p:cNvSpPr>
            <a:spLocks noGrp="1" noChangeArrowheads="1"/>
          </p:cNvSpPr>
          <p:nvPr>
            <p:ph type="body" idx="1"/>
          </p:nvPr>
        </p:nvSpPr>
        <p:spPr>
          <a:xfrm>
            <a:off x="1258888" y="1989138"/>
            <a:ext cx="7345362" cy="4032150"/>
          </a:xfrm>
        </p:spPr>
        <p:txBody>
          <a:bodyPr/>
          <a:lstStyle/>
          <a:p>
            <a:pPr>
              <a:lnSpc>
                <a:spcPct val="90000"/>
              </a:lnSpc>
              <a:buNone/>
            </a:pPr>
            <a:r>
              <a:rPr lang="en-US" sz="1600" b="1" dirty="0"/>
              <a:t>Company Specific Factors - factors may include:</a:t>
            </a:r>
          </a:p>
          <a:p>
            <a:pPr>
              <a:lnSpc>
                <a:spcPct val="90000"/>
              </a:lnSpc>
              <a:buFont typeface="Wingdings" pitchFamily="2" charset="2"/>
              <a:buNone/>
            </a:pPr>
            <a:endParaRPr lang="en-US" sz="1600" b="1" dirty="0"/>
          </a:p>
          <a:p>
            <a:pPr>
              <a:lnSpc>
                <a:spcPct val="90000"/>
              </a:lnSpc>
              <a:buFont typeface="Wingdings" pitchFamily="2" charset="2"/>
              <a:buNone/>
            </a:pPr>
            <a:endParaRPr lang="en-US" sz="1600" b="1" dirty="0"/>
          </a:p>
          <a:p>
            <a:pPr>
              <a:lnSpc>
                <a:spcPct val="90000"/>
              </a:lnSpc>
            </a:pPr>
            <a:r>
              <a:rPr lang="en-US" sz="1600" dirty="0"/>
              <a:t>Current - Bank Position </a:t>
            </a:r>
          </a:p>
          <a:p>
            <a:pPr marL="457200" lvl="1" indent="0">
              <a:lnSpc>
                <a:spcPct val="90000"/>
              </a:lnSpc>
              <a:buNone/>
            </a:pPr>
            <a:r>
              <a:rPr lang="en-US" sz="1600" dirty="0"/>
              <a:t>	 Consider factors such as:</a:t>
            </a:r>
          </a:p>
          <a:p>
            <a:pPr lvl="2">
              <a:lnSpc>
                <a:spcPct val="80000"/>
              </a:lnSpc>
            </a:pPr>
            <a:r>
              <a:rPr lang="en-US" sz="1400" dirty="0"/>
              <a:t>Business profile/bank type</a:t>
            </a:r>
          </a:p>
          <a:p>
            <a:pPr lvl="3">
              <a:lnSpc>
                <a:spcPct val="80000"/>
              </a:lnSpc>
            </a:pPr>
            <a:r>
              <a:rPr lang="en-US" sz="1400" dirty="0"/>
              <a:t>Investment bank/retail/</a:t>
            </a:r>
            <a:r>
              <a:rPr lang="en-US" sz="1400" dirty="0" err="1"/>
              <a:t>specialised</a:t>
            </a:r>
            <a:endParaRPr lang="en-US" sz="1400" dirty="0"/>
          </a:p>
          <a:p>
            <a:pPr lvl="2">
              <a:lnSpc>
                <a:spcPct val="80000"/>
              </a:lnSpc>
            </a:pPr>
            <a:endParaRPr lang="en-US" sz="1400" dirty="0"/>
          </a:p>
          <a:p>
            <a:pPr lvl="2">
              <a:lnSpc>
                <a:spcPct val="80000"/>
              </a:lnSpc>
            </a:pPr>
            <a:r>
              <a:rPr lang="en-US" sz="1400" dirty="0"/>
              <a:t>Market share/pricing power</a:t>
            </a:r>
          </a:p>
          <a:p>
            <a:pPr lvl="2">
              <a:lnSpc>
                <a:spcPct val="80000"/>
              </a:lnSpc>
            </a:pPr>
            <a:endParaRPr lang="en-US" sz="1400" dirty="0"/>
          </a:p>
          <a:p>
            <a:pPr lvl="2">
              <a:lnSpc>
                <a:spcPct val="80000"/>
              </a:lnSpc>
            </a:pPr>
            <a:r>
              <a:rPr lang="en-US" sz="1400" dirty="0"/>
              <a:t>Diversification</a:t>
            </a:r>
          </a:p>
          <a:p>
            <a:pPr lvl="3">
              <a:lnSpc>
                <a:spcPct val="80000"/>
              </a:lnSpc>
            </a:pPr>
            <a:r>
              <a:rPr lang="en-US" sz="1400" dirty="0"/>
              <a:t>Positive/negative</a:t>
            </a:r>
          </a:p>
          <a:p>
            <a:pPr lvl="2">
              <a:lnSpc>
                <a:spcPct val="80000"/>
              </a:lnSpc>
            </a:pPr>
            <a:endParaRPr lang="en-US" sz="1400" dirty="0"/>
          </a:p>
          <a:p>
            <a:pPr lvl="2">
              <a:lnSpc>
                <a:spcPct val="80000"/>
              </a:lnSpc>
            </a:pPr>
            <a:r>
              <a:rPr lang="en-US" sz="1400" dirty="0"/>
              <a:t>Concentrations</a:t>
            </a:r>
          </a:p>
          <a:p>
            <a:pPr marL="914400" lvl="2" indent="0">
              <a:lnSpc>
                <a:spcPct val="80000"/>
              </a:lnSpc>
              <a:buNone/>
            </a:pPr>
            <a:endParaRPr lang="en-US" sz="1400" dirty="0"/>
          </a:p>
          <a:p>
            <a:pPr marL="914400" lvl="2" indent="0">
              <a:lnSpc>
                <a:spcPct val="80000"/>
              </a:lnSpc>
              <a:buNone/>
            </a:pPr>
            <a:endParaRPr lang="en-US" sz="1400" dirty="0"/>
          </a:p>
          <a:p>
            <a:pPr lvl="0">
              <a:lnSpc>
                <a:spcPct val="90000"/>
              </a:lnSpc>
            </a:pPr>
            <a:r>
              <a:rPr lang="en-US" sz="1600" dirty="0">
                <a:solidFill>
                  <a:srgbClr val="000000"/>
                </a:solidFill>
              </a:rPr>
              <a:t>Outlook - Bank Position </a:t>
            </a:r>
            <a:endParaRPr lang="en-US" sz="1800" dirty="0">
              <a:solidFill>
                <a:srgbClr val="000000"/>
              </a:solidFill>
            </a:endParaRPr>
          </a:p>
          <a:p>
            <a:pPr marL="914400" lvl="2" indent="0">
              <a:lnSpc>
                <a:spcPct val="80000"/>
              </a:lnSpc>
              <a:buNone/>
            </a:pPr>
            <a:endParaRPr lang="en-US" sz="1400" dirty="0"/>
          </a:p>
        </p:txBody>
      </p:sp>
    </p:spTree>
    <p:extLst>
      <p:ext uri="{BB962C8B-B14F-4D97-AF65-F5344CB8AC3E}">
        <p14:creationId xmlns:p14="http://schemas.microsoft.com/office/powerpoint/2010/main" val="1318063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6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6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36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6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6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6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136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36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136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4F882E-676D-4ED8-A6B6-451C6ADEC94E}" type="slidenum">
              <a:rPr lang="en-GB"/>
              <a:pPr/>
              <a:t>21</a:t>
            </a:fld>
            <a:endParaRPr lang="en-GB" dirty="0"/>
          </a:p>
        </p:txBody>
      </p:sp>
      <p:sp>
        <p:nvSpPr>
          <p:cNvPr id="917506" name="Rectangle 2"/>
          <p:cNvSpPr>
            <a:spLocks noGrp="1" noChangeArrowheads="1"/>
          </p:cNvSpPr>
          <p:nvPr>
            <p:ph type="title"/>
          </p:nvPr>
        </p:nvSpPr>
        <p:spPr/>
        <p:txBody>
          <a:bodyPr/>
          <a:lstStyle/>
          <a:p>
            <a:r>
              <a:rPr lang="en-US" dirty="0"/>
              <a:t>Qualitative factors (III)</a:t>
            </a:r>
            <a:endParaRPr lang="en-GB" dirty="0"/>
          </a:p>
        </p:txBody>
      </p:sp>
      <p:sp>
        <p:nvSpPr>
          <p:cNvPr id="917507" name="Rectangle 3"/>
          <p:cNvSpPr>
            <a:spLocks noGrp="1" noChangeArrowheads="1"/>
          </p:cNvSpPr>
          <p:nvPr>
            <p:ph type="body" idx="1"/>
          </p:nvPr>
        </p:nvSpPr>
        <p:spPr>
          <a:xfrm>
            <a:off x="1258888" y="1989138"/>
            <a:ext cx="7345362" cy="3527425"/>
          </a:xfrm>
        </p:spPr>
        <p:txBody>
          <a:bodyPr/>
          <a:lstStyle/>
          <a:p>
            <a:pPr>
              <a:buNone/>
            </a:pPr>
            <a:r>
              <a:rPr lang="en-US" sz="1600" b="1" dirty="0"/>
              <a:t>Management and Governance - factors may include:</a:t>
            </a:r>
          </a:p>
          <a:p>
            <a:pPr>
              <a:buNone/>
            </a:pPr>
            <a:endParaRPr lang="en-US" sz="1600" b="1" dirty="0"/>
          </a:p>
          <a:p>
            <a:pPr>
              <a:buFont typeface="Wingdings" pitchFamily="2" charset="2"/>
              <a:buNone/>
            </a:pPr>
            <a:endParaRPr lang="en-US" sz="1600" b="1" dirty="0"/>
          </a:p>
          <a:p>
            <a:r>
              <a:rPr lang="en-US" sz="1600" dirty="0"/>
              <a:t>Management and Governance related factors including:</a:t>
            </a:r>
          </a:p>
          <a:p>
            <a:pPr lvl="2"/>
            <a:endParaRPr lang="en-US" sz="1400" dirty="0"/>
          </a:p>
          <a:p>
            <a:pPr lvl="2"/>
            <a:r>
              <a:rPr lang="en-US" sz="1400" dirty="0"/>
              <a:t>Financial reporting</a:t>
            </a:r>
          </a:p>
          <a:p>
            <a:pPr lvl="2"/>
            <a:endParaRPr lang="en-US" sz="1400" dirty="0"/>
          </a:p>
          <a:p>
            <a:pPr lvl="2"/>
            <a:r>
              <a:rPr lang="en-US" sz="1400" dirty="0"/>
              <a:t>Other communications</a:t>
            </a:r>
          </a:p>
          <a:p>
            <a:pPr lvl="2"/>
            <a:endParaRPr lang="en-US" sz="1400" dirty="0"/>
          </a:p>
          <a:p>
            <a:pPr lvl="2"/>
            <a:r>
              <a:rPr lang="en-US" sz="1400" dirty="0"/>
              <a:t>Track record re forecasts, integrations</a:t>
            </a:r>
          </a:p>
          <a:p>
            <a:pPr lvl="2"/>
            <a:endParaRPr lang="en-US" sz="1400" dirty="0"/>
          </a:p>
          <a:p>
            <a:pPr lvl="2"/>
            <a:r>
              <a:rPr lang="en-US" sz="1400" dirty="0"/>
              <a:t>Compliance record/governance issues</a:t>
            </a:r>
          </a:p>
          <a:p>
            <a:pPr lvl="2"/>
            <a:endParaRPr lang="en-US" sz="1400" dirty="0"/>
          </a:p>
          <a:p>
            <a:pPr marL="914400" lvl="2" indent="0">
              <a:buNone/>
            </a:pPr>
            <a:endParaRPr lang="en-US" sz="1400" dirty="0"/>
          </a:p>
          <a:p>
            <a:pPr lvl="2">
              <a:buFontTx/>
              <a:buNone/>
            </a:pPr>
            <a:endParaRPr lang="en-US" sz="1400" dirty="0"/>
          </a:p>
        </p:txBody>
      </p:sp>
    </p:spTree>
    <p:extLst>
      <p:ext uri="{BB962C8B-B14F-4D97-AF65-F5344CB8AC3E}">
        <p14:creationId xmlns:p14="http://schemas.microsoft.com/office/powerpoint/2010/main" val="1338397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7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75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750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750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750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7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E03710-E929-41B0-97BB-476D0FA789FA}" type="slidenum">
              <a:rPr lang="en-GB"/>
              <a:pPr/>
              <a:t>22</a:t>
            </a:fld>
            <a:endParaRPr lang="en-GB" dirty="0"/>
          </a:p>
        </p:txBody>
      </p:sp>
      <p:sp>
        <p:nvSpPr>
          <p:cNvPr id="925698" name="Rectangle 2"/>
          <p:cNvSpPr>
            <a:spLocks noGrp="1" noChangeArrowheads="1"/>
          </p:cNvSpPr>
          <p:nvPr>
            <p:ph type="title"/>
          </p:nvPr>
        </p:nvSpPr>
        <p:spPr/>
        <p:txBody>
          <a:bodyPr/>
          <a:lstStyle/>
          <a:p>
            <a:r>
              <a:rPr lang="en-US" dirty="0"/>
              <a:t>Qualitative factors (IV)</a:t>
            </a:r>
            <a:endParaRPr lang="en-GB" dirty="0"/>
          </a:p>
        </p:txBody>
      </p:sp>
      <p:sp>
        <p:nvSpPr>
          <p:cNvPr id="925699" name="Rectangle 3"/>
          <p:cNvSpPr>
            <a:spLocks noGrp="1" noChangeArrowheads="1"/>
          </p:cNvSpPr>
          <p:nvPr>
            <p:ph type="body" idx="1"/>
          </p:nvPr>
        </p:nvSpPr>
        <p:spPr>
          <a:xfrm>
            <a:off x="1258888" y="1989138"/>
            <a:ext cx="7345362" cy="3600450"/>
          </a:xfrm>
        </p:spPr>
        <p:txBody>
          <a:bodyPr/>
          <a:lstStyle/>
          <a:p>
            <a:pPr>
              <a:buNone/>
            </a:pPr>
            <a:r>
              <a:rPr lang="en-US" sz="1600" b="1" dirty="0"/>
              <a:t>Liquidity and Funding - factors may include:</a:t>
            </a:r>
          </a:p>
          <a:p>
            <a:pPr>
              <a:buNone/>
            </a:pPr>
            <a:endParaRPr lang="en-US" sz="1600" b="1" dirty="0"/>
          </a:p>
          <a:p>
            <a:pPr>
              <a:buFont typeface="Wingdings" pitchFamily="2" charset="2"/>
              <a:buNone/>
            </a:pPr>
            <a:endParaRPr lang="en-US" sz="1600" b="1" dirty="0"/>
          </a:p>
          <a:p>
            <a:r>
              <a:rPr lang="en-US" sz="1600" dirty="0"/>
              <a:t>Liquidity and funding factors including:</a:t>
            </a:r>
          </a:p>
          <a:p>
            <a:pPr lvl="2"/>
            <a:endParaRPr lang="en-US" sz="1400" dirty="0"/>
          </a:p>
          <a:p>
            <a:pPr lvl="2"/>
            <a:r>
              <a:rPr lang="en-US" sz="1400" dirty="0"/>
              <a:t>Access to markets</a:t>
            </a:r>
          </a:p>
          <a:p>
            <a:pPr lvl="2"/>
            <a:endParaRPr lang="en-US" sz="1400" dirty="0"/>
          </a:p>
          <a:p>
            <a:pPr lvl="2"/>
            <a:r>
              <a:rPr lang="en-US" sz="1400" dirty="0"/>
              <a:t>Diversification of funding mix</a:t>
            </a:r>
          </a:p>
          <a:p>
            <a:pPr lvl="2"/>
            <a:endParaRPr lang="en-US" sz="1400" dirty="0"/>
          </a:p>
          <a:p>
            <a:pPr lvl="2"/>
            <a:r>
              <a:rPr lang="en-US" sz="1400" dirty="0"/>
              <a:t>Other sources of liquidity</a:t>
            </a:r>
          </a:p>
          <a:p>
            <a:pPr lvl="2"/>
            <a:endParaRPr lang="en-US" sz="1400" dirty="0"/>
          </a:p>
          <a:p>
            <a:pPr lvl="2"/>
            <a:r>
              <a:rPr lang="en-US" sz="1400" dirty="0"/>
              <a:t>External support</a:t>
            </a:r>
          </a:p>
          <a:p>
            <a:pPr marL="914400" lvl="2" indent="0">
              <a:buNone/>
            </a:pPr>
            <a:endParaRPr lang="en-US" sz="1400" dirty="0"/>
          </a:p>
        </p:txBody>
      </p:sp>
    </p:spTree>
    <p:extLst>
      <p:ext uri="{BB962C8B-B14F-4D97-AF65-F5344CB8AC3E}">
        <p14:creationId xmlns:p14="http://schemas.microsoft.com/office/powerpoint/2010/main" val="2358020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56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569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569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569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5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65D814-3F0A-4BA2-9335-BD2956471E89}" type="slidenum">
              <a:rPr lang="en-GB"/>
              <a:pPr/>
              <a:t>23</a:t>
            </a:fld>
            <a:endParaRPr lang="en-GB" dirty="0"/>
          </a:p>
        </p:txBody>
      </p:sp>
      <p:sp>
        <p:nvSpPr>
          <p:cNvPr id="919554" name="Rectangle 2"/>
          <p:cNvSpPr>
            <a:spLocks noGrp="1" noChangeArrowheads="1"/>
          </p:cNvSpPr>
          <p:nvPr>
            <p:ph type="title"/>
          </p:nvPr>
        </p:nvSpPr>
        <p:spPr/>
        <p:txBody>
          <a:bodyPr/>
          <a:lstStyle/>
          <a:p>
            <a:r>
              <a:rPr lang="en-US" dirty="0"/>
              <a:t>Quantitative factors (I)</a:t>
            </a:r>
            <a:endParaRPr lang="en-GB" dirty="0"/>
          </a:p>
        </p:txBody>
      </p:sp>
      <p:sp>
        <p:nvSpPr>
          <p:cNvPr id="919555" name="Rectangle 3"/>
          <p:cNvSpPr>
            <a:spLocks noGrp="1" noChangeArrowheads="1"/>
          </p:cNvSpPr>
          <p:nvPr>
            <p:ph type="body" idx="1"/>
          </p:nvPr>
        </p:nvSpPr>
        <p:spPr>
          <a:xfrm>
            <a:off x="1258888" y="1989138"/>
            <a:ext cx="7345362" cy="3527425"/>
          </a:xfrm>
        </p:spPr>
        <p:txBody>
          <a:bodyPr/>
          <a:lstStyle/>
          <a:p>
            <a:pPr>
              <a:buNone/>
            </a:pPr>
            <a:r>
              <a:rPr lang="en-US" sz="1600" b="1" dirty="0"/>
              <a:t>Bank Specific Financial Analysis - factors may include:</a:t>
            </a:r>
          </a:p>
          <a:p>
            <a:pPr>
              <a:buFont typeface="Wingdings" pitchFamily="2" charset="2"/>
              <a:buNone/>
            </a:pPr>
            <a:endParaRPr lang="en-US" sz="1600" b="1" dirty="0"/>
          </a:p>
          <a:p>
            <a:pPr>
              <a:buFont typeface="Wingdings" pitchFamily="2" charset="2"/>
              <a:buNone/>
            </a:pPr>
            <a:endParaRPr lang="en-US" sz="1600" b="1" dirty="0"/>
          </a:p>
          <a:p>
            <a:r>
              <a:rPr lang="en-US" sz="1600" dirty="0"/>
              <a:t>Profitability Ratios such as:</a:t>
            </a:r>
          </a:p>
          <a:p>
            <a:pPr lvl="2"/>
            <a:endParaRPr lang="en-US" sz="1400" dirty="0"/>
          </a:p>
          <a:p>
            <a:pPr lvl="2"/>
            <a:r>
              <a:rPr lang="en-US" sz="1400" dirty="0"/>
              <a:t>ROA</a:t>
            </a:r>
          </a:p>
          <a:p>
            <a:pPr lvl="2"/>
            <a:endParaRPr lang="en-US" sz="1400" dirty="0"/>
          </a:p>
          <a:p>
            <a:pPr lvl="2"/>
            <a:r>
              <a:rPr lang="en-US" sz="1400" dirty="0"/>
              <a:t>Net interest margin</a:t>
            </a:r>
          </a:p>
          <a:p>
            <a:pPr lvl="2"/>
            <a:endParaRPr lang="en-US" sz="1400" dirty="0"/>
          </a:p>
          <a:p>
            <a:pPr lvl="2"/>
            <a:r>
              <a:rPr lang="en-US" sz="1400" dirty="0"/>
              <a:t>Cost/income</a:t>
            </a:r>
          </a:p>
          <a:p>
            <a:pPr marL="914400" lvl="2" indent="0">
              <a:buNone/>
            </a:pPr>
            <a:endParaRPr lang="en-US" sz="1400" dirty="0"/>
          </a:p>
          <a:p>
            <a:pPr lvl="2"/>
            <a:r>
              <a:rPr lang="en-US" sz="1400" dirty="0"/>
              <a:t>Provision/pre-provision operating income</a:t>
            </a:r>
          </a:p>
          <a:p>
            <a:pPr marL="914400" lvl="2" indent="0">
              <a:buNone/>
            </a:pPr>
            <a:endParaRPr lang="en-US" sz="1400" dirty="0"/>
          </a:p>
          <a:p>
            <a:pPr marL="914400" lvl="2" indent="0">
              <a:buNone/>
            </a:pPr>
            <a:endParaRPr lang="en-US" sz="1400" dirty="0"/>
          </a:p>
          <a:p>
            <a:pPr lvl="2">
              <a:buFontTx/>
              <a:buNone/>
            </a:pPr>
            <a:endParaRPr lang="en-US" sz="1400" dirty="0"/>
          </a:p>
        </p:txBody>
      </p:sp>
    </p:spTree>
    <p:extLst>
      <p:ext uri="{BB962C8B-B14F-4D97-AF65-F5344CB8AC3E}">
        <p14:creationId xmlns:p14="http://schemas.microsoft.com/office/powerpoint/2010/main" val="1504700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955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955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955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9555">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9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C3B102-119D-4349-A40F-239671D1CEDD}" type="slidenum">
              <a:rPr lang="en-GB"/>
              <a:pPr/>
              <a:t>24</a:t>
            </a:fld>
            <a:endParaRPr lang="en-GB" dirty="0"/>
          </a:p>
        </p:txBody>
      </p:sp>
      <p:sp>
        <p:nvSpPr>
          <p:cNvPr id="921602" name="Rectangle 2"/>
          <p:cNvSpPr>
            <a:spLocks noGrp="1" noChangeArrowheads="1"/>
          </p:cNvSpPr>
          <p:nvPr>
            <p:ph type="title"/>
          </p:nvPr>
        </p:nvSpPr>
        <p:spPr/>
        <p:txBody>
          <a:bodyPr/>
          <a:lstStyle/>
          <a:p>
            <a:r>
              <a:rPr lang="en-US" dirty="0"/>
              <a:t>Quantitative factors (II)</a:t>
            </a:r>
            <a:endParaRPr lang="en-GB" dirty="0"/>
          </a:p>
        </p:txBody>
      </p:sp>
      <p:sp>
        <p:nvSpPr>
          <p:cNvPr id="921603" name="Rectangle 3"/>
          <p:cNvSpPr>
            <a:spLocks noGrp="1" noChangeArrowheads="1"/>
          </p:cNvSpPr>
          <p:nvPr>
            <p:ph type="body" idx="1"/>
          </p:nvPr>
        </p:nvSpPr>
        <p:spPr>
          <a:xfrm>
            <a:off x="1187450" y="1989138"/>
            <a:ext cx="7416800" cy="3095625"/>
          </a:xfrm>
        </p:spPr>
        <p:txBody>
          <a:bodyPr/>
          <a:lstStyle/>
          <a:p>
            <a:pPr>
              <a:buNone/>
            </a:pPr>
            <a:r>
              <a:rPr lang="en-US" sz="1600" b="1" dirty="0"/>
              <a:t>Bank Specific Financial Analysis - factors may include:</a:t>
            </a:r>
          </a:p>
          <a:p>
            <a:pPr>
              <a:buFont typeface="Wingdings" pitchFamily="2" charset="2"/>
              <a:buNone/>
            </a:pPr>
            <a:endParaRPr lang="en-US" sz="1600" b="1" dirty="0"/>
          </a:p>
          <a:p>
            <a:pPr>
              <a:buFont typeface="Wingdings" pitchFamily="2" charset="2"/>
              <a:buNone/>
            </a:pPr>
            <a:endParaRPr lang="en-US" sz="1600" b="1" dirty="0"/>
          </a:p>
          <a:p>
            <a:r>
              <a:rPr lang="en-US" sz="1600" dirty="0"/>
              <a:t>Asset Quality Ratios including:</a:t>
            </a:r>
          </a:p>
          <a:p>
            <a:pPr lvl="2"/>
            <a:endParaRPr lang="en-US" sz="1400" dirty="0"/>
          </a:p>
          <a:p>
            <a:pPr lvl="2"/>
            <a:r>
              <a:rPr lang="en-US" sz="1400" dirty="0"/>
              <a:t>Impaired loans/gross loans</a:t>
            </a:r>
          </a:p>
          <a:p>
            <a:pPr lvl="2"/>
            <a:endParaRPr lang="en-US" sz="1400" dirty="0"/>
          </a:p>
          <a:p>
            <a:pPr lvl="2"/>
            <a:r>
              <a:rPr lang="en-US" sz="1400" dirty="0"/>
              <a:t>Loan loss reserve coverage</a:t>
            </a:r>
          </a:p>
          <a:p>
            <a:pPr lvl="2"/>
            <a:endParaRPr lang="en-US" sz="1400" dirty="0"/>
          </a:p>
          <a:p>
            <a:pPr lvl="2"/>
            <a:r>
              <a:rPr lang="en-US" sz="1400" dirty="0"/>
              <a:t>Concentrations (borrower/sector)</a:t>
            </a:r>
          </a:p>
          <a:p>
            <a:pPr lvl="2"/>
            <a:endParaRPr lang="en-US" sz="1400" dirty="0"/>
          </a:p>
          <a:p>
            <a:pPr marL="914400" lvl="2" indent="0">
              <a:buNone/>
            </a:pPr>
            <a:endParaRPr lang="en-US" sz="1400" dirty="0"/>
          </a:p>
          <a:p>
            <a:pPr lvl="2">
              <a:buFontTx/>
              <a:buNone/>
            </a:pPr>
            <a:endParaRPr lang="en-US" sz="1400" dirty="0"/>
          </a:p>
        </p:txBody>
      </p:sp>
    </p:spTree>
    <p:extLst>
      <p:ext uri="{BB962C8B-B14F-4D97-AF65-F5344CB8AC3E}">
        <p14:creationId xmlns:p14="http://schemas.microsoft.com/office/powerpoint/2010/main" val="2203471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0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0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0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F6CD5C-26B1-4B40-A059-73485CCCC4EA}" type="slidenum">
              <a:rPr lang="en-GB"/>
              <a:pPr/>
              <a:t>25</a:t>
            </a:fld>
            <a:endParaRPr lang="en-GB" dirty="0"/>
          </a:p>
        </p:txBody>
      </p:sp>
      <p:sp>
        <p:nvSpPr>
          <p:cNvPr id="923650" name="Rectangle 2"/>
          <p:cNvSpPr>
            <a:spLocks noGrp="1" noChangeArrowheads="1"/>
          </p:cNvSpPr>
          <p:nvPr>
            <p:ph type="title"/>
          </p:nvPr>
        </p:nvSpPr>
        <p:spPr/>
        <p:txBody>
          <a:bodyPr/>
          <a:lstStyle/>
          <a:p>
            <a:r>
              <a:rPr lang="en-US" dirty="0"/>
              <a:t>Quantitative factors (III)</a:t>
            </a:r>
            <a:endParaRPr lang="en-GB" dirty="0"/>
          </a:p>
        </p:txBody>
      </p:sp>
      <p:sp>
        <p:nvSpPr>
          <p:cNvPr id="923651" name="Rectangle 3"/>
          <p:cNvSpPr>
            <a:spLocks noGrp="1" noChangeArrowheads="1"/>
          </p:cNvSpPr>
          <p:nvPr>
            <p:ph type="body" idx="1"/>
          </p:nvPr>
        </p:nvSpPr>
        <p:spPr>
          <a:xfrm>
            <a:off x="1258888" y="1989138"/>
            <a:ext cx="7345362" cy="3528094"/>
          </a:xfrm>
        </p:spPr>
        <p:txBody>
          <a:bodyPr/>
          <a:lstStyle/>
          <a:p>
            <a:pPr>
              <a:buNone/>
            </a:pPr>
            <a:r>
              <a:rPr lang="en-US" sz="1600" b="1" dirty="0"/>
              <a:t>Bank Specific Financial Analysis - factors may include:</a:t>
            </a:r>
          </a:p>
          <a:p>
            <a:pPr>
              <a:buFont typeface="Wingdings" pitchFamily="2" charset="2"/>
              <a:buNone/>
            </a:pPr>
            <a:endParaRPr lang="en-US" sz="1600" b="1" dirty="0"/>
          </a:p>
          <a:p>
            <a:pPr>
              <a:buFont typeface="Wingdings" pitchFamily="2" charset="2"/>
              <a:buNone/>
            </a:pPr>
            <a:endParaRPr lang="en-US" sz="1600" b="1" dirty="0"/>
          </a:p>
          <a:p>
            <a:r>
              <a:rPr lang="en-US" sz="1600" dirty="0"/>
              <a:t>Liquidity and Funding Ratios such as:</a:t>
            </a:r>
          </a:p>
          <a:p>
            <a:pPr lvl="2"/>
            <a:endParaRPr lang="en-US" sz="1400" dirty="0"/>
          </a:p>
          <a:p>
            <a:pPr lvl="2"/>
            <a:r>
              <a:rPr lang="en-US" sz="1400" dirty="0"/>
              <a:t>Liquid asset ratios; liquidity coverage ratio</a:t>
            </a:r>
          </a:p>
          <a:p>
            <a:pPr lvl="2"/>
            <a:endParaRPr lang="en-US" sz="1400" dirty="0"/>
          </a:p>
          <a:p>
            <a:pPr lvl="2"/>
            <a:r>
              <a:rPr lang="en-US" sz="1400" dirty="0"/>
              <a:t>Loans/deposits </a:t>
            </a:r>
          </a:p>
          <a:p>
            <a:pPr lvl="2"/>
            <a:endParaRPr lang="en-US" sz="1400" dirty="0"/>
          </a:p>
          <a:p>
            <a:pPr lvl="2"/>
            <a:r>
              <a:rPr lang="en-US" sz="1400" dirty="0"/>
              <a:t>Term structure of funding; LT funding/Total funding</a:t>
            </a:r>
          </a:p>
          <a:p>
            <a:pPr lvl="2"/>
            <a:endParaRPr lang="en-US" sz="1400" dirty="0"/>
          </a:p>
          <a:p>
            <a:pPr lvl="2"/>
            <a:r>
              <a:rPr lang="en-US" sz="1400" dirty="0"/>
              <a:t>Core funding (deposits); deposits/total funding </a:t>
            </a:r>
          </a:p>
          <a:p>
            <a:pPr lvl="2"/>
            <a:endParaRPr lang="en-US" sz="1400" dirty="0"/>
          </a:p>
          <a:p>
            <a:pPr marL="914400" lvl="2" indent="0">
              <a:buNone/>
            </a:pPr>
            <a:endParaRPr lang="en-US" sz="1400" dirty="0"/>
          </a:p>
          <a:p>
            <a:pPr lvl="2">
              <a:buFontTx/>
              <a:buNone/>
            </a:pPr>
            <a:endParaRPr lang="en-US" sz="1400" dirty="0"/>
          </a:p>
        </p:txBody>
      </p:sp>
    </p:spTree>
    <p:extLst>
      <p:ext uri="{BB962C8B-B14F-4D97-AF65-F5344CB8AC3E}">
        <p14:creationId xmlns:p14="http://schemas.microsoft.com/office/powerpoint/2010/main" val="3688255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65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65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65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3651">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385B74-3A02-46FA-9541-34318D716820}" type="slidenum">
              <a:rPr lang="en-GB"/>
              <a:pPr/>
              <a:t>26</a:t>
            </a:fld>
            <a:endParaRPr lang="en-GB" dirty="0"/>
          </a:p>
        </p:txBody>
      </p:sp>
      <p:sp>
        <p:nvSpPr>
          <p:cNvPr id="931842" name="Rectangle 2"/>
          <p:cNvSpPr>
            <a:spLocks noGrp="1" noChangeArrowheads="1"/>
          </p:cNvSpPr>
          <p:nvPr>
            <p:ph type="title"/>
          </p:nvPr>
        </p:nvSpPr>
        <p:spPr/>
        <p:txBody>
          <a:bodyPr/>
          <a:lstStyle/>
          <a:p>
            <a:r>
              <a:rPr lang="en-US" dirty="0"/>
              <a:t>Quantitative factors (IV)</a:t>
            </a:r>
            <a:endParaRPr lang="en-GB" dirty="0"/>
          </a:p>
        </p:txBody>
      </p:sp>
      <p:sp>
        <p:nvSpPr>
          <p:cNvPr id="931843" name="Rectangle 3"/>
          <p:cNvSpPr>
            <a:spLocks noGrp="1" noChangeArrowheads="1"/>
          </p:cNvSpPr>
          <p:nvPr>
            <p:ph type="body" idx="1"/>
          </p:nvPr>
        </p:nvSpPr>
        <p:spPr>
          <a:xfrm>
            <a:off x="1258888" y="1989138"/>
            <a:ext cx="7345362" cy="3744912"/>
          </a:xfrm>
        </p:spPr>
        <p:txBody>
          <a:bodyPr/>
          <a:lstStyle/>
          <a:p>
            <a:pPr>
              <a:lnSpc>
                <a:spcPct val="100000"/>
              </a:lnSpc>
              <a:buNone/>
            </a:pPr>
            <a:r>
              <a:rPr lang="en-US" sz="1600" b="1" dirty="0"/>
              <a:t>Bank Specific Financial Analysis  - factors may include:</a:t>
            </a:r>
          </a:p>
          <a:p>
            <a:pPr>
              <a:lnSpc>
                <a:spcPct val="100000"/>
              </a:lnSpc>
              <a:buFont typeface="Wingdings" pitchFamily="2" charset="2"/>
              <a:buNone/>
            </a:pPr>
            <a:endParaRPr lang="en-US" sz="1600" b="1" dirty="0"/>
          </a:p>
          <a:p>
            <a:pPr>
              <a:lnSpc>
                <a:spcPct val="100000"/>
              </a:lnSpc>
              <a:buFont typeface="Wingdings" pitchFamily="2" charset="2"/>
              <a:buNone/>
            </a:pPr>
            <a:endParaRPr lang="en-US" sz="1600" b="1" dirty="0"/>
          </a:p>
          <a:p>
            <a:pPr>
              <a:lnSpc>
                <a:spcPct val="100000"/>
              </a:lnSpc>
            </a:pPr>
            <a:r>
              <a:rPr lang="en-US" sz="1600" dirty="0"/>
              <a:t>Capital Measures including:</a:t>
            </a:r>
          </a:p>
          <a:p>
            <a:pPr lvl="2">
              <a:lnSpc>
                <a:spcPct val="90000"/>
              </a:lnSpc>
            </a:pPr>
            <a:endParaRPr lang="en-US" sz="1400" dirty="0"/>
          </a:p>
          <a:p>
            <a:pPr lvl="2">
              <a:lnSpc>
                <a:spcPct val="90000"/>
              </a:lnSpc>
            </a:pPr>
            <a:r>
              <a:rPr lang="en-US" sz="1400" dirty="0"/>
              <a:t>Absolute amount of capital</a:t>
            </a:r>
          </a:p>
          <a:p>
            <a:pPr lvl="2">
              <a:lnSpc>
                <a:spcPct val="90000"/>
              </a:lnSpc>
            </a:pPr>
            <a:endParaRPr lang="en-US" sz="1400" dirty="0"/>
          </a:p>
          <a:p>
            <a:pPr lvl="2">
              <a:lnSpc>
                <a:spcPct val="90000"/>
              </a:lnSpc>
            </a:pPr>
            <a:r>
              <a:rPr lang="en-US" sz="1400" dirty="0"/>
              <a:t>Risk-weighted capital adequacy </a:t>
            </a:r>
          </a:p>
          <a:p>
            <a:pPr lvl="2">
              <a:lnSpc>
                <a:spcPct val="90000"/>
              </a:lnSpc>
            </a:pPr>
            <a:endParaRPr lang="en-US" sz="1400" dirty="0"/>
          </a:p>
          <a:p>
            <a:pPr lvl="2">
              <a:lnSpc>
                <a:spcPct val="90000"/>
              </a:lnSpc>
            </a:pPr>
            <a:r>
              <a:rPr lang="en-US" sz="1400" dirty="0"/>
              <a:t>Capital composition</a:t>
            </a:r>
          </a:p>
          <a:p>
            <a:pPr lvl="2">
              <a:lnSpc>
                <a:spcPct val="90000"/>
              </a:lnSpc>
            </a:pPr>
            <a:endParaRPr lang="en-US" sz="1400" dirty="0"/>
          </a:p>
          <a:p>
            <a:pPr lvl="2">
              <a:lnSpc>
                <a:spcPct val="90000"/>
              </a:lnSpc>
            </a:pPr>
            <a:r>
              <a:rPr lang="en-US" sz="1400" dirty="0"/>
              <a:t>Leverage</a:t>
            </a:r>
          </a:p>
          <a:p>
            <a:pPr lvl="3">
              <a:lnSpc>
                <a:spcPct val="90000"/>
              </a:lnSpc>
            </a:pPr>
            <a:endParaRPr lang="en-US" sz="1400" dirty="0"/>
          </a:p>
          <a:p>
            <a:pPr lvl="2">
              <a:lnSpc>
                <a:spcPct val="90000"/>
              </a:lnSpc>
            </a:pPr>
            <a:r>
              <a:rPr lang="en-US" sz="1400" dirty="0"/>
              <a:t>Internal capital generation</a:t>
            </a:r>
          </a:p>
          <a:p>
            <a:pPr lvl="2">
              <a:lnSpc>
                <a:spcPct val="90000"/>
              </a:lnSpc>
            </a:pPr>
            <a:endParaRPr lang="en-US" sz="1400" dirty="0"/>
          </a:p>
          <a:p>
            <a:pPr marL="914400" lvl="2" indent="0">
              <a:lnSpc>
                <a:spcPct val="90000"/>
              </a:lnSpc>
              <a:buNone/>
            </a:pPr>
            <a:endParaRPr lang="en-US" sz="1400" dirty="0"/>
          </a:p>
          <a:p>
            <a:pPr lvl="2">
              <a:lnSpc>
                <a:spcPct val="90000"/>
              </a:lnSpc>
              <a:buFontTx/>
              <a:buNone/>
            </a:pPr>
            <a:endParaRPr lang="en-US" sz="1400" dirty="0"/>
          </a:p>
        </p:txBody>
      </p:sp>
    </p:spTree>
    <p:extLst>
      <p:ext uri="{BB962C8B-B14F-4D97-AF65-F5344CB8AC3E}">
        <p14:creationId xmlns:p14="http://schemas.microsoft.com/office/powerpoint/2010/main" val="2439881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184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184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4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184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1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fld id="{305AAB55-F0AD-406D-90BB-283F6CDDFBF7}" type="slidenum">
              <a:rPr lang="en-GB"/>
              <a:pPr/>
              <a:t>27</a:t>
            </a:fld>
            <a:endParaRPr lang="en-GB"/>
          </a:p>
        </p:txBody>
      </p:sp>
      <p:sp>
        <p:nvSpPr>
          <p:cNvPr id="891906" name="Rectangle 2"/>
          <p:cNvSpPr>
            <a:spLocks noGrp="1" noChangeArrowheads="1"/>
          </p:cNvSpPr>
          <p:nvPr>
            <p:ph type="title"/>
          </p:nvPr>
        </p:nvSpPr>
        <p:spPr>
          <a:xfrm>
            <a:off x="395537" y="836614"/>
            <a:ext cx="8121404" cy="466725"/>
          </a:xfrm>
        </p:spPr>
        <p:txBody>
          <a:bodyPr/>
          <a:lstStyle/>
          <a:p>
            <a:r>
              <a:rPr lang="en-US" dirty="0"/>
              <a:t>Credit risk assessment of </a:t>
            </a:r>
            <a:r>
              <a:rPr lang="en-US" dirty="0" err="1"/>
              <a:t>Supranationals</a:t>
            </a:r>
            <a:r>
              <a:rPr lang="en-US" dirty="0"/>
              <a:t> – criteria selection </a:t>
            </a:r>
            <a:endParaRPr lang="en-GB" dirty="0"/>
          </a:p>
        </p:txBody>
      </p:sp>
      <p:sp>
        <p:nvSpPr>
          <p:cNvPr id="891907" name="AutoShape 3"/>
          <p:cNvSpPr>
            <a:spLocks noChangeArrowheads="1"/>
          </p:cNvSpPr>
          <p:nvPr/>
        </p:nvSpPr>
        <p:spPr bwMode="auto">
          <a:xfrm>
            <a:off x="323850" y="2997200"/>
            <a:ext cx="1871663" cy="504825"/>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buNone/>
            </a:pPr>
            <a:r>
              <a:rPr lang="en-US" sz="1200"/>
              <a:t>Ability to Pay</a:t>
            </a:r>
            <a:endParaRPr lang="en-GB" sz="1200"/>
          </a:p>
        </p:txBody>
      </p:sp>
      <p:sp>
        <p:nvSpPr>
          <p:cNvPr id="891908" name="AutoShape 4"/>
          <p:cNvSpPr>
            <a:spLocks noChangeArrowheads="1"/>
          </p:cNvSpPr>
          <p:nvPr/>
        </p:nvSpPr>
        <p:spPr bwMode="auto">
          <a:xfrm>
            <a:off x="323850" y="4149725"/>
            <a:ext cx="1871663" cy="504825"/>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buNone/>
            </a:pPr>
            <a:r>
              <a:rPr lang="en-US" sz="1200"/>
              <a:t>Willingness to Pay</a:t>
            </a:r>
            <a:endParaRPr lang="en-GB" sz="1200"/>
          </a:p>
        </p:txBody>
      </p:sp>
      <p:sp>
        <p:nvSpPr>
          <p:cNvPr id="891909" name="AutoShape 5"/>
          <p:cNvSpPr>
            <a:spLocks noChangeArrowheads="1"/>
          </p:cNvSpPr>
          <p:nvPr/>
        </p:nvSpPr>
        <p:spPr bwMode="auto">
          <a:xfrm>
            <a:off x="3059113" y="2133600"/>
            <a:ext cx="2087562"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dirty="0"/>
              <a:t>Shareholder Support</a:t>
            </a:r>
            <a:endParaRPr lang="en-GB" sz="1200" dirty="0"/>
          </a:p>
        </p:txBody>
      </p:sp>
      <p:sp>
        <p:nvSpPr>
          <p:cNvPr id="891910" name="AutoShape 6"/>
          <p:cNvSpPr>
            <a:spLocks noChangeArrowheads="1"/>
          </p:cNvSpPr>
          <p:nvPr/>
        </p:nvSpPr>
        <p:spPr bwMode="auto">
          <a:xfrm>
            <a:off x="3059113" y="3213100"/>
            <a:ext cx="2087562"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buNone/>
            </a:pPr>
            <a:r>
              <a:rPr lang="en-US" sz="1200" dirty="0"/>
              <a:t>Creditor Status</a:t>
            </a:r>
            <a:endParaRPr lang="en-GB" sz="1200" dirty="0"/>
          </a:p>
        </p:txBody>
      </p:sp>
      <p:sp>
        <p:nvSpPr>
          <p:cNvPr id="891911" name="AutoShape 7"/>
          <p:cNvSpPr>
            <a:spLocks noChangeArrowheads="1"/>
          </p:cNvSpPr>
          <p:nvPr/>
        </p:nvSpPr>
        <p:spPr bwMode="auto">
          <a:xfrm>
            <a:off x="3059113" y="4365625"/>
            <a:ext cx="2087562"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dirty="0"/>
              <a:t>Management Policy</a:t>
            </a:r>
            <a:endParaRPr lang="en-GB" sz="1200" dirty="0"/>
          </a:p>
        </p:txBody>
      </p:sp>
      <p:sp>
        <p:nvSpPr>
          <p:cNvPr id="891912" name="AutoShape 8"/>
          <p:cNvSpPr>
            <a:spLocks noChangeArrowheads="1"/>
          </p:cNvSpPr>
          <p:nvPr/>
        </p:nvSpPr>
        <p:spPr bwMode="auto">
          <a:xfrm>
            <a:off x="2268538" y="3429000"/>
            <a:ext cx="574675" cy="792163"/>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891913" name="AutoShape 9"/>
          <p:cNvSpPr>
            <a:spLocks noChangeArrowheads="1"/>
          </p:cNvSpPr>
          <p:nvPr/>
        </p:nvSpPr>
        <p:spPr bwMode="auto">
          <a:xfrm>
            <a:off x="6011863" y="1989138"/>
            <a:ext cx="574675" cy="7921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891914" name="AutoShape 10"/>
          <p:cNvSpPr>
            <a:spLocks noChangeArrowheads="1"/>
          </p:cNvSpPr>
          <p:nvPr/>
        </p:nvSpPr>
        <p:spPr bwMode="auto">
          <a:xfrm>
            <a:off x="6011863" y="3141663"/>
            <a:ext cx="574675" cy="7921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891915" name="AutoShape 11"/>
          <p:cNvSpPr>
            <a:spLocks noChangeArrowheads="1"/>
          </p:cNvSpPr>
          <p:nvPr/>
        </p:nvSpPr>
        <p:spPr bwMode="auto">
          <a:xfrm>
            <a:off x="6011863" y="4294188"/>
            <a:ext cx="574675" cy="7921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891916" name="AutoShape 12"/>
          <p:cNvSpPr>
            <a:spLocks noChangeArrowheads="1"/>
          </p:cNvSpPr>
          <p:nvPr/>
        </p:nvSpPr>
        <p:spPr bwMode="auto">
          <a:xfrm>
            <a:off x="7235825" y="2133600"/>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a:t>Individual criteria</a:t>
            </a:r>
            <a:endParaRPr lang="en-GB" sz="1200"/>
          </a:p>
        </p:txBody>
      </p:sp>
      <p:sp>
        <p:nvSpPr>
          <p:cNvPr id="891917" name="AutoShape 13"/>
          <p:cNvSpPr>
            <a:spLocks noChangeArrowheads="1"/>
          </p:cNvSpPr>
          <p:nvPr/>
        </p:nvSpPr>
        <p:spPr bwMode="auto">
          <a:xfrm>
            <a:off x="7235825" y="3286125"/>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a:t>Individual criteria</a:t>
            </a:r>
            <a:endParaRPr lang="en-GB" sz="1200"/>
          </a:p>
        </p:txBody>
      </p:sp>
      <p:sp>
        <p:nvSpPr>
          <p:cNvPr id="891918" name="AutoShape 14"/>
          <p:cNvSpPr>
            <a:spLocks noChangeArrowheads="1"/>
          </p:cNvSpPr>
          <p:nvPr/>
        </p:nvSpPr>
        <p:spPr bwMode="auto">
          <a:xfrm>
            <a:off x="7235825" y="4437063"/>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a:t>Individual criteria</a:t>
            </a:r>
            <a:endParaRPr lang="en-GB" sz="1200"/>
          </a:p>
        </p:txBody>
      </p:sp>
      <p:sp>
        <p:nvSpPr>
          <p:cNvPr id="891919" name="AutoShape 15"/>
          <p:cNvSpPr>
            <a:spLocks noChangeArrowheads="1"/>
          </p:cNvSpPr>
          <p:nvPr/>
        </p:nvSpPr>
        <p:spPr bwMode="auto">
          <a:xfrm>
            <a:off x="3059113" y="5373688"/>
            <a:ext cx="2087562"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dirty="0"/>
              <a:t>Financial Profile</a:t>
            </a:r>
            <a:endParaRPr lang="en-GB" sz="1200" dirty="0"/>
          </a:p>
        </p:txBody>
      </p:sp>
      <p:sp>
        <p:nvSpPr>
          <p:cNvPr id="891920" name="AutoShape 16"/>
          <p:cNvSpPr>
            <a:spLocks noChangeArrowheads="1"/>
          </p:cNvSpPr>
          <p:nvPr/>
        </p:nvSpPr>
        <p:spPr bwMode="auto">
          <a:xfrm>
            <a:off x="6011863" y="5300663"/>
            <a:ext cx="574675" cy="7921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891921" name="AutoShape 17"/>
          <p:cNvSpPr>
            <a:spLocks noChangeArrowheads="1"/>
          </p:cNvSpPr>
          <p:nvPr/>
        </p:nvSpPr>
        <p:spPr bwMode="auto">
          <a:xfrm>
            <a:off x="7235825" y="5373688"/>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spcBef>
                <a:spcPct val="0"/>
              </a:spcBef>
              <a:buNone/>
            </a:pPr>
            <a:r>
              <a:rPr lang="en-US" sz="1200"/>
              <a:t>Individual criteria</a:t>
            </a:r>
            <a:endParaRPr lang="en-GB" sz="1200"/>
          </a:p>
        </p:txBody>
      </p:sp>
    </p:spTree>
    <p:extLst>
      <p:ext uri="{BB962C8B-B14F-4D97-AF65-F5344CB8AC3E}">
        <p14:creationId xmlns:p14="http://schemas.microsoft.com/office/powerpoint/2010/main" val="75305907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1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19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19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19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19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19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19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19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19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19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19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19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919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1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7" grpId="0" animBg="1"/>
      <p:bldP spid="891908" grpId="0" animBg="1"/>
      <p:bldP spid="891909" grpId="0" animBg="1"/>
      <p:bldP spid="891910" grpId="0" animBg="1"/>
      <p:bldP spid="891911" grpId="0" animBg="1"/>
      <p:bldP spid="891912" grpId="0" animBg="1"/>
      <p:bldP spid="891913" grpId="0" animBg="1"/>
      <p:bldP spid="891914" grpId="0" animBg="1"/>
      <p:bldP spid="891915" grpId="0" animBg="1"/>
      <p:bldP spid="891916" grpId="0" animBg="1"/>
      <p:bldP spid="891917" grpId="0" animBg="1"/>
      <p:bldP spid="891918" grpId="0" animBg="1"/>
      <p:bldP spid="891919" grpId="0" animBg="1"/>
      <p:bldP spid="891920" grpId="0" animBg="1"/>
      <p:bldP spid="8919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CEDAB1-6D1D-461A-9B29-04E2CCDF2D23}" type="slidenum">
              <a:rPr lang="en-GB"/>
              <a:pPr/>
              <a:t>28</a:t>
            </a:fld>
            <a:endParaRPr lang="en-GB"/>
          </a:p>
        </p:txBody>
      </p:sp>
      <p:sp>
        <p:nvSpPr>
          <p:cNvPr id="897026" name="Rectangle 2"/>
          <p:cNvSpPr>
            <a:spLocks noGrp="1" noChangeArrowheads="1"/>
          </p:cNvSpPr>
          <p:nvPr>
            <p:ph type="title"/>
          </p:nvPr>
        </p:nvSpPr>
        <p:spPr/>
        <p:txBody>
          <a:bodyPr/>
          <a:lstStyle/>
          <a:p>
            <a:r>
              <a:rPr lang="en-US" dirty="0"/>
              <a:t>Shareholder Support</a:t>
            </a:r>
            <a:endParaRPr lang="en-GB" dirty="0"/>
          </a:p>
        </p:txBody>
      </p:sp>
      <p:sp>
        <p:nvSpPr>
          <p:cNvPr id="897027" name="Rectangle 3"/>
          <p:cNvSpPr>
            <a:spLocks noGrp="1" noChangeArrowheads="1"/>
          </p:cNvSpPr>
          <p:nvPr>
            <p:ph type="body" idx="1"/>
          </p:nvPr>
        </p:nvSpPr>
        <p:spPr>
          <a:xfrm>
            <a:off x="1187450" y="1989138"/>
            <a:ext cx="7416800" cy="4103687"/>
          </a:xfrm>
        </p:spPr>
        <p:txBody>
          <a:bodyPr/>
          <a:lstStyle/>
          <a:p>
            <a:pPr marL="457200" indent="-457200" algn="just"/>
            <a:r>
              <a:rPr lang="en-GB" sz="1600" dirty="0" err="1"/>
              <a:t>Supranationals</a:t>
            </a:r>
            <a:r>
              <a:rPr lang="en-GB" sz="1600" dirty="0"/>
              <a:t> are non-profit-maximising institutions that fulfil a policy role on behalf of their shareholders.  As a result, shareholder support is a key rating factor for a supranational. Could consider two elements: </a:t>
            </a:r>
          </a:p>
          <a:p>
            <a:pPr marL="838200" lvl="1" indent="-381000"/>
            <a:r>
              <a:rPr lang="en-GB" sz="1600" u="sng" dirty="0"/>
              <a:t>Shareholders’ willingness to support</a:t>
            </a:r>
            <a:r>
              <a:rPr lang="en-GB" sz="1600" dirty="0"/>
              <a:t> the supranational and the degree to which this can be enforced. Criteria could include: </a:t>
            </a:r>
          </a:p>
          <a:p>
            <a:pPr marL="1257300" lvl="2" indent="-342900"/>
            <a:r>
              <a:rPr lang="en-GB" sz="1600" dirty="0"/>
              <a:t>Degree of shareholders’ influence on (and commitment to) the supranational</a:t>
            </a:r>
          </a:p>
          <a:p>
            <a:pPr marL="1257300" lvl="2" indent="-342900"/>
            <a:r>
              <a:rPr lang="en-GB" sz="1600" dirty="0"/>
              <a:t>Strategic importance of the supranational to its shareholders.  </a:t>
            </a:r>
          </a:p>
          <a:p>
            <a:pPr marL="838200" lvl="1" indent="-381000"/>
            <a:r>
              <a:rPr lang="en-GB" sz="1600" u="sng" dirty="0"/>
              <a:t>Ability to support</a:t>
            </a:r>
            <a:r>
              <a:rPr lang="en-GB" sz="1600" dirty="0"/>
              <a:t>: Criteria could include  </a:t>
            </a:r>
          </a:p>
          <a:p>
            <a:pPr marL="1238250" lvl="2" indent="-381000"/>
            <a:r>
              <a:rPr lang="de-CH" sz="1600" dirty="0"/>
              <a:t>Credit </a:t>
            </a:r>
            <a:r>
              <a:rPr lang="de-CH" sz="1600" dirty="0" err="1"/>
              <a:t>quality</a:t>
            </a:r>
            <a:r>
              <a:rPr lang="de-CH" sz="1600" dirty="0"/>
              <a:t> </a:t>
            </a:r>
            <a:r>
              <a:rPr lang="de-CH" sz="1600" dirty="0" err="1"/>
              <a:t>of</a:t>
            </a:r>
            <a:r>
              <a:rPr lang="de-CH" sz="1600" dirty="0"/>
              <a:t> </a:t>
            </a:r>
            <a:r>
              <a:rPr lang="de-CH" sz="1600" dirty="0" err="1"/>
              <a:t>shareholders</a:t>
            </a:r>
            <a:endParaRPr lang="de-CH" sz="1600" dirty="0"/>
          </a:p>
          <a:p>
            <a:pPr marL="1238250" lvl="2" indent="-381000"/>
            <a:r>
              <a:rPr lang="de-CH" sz="1600" dirty="0" err="1"/>
              <a:t>Shareholder’s</a:t>
            </a:r>
            <a:r>
              <a:rPr lang="de-CH" sz="1600" dirty="0"/>
              <a:t> </a:t>
            </a:r>
            <a:r>
              <a:rPr lang="de-CH" sz="1600" dirty="0" err="1"/>
              <a:t>economic</a:t>
            </a:r>
            <a:r>
              <a:rPr lang="de-CH" sz="1600" dirty="0"/>
              <a:t> </a:t>
            </a:r>
            <a:r>
              <a:rPr lang="de-CH" sz="1600" dirty="0" err="1"/>
              <a:t>strength</a:t>
            </a:r>
            <a:endParaRPr lang="de-CH" sz="1600" dirty="0"/>
          </a:p>
          <a:p>
            <a:pPr marL="1238250" lvl="2" indent="-381000"/>
            <a:r>
              <a:rPr lang="de-CH" sz="1600" dirty="0" err="1"/>
              <a:t>Breadth</a:t>
            </a:r>
            <a:r>
              <a:rPr lang="de-CH" sz="1600" dirty="0"/>
              <a:t> </a:t>
            </a:r>
            <a:r>
              <a:rPr lang="de-CH" sz="1600" dirty="0" err="1"/>
              <a:t>and</a:t>
            </a:r>
            <a:r>
              <a:rPr lang="de-CH" sz="1600" dirty="0"/>
              <a:t> </a:t>
            </a:r>
            <a:r>
              <a:rPr lang="de-CH" sz="1600" dirty="0" err="1"/>
              <a:t>diversity</a:t>
            </a:r>
            <a:r>
              <a:rPr lang="de-CH" sz="1600" dirty="0"/>
              <a:t> </a:t>
            </a:r>
            <a:r>
              <a:rPr lang="de-CH" sz="1600" dirty="0" err="1"/>
              <a:t>of</a:t>
            </a:r>
            <a:r>
              <a:rPr lang="de-CH" sz="1600" dirty="0"/>
              <a:t> </a:t>
            </a:r>
            <a:r>
              <a:rPr lang="de-CH" sz="1600" dirty="0" err="1"/>
              <a:t>shareholders</a:t>
            </a:r>
            <a:endParaRPr lang="en-GB" sz="1600" dirty="0"/>
          </a:p>
          <a:p>
            <a:pPr marL="1238250" lvl="2" indent="-381000"/>
            <a:r>
              <a:rPr lang="en-GB" sz="1600" dirty="0"/>
              <a:t>Callable capital / Total assets (%) </a:t>
            </a:r>
          </a:p>
        </p:txBody>
      </p:sp>
    </p:spTree>
    <p:extLst>
      <p:ext uri="{BB962C8B-B14F-4D97-AF65-F5344CB8AC3E}">
        <p14:creationId xmlns:p14="http://schemas.microsoft.com/office/powerpoint/2010/main" val="37844992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7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7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7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702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702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702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702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7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BE4C80A-4393-4E94-9196-7E51E00D429D}" type="slidenum">
              <a:rPr lang="en-GB"/>
              <a:pPr/>
              <a:t>29</a:t>
            </a:fld>
            <a:endParaRPr lang="en-GB"/>
          </a:p>
        </p:txBody>
      </p:sp>
      <p:sp>
        <p:nvSpPr>
          <p:cNvPr id="899074" name="Rectangle 2"/>
          <p:cNvSpPr>
            <a:spLocks noGrp="1" noChangeArrowheads="1"/>
          </p:cNvSpPr>
          <p:nvPr>
            <p:ph type="title"/>
          </p:nvPr>
        </p:nvSpPr>
        <p:spPr/>
        <p:txBody>
          <a:bodyPr/>
          <a:lstStyle/>
          <a:p>
            <a:r>
              <a:rPr lang="en-US" dirty="0"/>
              <a:t>Creditor Status</a:t>
            </a:r>
            <a:endParaRPr lang="en-GB" dirty="0"/>
          </a:p>
        </p:txBody>
      </p:sp>
      <p:sp>
        <p:nvSpPr>
          <p:cNvPr id="899075" name="Rectangle 3"/>
          <p:cNvSpPr>
            <a:spLocks noGrp="1" noChangeArrowheads="1"/>
          </p:cNvSpPr>
          <p:nvPr>
            <p:ph type="body" idx="1"/>
          </p:nvPr>
        </p:nvSpPr>
        <p:spPr>
          <a:xfrm>
            <a:off x="1187450" y="1989138"/>
            <a:ext cx="7416800" cy="4103687"/>
          </a:xfrm>
        </p:spPr>
        <p:txBody>
          <a:bodyPr/>
          <a:lstStyle/>
          <a:p>
            <a:pPr marL="457200" indent="-457200"/>
            <a:r>
              <a:rPr lang="en-GB" sz="1600" dirty="0"/>
              <a:t>A unique feature of </a:t>
            </a:r>
            <a:r>
              <a:rPr lang="en-GB" sz="1600" dirty="0" err="1"/>
              <a:t>supranationals</a:t>
            </a:r>
            <a:r>
              <a:rPr lang="en-GB" sz="1600" dirty="0"/>
              <a:t>, relative to commercial financial institutions, is the extent to which they enjoy preferred creditor status.  This de facto status means that the repayment of </a:t>
            </a:r>
            <a:r>
              <a:rPr lang="en-GB" sz="1600" dirty="0" err="1"/>
              <a:t>supranationals</a:t>
            </a:r>
            <a:r>
              <a:rPr lang="en-GB" sz="1600" dirty="0"/>
              <a:t>’ loans take precedence over other creditors in the event of a sovereign default. In addition, experience shows that among borrowers, public entities are those which typically establish such priorities for debt repayment. Therefore, it is useful to gauge the institution’s exposure to the public sector. Criteria may include </a:t>
            </a:r>
          </a:p>
          <a:p>
            <a:pPr marL="838200" lvl="1" indent="-381000"/>
            <a:r>
              <a:rPr lang="en-GB" sz="1600" dirty="0"/>
              <a:t>Existence of preferred creditor status </a:t>
            </a:r>
          </a:p>
          <a:p>
            <a:pPr marL="838200" lvl="1" indent="-381000"/>
            <a:r>
              <a:rPr lang="en-GB" sz="1600" dirty="0"/>
              <a:t>Exposure to public, or publicly-guaranteed, loans / Total Loans (%).  </a:t>
            </a:r>
            <a:endParaRPr lang="en-US" sz="1600" dirty="0"/>
          </a:p>
        </p:txBody>
      </p:sp>
    </p:spTree>
    <p:extLst>
      <p:ext uri="{BB962C8B-B14F-4D97-AF65-F5344CB8AC3E}">
        <p14:creationId xmlns:p14="http://schemas.microsoft.com/office/powerpoint/2010/main" val="4154501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9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9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9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3</a:t>
            </a:fld>
            <a:endParaRPr lang="en-GB"/>
          </a:p>
        </p:txBody>
      </p:sp>
      <p:sp>
        <p:nvSpPr>
          <p:cNvPr id="375810" name="Rectangle 2"/>
          <p:cNvSpPr>
            <a:spLocks noGrp="1" noChangeArrowheads="1"/>
          </p:cNvSpPr>
          <p:nvPr>
            <p:ph type="title"/>
          </p:nvPr>
        </p:nvSpPr>
        <p:spPr/>
        <p:txBody>
          <a:bodyPr/>
          <a:lstStyle/>
          <a:p>
            <a:r>
              <a:rPr lang="en-US" dirty="0"/>
              <a:t>Approaches for counterparty credit risk assessment</a:t>
            </a:r>
            <a:endParaRPr lang="en-GB" dirty="0"/>
          </a:p>
        </p:txBody>
      </p:sp>
      <p:sp>
        <p:nvSpPr>
          <p:cNvPr id="375811" name="Rectangle 3"/>
          <p:cNvSpPr>
            <a:spLocks noGrp="1" noChangeArrowheads="1"/>
          </p:cNvSpPr>
          <p:nvPr>
            <p:ph type="body" sz="quarter" idx="11"/>
          </p:nvPr>
        </p:nvSpPr>
        <p:spPr/>
        <p:txBody>
          <a:bodyPr/>
          <a:lstStyle/>
          <a:p>
            <a:pPr>
              <a:spcAft>
                <a:spcPts val="480"/>
              </a:spcAft>
            </a:pPr>
            <a:r>
              <a:rPr lang="en-US" dirty="0"/>
              <a:t>Full reliance on external ratings </a:t>
            </a:r>
          </a:p>
          <a:p>
            <a:pPr>
              <a:spcAft>
                <a:spcPts val="480"/>
              </a:spcAft>
            </a:pPr>
            <a:r>
              <a:rPr lang="en-US" dirty="0"/>
              <a:t>Internal risk assessment</a:t>
            </a:r>
          </a:p>
          <a:p>
            <a:pPr>
              <a:spcAft>
                <a:spcPts val="480"/>
              </a:spcAft>
            </a:pPr>
            <a:r>
              <a:rPr lang="en-US" dirty="0"/>
              <a:t>Combinations of external ratings and internal risk assessment</a:t>
            </a:r>
          </a:p>
        </p:txBody>
      </p:sp>
    </p:spTree>
    <p:extLst>
      <p:ext uri="{BB962C8B-B14F-4D97-AF65-F5344CB8AC3E}">
        <p14:creationId xmlns:p14="http://schemas.microsoft.com/office/powerpoint/2010/main" val="1836680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943BB3-47BE-4889-8CCC-CA573A95609F}" type="slidenum">
              <a:rPr lang="en-GB"/>
              <a:pPr/>
              <a:t>30</a:t>
            </a:fld>
            <a:endParaRPr lang="en-GB"/>
          </a:p>
        </p:txBody>
      </p:sp>
      <p:sp>
        <p:nvSpPr>
          <p:cNvPr id="905218" name="Rectangle 2"/>
          <p:cNvSpPr>
            <a:spLocks noGrp="1" noChangeArrowheads="1"/>
          </p:cNvSpPr>
          <p:nvPr>
            <p:ph type="title"/>
          </p:nvPr>
        </p:nvSpPr>
        <p:spPr/>
        <p:txBody>
          <a:bodyPr/>
          <a:lstStyle/>
          <a:p>
            <a:r>
              <a:rPr lang="en-US" dirty="0"/>
              <a:t>Management Policy</a:t>
            </a:r>
            <a:endParaRPr lang="en-GB" dirty="0"/>
          </a:p>
        </p:txBody>
      </p:sp>
      <p:sp>
        <p:nvSpPr>
          <p:cNvPr id="905219" name="Rectangle 3"/>
          <p:cNvSpPr>
            <a:spLocks noGrp="1" noChangeArrowheads="1"/>
          </p:cNvSpPr>
          <p:nvPr>
            <p:ph type="body" idx="1"/>
          </p:nvPr>
        </p:nvSpPr>
        <p:spPr/>
        <p:txBody>
          <a:bodyPr/>
          <a:lstStyle/>
          <a:p>
            <a:pPr marL="457200" indent="-457200"/>
            <a:r>
              <a:rPr lang="en-GB" sz="1600" dirty="0"/>
              <a:t>Consideration of </a:t>
            </a:r>
            <a:r>
              <a:rPr lang="en-GB" sz="1600" dirty="0" err="1"/>
              <a:t>supranationals</a:t>
            </a:r>
            <a:r>
              <a:rPr lang="en-GB" sz="1600" dirty="0"/>
              <a:t>’ typically low risk tolerance and stringent risk management policies.  Relevant criteria could include:  </a:t>
            </a:r>
          </a:p>
          <a:p>
            <a:pPr marL="457200" indent="-457200"/>
            <a:endParaRPr lang="en-GB" sz="1600" dirty="0"/>
          </a:p>
          <a:p>
            <a:pPr marL="838200" lvl="1" indent="-381000"/>
            <a:r>
              <a:rPr lang="en-GB" sz="1600" dirty="0"/>
              <a:t>Risk tolerance and risk management practices </a:t>
            </a:r>
          </a:p>
          <a:p>
            <a:pPr marL="1257300" lvl="2" indent="-342900"/>
            <a:r>
              <a:rPr lang="en-US" sz="1400" dirty="0"/>
              <a:t>Credit and market risk appetite</a:t>
            </a:r>
          </a:p>
          <a:p>
            <a:pPr marL="1257300" lvl="2" indent="-342900"/>
            <a:r>
              <a:rPr lang="en-US" sz="1400" dirty="0"/>
              <a:t>Risk management practices</a:t>
            </a:r>
          </a:p>
          <a:p>
            <a:pPr marL="1257300" lvl="2" indent="-342900"/>
            <a:r>
              <a:rPr lang="en-US" sz="1400" dirty="0"/>
              <a:t>Liquidity and capital management</a:t>
            </a:r>
          </a:p>
          <a:p>
            <a:pPr marL="1257300" lvl="2" indent="-342900"/>
            <a:endParaRPr lang="en-GB" sz="1400" dirty="0"/>
          </a:p>
          <a:p>
            <a:pPr marL="838200" lvl="1" indent="-381000"/>
            <a:r>
              <a:rPr lang="en-GB" sz="1600" dirty="0"/>
              <a:t>Governance and compliance</a:t>
            </a:r>
          </a:p>
          <a:p>
            <a:pPr marL="1257300" lvl="2" indent="-342900"/>
            <a:r>
              <a:rPr lang="en-US" sz="1400" dirty="0"/>
              <a:t>Shareholder profile </a:t>
            </a:r>
          </a:p>
          <a:p>
            <a:pPr marL="1257300" lvl="2" indent="-342900"/>
            <a:r>
              <a:rPr lang="en-US" sz="1400" dirty="0" err="1"/>
              <a:t>Organisation</a:t>
            </a:r>
            <a:r>
              <a:rPr lang="en-US" sz="1400" dirty="0"/>
              <a:t> of the risk management and compliance functions </a:t>
            </a:r>
            <a:endParaRPr lang="en-GB" sz="1400" dirty="0"/>
          </a:p>
        </p:txBody>
      </p:sp>
    </p:spTree>
    <p:extLst>
      <p:ext uri="{BB962C8B-B14F-4D97-AF65-F5344CB8AC3E}">
        <p14:creationId xmlns:p14="http://schemas.microsoft.com/office/powerpoint/2010/main" val="123109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5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5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5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5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52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52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521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5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BB90ADC-69BD-4012-8271-7734353707FB}" type="slidenum">
              <a:rPr lang="en-GB"/>
              <a:pPr/>
              <a:t>31</a:t>
            </a:fld>
            <a:endParaRPr lang="en-GB"/>
          </a:p>
        </p:txBody>
      </p:sp>
      <p:sp>
        <p:nvSpPr>
          <p:cNvPr id="907266" name="Rectangle 2"/>
          <p:cNvSpPr>
            <a:spLocks noGrp="1" noChangeArrowheads="1"/>
          </p:cNvSpPr>
          <p:nvPr>
            <p:ph type="title"/>
          </p:nvPr>
        </p:nvSpPr>
        <p:spPr/>
        <p:txBody>
          <a:bodyPr/>
          <a:lstStyle/>
          <a:p>
            <a:r>
              <a:rPr lang="en-US" dirty="0"/>
              <a:t>Financial Ratios</a:t>
            </a:r>
            <a:endParaRPr lang="en-GB" dirty="0"/>
          </a:p>
        </p:txBody>
      </p:sp>
      <p:sp>
        <p:nvSpPr>
          <p:cNvPr id="907267" name="Rectangle 3"/>
          <p:cNvSpPr>
            <a:spLocks noGrp="1" noChangeArrowheads="1"/>
          </p:cNvSpPr>
          <p:nvPr>
            <p:ph type="body" idx="1"/>
          </p:nvPr>
        </p:nvSpPr>
        <p:spPr>
          <a:xfrm>
            <a:off x="1187450" y="1989138"/>
            <a:ext cx="7416800" cy="4032150"/>
          </a:xfrm>
        </p:spPr>
        <p:txBody>
          <a:bodyPr/>
          <a:lstStyle/>
          <a:p>
            <a:pPr>
              <a:lnSpc>
                <a:spcPct val="90000"/>
              </a:lnSpc>
            </a:pPr>
            <a:r>
              <a:rPr lang="en-GB" sz="1600" dirty="0"/>
              <a:t>The factors considered are similar to those used for assessing commercial banks, for example the following: </a:t>
            </a:r>
          </a:p>
          <a:p>
            <a:pPr marL="762000" lvl="1" indent="-304800">
              <a:lnSpc>
                <a:spcPct val="90000"/>
              </a:lnSpc>
            </a:pPr>
            <a:r>
              <a:rPr lang="en-US" sz="1600" dirty="0"/>
              <a:t>Capital adequacy</a:t>
            </a:r>
            <a:endParaRPr lang="en-GB" sz="1600" dirty="0"/>
          </a:p>
          <a:p>
            <a:pPr marL="1181100" lvl="2" indent="-266700">
              <a:lnSpc>
                <a:spcPct val="80000"/>
              </a:lnSpc>
            </a:pPr>
            <a:r>
              <a:rPr lang="en-GB" sz="1600" dirty="0"/>
              <a:t>Total equity / Total assets (%)</a:t>
            </a:r>
          </a:p>
          <a:p>
            <a:pPr marL="762000" lvl="1" indent="-304800">
              <a:lnSpc>
                <a:spcPct val="90000"/>
              </a:lnSpc>
            </a:pPr>
            <a:r>
              <a:rPr lang="en-US" sz="1600" dirty="0"/>
              <a:t>Liquidity</a:t>
            </a:r>
            <a:endParaRPr lang="en-GB" sz="1600" dirty="0"/>
          </a:p>
          <a:p>
            <a:pPr marL="1181100" lvl="2" indent="-266700">
              <a:lnSpc>
                <a:spcPct val="80000"/>
              </a:lnSpc>
            </a:pPr>
            <a:r>
              <a:rPr lang="en-GB" sz="1600" dirty="0"/>
              <a:t>Liquid Assets / Total assets (%)        </a:t>
            </a:r>
          </a:p>
          <a:p>
            <a:pPr marL="1181100" lvl="2" indent="-266700">
              <a:lnSpc>
                <a:spcPct val="80000"/>
              </a:lnSpc>
            </a:pPr>
            <a:r>
              <a:rPr lang="en-GB" sz="1600" dirty="0"/>
              <a:t>LT funding / Total funding (excl. derivatives) (%) </a:t>
            </a:r>
          </a:p>
          <a:p>
            <a:pPr marL="762000" lvl="1" indent="-304800">
              <a:lnSpc>
                <a:spcPct val="90000"/>
              </a:lnSpc>
            </a:pPr>
            <a:r>
              <a:rPr lang="en-US" sz="1600" dirty="0"/>
              <a:t>Asset quality</a:t>
            </a:r>
            <a:endParaRPr lang="en-GB" sz="1600" dirty="0"/>
          </a:p>
          <a:p>
            <a:pPr marL="1181100" lvl="2" indent="-266700">
              <a:lnSpc>
                <a:spcPct val="80000"/>
              </a:lnSpc>
            </a:pPr>
            <a:r>
              <a:rPr lang="en-GB" sz="1600" dirty="0"/>
              <a:t>Impaired loans / Gross loans (%)  </a:t>
            </a:r>
          </a:p>
          <a:p>
            <a:pPr marL="762000" lvl="1" indent="-304800">
              <a:lnSpc>
                <a:spcPct val="90000"/>
              </a:lnSpc>
            </a:pPr>
            <a:r>
              <a:rPr lang="en-US" sz="1600" dirty="0"/>
              <a:t>Profitability</a:t>
            </a:r>
            <a:endParaRPr lang="en-GB" sz="1600" dirty="0"/>
          </a:p>
          <a:p>
            <a:pPr marL="1181100" lvl="2" indent="-266700">
              <a:lnSpc>
                <a:spcPct val="80000"/>
              </a:lnSpc>
            </a:pPr>
            <a:r>
              <a:rPr lang="en-GB" sz="1600" dirty="0"/>
              <a:t>Net income / Total equity (%)</a:t>
            </a:r>
          </a:p>
        </p:txBody>
      </p:sp>
    </p:spTree>
    <p:extLst>
      <p:ext uri="{BB962C8B-B14F-4D97-AF65-F5344CB8AC3E}">
        <p14:creationId xmlns:p14="http://schemas.microsoft.com/office/powerpoint/2010/main" val="1008416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7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7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7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7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7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7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72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72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072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7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32</a:t>
            </a:fld>
            <a:endParaRPr lang="en-GB" dirty="0"/>
          </a:p>
        </p:txBody>
      </p:sp>
      <p:sp>
        <p:nvSpPr>
          <p:cNvPr id="3" name="Title 2"/>
          <p:cNvSpPr>
            <a:spLocks noGrp="1"/>
          </p:cNvSpPr>
          <p:nvPr>
            <p:ph type="title"/>
          </p:nvPr>
        </p:nvSpPr>
        <p:spPr/>
        <p:txBody>
          <a:bodyPr/>
          <a:lstStyle/>
          <a:p>
            <a:r>
              <a:rPr lang="en-US" dirty="0"/>
              <a:t>Credit risk assessment of non-financial Corporates – criteria selection </a:t>
            </a:r>
            <a:endParaRPr lang="en-GB" dirty="0"/>
          </a:p>
        </p:txBody>
      </p:sp>
      <p:sp>
        <p:nvSpPr>
          <p:cNvPr id="4" name="Text Placeholder 3"/>
          <p:cNvSpPr>
            <a:spLocks noGrp="1"/>
          </p:cNvSpPr>
          <p:nvPr>
            <p:ph type="body" sz="quarter" idx="11"/>
          </p:nvPr>
        </p:nvSpPr>
        <p:spPr>
          <a:xfrm>
            <a:off x="1043608" y="1700808"/>
            <a:ext cx="7488832" cy="4464496"/>
          </a:xfrm>
        </p:spPr>
        <p:txBody>
          <a:bodyPr/>
          <a:lstStyle/>
          <a:p>
            <a:endParaRPr lang="de-CH" dirty="0"/>
          </a:p>
          <a:p>
            <a:r>
              <a:rPr lang="en-GB" dirty="0"/>
              <a:t>Operating environment (criteria may include: cyclicality, capital intensiveness/barriers to entry; competition; regulatory oversight; growth potential; market trends) </a:t>
            </a:r>
          </a:p>
          <a:p>
            <a:r>
              <a:rPr lang="en-GB" dirty="0"/>
              <a:t>Company specific profile (criteria may include: strength of business; management/governance, corporate event risks)</a:t>
            </a:r>
          </a:p>
          <a:p>
            <a:r>
              <a:rPr lang="en-GB" dirty="0"/>
              <a:t>Financial ratios (criteria may include: operating margin; return on assets; free cash flow to sales; cash flow to debt; interest coverage; gearing; leverage)</a:t>
            </a:r>
          </a:p>
        </p:txBody>
      </p:sp>
    </p:spTree>
    <p:extLst>
      <p:ext uri="{BB962C8B-B14F-4D97-AF65-F5344CB8AC3E}">
        <p14:creationId xmlns:p14="http://schemas.microsoft.com/office/powerpoint/2010/main" val="33552695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33</a:t>
            </a:fld>
            <a:endParaRPr lang="en-GB" dirty="0"/>
          </a:p>
        </p:txBody>
      </p:sp>
      <p:sp>
        <p:nvSpPr>
          <p:cNvPr id="3" name="Title 2"/>
          <p:cNvSpPr>
            <a:spLocks noGrp="1"/>
          </p:cNvSpPr>
          <p:nvPr>
            <p:ph type="title"/>
          </p:nvPr>
        </p:nvSpPr>
        <p:spPr>
          <a:xfrm>
            <a:off x="467544" y="836614"/>
            <a:ext cx="8114481" cy="466725"/>
          </a:xfrm>
        </p:spPr>
        <p:txBody>
          <a:bodyPr/>
          <a:lstStyle/>
          <a:p>
            <a:r>
              <a:rPr lang="en-US" dirty="0"/>
              <a:t>Counterparty credit risk assessment: credit approval process</a:t>
            </a:r>
            <a:endParaRPr lang="en-GB" dirty="0"/>
          </a:p>
        </p:txBody>
      </p:sp>
      <p:sp>
        <p:nvSpPr>
          <p:cNvPr id="4" name="Text Placeholder 3"/>
          <p:cNvSpPr>
            <a:spLocks noGrp="1"/>
          </p:cNvSpPr>
          <p:nvPr>
            <p:ph type="body" sz="quarter" idx="11"/>
          </p:nvPr>
        </p:nvSpPr>
        <p:spPr>
          <a:xfrm>
            <a:off x="1043608" y="1700808"/>
            <a:ext cx="7488832" cy="4464496"/>
          </a:xfrm>
        </p:spPr>
        <p:txBody>
          <a:bodyPr/>
          <a:lstStyle/>
          <a:p>
            <a:r>
              <a:rPr lang="de-CH" dirty="0" err="1"/>
              <a:t>Credit</a:t>
            </a:r>
            <a:r>
              <a:rPr lang="de-CH" dirty="0"/>
              <a:t> </a:t>
            </a:r>
            <a:r>
              <a:rPr lang="de-CH" dirty="0" err="1"/>
              <a:t>approval</a:t>
            </a:r>
            <a:r>
              <a:rPr lang="de-CH" dirty="0"/>
              <a:t> </a:t>
            </a:r>
            <a:r>
              <a:rPr lang="de-CH" dirty="0" err="1"/>
              <a:t>process</a:t>
            </a:r>
            <a:r>
              <a:rPr lang="de-CH" dirty="0"/>
              <a:t> </a:t>
            </a:r>
            <a:r>
              <a:rPr lang="de-CH" dirty="0" err="1"/>
              <a:t>based</a:t>
            </a:r>
            <a:r>
              <a:rPr lang="de-CH" dirty="0"/>
              <a:t> on </a:t>
            </a:r>
            <a:r>
              <a:rPr lang="de-CH" dirty="0" err="1"/>
              <a:t>written</a:t>
            </a:r>
            <a:r>
              <a:rPr lang="de-CH" dirty="0"/>
              <a:t> </a:t>
            </a:r>
            <a:r>
              <a:rPr lang="de-CH" dirty="0" err="1"/>
              <a:t>procedure</a:t>
            </a:r>
            <a:endParaRPr lang="de-CH" dirty="0"/>
          </a:p>
          <a:p>
            <a:pPr>
              <a:spcBef>
                <a:spcPts val="1800"/>
              </a:spcBef>
            </a:pPr>
            <a:r>
              <a:rPr lang="de-CH" dirty="0"/>
              <a:t>3 </a:t>
            </a:r>
            <a:r>
              <a:rPr lang="de-CH" dirty="0" err="1"/>
              <a:t>step</a:t>
            </a:r>
            <a:r>
              <a:rPr lang="de-CH" dirty="0"/>
              <a:t> </a:t>
            </a:r>
            <a:r>
              <a:rPr lang="de-CH" dirty="0" err="1"/>
              <a:t>process</a:t>
            </a:r>
            <a:r>
              <a:rPr lang="de-CH" dirty="0"/>
              <a:t>:</a:t>
            </a:r>
          </a:p>
          <a:p>
            <a:pPr lvl="1"/>
            <a:r>
              <a:rPr lang="de-CH" dirty="0"/>
              <a:t>Risk Management – </a:t>
            </a:r>
            <a:r>
              <a:rPr lang="de-CH" dirty="0" err="1"/>
              <a:t>rating</a:t>
            </a:r>
            <a:r>
              <a:rPr lang="de-CH" dirty="0"/>
              <a:t> and </a:t>
            </a:r>
            <a:r>
              <a:rPr lang="de-CH" dirty="0" err="1"/>
              <a:t>limit</a:t>
            </a:r>
            <a:r>
              <a:rPr lang="de-CH" dirty="0"/>
              <a:t> </a:t>
            </a:r>
            <a:r>
              <a:rPr lang="de-CH" dirty="0" err="1"/>
              <a:t>recommendation</a:t>
            </a:r>
            <a:endParaRPr lang="de-CH" dirty="0"/>
          </a:p>
          <a:p>
            <a:pPr lvl="1"/>
            <a:r>
              <a:rPr lang="de-CH" dirty="0"/>
              <a:t>Banking Department  - </a:t>
            </a:r>
            <a:r>
              <a:rPr lang="de-CH" dirty="0" err="1"/>
              <a:t>review</a:t>
            </a:r>
            <a:r>
              <a:rPr lang="de-CH" dirty="0"/>
              <a:t>/</a:t>
            </a:r>
            <a:r>
              <a:rPr lang="de-CH" dirty="0" err="1"/>
              <a:t>support</a:t>
            </a:r>
            <a:endParaRPr lang="de-CH" dirty="0"/>
          </a:p>
          <a:p>
            <a:pPr lvl="1"/>
            <a:r>
              <a:rPr lang="de-CH" dirty="0" err="1"/>
              <a:t>Deputy</a:t>
            </a:r>
            <a:r>
              <a:rPr lang="de-CH" dirty="0"/>
              <a:t> General Manager (DGM)- </a:t>
            </a:r>
            <a:r>
              <a:rPr lang="de-CH" dirty="0" err="1"/>
              <a:t>approval</a:t>
            </a:r>
            <a:endParaRPr lang="de-CH" dirty="0"/>
          </a:p>
          <a:p>
            <a:pPr marL="342900" lvl="1" indent="-342900">
              <a:spcBef>
                <a:spcPts val="1800"/>
              </a:spcBef>
              <a:buClr>
                <a:srgbClr val="A60000"/>
              </a:buClr>
              <a:buSzPct val="90000"/>
              <a:buFont typeface="Wingdings" pitchFamily="2" charset="2"/>
              <a:buChar char="l"/>
            </a:pPr>
            <a:r>
              <a:rPr lang="en-US" dirty="0"/>
              <a:t>All rating and limit changes require DGM approval</a:t>
            </a:r>
            <a:endParaRPr lang="en-GB" dirty="0"/>
          </a:p>
        </p:txBody>
      </p:sp>
    </p:spTree>
    <p:extLst>
      <p:ext uri="{BB962C8B-B14F-4D97-AF65-F5344CB8AC3E}">
        <p14:creationId xmlns:p14="http://schemas.microsoft.com/office/powerpoint/2010/main" val="32437693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4A8B7C97-25D2-45BA-A469-471FDE2F02CF}" type="slidenum">
              <a:rPr lang="en-GB"/>
              <a:pPr/>
              <a:t>34</a:t>
            </a:fld>
            <a:endParaRPr lang="en-GB" dirty="0"/>
          </a:p>
        </p:txBody>
      </p:sp>
      <p:sp>
        <p:nvSpPr>
          <p:cNvPr id="950274" name="Rectangle 2"/>
          <p:cNvSpPr>
            <a:spLocks noGrp="1" noChangeArrowheads="1"/>
          </p:cNvSpPr>
          <p:nvPr>
            <p:ph type="title"/>
          </p:nvPr>
        </p:nvSpPr>
        <p:spPr/>
        <p:txBody>
          <a:bodyPr/>
          <a:lstStyle/>
          <a:p>
            <a:r>
              <a:rPr lang="en-US" dirty="0"/>
              <a:t>Setting limits and maximum maturities </a:t>
            </a:r>
            <a:endParaRPr lang="en-GB" dirty="0"/>
          </a:p>
        </p:txBody>
      </p:sp>
      <p:sp>
        <p:nvSpPr>
          <p:cNvPr id="950275" name="Oval 3"/>
          <p:cNvSpPr>
            <a:spLocks noChangeArrowheads="1"/>
          </p:cNvSpPr>
          <p:nvPr/>
        </p:nvSpPr>
        <p:spPr bwMode="auto">
          <a:xfrm>
            <a:off x="2689226" y="2891558"/>
            <a:ext cx="1585912" cy="914400"/>
          </a:xfrm>
          <a:prstGeom prst="ellipse">
            <a:avLst/>
          </a:prstGeom>
          <a:solidFill>
            <a:srgbClr val="FF99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200" b="1" dirty="0"/>
              <a:t>BIS Grade</a:t>
            </a:r>
            <a:endParaRPr lang="en-GB" sz="1200" b="1" dirty="0"/>
          </a:p>
        </p:txBody>
      </p:sp>
      <p:sp>
        <p:nvSpPr>
          <p:cNvPr id="950276" name="Oval 4"/>
          <p:cNvSpPr>
            <a:spLocks noChangeArrowheads="1"/>
          </p:cNvSpPr>
          <p:nvPr/>
        </p:nvSpPr>
        <p:spPr bwMode="auto">
          <a:xfrm>
            <a:off x="993775" y="2029946"/>
            <a:ext cx="914400" cy="914400"/>
          </a:xfrm>
          <a:prstGeom prst="ellipse">
            <a:avLst/>
          </a:prstGeom>
          <a:solidFill>
            <a:srgbClr val="E1F17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200" dirty="0"/>
              <a:t>Qualitative</a:t>
            </a:r>
          </a:p>
          <a:p>
            <a:pPr algn="ctr"/>
            <a:r>
              <a:rPr lang="en-US" sz="1200" dirty="0"/>
              <a:t>Factors</a:t>
            </a:r>
            <a:endParaRPr lang="en-GB" sz="1200" dirty="0"/>
          </a:p>
        </p:txBody>
      </p:sp>
      <p:sp>
        <p:nvSpPr>
          <p:cNvPr id="950277" name="Oval 5"/>
          <p:cNvSpPr>
            <a:spLocks noChangeArrowheads="1"/>
          </p:cNvSpPr>
          <p:nvPr/>
        </p:nvSpPr>
        <p:spPr bwMode="auto">
          <a:xfrm>
            <a:off x="1008879" y="3762936"/>
            <a:ext cx="936625" cy="914400"/>
          </a:xfrm>
          <a:prstGeom prst="ellipse">
            <a:avLst/>
          </a:prstGeom>
          <a:solidFill>
            <a:srgbClr val="E1F17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200" dirty="0"/>
              <a:t>Quantitative</a:t>
            </a:r>
          </a:p>
          <a:p>
            <a:pPr algn="ctr"/>
            <a:r>
              <a:rPr lang="en-US" sz="1200" dirty="0"/>
              <a:t>Factors</a:t>
            </a:r>
            <a:endParaRPr lang="en-GB" sz="1200" dirty="0"/>
          </a:p>
        </p:txBody>
      </p:sp>
      <p:sp>
        <p:nvSpPr>
          <p:cNvPr id="950278" name="AutoShape 6"/>
          <p:cNvSpPr>
            <a:spLocks noChangeArrowheads="1"/>
          </p:cNvSpPr>
          <p:nvPr/>
        </p:nvSpPr>
        <p:spPr bwMode="auto">
          <a:xfrm>
            <a:off x="5148263" y="2741539"/>
            <a:ext cx="1214437" cy="1214438"/>
          </a:xfrm>
          <a:prstGeom prst="diamond">
            <a:avLst/>
          </a:prstGeom>
          <a:solidFill>
            <a:srgbClr val="FFFF00"/>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200" b="1" dirty="0"/>
              <a:t>Limits </a:t>
            </a:r>
          </a:p>
          <a:p>
            <a:pPr algn="ctr"/>
            <a:r>
              <a:rPr lang="en-US" sz="1200" b="1" dirty="0"/>
              <a:t>&amp;</a:t>
            </a:r>
          </a:p>
          <a:p>
            <a:pPr algn="ctr"/>
            <a:r>
              <a:rPr lang="en-US" sz="1200" b="1" dirty="0"/>
              <a:t>Maturity</a:t>
            </a:r>
            <a:endParaRPr lang="en-GB" sz="1200" b="1" dirty="0"/>
          </a:p>
        </p:txBody>
      </p:sp>
      <p:cxnSp>
        <p:nvCxnSpPr>
          <p:cNvPr id="950279" name="AutoShape 7"/>
          <p:cNvCxnSpPr>
            <a:cxnSpLocks noChangeShapeType="1"/>
            <a:stCxn id="950276" idx="6"/>
            <a:endCxn id="950275" idx="0"/>
          </p:cNvCxnSpPr>
          <p:nvPr/>
        </p:nvCxnSpPr>
        <p:spPr bwMode="auto">
          <a:xfrm>
            <a:off x="1908175" y="2487146"/>
            <a:ext cx="1574007" cy="4044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0280" name="AutoShape 8"/>
          <p:cNvCxnSpPr>
            <a:cxnSpLocks noChangeShapeType="1"/>
            <a:stCxn id="950277" idx="6"/>
            <a:endCxn id="950275" idx="4"/>
          </p:cNvCxnSpPr>
          <p:nvPr/>
        </p:nvCxnSpPr>
        <p:spPr bwMode="auto">
          <a:xfrm flipV="1">
            <a:off x="1945504" y="3805958"/>
            <a:ext cx="1536678" cy="41417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0281" name="AutoShape 9"/>
          <p:cNvCxnSpPr>
            <a:cxnSpLocks noChangeShapeType="1"/>
            <a:stCxn id="950275" idx="6"/>
            <a:endCxn id="950278" idx="1"/>
          </p:cNvCxnSpPr>
          <p:nvPr/>
        </p:nvCxnSpPr>
        <p:spPr bwMode="auto">
          <a:xfrm>
            <a:off x="4275138" y="3348758"/>
            <a:ext cx="8731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50282" name="Oval 10"/>
          <p:cNvSpPr>
            <a:spLocks noChangeArrowheads="1"/>
          </p:cNvSpPr>
          <p:nvPr/>
        </p:nvSpPr>
        <p:spPr bwMode="auto">
          <a:xfrm>
            <a:off x="6976269" y="1905669"/>
            <a:ext cx="908097" cy="916440"/>
          </a:xfrm>
          <a:prstGeom prst="ellipse">
            <a:avLst/>
          </a:prstGeom>
          <a:solidFill>
            <a:srgbClr val="DFF8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000" dirty="0"/>
              <a:t>Business</a:t>
            </a:r>
          </a:p>
          <a:p>
            <a:pPr algn="ctr"/>
            <a:r>
              <a:rPr lang="en-US" sz="1000" dirty="0"/>
              <a:t>considerations</a:t>
            </a:r>
            <a:endParaRPr lang="en-GB" sz="1000" dirty="0"/>
          </a:p>
        </p:txBody>
      </p:sp>
      <p:sp>
        <p:nvSpPr>
          <p:cNvPr id="950283" name="Oval 11"/>
          <p:cNvSpPr>
            <a:spLocks noChangeArrowheads="1"/>
          </p:cNvSpPr>
          <p:nvPr/>
        </p:nvSpPr>
        <p:spPr bwMode="auto">
          <a:xfrm>
            <a:off x="6981404" y="3866359"/>
            <a:ext cx="902962" cy="871378"/>
          </a:xfrm>
          <a:prstGeom prst="ellipse">
            <a:avLst/>
          </a:prstGeom>
          <a:solidFill>
            <a:srgbClr val="DFF8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endParaRPr lang="en-US" sz="1000" dirty="0"/>
          </a:p>
          <a:p>
            <a:pPr algn="ctr"/>
            <a:r>
              <a:rPr lang="en-US" sz="1000" dirty="0"/>
              <a:t>Peers</a:t>
            </a:r>
          </a:p>
          <a:p>
            <a:pPr algn="ctr"/>
            <a:endParaRPr lang="en-GB" sz="1000" dirty="0"/>
          </a:p>
        </p:txBody>
      </p:sp>
      <p:sp>
        <p:nvSpPr>
          <p:cNvPr id="950284" name="Oval 12"/>
          <p:cNvSpPr>
            <a:spLocks noChangeArrowheads="1"/>
          </p:cNvSpPr>
          <p:nvPr/>
        </p:nvSpPr>
        <p:spPr bwMode="auto">
          <a:xfrm>
            <a:off x="6981403" y="2911728"/>
            <a:ext cx="902963" cy="883840"/>
          </a:xfrm>
          <a:prstGeom prst="ellipse">
            <a:avLst/>
          </a:prstGeom>
          <a:solidFill>
            <a:srgbClr val="DFF8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000" dirty="0"/>
              <a:t>Size </a:t>
            </a:r>
          </a:p>
          <a:p>
            <a:pPr algn="ctr"/>
            <a:r>
              <a:rPr lang="en-US" sz="1000" dirty="0"/>
              <a:t>(risk bearing</a:t>
            </a:r>
          </a:p>
          <a:p>
            <a:pPr algn="ctr"/>
            <a:r>
              <a:rPr lang="en-US" sz="1000" dirty="0"/>
              <a:t>capacity of </a:t>
            </a:r>
          </a:p>
          <a:p>
            <a:pPr algn="ctr"/>
            <a:r>
              <a:rPr lang="en-US" sz="1000" dirty="0"/>
              <a:t>counter-</a:t>
            </a:r>
          </a:p>
          <a:p>
            <a:pPr algn="ctr"/>
            <a:r>
              <a:rPr lang="en-US" sz="1000" dirty="0"/>
              <a:t>party  </a:t>
            </a:r>
            <a:endParaRPr lang="en-GB" sz="1000" dirty="0"/>
          </a:p>
        </p:txBody>
      </p:sp>
      <p:cxnSp>
        <p:nvCxnSpPr>
          <p:cNvPr id="950287" name="AutoShape 15"/>
          <p:cNvCxnSpPr>
            <a:cxnSpLocks noChangeShapeType="1"/>
            <a:stCxn id="950284" idx="2"/>
            <a:endCxn id="950278" idx="3"/>
          </p:cNvCxnSpPr>
          <p:nvPr/>
        </p:nvCxnSpPr>
        <p:spPr bwMode="auto">
          <a:xfrm flipH="1" flipV="1">
            <a:off x="6362700" y="3348758"/>
            <a:ext cx="618703" cy="489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50288" name="Rectangle 16"/>
          <p:cNvSpPr>
            <a:spLocks noChangeArrowheads="1"/>
          </p:cNvSpPr>
          <p:nvPr/>
        </p:nvSpPr>
        <p:spPr bwMode="auto">
          <a:xfrm>
            <a:off x="683568" y="5632683"/>
            <a:ext cx="7704137" cy="360363"/>
          </a:xfrm>
          <a:prstGeom prst="rect">
            <a:avLst/>
          </a:prstGeom>
          <a:solidFill>
            <a:srgbClr val="75FBC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r>
              <a:rPr lang="en-US" sz="1200" b="1" dirty="0"/>
              <a:t>Analyst Judgment</a:t>
            </a:r>
            <a:endParaRPr lang="en-GB" sz="1200" b="1" dirty="0"/>
          </a:p>
        </p:txBody>
      </p:sp>
      <p:cxnSp>
        <p:nvCxnSpPr>
          <p:cNvPr id="950295" name="AutoShape 23"/>
          <p:cNvCxnSpPr>
            <a:cxnSpLocks noChangeShapeType="1"/>
            <a:stCxn id="950282" idx="2"/>
            <a:endCxn id="950278" idx="0"/>
          </p:cNvCxnSpPr>
          <p:nvPr/>
        </p:nvCxnSpPr>
        <p:spPr bwMode="auto">
          <a:xfrm rot="10800000" flipV="1">
            <a:off x="5755483" y="2363889"/>
            <a:ext cx="1220787" cy="3776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0296" name="AutoShape 24"/>
          <p:cNvCxnSpPr>
            <a:cxnSpLocks noChangeShapeType="1"/>
            <a:stCxn id="950283" idx="2"/>
            <a:endCxn id="950278" idx="2"/>
          </p:cNvCxnSpPr>
          <p:nvPr/>
        </p:nvCxnSpPr>
        <p:spPr bwMode="auto">
          <a:xfrm rot="10800000">
            <a:off x="5755482" y="3955978"/>
            <a:ext cx="1225922" cy="346071"/>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50298" name="AutoShape 26"/>
          <p:cNvSpPr>
            <a:spLocks noChangeArrowheads="1"/>
          </p:cNvSpPr>
          <p:nvPr/>
        </p:nvSpPr>
        <p:spPr bwMode="auto">
          <a:xfrm>
            <a:off x="4427537" y="4833939"/>
            <a:ext cx="414337" cy="471487"/>
          </a:xfrm>
          <a:prstGeom prst="upArrow">
            <a:avLst>
              <a:gd name="adj1" fmla="val 50000"/>
              <a:gd name="adj2" fmla="val 28448"/>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dirty="0"/>
          </a:p>
        </p:txBody>
      </p:sp>
      <p:sp>
        <p:nvSpPr>
          <p:cNvPr id="950299" name="AutoShape 27"/>
          <p:cNvSpPr>
            <a:spLocks noChangeArrowheads="1"/>
          </p:cNvSpPr>
          <p:nvPr/>
        </p:nvSpPr>
        <p:spPr bwMode="auto">
          <a:xfrm>
            <a:off x="1331640" y="4833939"/>
            <a:ext cx="414337" cy="471487"/>
          </a:xfrm>
          <a:prstGeom prst="upArrow">
            <a:avLst>
              <a:gd name="adj1" fmla="val 50000"/>
              <a:gd name="adj2" fmla="val 28448"/>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dirty="0"/>
          </a:p>
        </p:txBody>
      </p:sp>
      <p:sp>
        <p:nvSpPr>
          <p:cNvPr id="950300" name="AutoShape 28"/>
          <p:cNvSpPr>
            <a:spLocks noChangeArrowheads="1"/>
          </p:cNvSpPr>
          <p:nvPr/>
        </p:nvSpPr>
        <p:spPr bwMode="auto">
          <a:xfrm>
            <a:off x="7131097" y="4833938"/>
            <a:ext cx="414337" cy="471487"/>
          </a:xfrm>
          <a:prstGeom prst="upArrow">
            <a:avLst>
              <a:gd name="adj1" fmla="val 50000"/>
              <a:gd name="adj2" fmla="val 28448"/>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dirty="0"/>
          </a:p>
        </p:txBody>
      </p:sp>
    </p:spTree>
    <p:extLst>
      <p:ext uri="{BB962C8B-B14F-4D97-AF65-F5344CB8AC3E}">
        <p14:creationId xmlns:p14="http://schemas.microsoft.com/office/powerpoint/2010/main" val="21724977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35</a:t>
            </a:fld>
            <a:endParaRPr lang="en-GB"/>
          </a:p>
        </p:txBody>
      </p:sp>
      <p:sp>
        <p:nvSpPr>
          <p:cNvPr id="375810" name="Rectangle 2"/>
          <p:cNvSpPr>
            <a:spLocks noGrp="1" noChangeArrowheads="1"/>
          </p:cNvSpPr>
          <p:nvPr>
            <p:ph type="title"/>
          </p:nvPr>
        </p:nvSpPr>
        <p:spPr/>
        <p:txBody>
          <a:bodyPr/>
          <a:lstStyle/>
          <a:p>
            <a:r>
              <a:rPr lang="en-US" dirty="0"/>
              <a:t>Possible indicators for counterparty resilience</a:t>
            </a:r>
            <a:endParaRPr lang="en-GB" dirty="0">
              <a:solidFill>
                <a:srgbClr val="FFFF00"/>
              </a:solidFill>
            </a:endParaRPr>
          </a:p>
        </p:txBody>
      </p:sp>
      <p:sp>
        <p:nvSpPr>
          <p:cNvPr id="375811" name="Rectangle 3"/>
          <p:cNvSpPr>
            <a:spLocks noGrp="1" noChangeArrowheads="1"/>
          </p:cNvSpPr>
          <p:nvPr>
            <p:ph type="body" sz="quarter" idx="11"/>
          </p:nvPr>
        </p:nvSpPr>
        <p:spPr>
          <a:xfrm>
            <a:off x="827584" y="1772816"/>
            <a:ext cx="7920880" cy="3312368"/>
          </a:xfrm>
        </p:spPr>
        <p:txBody>
          <a:bodyPr/>
          <a:lstStyle/>
          <a:p>
            <a:pPr>
              <a:spcAft>
                <a:spcPts val="480"/>
              </a:spcAft>
            </a:pPr>
            <a:r>
              <a:rPr lang="en-US" dirty="0"/>
              <a:t>Risk bearing capacity of counterparty (“shock absorption”)</a:t>
            </a:r>
          </a:p>
          <a:p>
            <a:pPr>
              <a:spcAft>
                <a:spcPts val="480"/>
              </a:spcAft>
            </a:pPr>
            <a:r>
              <a:rPr lang="en-US" dirty="0"/>
              <a:t>Likelihood and extent of external support (willingness and ability of support provider)</a:t>
            </a:r>
          </a:p>
          <a:p>
            <a:pPr>
              <a:spcAft>
                <a:spcPts val="480"/>
              </a:spcAft>
            </a:pPr>
            <a:r>
              <a:rPr lang="en-US" dirty="0"/>
              <a:t>Diversified business operations/revenues </a:t>
            </a:r>
          </a:p>
          <a:p>
            <a:pPr>
              <a:spcAft>
                <a:spcPts val="480"/>
              </a:spcAft>
            </a:pPr>
            <a:r>
              <a:rPr lang="en-US" dirty="0"/>
              <a:t>Competitiveness   </a:t>
            </a:r>
          </a:p>
          <a:p>
            <a:pPr>
              <a:spcAft>
                <a:spcPts val="480"/>
              </a:spcAft>
            </a:pPr>
            <a:r>
              <a:rPr lang="en-US" dirty="0"/>
              <a:t>Proven adaptability to changes in the business environment; successful policy response to adverse situations  </a:t>
            </a:r>
          </a:p>
          <a:p>
            <a:pPr>
              <a:spcAft>
                <a:spcPts val="480"/>
              </a:spcAft>
            </a:pPr>
            <a:r>
              <a:rPr lang="en-US" dirty="0"/>
              <a:t>Impact of operating environment/macroeconomic factors </a:t>
            </a:r>
          </a:p>
          <a:p>
            <a:pPr>
              <a:spcAft>
                <a:spcPts val="480"/>
              </a:spcAft>
            </a:pPr>
            <a:r>
              <a:rPr lang="en-US" dirty="0"/>
              <a:t>Prudent funding strategy and diversified funding mix, allowing access to funding/debt refinancing in adverse market environment</a:t>
            </a:r>
          </a:p>
          <a:p>
            <a:pPr>
              <a:spcAft>
                <a:spcPts val="480"/>
              </a:spcAft>
            </a:pPr>
            <a:endParaRPr lang="en-US" sz="2400" dirty="0"/>
          </a:p>
          <a:p>
            <a:pPr>
              <a:spcAft>
                <a:spcPts val="480"/>
              </a:spcAft>
            </a:pPr>
            <a:endParaRPr lang="en-US" sz="2400" dirty="0"/>
          </a:p>
          <a:p>
            <a:pPr>
              <a:spcAft>
                <a:spcPts val="480"/>
              </a:spcAft>
            </a:pPr>
            <a:endParaRPr lang="en-US" sz="2400" dirty="0"/>
          </a:p>
          <a:p>
            <a:pPr>
              <a:spcAft>
                <a:spcPts val="480"/>
              </a:spcAft>
            </a:pPr>
            <a:endParaRPr lang="en-US" sz="2400" dirty="0"/>
          </a:p>
          <a:p>
            <a:pPr>
              <a:spcAft>
                <a:spcPts val="480"/>
              </a:spcAft>
            </a:pPr>
            <a:endParaRPr lang="en-US" sz="2400" dirty="0"/>
          </a:p>
          <a:p>
            <a:pPr>
              <a:spcAft>
                <a:spcPts val="480"/>
              </a:spcAft>
            </a:pPr>
            <a:endParaRPr lang="en-GB" sz="2400" dirty="0"/>
          </a:p>
        </p:txBody>
      </p:sp>
    </p:spTree>
    <p:extLst>
      <p:ext uri="{BB962C8B-B14F-4D97-AF65-F5344CB8AC3E}">
        <p14:creationId xmlns:p14="http://schemas.microsoft.com/office/powerpoint/2010/main" val="153057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36</a:t>
            </a:fld>
            <a:endParaRPr lang="en-GB"/>
          </a:p>
        </p:txBody>
      </p:sp>
      <p:sp>
        <p:nvSpPr>
          <p:cNvPr id="375810" name="Rectangle 2"/>
          <p:cNvSpPr>
            <a:spLocks noGrp="1" noChangeArrowheads="1"/>
          </p:cNvSpPr>
          <p:nvPr>
            <p:ph type="title"/>
          </p:nvPr>
        </p:nvSpPr>
        <p:spPr/>
        <p:txBody>
          <a:bodyPr/>
          <a:lstStyle/>
          <a:p>
            <a:r>
              <a:rPr lang="en-US" dirty="0"/>
              <a:t>Useful links</a:t>
            </a:r>
            <a:endParaRPr lang="en-GB" dirty="0">
              <a:solidFill>
                <a:srgbClr val="FFFF00"/>
              </a:solidFill>
            </a:endParaRPr>
          </a:p>
        </p:txBody>
      </p:sp>
      <p:sp>
        <p:nvSpPr>
          <p:cNvPr id="375811" name="Rectangle 3"/>
          <p:cNvSpPr>
            <a:spLocks noGrp="1" noChangeArrowheads="1"/>
          </p:cNvSpPr>
          <p:nvPr>
            <p:ph type="body" sz="quarter" idx="11"/>
          </p:nvPr>
        </p:nvSpPr>
        <p:spPr>
          <a:xfrm>
            <a:off x="827584" y="1772816"/>
            <a:ext cx="7920880" cy="3312368"/>
          </a:xfrm>
        </p:spPr>
        <p:txBody>
          <a:bodyPr/>
          <a:lstStyle/>
          <a:p>
            <a:pPr>
              <a:spcAft>
                <a:spcPts val="480"/>
              </a:spcAft>
            </a:pPr>
            <a:r>
              <a:rPr lang="en-US" sz="2400" dirty="0"/>
              <a:t>http://www.fsb.org/wp-content/uploads/r_101027.pdf</a:t>
            </a:r>
          </a:p>
          <a:p>
            <a:pPr>
              <a:spcAft>
                <a:spcPts val="480"/>
              </a:spcAft>
            </a:pPr>
            <a:r>
              <a:rPr lang="en-US" sz="2400" dirty="0"/>
              <a:t>http://www.iosco.org/library/pubdocs/pdf/IOSCOPD488.pdf</a:t>
            </a:r>
          </a:p>
          <a:p>
            <a:pPr>
              <a:spcAft>
                <a:spcPts val="480"/>
              </a:spcAft>
            </a:pPr>
            <a:r>
              <a:rPr lang="en-US" sz="2400" dirty="0"/>
              <a:t>https://ec.europa.eu/info/system/files/alternatives-to-credit-rating-study-01122015_en.pdf</a:t>
            </a:r>
          </a:p>
          <a:p>
            <a:pPr>
              <a:spcAft>
                <a:spcPts val="480"/>
              </a:spcAft>
            </a:pPr>
            <a:r>
              <a:rPr lang="en-US" sz="2400" dirty="0"/>
              <a:t>https://www.bis.org/bcbs/publ/d347.pdf</a:t>
            </a:r>
          </a:p>
          <a:p>
            <a:pPr>
              <a:spcAft>
                <a:spcPts val="480"/>
              </a:spcAft>
            </a:pPr>
            <a:endParaRPr lang="en-US" sz="2400" dirty="0"/>
          </a:p>
          <a:p>
            <a:pPr>
              <a:spcAft>
                <a:spcPts val="480"/>
              </a:spcAft>
            </a:pPr>
            <a:endParaRPr lang="en-US" sz="2400" dirty="0"/>
          </a:p>
          <a:p>
            <a:pPr>
              <a:spcAft>
                <a:spcPts val="480"/>
              </a:spcAft>
            </a:pPr>
            <a:endParaRPr lang="en-US" sz="2400" dirty="0"/>
          </a:p>
          <a:p>
            <a:pPr>
              <a:spcAft>
                <a:spcPts val="480"/>
              </a:spcAft>
            </a:pPr>
            <a:endParaRPr lang="en-GB" sz="2400" dirty="0"/>
          </a:p>
        </p:txBody>
      </p:sp>
    </p:spTree>
    <p:extLst>
      <p:ext uri="{BB962C8B-B14F-4D97-AF65-F5344CB8AC3E}">
        <p14:creationId xmlns:p14="http://schemas.microsoft.com/office/powerpoint/2010/main" val="15612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4</a:t>
            </a:fld>
            <a:endParaRPr lang="en-GB"/>
          </a:p>
        </p:txBody>
      </p:sp>
      <p:sp>
        <p:nvSpPr>
          <p:cNvPr id="375810" name="Rectangle 2"/>
          <p:cNvSpPr>
            <a:spLocks noGrp="1" noChangeArrowheads="1"/>
          </p:cNvSpPr>
          <p:nvPr>
            <p:ph type="title"/>
          </p:nvPr>
        </p:nvSpPr>
        <p:spPr/>
        <p:txBody>
          <a:bodyPr/>
          <a:lstStyle/>
          <a:p>
            <a:r>
              <a:rPr lang="en-US" dirty="0"/>
              <a:t>Choice of approach - factors to consider </a:t>
            </a:r>
            <a:endParaRPr lang="en-GB" dirty="0"/>
          </a:p>
        </p:txBody>
      </p:sp>
      <p:sp>
        <p:nvSpPr>
          <p:cNvPr id="375811" name="Rectangle 3"/>
          <p:cNvSpPr>
            <a:spLocks noGrp="1" noChangeArrowheads="1"/>
          </p:cNvSpPr>
          <p:nvPr>
            <p:ph type="body" sz="quarter" idx="11"/>
          </p:nvPr>
        </p:nvSpPr>
        <p:spPr>
          <a:xfrm>
            <a:off x="956719" y="1556792"/>
            <a:ext cx="7560840" cy="4464496"/>
          </a:xfrm>
        </p:spPr>
        <p:txBody>
          <a:bodyPr/>
          <a:lstStyle/>
          <a:p>
            <a:pPr>
              <a:spcAft>
                <a:spcPts val="480"/>
              </a:spcAft>
            </a:pPr>
            <a:r>
              <a:rPr lang="en-US" dirty="0"/>
              <a:t>Extent of credit risk exposures    </a:t>
            </a:r>
          </a:p>
          <a:p>
            <a:pPr>
              <a:spcAft>
                <a:spcPts val="480"/>
              </a:spcAft>
            </a:pPr>
            <a:r>
              <a:rPr lang="en-US" dirty="0"/>
              <a:t>Regulatory requirements</a:t>
            </a:r>
          </a:p>
          <a:p>
            <a:pPr>
              <a:spcAft>
                <a:spcPts val="480"/>
              </a:spcAft>
            </a:pPr>
            <a:r>
              <a:rPr lang="en-US" dirty="0"/>
              <a:t>Impact on </a:t>
            </a:r>
            <a:r>
              <a:rPr lang="en-US" dirty="0" err="1"/>
              <a:t>organisation</a:t>
            </a:r>
            <a:r>
              <a:rPr lang="en-US" dirty="0"/>
              <a:t>: </a:t>
            </a:r>
          </a:p>
          <a:p>
            <a:pPr lvl="1">
              <a:spcAft>
                <a:spcPts val="480"/>
              </a:spcAft>
            </a:pPr>
            <a:r>
              <a:rPr lang="en-US" dirty="0"/>
              <a:t>Resource implications</a:t>
            </a:r>
          </a:p>
          <a:p>
            <a:pPr lvl="1">
              <a:spcAft>
                <a:spcPts val="480"/>
              </a:spcAft>
            </a:pPr>
            <a:r>
              <a:rPr lang="en-US" dirty="0"/>
              <a:t>Availability of skillset</a:t>
            </a:r>
          </a:p>
          <a:p>
            <a:pPr lvl="1">
              <a:spcAft>
                <a:spcPts val="480"/>
              </a:spcAft>
            </a:pPr>
            <a:r>
              <a:rPr lang="en-US" dirty="0"/>
              <a:t>Governance and ownership of risks </a:t>
            </a:r>
          </a:p>
          <a:p>
            <a:pPr lvl="1">
              <a:spcAft>
                <a:spcPts val="480"/>
              </a:spcAft>
            </a:pPr>
            <a:r>
              <a:rPr lang="en-US" dirty="0"/>
              <a:t>Policy/procedural changes</a:t>
            </a:r>
          </a:p>
          <a:p>
            <a:pPr lvl="1">
              <a:spcAft>
                <a:spcPts val="480"/>
              </a:spcAft>
            </a:pPr>
            <a:r>
              <a:rPr lang="en-US" dirty="0"/>
              <a:t>Potential business impact</a:t>
            </a:r>
          </a:p>
          <a:p>
            <a:pPr>
              <a:spcAft>
                <a:spcPts val="480"/>
              </a:spcAft>
            </a:pPr>
            <a:r>
              <a:rPr lang="en-US" dirty="0"/>
              <a:t>For combinations of external ratings and internal assessments, the dynamics/sensitivities of the two “</a:t>
            </a:r>
            <a:r>
              <a:rPr lang="en-US" dirty="0" err="1"/>
              <a:t>compontents</a:t>
            </a:r>
            <a:r>
              <a:rPr lang="en-US" dirty="0"/>
              <a:t>” need to be assessed   </a:t>
            </a:r>
            <a:endParaRPr lang="en-US" sz="2400" dirty="0"/>
          </a:p>
          <a:p>
            <a:pPr>
              <a:spcAft>
                <a:spcPts val="480"/>
              </a:spcAft>
            </a:pPr>
            <a:endParaRPr lang="en-GB" sz="2400" dirty="0"/>
          </a:p>
        </p:txBody>
      </p:sp>
    </p:spTree>
    <p:extLst>
      <p:ext uri="{BB962C8B-B14F-4D97-AF65-F5344CB8AC3E}">
        <p14:creationId xmlns:p14="http://schemas.microsoft.com/office/powerpoint/2010/main" val="31845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9AA53-7793-4D0D-B0C5-0097EF5169FC}" type="slidenum">
              <a:rPr lang="en-GB"/>
              <a:pPr/>
              <a:t>5</a:t>
            </a:fld>
            <a:endParaRPr lang="en-GB"/>
          </a:p>
        </p:txBody>
      </p:sp>
      <p:sp>
        <p:nvSpPr>
          <p:cNvPr id="375810" name="Rectangle 2"/>
          <p:cNvSpPr>
            <a:spLocks noGrp="1" noChangeArrowheads="1"/>
          </p:cNvSpPr>
          <p:nvPr>
            <p:ph type="title"/>
          </p:nvPr>
        </p:nvSpPr>
        <p:spPr>
          <a:xfrm>
            <a:off x="1043608" y="692696"/>
            <a:ext cx="7473951" cy="466725"/>
          </a:xfrm>
        </p:spPr>
        <p:txBody>
          <a:bodyPr/>
          <a:lstStyle/>
          <a:p>
            <a:r>
              <a:rPr lang="en-US" dirty="0"/>
              <a:t>Counterparty credit risk assessment at the BIS – general  </a:t>
            </a:r>
            <a:endParaRPr lang="en-GB" dirty="0"/>
          </a:p>
        </p:txBody>
      </p:sp>
      <p:sp>
        <p:nvSpPr>
          <p:cNvPr id="375811" name="Rectangle 3"/>
          <p:cNvSpPr>
            <a:spLocks noGrp="1" noChangeArrowheads="1"/>
          </p:cNvSpPr>
          <p:nvPr>
            <p:ph type="body" sz="quarter" idx="11"/>
          </p:nvPr>
        </p:nvSpPr>
        <p:spPr>
          <a:xfrm>
            <a:off x="1043608" y="1412776"/>
            <a:ext cx="7488832" cy="4248472"/>
          </a:xfrm>
        </p:spPr>
        <p:txBody>
          <a:bodyPr/>
          <a:lstStyle/>
          <a:p>
            <a:pPr>
              <a:spcAft>
                <a:spcPts val="480"/>
              </a:spcAft>
            </a:pPr>
            <a:r>
              <a:rPr lang="en-US" dirty="0"/>
              <a:t>All new counterparties are subject to internal credit assessment</a:t>
            </a:r>
          </a:p>
          <a:p>
            <a:pPr>
              <a:spcAft>
                <a:spcPts val="480"/>
              </a:spcAft>
            </a:pPr>
            <a:r>
              <a:rPr lang="en-US" dirty="0"/>
              <a:t>Regular review requirement </a:t>
            </a:r>
            <a:endParaRPr lang="en-GB" dirty="0"/>
          </a:p>
          <a:p>
            <a:pPr>
              <a:spcAft>
                <a:spcPts val="480"/>
              </a:spcAft>
            </a:pPr>
            <a:r>
              <a:rPr lang="en-GB" dirty="0"/>
              <a:t>Credit assessment is based on an internal ratings approach:</a:t>
            </a:r>
          </a:p>
          <a:p>
            <a:pPr marL="838200" lvl="1" indent="-381000">
              <a:spcAft>
                <a:spcPts val="480"/>
              </a:spcAft>
            </a:pPr>
            <a:r>
              <a:rPr lang="en-GB" dirty="0"/>
              <a:t>Methodologies defined for different asset classes</a:t>
            </a:r>
          </a:p>
          <a:p>
            <a:pPr marL="838200" lvl="1" indent="-381000">
              <a:spcAft>
                <a:spcPts val="480"/>
              </a:spcAft>
            </a:pPr>
            <a:r>
              <a:rPr lang="en-GB" dirty="0"/>
              <a:t>Assessment criteria include:</a:t>
            </a:r>
          </a:p>
          <a:p>
            <a:pPr marL="1257300" lvl="2" indent="-342900">
              <a:spcAft>
                <a:spcPts val="480"/>
              </a:spcAft>
            </a:pPr>
            <a:r>
              <a:rPr lang="en-GB" dirty="0"/>
              <a:t>quantitative financial and/or economic indicators</a:t>
            </a:r>
          </a:p>
          <a:p>
            <a:pPr marL="1257300" lvl="2" indent="-342900">
              <a:spcAft>
                <a:spcPts val="480"/>
              </a:spcAft>
            </a:pPr>
            <a:r>
              <a:rPr lang="en-GB" dirty="0"/>
              <a:t>qualitative factors using standardised definitions</a:t>
            </a:r>
            <a:endParaRPr lang="de-CH" dirty="0"/>
          </a:p>
          <a:p>
            <a:pPr marL="838200" lvl="1" indent="-381000">
              <a:spcAft>
                <a:spcPts val="480"/>
              </a:spcAft>
            </a:pPr>
            <a:r>
              <a:rPr lang="en-GB" dirty="0"/>
              <a:t>External assessments (</a:t>
            </a:r>
            <a:r>
              <a:rPr lang="en-GB" dirty="0" err="1"/>
              <a:t>eg</a:t>
            </a:r>
            <a:r>
              <a:rPr lang="en-GB" dirty="0"/>
              <a:t>. external ratings; market data-implied default risk) used as an additional source of information</a:t>
            </a:r>
          </a:p>
          <a:p>
            <a:pPr marL="838200" lvl="1" indent="-381000">
              <a:spcAft>
                <a:spcPts val="480"/>
              </a:spcAft>
            </a:pPr>
            <a:r>
              <a:rPr lang="en-GB" dirty="0"/>
              <a:t>Internal credit grade (“BIS grade”) is an input into limit setting</a:t>
            </a:r>
          </a:p>
        </p:txBody>
      </p:sp>
    </p:spTree>
    <p:extLst>
      <p:ext uri="{BB962C8B-B14F-4D97-AF65-F5344CB8AC3E}">
        <p14:creationId xmlns:p14="http://schemas.microsoft.com/office/powerpoint/2010/main" val="28291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6</a:t>
            </a:fld>
            <a:endParaRPr lang="en-GB" dirty="0">
              <a:solidFill>
                <a:srgbClr val="FFFFFF"/>
              </a:solidFill>
            </a:endParaRPr>
          </a:p>
        </p:txBody>
      </p:sp>
      <p:sp>
        <p:nvSpPr>
          <p:cNvPr id="944130" name="Rectangle 2"/>
          <p:cNvSpPr>
            <a:spLocks noGrp="1" noChangeArrowheads="1"/>
          </p:cNvSpPr>
          <p:nvPr>
            <p:ph type="title"/>
          </p:nvPr>
        </p:nvSpPr>
        <p:spPr>
          <a:xfrm>
            <a:off x="1108074" y="620688"/>
            <a:ext cx="7473951" cy="466725"/>
          </a:xfrm>
        </p:spPr>
        <p:txBody>
          <a:bodyPr/>
          <a:lstStyle/>
          <a:p>
            <a:r>
              <a:rPr lang="en-US" dirty="0"/>
              <a:t>Information sources</a:t>
            </a:r>
            <a:endParaRPr lang="en-GB" dirty="0"/>
          </a:p>
        </p:txBody>
      </p:sp>
      <p:sp>
        <p:nvSpPr>
          <p:cNvPr id="944131" name="Rectangle 3"/>
          <p:cNvSpPr>
            <a:spLocks noGrp="1" noChangeArrowheads="1"/>
          </p:cNvSpPr>
          <p:nvPr>
            <p:ph type="body" idx="1"/>
          </p:nvPr>
        </p:nvSpPr>
        <p:spPr>
          <a:xfrm>
            <a:off x="1269703" y="1306539"/>
            <a:ext cx="7345362" cy="4032448"/>
          </a:xfrm>
        </p:spPr>
        <p:txBody>
          <a:bodyPr/>
          <a:lstStyle/>
          <a:p>
            <a:pPr>
              <a:lnSpc>
                <a:spcPct val="90000"/>
              </a:lnSpc>
              <a:buFont typeface="Wingdings" pitchFamily="2" charset="2"/>
              <a:buNone/>
            </a:pPr>
            <a:endParaRPr lang="en-US" sz="1400" b="1" dirty="0"/>
          </a:p>
          <a:p>
            <a:pPr>
              <a:lnSpc>
                <a:spcPct val="90000"/>
              </a:lnSpc>
            </a:pPr>
            <a:r>
              <a:rPr lang="en-US" dirty="0"/>
              <a:t>Counterparty under assessment</a:t>
            </a:r>
          </a:p>
          <a:p>
            <a:pPr lvl="1">
              <a:lnSpc>
                <a:spcPct val="90000"/>
              </a:lnSpc>
            </a:pPr>
            <a:r>
              <a:rPr lang="en-US" sz="1600" dirty="0"/>
              <a:t>Personal contact</a:t>
            </a:r>
          </a:p>
          <a:p>
            <a:pPr lvl="1">
              <a:lnSpc>
                <a:spcPct val="90000"/>
              </a:lnSpc>
            </a:pPr>
            <a:r>
              <a:rPr lang="en-US" sz="1600" dirty="0"/>
              <a:t>Website</a:t>
            </a:r>
          </a:p>
          <a:p>
            <a:pPr lvl="1">
              <a:lnSpc>
                <a:spcPct val="90000"/>
              </a:lnSpc>
              <a:buFontTx/>
              <a:buNone/>
            </a:pPr>
            <a:endParaRPr lang="en-US" dirty="0"/>
          </a:p>
          <a:p>
            <a:pPr>
              <a:lnSpc>
                <a:spcPct val="90000"/>
              </a:lnSpc>
            </a:pPr>
            <a:r>
              <a:rPr lang="en-US" dirty="0"/>
              <a:t>Public and Private Data providers (e.g. IMF, SNL, FACTSET </a:t>
            </a:r>
            <a:r>
              <a:rPr lang="en-US" dirty="0" err="1"/>
              <a:t>etc</a:t>
            </a:r>
            <a:r>
              <a:rPr lang="en-US" dirty="0"/>
              <a:t>) </a:t>
            </a:r>
          </a:p>
          <a:p>
            <a:pPr lvl="1">
              <a:lnSpc>
                <a:spcPct val="90000"/>
              </a:lnSpc>
            </a:pPr>
            <a:r>
              <a:rPr lang="en-US" sz="1600" dirty="0"/>
              <a:t>Standardised presentation/wide range of peers</a:t>
            </a:r>
          </a:p>
          <a:p>
            <a:pPr lvl="1">
              <a:lnSpc>
                <a:spcPct val="90000"/>
              </a:lnSpc>
            </a:pPr>
            <a:r>
              <a:rPr lang="en-US" sz="1600" dirty="0"/>
              <a:t>Timeliness?</a:t>
            </a:r>
          </a:p>
          <a:p>
            <a:pPr>
              <a:lnSpc>
                <a:spcPct val="90000"/>
              </a:lnSpc>
            </a:pPr>
            <a:endParaRPr lang="en-US" dirty="0"/>
          </a:p>
          <a:p>
            <a:pPr>
              <a:lnSpc>
                <a:spcPct val="90000"/>
              </a:lnSpc>
            </a:pPr>
            <a:r>
              <a:rPr lang="en-US" dirty="0"/>
              <a:t>Rating Agency Reports/Ratings</a:t>
            </a:r>
          </a:p>
          <a:p>
            <a:pPr>
              <a:lnSpc>
                <a:spcPct val="90000"/>
              </a:lnSpc>
            </a:pPr>
            <a:endParaRPr lang="en-US" dirty="0"/>
          </a:p>
          <a:p>
            <a:pPr>
              <a:lnSpc>
                <a:spcPct val="90000"/>
              </a:lnSpc>
            </a:pPr>
            <a:r>
              <a:rPr lang="en-US" dirty="0"/>
              <a:t>Bloomberg – CDS/equity prices</a:t>
            </a:r>
          </a:p>
          <a:p>
            <a:pPr lvl="1">
              <a:lnSpc>
                <a:spcPct val="90000"/>
              </a:lnSpc>
              <a:buFontTx/>
              <a:buNone/>
            </a:pPr>
            <a:endParaRPr lang="en-US" dirty="0"/>
          </a:p>
          <a:p>
            <a:pPr>
              <a:lnSpc>
                <a:spcPct val="90000"/>
              </a:lnSpc>
            </a:pPr>
            <a:r>
              <a:rPr lang="en-US" dirty="0"/>
              <a:t>Sell side research</a:t>
            </a:r>
          </a:p>
          <a:p>
            <a:pPr>
              <a:lnSpc>
                <a:spcPct val="90000"/>
              </a:lnSpc>
            </a:pPr>
            <a:endParaRPr lang="en-US" dirty="0"/>
          </a:p>
          <a:p>
            <a:pPr>
              <a:lnSpc>
                <a:spcPct val="90000"/>
              </a:lnSpc>
            </a:pPr>
            <a:r>
              <a:rPr lang="en-US" dirty="0"/>
              <a:t>Journals/newspapers/online</a:t>
            </a:r>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3297960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413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413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413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413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4131">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4131">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4131">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41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5AFCEECA-04A2-4FCA-88F6-2DE248AE76C6}" type="slidenum">
              <a:rPr lang="en-GB"/>
              <a:pPr/>
              <a:t>7</a:t>
            </a:fld>
            <a:endParaRPr lang="en-GB"/>
          </a:p>
        </p:txBody>
      </p:sp>
      <p:sp>
        <p:nvSpPr>
          <p:cNvPr id="1019906" name="Rectangle 2"/>
          <p:cNvSpPr>
            <a:spLocks noGrp="1" noChangeArrowheads="1"/>
          </p:cNvSpPr>
          <p:nvPr>
            <p:ph type="title"/>
          </p:nvPr>
        </p:nvSpPr>
        <p:spPr>
          <a:xfrm>
            <a:off x="1045705" y="690475"/>
            <a:ext cx="7473951" cy="466725"/>
          </a:xfrm>
        </p:spPr>
        <p:txBody>
          <a:bodyPr/>
          <a:lstStyle/>
          <a:p>
            <a:r>
              <a:rPr lang="en-US" dirty="0"/>
              <a:t>Credit risk assessment of Sovereigns - criteria selection</a:t>
            </a:r>
            <a:endParaRPr lang="en-GB" dirty="0"/>
          </a:p>
        </p:txBody>
      </p:sp>
      <p:sp>
        <p:nvSpPr>
          <p:cNvPr id="1019907" name="AutoShape 3"/>
          <p:cNvSpPr>
            <a:spLocks noChangeArrowheads="1"/>
          </p:cNvSpPr>
          <p:nvPr/>
        </p:nvSpPr>
        <p:spPr bwMode="auto">
          <a:xfrm>
            <a:off x="323850" y="2741341"/>
            <a:ext cx="1871663" cy="504825"/>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Ability to Pay</a:t>
            </a:r>
            <a:endParaRPr lang="en-GB" sz="1800" dirty="0">
              <a:solidFill>
                <a:schemeClr val="tx1"/>
              </a:solidFill>
            </a:endParaRPr>
          </a:p>
        </p:txBody>
      </p:sp>
      <p:sp>
        <p:nvSpPr>
          <p:cNvPr id="1019908" name="AutoShape 4"/>
          <p:cNvSpPr>
            <a:spLocks noChangeArrowheads="1"/>
          </p:cNvSpPr>
          <p:nvPr/>
        </p:nvSpPr>
        <p:spPr bwMode="auto">
          <a:xfrm>
            <a:off x="323849" y="3908364"/>
            <a:ext cx="1871663" cy="504825"/>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Willingness to Pay</a:t>
            </a:r>
            <a:endParaRPr lang="en-GB" sz="1800" dirty="0">
              <a:solidFill>
                <a:schemeClr val="tx1"/>
              </a:solidFill>
            </a:endParaRPr>
          </a:p>
        </p:txBody>
      </p:sp>
      <p:sp>
        <p:nvSpPr>
          <p:cNvPr id="1019909" name="AutoShape 5"/>
          <p:cNvSpPr>
            <a:spLocks noChangeArrowheads="1"/>
          </p:cNvSpPr>
          <p:nvPr/>
        </p:nvSpPr>
        <p:spPr bwMode="auto">
          <a:xfrm>
            <a:off x="3409187" y="1268760"/>
            <a:ext cx="2746989" cy="1098921"/>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Economic </a:t>
            </a:r>
          </a:p>
          <a:p>
            <a:pPr algn="ctr">
              <a:lnSpc>
                <a:spcPct val="100000"/>
              </a:lnSpc>
              <a:spcBef>
                <a:spcPct val="0"/>
              </a:spcBef>
              <a:buClrTx/>
              <a:buSzTx/>
              <a:buFontTx/>
              <a:buNone/>
            </a:pPr>
            <a:r>
              <a:rPr lang="en-US" sz="1800" dirty="0">
                <a:solidFill>
                  <a:schemeClr val="tx1"/>
                </a:solidFill>
              </a:rPr>
              <a:t>Fundamentals / Structure</a:t>
            </a:r>
            <a:endParaRPr lang="en-GB" sz="1800" dirty="0">
              <a:solidFill>
                <a:schemeClr val="tx1"/>
              </a:solidFill>
            </a:endParaRPr>
          </a:p>
        </p:txBody>
      </p:sp>
      <p:sp>
        <p:nvSpPr>
          <p:cNvPr id="1019910" name="AutoShape 6"/>
          <p:cNvSpPr>
            <a:spLocks noChangeArrowheads="1"/>
          </p:cNvSpPr>
          <p:nvPr/>
        </p:nvSpPr>
        <p:spPr bwMode="auto">
          <a:xfrm>
            <a:off x="3419872" y="3908364"/>
            <a:ext cx="2710952" cy="105835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Indebtedness</a:t>
            </a:r>
            <a:endParaRPr lang="en-GB" sz="1800" dirty="0">
              <a:solidFill>
                <a:schemeClr val="tx1"/>
              </a:solidFill>
            </a:endParaRPr>
          </a:p>
        </p:txBody>
      </p:sp>
      <p:sp>
        <p:nvSpPr>
          <p:cNvPr id="1019911" name="AutoShape 7"/>
          <p:cNvSpPr>
            <a:spLocks noChangeArrowheads="1"/>
          </p:cNvSpPr>
          <p:nvPr/>
        </p:nvSpPr>
        <p:spPr bwMode="auto">
          <a:xfrm>
            <a:off x="3409188" y="2634048"/>
            <a:ext cx="2746988" cy="102250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Institutional </a:t>
            </a:r>
          </a:p>
          <a:p>
            <a:pPr algn="ctr">
              <a:lnSpc>
                <a:spcPct val="100000"/>
              </a:lnSpc>
              <a:spcBef>
                <a:spcPct val="0"/>
              </a:spcBef>
              <a:buClrTx/>
              <a:buSzTx/>
              <a:buFontTx/>
              <a:buNone/>
            </a:pPr>
            <a:r>
              <a:rPr lang="en-US" sz="1800" dirty="0">
                <a:solidFill>
                  <a:schemeClr val="tx1"/>
                </a:solidFill>
              </a:rPr>
              <a:t>effectiveness and </a:t>
            </a:r>
          </a:p>
          <a:p>
            <a:pPr algn="ctr">
              <a:lnSpc>
                <a:spcPct val="100000"/>
              </a:lnSpc>
              <a:spcBef>
                <a:spcPct val="0"/>
              </a:spcBef>
              <a:buClrTx/>
              <a:buSzTx/>
              <a:buFontTx/>
              <a:buNone/>
            </a:pPr>
            <a:r>
              <a:rPr lang="en-US" sz="1800" dirty="0">
                <a:solidFill>
                  <a:schemeClr val="tx1"/>
                </a:solidFill>
              </a:rPr>
              <a:t>Political risk</a:t>
            </a:r>
            <a:endParaRPr lang="en-GB" sz="1800" dirty="0">
              <a:solidFill>
                <a:schemeClr val="tx1"/>
              </a:solidFill>
            </a:endParaRPr>
          </a:p>
        </p:txBody>
      </p:sp>
      <p:sp>
        <p:nvSpPr>
          <p:cNvPr id="1019912" name="AutoShape 8"/>
          <p:cNvSpPr>
            <a:spLocks noChangeArrowheads="1"/>
          </p:cNvSpPr>
          <p:nvPr/>
        </p:nvSpPr>
        <p:spPr bwMode="auto">
          <a:xfrm>
            <a:off x="2411760" y="3246166"/>
            <a:ext cx="574675" cy="792163"/>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1019914" name="AutoShape 10"/>
          <p:cNvSpPr>
            <a:spLocks noChangeArrowheads="1"/>
          </p:cNvSpPr>
          <p:nvPr/>
        </p:nvSpPr>
        <p:spPr bwMode="auto">
          <a:xfrm>
            <a:off x="6372200" y="3207292"/>
            <a:ext cx="574675" cy="792163"/>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endParaRPr lang="en-GB"/>
          </a:p>
        </p:txBody>
      </p:sp>
      <p:sp>
        <p:nvSpPr>
          <p:cNvPr id="1019917" name="AutoShape 13"/>
          <p:cNvSpPr>
            <a:spLocks noChangeArrowheads="1"/>
          </p:cNvSpPr>
          <p:nvPr/>
        </p:nvSpPr>
        <p:spPr bwMode="auto">
          <a:xfrm>
            <a:off x="7219766" y="2857168"/>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Criteria</a:t>
            </a:r>
            <a:endParaRPr lang="en-GB" sz="1800" dirty="0">
              <a:solidFill>
                <a:schemeClr val="tx1"/>
              </a:solidFill>
            </a:endParaRPr>
          </a:p>
        </p:txBody>
      </p:sp>
      <p:sp>
        <p:nvSpPr>
          <p:cNvPr id="1019918" name="AutoShape 14"/>
          <p:cNvSpPr>
            <a:spLocks noChangeArrowheads="1"/>
          </p:cNvSpPr>
          <p:nvPr/>
        </p:nvSpPr>
        <p:spPr bwMode="auto">
          <a:xfrm>
            <a:off x="7219766" y="3750197"/>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t>C</a:t>
            </a:r>
            <a:r>
              <a:rPr lang="en-US" sz="1800" dirty="0">
                <a:solidFill>
                  <a:schemeClr val="tx1"/>
                </a:solidFill>
              </a:rPr>
              <a:t>riteria</a:t>
            </a:r>
            <a:endParaRPr lang="en-GB" sz="1800" dirty="0">
              <a:solidFill>
                <a:schemeClr val="tx1"/>
              </a:solidFill>
            </a:endParaRPr>
          </a:p>
        </p:txBody>
      </p:sp>
      <p:sp>
        <p:nvSpPr>
          <p:cNvPr id="18" name="AutoShape 14"/>
          <p:cNvSpPr>
            <a:spLocks noChangeArrowheads="1"/>
          </p:cNvSpPr>
          <p:nvPr/>
        </p:nvSpPr>
        <p:spPr bwMode="auto">
          <a:xfrm>
            <a:off x="7219766" y="4618539"/>
            <a:ext cx="1441450" cy="57626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t>C</a:t>
            </a:r>
            <a:r>
              <a:rPr lang="en-US" sz="1800" dirty="0">
                <a:solidFill>
                  <a:schemeClr val="tx1"/>
                </a:solidFill>
              </a:rPr>
              <a:t>riteria</a:t>
            </a:r>
            <a:endParaRPr lang="en-GB" sz="1800" dirty="0">
              <a:solidFill>
                <a:schemeClr val="tx1"/>
              </a:solidFill>
            </a:endParaRPr>
          </a:p>
        </p:txBody>
      </p:sp>
      <p:sp>
        <p:nvSpPr>
          <p:cNvPr id="14" name="AutoShape 6"/>
          <p:cNvSpPr>
            <a:spLocks noChangeArrowheads="1"/>
          </p:cNvSpPr>
          <p:nvPr/>
        </p:nvSpPr>
        <p:spPr bwMode="auto">
          <a:xfrm>
            <a:off x="3419872" y="5178959"/>
            <a:ext cx="2710952" cy="1058353"/>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50000"/>
              </a:spcBef>
              <a:buClrTx/>
              <a:buSzTx/>
              <a:buFontTx/>
              <a:buNone/>
            </a:pPr>
            <a:r>
              <a:rPr lang="en-US" sz="1800" dirty="0">
                <a:solidFill>
                  <a:schemeClr val="tx1"/>
                </a:solidFill>
              </a:rPr>
              <a:t>Debt Financing Flexibility</a:t>
            </a:r>
            <a:endParaRPr lang="en-GB" sz="1800" dirty="0">
              <a:solidFill>
                <a:schemeClr val="tx1"/>
              </a:solidFill>
            </a:endParaRPr>
          </a:p>
        </p:txBody>
      </p:sp>
      <p:sp>
        <p:nvSpPr>
          <p:cNvPr id="16" name="AutoShape 13"/>
          <p:cNvSpPr>
            <a:spLocks noChangeArrowheads="1"/>
          </p:cNvSpPr>
          <p:nvPr/>
        </p:nvSpPr>
        <p:spPr bwMode="auto">
          <a:xfrm>
            <a:off x="7219766" y="2057786"/>
            <a:ext cx="1441450" cy="576262"/>
          </a:xfrm>
          <a:prstGeom prst="flowChart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235" tIns="12058" rIns="22235" bIns="12058" anchor="ctr"/>
          <a:lstStyle/>
          <a:p>
            <a:pPr algn="ctr">
              <a:lnSpc>
                <a:spcPct val="100000"/>
              </a:lnSpc>
              <a:spcBef>
                <a:spcPct val="0"/>
              </a:spcBef>
              <a:buClrTx/>
              <a:buSzTx/>
              <a:buFontTx/>
              <a:buNone/>
            </a:pPr>
            <a:r>
              <a:rPr lang="en-US" sz="1800" dirty="0">
                <a:solidFill>
                  <a:schemeClr val="tx1"/>
                </a:solidFill>
              </a:rPr>
              <a:t>Criteria</a:t>
            </a:r>
            <a:endParaRPr lang="en-GB" sz="1800" dirty="0">
              <a:solidFill>
                <a:schemeClr val="tx1"/>
              </a:solidFill>
            </a:endParaRPr>
          </a:p>
        </p:txBody>
      </p:sp>
    </p:spTree>
    <p:extLst>
      <p:ext uri="{BB962C8B-B14F-4D97-AF65-F5344CB8AC3E}">
        <p14:creationId xmlns:p14="http://schemas.microsoft.com/office/powerpoint/2010/main" val="168391410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9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9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99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9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99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99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99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99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99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animBg="1"/>
      <p:bldP spid="1019908" grpId="0" animBg="1"/>
      <p:bldP spid="1019909" grpId="0" animBg="1"/>
      <p:bldP spid="1019910" grpId="0" animBg="1"/>
      <p:bldP spid="1019911" grpId="0" animBg="1"/>
      <p:bldP spid="1019912" grpId="0" animBg="1"/>
      <p:bldP spid="1019914" grpId="0" animBg="1"/>
      <p:bldP spid="1019917" grpId="0" animBg="1"/>
      <p:bldP spid="1019918" grpId="0" animBg="1"/>
      <p:bldP spid="18"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8</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Economic fundamentals</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None/>
            </a:pPr>
            <a:r>
              <a:rPr lang="en-US" sz="1600" b="1" dirty="0"/>
              <a:t>Factors may include:</a:t>
            </a:r>
          </a:p>
          <a:p>
            <a:pPr>
              <a:lnSpc>
                <a:spcPct val="90000"/>
              </a:lnSpc>
              <a:buNone/>
            </a:pPr>
            <a:endParaRPr lang="en-US" sz="1600" b="1" dirty="0"/>
          </a:p>
          <a:p>
            <a:pPr>
              <a:lnSpc>
                <a:spcPct val="90000"/>
              </a:lnSpc>
            </a:pPr>
            <a:r>
              <a:rPr lang="en-US" sz="1600" dirty="0"/>
              <a:t>Size of the economy</a:t>
            </a:r>
          </a:p>
          <a:p>
            <a:pPr lvl="1">
              <a:lnSpc>
                <a:spcPct val="90000"/>
              </a:lnSpc>
            </a:pPr>
            <a:r>
              <a:rPr lang="en-US" sz="1400" dirty="0"/>
              <a:t>Absolute GDP</a:t>
            </a:r>
          </a:p>
          <a:p>
            <a:pPr lvl="2">
              <a:lnSpc>
                <a:spcPct val="80000"/>
              </a:lnSpc>
            </a:pPr>
            <a:endParaRPr lang="en-US" sz="1400" dirty="0"/>
          </a:p>
          <a:p>
            <a:pPr>
              <a:lnSpc>
                <a:spcPct val="90000"/>
              </a:lnSpc>
            </a:pPr>
            <a:r>
              <a:rPr lang="en-US" sz="1600" dirty="0"/>
              <a:t>Wealth of the country</a:t>
            </a:r>
          </a:p>
          <a:p>
            <a:pPr lvl="1">
              <a:lnSpc>
                <a:spcPct val="80000"/>
              </a:lnSpc>
            </a:pPr>
            <a:r>
              <a:rPr lang="en-US" sz="1400" dirty="0"/>
              <a:t>GDP-per-capita</a:t>
            </a:r>
          </a:p>
          <a:p>
            <a:pPr marL="457200" lvl="1" indent="0">
              <a:lnSpc>
                <a:spcPct val="80000"/>
              </a:lnSpc>
              <a:buNone/>
            </a:pPr>
            <a:endParaRPr lang="en-US" sz="1400" dirty="0"/>
          </a:p>
          <a:p>
            <a:pPr>
              <a:lnSpc>
                <a:spcPct val="90000"/>
              </a:lnSpc>
            </a:pPr>
            <a:r>
              <a:rPr lang="en-US" sz="1600" dirty="0"/>
              <a:t>Performance of the economy</a:t>
            </a:r>
          </a:p>
          <a:p>
            <a:pPr lvl="1">
              <a:lnSpc>
                <a:spcPct val="80000"/>
              </a:lnSpc>
            </a:pPr>
            <a:r>
              <a:rPr lang="en-US" sz="1400" dirty="0"/>
              <a:t>Real GDP growth</a:t>
            </a:r>
          </a:p>
          <a:p>
            <a:pPr lvl="1">
              <a:lnSpc>
                <a:spcPct val="80000"/>
              </a:lnSpc>
            </a:pPr>
            <a:endParaRPr lang="en-US" sz="1400" dirty="0"/>
          </a:p>
          <a:p>
            <a:pPr>
              <a:lnSpc>
                <a:spcPct val="90000"/>
              </a:lnSpc>
            </a:pPr>
            <a:r>
              <a:rPr lang="en-US" sz="1600" dirty="0"/>
              <a:t>Stability of the economy</a:t>
            </a:r>
          </a:p>
          <a:p>
            <a:pPr lvl="1">
              <a:lnSpc>
                <a:spcPct val="80000"/>
              </a:lnSpc>
            </a:pPr>
            <a:r>
              <a:rPr lang="en-US" sz="1400" dirty="0"/>
              <a:t>Inflation rate</a:t>
            </a:r>
          </a:p>
          <a:p>
            <a:pPr lvl="1">
              <a:lnSpc>
                <a:spcPct val="80000"/>
              </a:lnSpc>
            </a:pPr>
            <a:endParaRPr lang="en-US" sz="1400" dirty="0"/>
          </a:p>
          <a:p>
            <a:pPr>
              <a:lnSpc>
                <a:spcPct val="90000"/>
              </a:lnSpc>
            </a:pPr>
            <a:r>
              <a:rPr lang="en-US" sz="1600" dirty="0"/>
              <a:t>Competitiveness / Development of the economy</a:t>
            </a:r>
          </a:p>
          <a:p>
            <a:pPr lvl="1">
              <a:lnSpc>
                <a:spcPct val="80000"/>
              </a:lnSpc>
            </a:pPr>
            <a:r>
              <a:rPr lang="en-US" sz="1400" dirty="0"/>
              <a:t>World Economic Forum’s Global Competitiveness ranking </a:t>
            </a:r>
          </a:p>
          <a:p>
            <a:pPr lvl="1">
              <a:lnSpc>
                <a:spcPct val="80000"/>
              </a:lnSpc>
            </a:pPr>
            <a:endParaRPr lang="en-US" sz="1400" dirty="0"/>
          </a:p>
          <a:p>
            <a:pPr>
              <a:lnSpc>
                <a:spcPct val="80000"/>
              </a:lnSpc>
            </a:pPr>
            <a:endParaRPr lang="en-US" sz="1400" dirty="0"/>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35468392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413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413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413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4131">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4131">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4131">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41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CC8FD-2AC0-44F8-8FAD-954E3DD111A3}" type="slidenum">
              <a:rPr lang="en-GB">
                <a:solidFill>
                  <a:srgbClr val="FFFFFF"/>
                </a:solidFill>
              </a:rPr>
              <a:pPr/>
              <a:t>9</a:t>
            </a:fld>
            <a:endParaRPr lang="en-GB" dirty="0">
              <a:solidFill>
                <a:srgbClr val="FFFFFF"/>
              </a:solidFill>
            </a:endParaRPr>
          </a:p>
        </p:txBody>
      </p:sp>
      <p:sp>
        <p:nvSpPr>
          <p:cNvPr id="944130" name="Rectangle 2"/>
          <p:cNvSpPr>
            <a:spLocks noGrp="1" noChangeArrowheads="1"/>
          </p:cNvSpPr>
          <p:nvPr>
            <p:ph type="title"/>
          </p:nvPr>
        </p:nvSpPr>
        <p:spPr/>
        <p:txBody>
          <a:bodyPr/>
          <a:lstStyle/>
          <a:p>
            <a:r>
              <a:rPr lang="en-US" dirty="0"/>
              <a:t>Institutional effectiveness</a:t>
            </a:r>
            <a:endParaRPr lang="en-GB" dirty="0"/>
          </a:p>
        </p:txBody>
      </p:sp>
      <p:sp>
        <p:nvSpPr>
          <p:cNvPr id="944131" name="Rectangle 3"/>
          <p:cNvSpPr>
            <a:spLocks noGrp="1" noChangeArrowheads="1"/>
          </p:cNvSpPr>
          <p:nvPr>
            <p:ph type="body" idx="1"/>
          </p:nvPr>
        </p:nvSpPr>
        <p:spPr>
          <a:xfrm>
            <a:off x="1259632" y="1700808"/>
            <a:ext cx="7345362" cy="4032448"/>
          </a:xfrm>
        </p:spPr>
        <p:txBody>
          <a:bodyPr/>
          <a:lstStyle/>
          <a:p>
            <a:pPr>
              <a:lnSpc>
                <a:spcPct val="90000"/>
              </a:lnSpc>
              <a:buFont typeface="Wingdings" pitchFamily="2" charset="2"/>
              <a:buNone/>
            </a:pPr>
            <a:endParaRPr lang="en-US" sz="1400" b="1" dirty="0"/>
          </a:p>
          <a:p>
            <a:pPr>
              <a:lnSpc>
                <a:spcPct val="90000"/>
              </a:lnSpc>
              <a:buNone/>
            </a:pPr>
            <a:r>
              <a:rPr lang="en-US" sz="1600" b="1" dirty="0"/>
              <a:t>Factors may include:</a:t>
            </a:r>
          </a:p>
          <a:p>
            <a:pPr>
              <a:lnSpc>
                <a:spcPct val="90000"/>
              </a:lnSpc>
              <a:buNone/>
            </a:pPr>
            <a:endParaRPr lang="en-US" sz="1600" b="1" dirty="0"/>
          </a:p>
          <a:p>
            <a:pPr>
              <a:lnSpc>
                <a:spcPct val="90000"/>
              </a:lnSpc>
            </a:pPr>
            <a:r>
              <a:rPr lang="en-US" sz="1600" dirty="0"/>
              <a:t>Policy credibility and track record</a:t>
            </a:r>
          </a:p>
          <a:p>
            <a:pPr lvl="1">
              <a:lnSpc>
                <a:spcPct val="90000"/>
              </a:lnSpc>
            </a:pPr>
            <a:r>
              <a:rPr lang="en-US" sz="1600" dirty="0"/>
              <a:t>Budget deficits, structural reforms</a:t>
            </a:r>
          </a:p>
          <a:p>
            <a:pPr>
              <a:lnSpc>
                <a:spcPct val="90000"/>
              </a:lnSpc>
            </a:pPr>
            <a:endParaRPr lang="en-US" sz="1600" dirty="0"/>
          </a:p>
          <a:p>
            <a:pPr>
              <a:lnSpc>
                <a:spcPct val="90000"/>
              </a:lnSpc>
            </a:pPr>
            <a:r>
              <a:rPr lang="en-US" sz="1600" dirty="0"/>
              <a:t>Level of transparency and corruption</a:t>
            </a:r>
          </a:p>
          <a:p>
            <a:pPr lvl="1">
              <a:lnSpc>
                <a:spcPct val="90000"/>
              </a:lnSpc>
            </a:pPr>
            <a:r>
              <a:rPr lang="en-US" sz="1400" dirty="0"/>
              <a:t>Transparency International Global Corruption Index</a:t>
            </a:r>
          </a:p>
          <a:p>
            <a:pPr lvl="2">
              <a:lnSpc>
                <a:spcPct val="80000"/>
              </a:lnSpc>
            </a:pPr>
            <a:endParaRPr lang="en-US" sz="1400" dirty="0"/>
          </a:p>
          <a:p>
            <a:pPr>
              <a:lnSpc>
                <a:spcPct val="90000"/>
              </a:lnSpc>
            </a:pPr>
            <a:r>
              <a:rPr lang="en-US" sz="1600" dirty="0"/>
              <a:t>Business environment / attitude towards investors</a:t>
            </a:r>
          </a:p>
          <a:p>
            <a:pPr lvl="1">
              <a:lnSpc>
                <a:spcPct val="80000"/>
              </a:lnSpc>
            </a:pPr>
            <a:r>
              <a:rPr lang="en-GB" sz="1400" dirty="0"/>
              <a:t>World Bank of Doing Business Ranking </a:t>
            </a:r>
          </a:p>
          <a:p>
            <a:pPr marL="457200" lvl="1" indent="0">
              <a:lnSpc>
                <a:spcPct val="80000"/>
              </a:lnSpc>
              <a:buNone/>
            </a:pPr>
            <a:endParaRPr lang="en-US" sz="1400" dirty="0"/>
          </a:p>
          <a:p>
            <a:pPr>
              <a:lnSpc>
                <a:spcPct val="90000"/>
              </a:lnSpc>
            </a:pPr>
            <a:r>
              <a:rPr lang="en-US" sz="1600" dirty="0"/>
              <a:t>Quality of country’s institutions</a:t>
            </a:r>
          </a:p>
          <a:p>
            <a:pPr lvl="1">
              <a:lnSpc>
                <a:spcPct val="80000"/>
              </a:lnSpc>
            </a:pPr>
            <a:r>
              <a:rPr lang="en-US" sz="1400" dirty="0"/>
              <a:t>PRS Group / Economist Intelligence Unit (“EIU”) scores</a:t>
            </a:r>
          </a:p>
          <a:p>
            <a:pPr lvl="1">
              <a:lnSpc>
                <a:spcPct val="80000"/>
              </a:lnSpc>
            </a:pPr>
            <a:endParaRPr lang="en-US" sz="1400" dirty="0"/>
          </a:p>
          <a:p>
            <a:pPr>
              <a:lnSpc>
                <a:spcPct val="90000"/>
              </a:lnSpc>
            </a:pPr>
            <a:r>
              <a:rPr lang="en-US" sz="1600" dirty="0"/>
              <a:t>Attitude towards creditors</a:t>
            </a:r>
          </a:p>
          <a:p>
            <a:pPr lvl="1">
              <a:lnSpc>
                <a:spcPct val="80000"/>
              </a:lnSpc>
            </a:pPr>
            <a:r>
              <a:rPr lang="en-US" sz="1400" dirty="0"/>
              <a:t>Default history</a:t>
            </a:r>
          </a:p>
          <a:p>
            <a:pPr lvl="1">
              <a:lnSpc>
                <a:spcPct val="80000"/>
              </a:lnSpc>
            </a:pPr>
            <a:endParaRPr lang="en-US" sz="1400" dirty="0"/>
          </a:p>
          <a:p>
            <a:pPr>
              <a:lnSpc>
                <a:spcPct val="90000"/>
              </a:lnSpc>
            </a:pPr>
            <a:endParaRPr lang="en-US" sz="1400" dirty="0"/>
          </a:p>
          <a:p>
            <a:pPr>
              <a:lnSpc>
                <a:spcPct val="80000"/>
              </a:lnSpc>
            </a:pPr>
            <a:endParaRPr lang="en-US" sz="1400" dirty="0"/>
          </a:p>
          <a:p>
            <a:pPr>
              <a:lnSpc>
                <a:spcPct val="80000"/>
              </a:lnSpc>
            </a:pPr>
            <a:endParaRPr lang="en-US" sz="1400" dirty="0"/>
          </a:p>
          <a:p>
            <a:pPr lvl="2">
              <a:lnSpc>
                <a:spcPct val="80000"/>
              </a:lnSpc>
            </a:pPr>
            <a:endParaRPr lang="en-US" sz="1400" dirty="0"/>
          </a:p>
          <a:p>
            <a:pPr lvl="2">
              <a:lnSpc>
                <a:spcPct val="80000"/>
              </a:lnSpc>
            </a:pPr>
            <a:endParaRPr lang="en-US" sz="1400" dirty="0"/>
          </a:p>
          <a:p>
            <a:pPr marL="914400" lvl="2" indent="0">
              <a:lnSpc>
                <a:spcPct val="80000"/>
              </a:lnSpc>
              <a:buNone/>
            </a:pPr>
            <a:endParaRPr lang="en-US" sz="1400" dirty="0"/>
          </a:p>
          <a:p>
            <a:pPr marL="914400" lvl="2" indent="0">
              <a:lnSpc>
                <a:spcPct val="80000"/>
              </a:lnSpc>
              <a:buNone/>
            </a:pPr>
            <a:endParaRPr lang="en-US" sz="1400" dirty="0"/>
          </a:p>
          <a:p>
            <a:pPr>
              <a:lnSpc>
                <a:spcPct val="90000"/>
              </a:lnSpc>
              <a:buFont typeface="Wingdings" pitchFamily="2" charset="2"/>
              <a:buNone/>
            </a:pPr>
            <a:endParaRPr lang="en-US" sz="1400" dirty="0"/>
          </a:p>
          <a:p>
            <a:pPr lvl="1">
              <a:lnSpc>
                <a:spcPct val="90000"/>
              </a:lnSpc>
            </a:pPr>
            <a:endParaRPr lang="en-US" sz="1200" dirty="0"/>
          </a:p>
        </p:txBody>
      </p:sp>
    </p:spTree>
    <p:extLst>
      <p:ext uri="{BB962C8B-B14F-4D97-AF65-F5344CB8AC3E}">
        <p14:creationId xmlns:p14="http://schemas.microsoft.com/office/powerpoint/2010/main" val="3476940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413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41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413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413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4131">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4131">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4131">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413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theme/theme1.xml><?xml version="1.0" encoding="utf-8"?>
<a:theme xmlns:a="http://schemas.openxmlformats.org/drawingml/2006/main" name="BIS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BIS_ E</Template>
  <TotalTime>1515</TotalTime>
  <Words>1756</Words>
  <Application>Microsoft Office PowerPoint</Application>
  <PresentationFormat>On-screen Show (4:3)</PresentationFormat>
  <Paragraphs>549</Paragraphs>
  <Slides>36</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Arial</vt:lpstr>
      <vt:lpstr>Calibri</vt:lpstr>
      <vt:lpstr>Segoe UI</vt:lpstr>
      <vt:lpstr>Wingdings</vt:lpstr>
      <vt:lpstr>BIS_ E</vt:lpstr>
      <vt:lpstr>1_People_images</vt:lpstr>
      <vt:lpstr>2_Buildings_images</vt:lpstr>
      <vt:lpstr>3_Plain</vt:lpstr>
      <vt:lpstr>Counterparty credit risk assessment at the BIS </vt:lpstr>
      <vt:lpstr>Agenda</vt:lpstr>
      <vt:lpstr>Approaches for counterparty credit risk assessment</vt:lpstr>
      <vt:lpstr>Choice of approach - factors to consider </vt:lpstr>
      <vt:lpstr>Counterparty credit risk assessment at the BIS – general  </vt:lpstr>
      <vt:lpstr>Information sources</vt:lpstr>
      <vt:lpstr>Credit risk assessment of Sovereigns - criteria selection</vt:lpstr>
      <vt:lpstr>Economic fundamentals</vt:lpstr>
      <vt:lpstr>Institutional effectiveness</vt:lpstr>
      <vt:lpstr>Political Risk</vt:lpstr>
      <vt:lpstr>Indebtedness</vt:lpstr>
      <vt:lpstr>Indebtedness (continued)</vt:lpstr>
      <vt:lpstr>Debt financing flexibility</vt:lpstr>
      <vt:lpstr>Debt financing flexibility (continued)</vt:lpstr>
      <vt:lpstr>One year prior to default for which country?</vt:lpstr>
      <vt:lpstr>One year prior to default for which country?</vt:lpstr>
      <vt:lpstr>Credit risk assessment of State Agencies - criteria selection</vt:lpstr>
      <vt:lpstr>Credit risk assessment of Financial Institutions - criteria selection</vt:lpstr>
      <vt:lpstr>Qualitative factors (I)</vt:lpstr>
      <vt:lpstr>Qualitative factors (II)</vt:lpstr>
      <vt:lpstr>Qualitative factors (III)</vt:lpstr>
      <vt:lpstr>Qualitative factors (IV)</vt:lpstr>
      <vt:lpstr>Quantitative factors (I)</vt:lpstr>
      <vt:lpstr>Quantitative factors (II)</vt:lpstr>
      <vt:lpstr>Quantitative factors (III)</vt:lpstr>
      <vt:lpstr>Quantitative factors (IV)</vt:lpstr>
      <vt:lpstr>Credit risk assessment of Supranationals – criteria selection </vt:lpstr>
      <vt:lpstr>Shareholder Support</vt:lpstr>
      <vt:lpstr>Creditor Status</vt:lpstr>
      <vt:lpstr>Management Policy</vt:lpstr>
      <vt:lpstr>Financial Ratios</vt:lpstr>
      <vt:lpstr>Credit risk assessment of non-financial Corporates – criteria selection </vt:lpstr>
      <vt:lpstr>Counterparty credit risk assessment: credit approval process</vt:lpstr>
      <vt:lpstr>Setting limits and maximum maturities </vt:lpstr>
      <vt:lpstr>Possible indicators for counterparty resilience</vt:lpstr>
      <vt:lpstr>Useful links</vt:lpstr>
    </vt:vector>
  </TitlesOfParts>
  <Company>Bank for International Settlements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 Risk Control</dc:title>
  <dc:creator>Butterworth, Karen</dc:creator>
  <cp:lastModifiedBy>Michelle Mutinda</cp:lastModifiedBy>
  <cp:revision>163</cp:revision>
  <cp:lastPrinted>2017-09-17T20:31:37Z</cp:lastPrinted>
  <dcterms:created xsi:type="dcterms:W3CDTF">2013-02-04T15:20:44Z</dcterms:created>
  <dcterms:modified xsi:type="dcterms:W3CDTF">2017-09-18T00:39:10Z</dcterms:modified>
</cp:coreProperties>
</file>