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 id="2147483800" r:id="rId2"/>
  </p:sldMasterIdLst>
  <p:notesMasterIdLst>
    <p:notesMasterId r:id="rId10"/>
  </p:notesMasterIdLst>
  <p:handoutMasterIdLst>
    <p:handoutMasterId r:id="rId11"/>
  </p:handoutMasterIdLst>
  <p:sldIdLst>
    <p:sldId id="268" r:id="rId3"/>
    <p:sldId id="464" r:id="rId4"/>
    <p:sldId id="271" r:id="rId5"/>
    <p:sldId id="462" r:id="rId6"/>
    <p:sldId id="461" r:id="rId7"/>
    <p:sldId id="310" r:id="rId8"/>
    <p:sldId id="463" r:id="rId9"/>
  </p:sldIdLst>
  <p:sldSz cx="9144000" cy="6858000" type="screen4x3"/>
  <p:notesSz cx="6669088" cy="9753600"/>
  <p:defaultTextStyle>
    <a:defPPr>
      <a:defRPr lang="de-DE"/>
    </a:defPPr>
    <a:lvl1pPr algn="l" rtl="0" fontAlgn="base">
      <a:spcBef>
        <a:spcPct val="0"/>
      </a:spcBef>
      <a:spcAft>
        <a:spcPct val="0"/>
      </a:spcAft>
      <a:defRPr sz="800" kern="1200">
        <a:solidFill>
          <a:schemeClr val="tx1"/>
        </a:solidFill>
        <a:latin typeface="Gill Sans MT" pitchFamily="34" charset="0"/>
        <a:ea typeface="+mn-ea"/>
        <a:cs typeface="+mn-cs"/>
      </a:defRPr>
    </a:lvl1pPr>
    <a:lvl2pPr marL="457200" algn="l" rtl="0" fontAlgn="base">
      <a:spcBef>
        <a:spcPct val="0"/>
      </a:spcBef>
      <a:spcAft>
        <a:spcPct val="0"/>
      </a:spcAft>
      <a:defRPr sz="800" kern="1200">
        <a:solidFill>
          <a:schemeClr val="tx1"/>
        </a:solidFill>
        <a:latin typeface="Gill Sans MT" pitchFamily="34" charset="0"/>
        <a:ea typeface="+mn-ea"/>
        <a:cs typeface="+mn-cs"/>
      </a:defRPr>
    </a:lvl2pPr>
    <a:lvl3pPr marL="914400" algn="l" rtl="0" fontAlgn="base">
      <a:spcBef>
        <a:spcPct val="0"/>
      </a:spcBef>
      <a:spcAft>
        <a:spcPct val="0"/>
      </a:spcAft>
      <a:defRPr sz="800" kern="1200">
        <a:solidFill>
          <a:schemeClr val="tx1"/>
        </a:solidFill>
        <a:latin typeface="Gill Sans MT" pitchFamily="34" charset="0"/>
        <a:ea typeface="+mn-ea"/>
        <a:cs typeface="+mn-cs"/>
      </a:defRPr>
    </a:lvl3pPr>
    <a:lvl4pPr marL="1371600" algn="l" rtl="0" fontAlgn="base">
      <a:spcBef>
        <a:spcPct val="0"/>
      </a:spcBef>
      <a:spcAft>
        <a:spcPct val="0"/>
      </a:spcAft>
      <a:defRPr sz="800" kern="1200">
        <a:solidFill>
          <a:schemeClr val="tx1"/>
        </a:solidFill>
        <a:latin typeface="Gill Sans MT" pitchFamily="34" charset="0"/>
        <a:ea typeface="+mn-ea"/>
        <a:cs typeface="+mn-cs"/>
      </a:defRPr>
    </a:lvl4pPr>
    <a:lvl5pPr marL="1828800" algn="l" rtl="0" fontAlgn="base">
      <a:spcBef>
        <a:spcPct val="0"/>
      </a:spcBef>
      <a:spcAft>
        <a:spcPct val="0"/>
      </a:spcAft>
      <a:defRPr sz="800" kern="1200">
        <a:solidFill>
          <a:schemeClr val="tx1"/>
        </a:solidFill>
        <a:latin typeface="Gill Sans MT" pitchFamily="34" charset="0"/>
        <a:ea typeface="+mn-ea"/>
        <a:cs typeface="+mn-cs"/>
      </a:defRPr>
    </a:lvl5pPr>
    <a:lvl6pPr marL="2286000" algn="l" defTabSz="914400" rtl="0" eaLnBrk="1" latinLnBrk="0" hangingPunct="1">
      <a:defRPr sz="800" kern="1200">
        <a:solidFill>
          <a:schemeClr val="tx1"/>
        </a:solidFill>
        <a:latin typeface="Gill Sans MT" pitchFamily="34" charset="0"/>
        <a:ea typeface="+mn-ea"/>
        <a:cs typeface="+mn-cs"/>
      </a:defRPr>
    </a:lvl6pPr>
    <a:lvl7pPr marL="2743200" algn="l" defTabSz="914400" rtl="0" eaLnBrk="1" latinLnBrk="0" hangingPunct="1">
      <a:defRPr sz="800" kern="1200">
        <a:solidFill>
          <a:schemeClr val="tx1"/>
        </a:solidFill>
        <a:latin typeface="Gill Sans MT" pitchFamily="34" charset="0"/>
        <a:ea typeface="+mn-ea"/>
        <a:cs typeface="+mn-cs"/>
      </a:defRPr>
    </a:lvl7pPr>
    <a:lvl8pPr marL="3200400" algn="l" defTabSz="914400" rtl="0" eaLnBrk="1" latinLnBrk="0" hangingPunct="1">
      <a:defRPr sz="800" kern="1200">
        <a:solidFill>
          <a:schemeClr val="tx1"/>
        </a:solidFill>
        <a:latin typeface="Gill Sans MT" pitchFamily="34" charset="0"/>
        <a:ea typeface="+mn-ea"/>
        <a:cs typeface="+mn-cs"/>
      </a:defRPr>
    </a:lvl8pPr>
    <a:lvl9pPr marL="3657600" algn="l" defTabSz="914400" rtl="0" eaLnBrk="1" latinLnBrk="0" hangingPunct="1">
      <a:defRPr sz="800"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024">
          <p15:clr>
            <a:srgbClr val="A4A3A4"/>
          </p15:clr>
        </p15:guide>
        <p15:guide id="2" pos="2835">
          <p15:clr>
            <a:srgbClr val="A4A3A4"/>
          </p15:clr>
        </p15:guide>
      </p15:sldGuideLst>
    </p:ext>
    <p:ext uri="{2D200454-40CA-4A62-9FC3-DE9A4176ACB9}">
      <p15:notesGuideLst xmlns:p15="http://schemas.microsoft.com/office/powerpoint/2012/main">
        <p15:guide id="1" orient="horz" pos="3072">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DDDDD"/>
    <a:srgbClr val="BCA41E"/>
    <a:srgbClr val="AA951C"/>
    <a:srgbClr val="CC691A"/>
    <a:srgbClr val="FFDA2F"/>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3418" autoAdjust="0"/>
  </p:normalViewPr>
  <p:slideViewPr>
    <p:cSldViewPr>
      <p:cViewPr varScale="1">
        <p:scale>
          <a:sx n="94" d="100"/>
          <a:sy n="94" d="100"/>
        </p:scale>
        <p:origin x="1716" y="78"/>
      </p:cViewPr>
      <p:guideLst>
        <p:guide orient="horz" pos="2024"/>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82" y="912"/>
      </p:cViewPr>
      <p:guideLst>
        <p:guide orient="horz" pos="3072"/>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1"/>
            <a:ext cx="28908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t" anchorCtr="0" compatLnSpc="1">
            <a:prstTxWarp prst="textNoShape">
              <a:avLst/>
            </a:prstTxWarp>
          </a:bodyPr>
          <a:lstStyle>
            <a:lvl1pPr defTabSz="899995">
              <a:defRPr sz="1200">
                <a:latin typeface="Times New Roman" pitchFamily="18" charset="0"/>
              </a:defRPr>
            </a:lvl1pPr>
          </a:lstStyle>
          <a:p>
            <a:endParaRPr lang="en-GB" altLang="pt-PT"/>
          </a:p>
        </p:txBody>
      </p:sp>
      <p:sp>
        <p:nvSpPr>
          <p:cNvPr id="178179" name="Rectangle 3"/>
          <p:cNvSpPr>
            <a:spLocks noGrp="1" noChangeArrowheads="1"/>
          </p:cNvSpPr>
          <p:nvPr>
            <p:ph type="dt" sz="quarter" idx="1"/>
          </p:nvPr>
        </p:nvSpPr>
        <p:spPr bwMode="auto">
          <a:xfrm>
            <a:off x="3776664" y="1"/>
            <a:ext cx="28908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t" anchorCtr="0" compatLnSpc="1">
            <a:prstTxWarp prst="textNoShape">
              <a:avLst/>
            </a:prstTxWarp>
          </a:bodyPr>
          <a:lstStyle>
            <a:lvl1pPr algn="r" defTabSz="899995">
              <a:defRPr sz="1200">
                <a:latin typeface="Times New Roman" pitchFamily="18" charset="0"/>
              </a:defRPr>
            </a:lvl1pPr>
          </a:lstStyle>
          <a:p>
            <a:endParaRPr lang="en-GB" altLang="pt-PT"/>
          </a:p>
        </p:txBody>
      </p:sp>
      <p:sp>
        <p:nvSpPr>
          <p:cNvPr id="178180" name="Rectangle 4"/>
          <p:cNvSpPr>
            <a:spLocks noGrp="1" noChangeArrowheads="1"/>
          </p:cNvSpPr>
          <p:nvPr>
            <p:ph type="ftr" sz="quarter" idx="2"/>
          </p:nvPr>
        </p:nvSpPr>
        <p:spPr bwMode="auto">
          <a:xfrm>
            <a:off x="0" y="9264651"/>
            <a:ext cx="28908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b" anchorCtr="0" compatLnSpc="1">
            <a:prstTxWarp prst="textNoShape">
              <a:avLst/>
            </a:prstTxWarp>
          </a:bodyPr>
          <a:lstStyle>
            <a:lvl1pPr defTabSz="899995">
              <a:defRPr sz="1200">
                <a:latin typeface="Times New Roman" pitchFamily="18" charset="0"/>
              </a:defRPr>
            </a:lvl1pPr>
          </a:lstStyle>
          <a:p>
            <a:endParaRPr lang="en-GB" altLang="pt-PT"/>
          </a:p>
        </p:txBody>
      </p:sp>
      <p:sp>
        <p:nvSpPr>
          <p:cNvPr id="178181" name="Rectangle 5"/>
          <p:cNvSpPr>
            <a:spLocks noGrp="1" noChangeArrowheads="1"/>
          </p:cNvSpPr>
          <p:nvPr>
            <p:ph type="sldNum" sz="quarter" idx="3"/>
          </p:nvPr>
        </p:nvSpPr>
        <p:spPr bwMode="auto">
          <a:xfrm>
            <a:off x="3776664" y="9264651"/>
            <a:ext cx="28908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b" anchorCtr="0" compatLnSpc="1">
            <a:prstTxWarp prst="textNoShape">
              <a:avLst/>
            </a:prstTxWarp>
          </a:bodyPr>
          <a:lstStyle>
            <a:lvl1pPr algn="r" defTabSz="899995">
              <a:defRPr sz="1200">
                <a:latin typeface="Times New Roman" pitchFamily="18" charset="0"/>
              </a:defRPr>
            </a:lvl1pPr>
          </a:lstStyle>
          <a:p>
            <a:fld id="{A776339B-4E44-4119-AF4B-7F9A2A210224}" type="slidenum">
              <a:rPr lang="en-GB" altLang="pt-PT"/>
              <a:pPr/>
              <a:t>‹nº›</a:t>
            </a:fld>
            <a:endParaRPr lang="en-GB" altLang="pt-PT"/>
          </a:p>
        </p:txBody>
      </p:sp>
    </p:spTree>
    <p:extLst>
      <p:ext uri="{BB962C8B-B14F-4D97-AF65-F5344CB8AC3E}">
        <p14:creationId xmlns:p14="http://schemas.microsoft.com/office/powerpoint/2010/main" val="1948335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8908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t" anchorCtr="0" compatLnSpc="1">
            <a:prstTxWarp prst="textNoShape">
              <a:avLst/>
            </a:prstTxWarp>
          </a:bodyPr>
          <a:lstStyle>
            <a:lvl1pPr defTabSz="899995">
              <a:defRPr sz="1200">
                <a:latin typeface="Times New Roman" pitchFamily="18" charset="0"/>
              </a:defRPr>
            </a:lvl1pPr>
          </a:lstStyle>
          <a:p>
            <a:endParaRPr lang="de-DE" altLang="pt-PT"/>
          </a:p>
        </p:txBody>
      </p:sp>
      <p:sp>
        <p:nvSpPr>
          <p:cNvPr id="8195" name="Rectangle 3"/>
          <p:cNvSpPr>
            <a:spLocks noGrp="1" noChangeArrowheads="1"/>
          </p:cNvSpPr>
          <p:nvPr>
            <p:ph type="dt" idx="1"/>
          </p:nvPr>
        </p:nvSpPr>
        <p:spPr bwMode="auto">
          <a:xfrm>
            <a:off x="3778250" y="1"/>
            <a:ext cx="28908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t" anchorCtr="0" compatLnSpc="1">
            <a:prstTxWarp prst="textNoShape">
              <a:avLst/>
            </a:prstTxWarp>
          </a:bodyPr>
          <a:lstStyle>
            <a:lvl1pPr algn="r" defTabSz="899995">
              <a:defRPr sz="1200">
                <a:latin typeface="Times New Roman" pitchFamily="18" charset="0"/>
              </a:defRPr>
            </a:lvl1pPr>
          </a:lstStyle>
          <a:p>
            <a:endParaRPr lang="de-DE" altLang="pt-PT"/>
          </a:p>
        </p:txBody>
      </p:sp>
      <p:sp>
        <p:nvSpPr>
          <p:cNvPr id="8196" name="Rectangle 4"/>
          <p:cNvSpPr>
            <a:spLocks noGrp="1" noRot="1" noChangeAspect="1" noChangeArrowheads="1" noTextEdit="1"/>
          </p:cNvSpPr>
          <p:nvPr>
            <p:ph type="sldImg" idx="2"/>
          </p:nvPr>
        </p:nvSpPr>
        <p:spPr bwMode="auto">
          <a:xfrm>
            <a:off x="900113" y="730250"/>
            <a:ext cx="4878387" cy="36591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889000" y="4633913"/>
            <a:ext cx="489108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t" anchorCtr="0" compatLnSpc="1">
            <a:prstTxWarp prst="textNoShape">
              <a:avLst/>
            </a:prstTxWarp>
          </a:bodyPr>
          <a:lstStyle/>
          <a:p>
            <a:pPr lvl="0"/>
            <a:r>
              <a:rPr lang="de-DE" altLang="pt-PT" smtClean="0"/>
              <a:t>Mastertextformat bearbeiten</a:t>
            </a:r>
          </a:p>
          <a:p>
            <a:pPr lvl="1"/>
            <a:r>
              <a:rPr lang="de-DE" altLang="pt-PT" smtClean="0"/>
              <a:t>Zweite Ebene</a:t>
            </a:r>
          </a:p>
          <a:p>
            <a:pPr lvl="2"/>
            <a:r>
              <a:rPr lang="de-DE" altLang="pt-PT" smtClean="0"/>
              <a:t>Dritte Ebene</a:t>
            </a:r>
          </a:p>
          <a:p>
            <a:pPr lvl="3"/>
            <a:r>
              <a:rPr lang="de-DE" altLang="pt-PT" smtClean="0"/>
              <a:t>Vierte Ebene</a:t>
            </a:r>
          </a:p>
          <a:p>
            <a:pPr lvl="4"/>
            <a:r>
              <a:rPr lang="de-DE" altLang="pt-PT" smtClean="0"/>
              <a:t>Fünfte Ebene</a:t>
            </a:r>
          </a:p>
        </p:txBody>
      </p:sp>
      <p:sp>
        <p:nvSpPr>
          <p:cNvPr id="8198" name="Rectangle 6"/>
          <p:cNvSpPr>
            <a:spLocks noGrp="1" noChangeArrowheads="1"/>
          </p:cNvSpPr>
          <p:nvPr>
            <p:ph type="ftr" sz="quarter" idx="4"/>
          </p:nvPr>
        </p:nvSpPr>
        <p:spPr bwMode="auto">
          <a:xfrm>
            <a:off x="0" y="9266238"/>
            <a:ext cx="2890838"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b" anchorCtr="0" compatLnSpc="1">
            <a:prstTxWarp prst="textNoShape">
              <a:avLst/>
            </a:prstTxWarp>
          </a:bodyPr>
          <a:lstStyle>
            <a:lvl1pPr defTabSz="899995">
              <a:defRPr sz="1200">
                <a:latin typeface="Times New Roman" pitchFamily="18" charset="0"/>
              </a:defRPr>
            </a:lvl1pPr>
          </a:lstStyle>
          <a:p>
            <a:endParaRPr lang="de-DE" altLang="pt-PT"/>
          </a:p>
        </p:txBody>
      </p:sp>
      <p:sp>
        <p:nvSpPr>
          <p:cNvPr id="8199" name="Rectangle 7"/>
          <p:cNvSpPr>
            <a:spLocks noGrp="1" noChangeArrowheads="1"/>
          </p:cNvSpPr>
          <p:nvPr>
            <p:ph type="sldNum" sz="quarter" idx="5"/>
          </p:nvPr>
        </p:nvSpPr>
        <p:spPr bwMode="auto">
          <a:xfrm>
            <a:off x="3778250" y="9266238"/>
            <a:ext cx="2890838"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54" tIns="45025" rIns="90054" bIns="45025" numCol="1" anchor="b" anchorCtr="0" compatLnSpc="1">
            <a:prstTxWarp prst="textNoShape">
              <a:avLst/>
            </a:prstTxWarp>
          </a:bodyPr>
          <a:lstStyle>
            <a:lvl1pPr algn="r" defTabSz="899995">
              <a:defRPr sz="1200">
                <a:latin typeface="Times New Roman" pitchFamily="18" charset="0"/>
              </a:defRPr>
            </a:lvl1pPr>
          </a:lstStyle>
          <a:p>
            <a:fld id="{C27E77E8-2846-4AC5-89F5-1C11AAD9B530}" type="slidenum">
              <a:rPr lang="de-DE" altLang="pt-PT"/>
              <a:pPr/>
              <a:t>‹nº›</a:t>
            </a:fld>
            <a:endParaRPr lang="de-DE" altLang="pt-PT"/>
          </a:p>
        </p:txBody>
      </p:sp>
    </p:spTree>
    <p:extLst>
      <p:ext uri="{BB962C8B-B14F-4D97-AF65-F5344CB8AC3E}">
        <p14:creationId xmlns:p14="http://schemas.microsoft.com/office/powerpoint/2010/main" val="30939325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39CFF-D725-43F2-B30C-2533FA0DAF9A}" type="slidenum">
              <a:rPr lang="de-DE" altLang="pt-PT"/>
              <a:pPr/>
              <a:t>1</a:t>
            </a:fld>
            <a:endParaRPr lang="de-DE" altLang="pt-PT"/>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GB" altLang="pt-PT" dirty="0"/>
          </a:p>
        </p:txBody>
      </p:sp>
    </p:spTree>
    <p:extLst>
      <p:ext uri="{BB962C8B-B14F-4D97-AF65-F5344CB8AC3E}">
        <p14:creationId xmlns:p14="http://schemas.microsoft.com/office/powerpoint/2010/main" val="353857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83E4D-3C97-479C-A286-5A243C0A93C6}" type="slidenum">
              <a:rPr lang="de-DE" altLang="pt-PT"/>
              <a:pPr/>
              <a:t>3</a:t>
            </a:fld>
            <a:endParaRPr lang="de-DE" altLang="pt-PT"/>
          </a:p>
        </p:txBody>
      </p:sp>
      <p:sp>
        <p:nvSpPr>
          <p:cNvPr id="200706" name="Rectangle 2"/>
          <p:cNvSpPr>
            <a:spLocks noGrp="1" noRot="1" noChangeAspect="1" noChangeArrowheads="1" noTextEdit="1"/>
          </p:cNvSpPr>
          <p:nvPr>
            <p:ph type="sldImg"/>
          </p:nvPr>
        </p:nvSpPr>
        <p:spPr>
          <a:xfrm>
            <a:off x="896938" y="730250"/>
            <a:ext cx="4876800" cy="3659188"/>
          </a:xfrm>
          <a:ln/>
        </p:spPr>
      </p:sp>
      <p:sp>
        <p:nvSpPr>
          <p:cNvPr id="200707" name="Rectangle 3"/>
          <p:cNvSpPr>
            <a:spLocks noGrp="1" noChangeArrowheads="1"/>
          </p:cNvSpPr>
          <p:nvPr>
            <p:ph type="body" idx="1"/>
          </p:nvPr>
        </p:nvSpPr>
        <p:spPr>
          <a:xfrm>
            <a:off x="890588" y="4632325"/>
            <a:ext cx="4887912" cy="4391025"/>
          </a:xfrm>
        </p:spPr>
        <p:txBody>
          <a:bodyPr lIns="92139" tIns="46069" rIns="92139" bIns="46069"/>
          <a:lstStyle/>
          <a:p>
            <a:pPr>
              <a:buFontTx/>
              <a:buChar char="•"/>
            </a:pPr>
            <a:r>
              <a:rPr lang="en-US" altLang="pt-PT" sz="900">
                <a:latin typeface="Gill Sans MT" pitchFamily="34" charset="0"/>
              </a:rPr>
              <a:t>  Central bank’s involvement in the payment system: rational and objectives</a:t>
            </a:r>
          </a:p>
          <a:p>
            <a:pPr>
              <a:lnSpc>
                <a:spcPct val="150000"/>
              </a:lnSpc>
              <a:spcBef>
                <a:spcPct val="50000"/>
              </a:spcBef>
            </a:pPr>
            <a:r>
              <a:rPr lang="en-US" altLang="pt-PT" sz="900" b="1">
                <a:latin typeface="Gill Sans MT" pitchFamily="34" charset="0"/>
              </a:rPr>
              <a:t>Historical reasons (II)</a:t>
            </a:r>
            <a:endParaRPr lang="en-GB" altLang="pt-PT" sz="900" b="1">
              <a:latin typeface="Gill Sans MT" pitchFamily="34" charset="0"/>
            </a:endParaRPr>
          </a:p>
          <a:p>
            <a:pPr algn="just">
              <a:spcBef>
                <a:spcPct val="100000"/>
              </a:spcBef>
            </a:pPr>
            <a:r>
              <a:rPr lang="en-US" altLang="pt-PT" sz="900">
                <a:latin typeface="Gill Sans MT" pitchFamily="34" charset="0"/>
              </a:rPr>
              <a:t>As from the mid-1970s, payment systems started to be again in the focus of interest. This was due, inter alia, to exponential increase in values processed, caused by phenomenal expansion of financial transactions and enabled by developments in electronic data processing and telecommunications technology.</a:t>
            </a:r>
            <a:endParaRPr lang="en-GB" altLang="pt-PT" sz="900">
              <a:latin typeface="Gill Sans MT" pitchFamily="34" charset="0"/>
            </a:endParaRPr>
          </a:p>
          <a:p>
            <a:pPr algn="just">
              <a:spcBef>
                <a:spcPct val="50000"/>
              </a:spcBef>
            </a:pPr>
            <a:r>
              <a:rPr lang="de-CH" altLang="pt-PT" sz="900">
                <a:latin typeface="Gill Sans MT" pitchFamily="34" charset="0"/>
              </a:rPr>
              <a:t>Important role of the Lamfalussy Report (1990) in establishing the central banks‘ responsibility for oversight</a:t>
            </a:r>
            <a:endParaRPr lang="en-US" altLang="pt-PT" sz="900" u="sng">
              <a:latin typeface="Gill Sans MT" pitchFamily="34" charset="0"/>
            </a:endParaRPr>
          </a:p>
          <a:p>
            <a:pPr>
              <a:spcBef>
                <a:spcPct val="50000"/>
              </a:spcBef>
            </a:pPr>
            <a:endParaRPr lang="en-GB" altLang="pt-PT" sz="900" u="sng">
              <a:latin typeface="Gill Sans MT" pitchFamily="34" charset="0"/>
            </a:endParaRPr>
          </a:p>
          <a:p>
            <a:endParaRPr lang="en-GB" altLang="pt-PT" sz="900">
              <a:latin typeface="Gill Sans MT" pitchFamily="34" charset="0"/>
            </a:endParaRPr>
          </a:p>
        </p:txBody>
      </p:sp>
    </p:spTree>
    <p:extLst>
      <p:ext uri="{BB962C8B-B14F-4D97-AF65-F5344CB8AC3E}">
        <p14:creationId xmlns:p14="http://schemas.microsoft.com/office/powerpoint/2010/main" val="112066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59D67-D94F-4EB6-AF2C-5EF36E4B8D44}" type="slidenum">
              <a:rPr lang="de-DE" altLang="pt-PT"/>
              <a:pPr/>
              <a:t>6</a:t>
            </a:fld>
            <a:endParaRPr lang="de-DE" altLang="pt-PT"/>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pt-PT" sz="1200" b="1" dirty="0" smtClean="0">
                <a:solidFill>
                  <a:srgbClr val="003399"/>
                </a:solidFill>
              </a:rPr>
              <a:t>Co-operation occurs at several levels:</a:t>
            </a:r>
          </a:p>
          <a:p>
            <a:endParaRPr lang="en-GB" altLang="pt-PT" dirty="0"/>
          </a:p>
        </p:txBody>
      </p:sp>
    </p:spTree>
    <p:extLst>
      <p:ext uri="{BB962C8B-B14F-4D97-AF65-F5344CB8AC3E}">
        <p14:creationId xmlns:p14="http://schemas.microsoft.com/office/powerpoint/2010/main" val="377799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614170"/>
            <a:ext cx="7501095" cy="523220"/>
          </a:xfrm>
        </p:spPr>
        <p:txBody>
          <a:bodyPr/>
          <a:lstStyle>
            <a:lvl1pPr>
              <a:defRPr b="0">
                <a:solidFill>
                  <a:schemeClr val="tx1"/>
                </a:solidFill>
              </a:defRPr>
            </a:lvl1pPr>
          </a:lstStyle>
          <a:p>
            <a:r>
              <a:rPr lang="pt-PT" dirty="0" smtClean="0"/>
              <a:t>Clique para editar estilo</a:t>
            </a:r>
            <a:endParaRPr lang="en-US" dirty="0"/>
          </a:p>
        </p:txBody>
      </p:sp>
      <p:sp>
        <p:nvSpPr>
          <p:cNvPr id="3" name="Subtitle 2"/>
          <p:cNvSpPr>
            <a:spLocks noGrp="1"/>
          </p:cNvSpPr>
          <p:nvPr>
            <p:ph type="subTitle" idx="1"/>
          </p:nvPr>
        </p:nvSpPr>
        <p:spPr>
          <a:xfrm>
            <a:off x="1371600" y="3861767"/>
            <a:ext cx="6400800" cy="40011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9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027d.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20" y="2670849"/>
            <a:ext cx="546485" cy="409863"/>
          </a:xfrm>
          <a:prstGeom prst="rect">
            <a:avLst/>
          </a:prstGeom>
        </p:spPr>
      </p:pic>
    </p:spTree>
    <p:extLst>
      <p:ext uri="{BB962C8B-B14F-4D97-AF65-F5344CB8AC3E}">
        <p14:creationId xmlns:p14="http://schemas.microsoft.com/office/powerpoint/2010/main" val="19682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0-#ppt_w/2"/>
                                          </p:val>
                                        </p:tav>
                                        <p:tav tm="100000">
                                          <p:val>
                                            <p:strVal val="#ppt_x"/>
                                          </p:val>
                                        </p:tav>
                                      </p:tavLst>
                                    </p:anim>
                                    <p:anim calcmode="lin" valueType="num">
                                      <p:cBhvr additive="base">
                                        <p:cTn id="8" dur="9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6EE670C7-C13F-4698-9A0F-7981910140D1}"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0645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Date Placeholder 4"/>
          <p:cNvSpPr>
            <a:spLocks noGrp="1"/>
          </p:cNvSpPr>
          <p:nvPr>
            <p:ph type="dt" sz="half" idx="10"/>
          </p:nvPr>
        </p:nvSpPr>
        <p:spPr/>
        <p:txBody>
          <a:bodyPr/>
          <a:lstStyle/>
          <a:p>
            <a:fld id="{C3C70576-5BBF-4E49-8034-B60AE329C522}" type="datetime1">
              <a:rPr lang="en-US" smtClean="0">
                <a:solidFill>
                  <a:prstClr val="black">
                    <a:tint val="75000"/>
                  </a:prstClr>
                </a:solidFill>
              </a:rPr>
              <a:pPr/>
              <a:t>10/12/2017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12169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DD9F40CE-C850-4A0B-90D4-DA8171721269}" type="datetime1">
              <a:rPr lang="en-US" smtClean="0">
                <a:solidFill>
                  <a:prstClr val="black">
                    <a:tint val="75000"/>
                  </a:prstClr>
                </a:solidFill>
              </a:rPr>
              <a:pPr/>
              <a:t>10/12/2017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15014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B832486A-C4FD-41AE-B81A-CB7E32098DA3}" type="datetime1">
              <a:rPr lang="en-US" smtClean="0">
                <a:solidFill>
                  <a:prstClr val="black">
                    <a:tint val="75000"/>
                  </a:prstClr>
                </a:solidFill>
              </a:rPr>
              <a:pPr/>
              <a:t>10/12/2017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52525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7BFDE-3AFD-48B6-86B4-C00AFE26F6AC}" type="datetime1">
              <a:rPr lang="en-US" smtClean="0">
                <a:solidFill>
                  <a:prstClr val="black">
                    <a:tint val="75000"/>
                  </a:prstClr>
                </a:solidFill>
              </a:rPr>
              <a:pPr/>
              <a:t>10/12/2017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09781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E157E50-7792-4C5B-AC8E-87C47C1DD31D}" type="datetime1">
              <a:rPr lang="en-US" smtClean="0">
                <a:solidFill>
                  <a:prstClr val="black">
                    <a:tint val="75000"/>
                  </a:prstClr>
                </a:solidFill>
              </a:rPr>
              <a:pPr/>
              <a:t>10/12/2017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5863813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A18323ED-AE09-4578-8CD0-EE3A18D799B8}" type="datetime1">
              <a:rPr lang="en-US" smtClean="0">
                <a:solidFill>
                  <a:prstClr val="black">
                    <a:tint val="75000"/>
                  </a:prstClr>
                </a:solidFill>
              </a:rPr>
              <a:pPr/>
              <a:t>10/12/2017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1366924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205EBC08-944B-4026-8A76-89113401BBBE}"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856868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5A44BFA5-95A5-4848-9ABF-9785B9CCC6DD}"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08266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squema Personaliza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A9F98B38-54CE-4ADC-8C5F-765F96D7647E}" type="datetime1">
              <a:rPr lang="en-US" smtClean="0">
                <a:solidFill>
                  <a:prstClr val="black">
                    <a:tint val="75000"/>
                  </a:prstClr>
                </a:solidFill>
              </a:rPr>
              <a:pPr/>
              <a:t>10/12/2017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055879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a:xfrm>
            <a:off x="457200" y="970759"/>
            <a:ext cx="8229600" cy="523220"/>
          </a:xfrm>
        </p:spPr>
        <p:txBody>
          <a:bodyPr/>
          <a:lstStyle/>
          <a:p>
            <a:r>
              <a:rPr lang="pt-PT" smtClean="0"/>
              <a:t>Clique para editar o estilo</a:t>
            </a:r>
            <a:endParaRPr lang="en-US"/>
          </a:p>
        </p:txBody>
      </p:sp>
      <p:sp>
        <p:nvSpPr>
          <p:cNvPr id="3" name="Content Placeholder 2"/>
          <p:cNvSpPr>
            <a:spLocks noGrp="1"/>
          </p:cNvSpPr>
          <p:nvPr>
            <p:ph idx="1"/>
          </p:nvPr>
        </p:nvSpPr>
        <p:spPr>
          <a:xfrm>
            <a:off x="457200" y="1801160"/>
            <a:ext cx="8229600" cy="200054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 y="22601"/>
            <a:ext cx="9108000" cy="9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4"/>
          </p:nvPr>
        </p:nvSpPr>
        <p:spPr>
          <a:xfrm>
            <a:off x="8149212" y="390957"/>
            <a:ext cx="768699" cy="365125"/>
          </a:xfrm>
          <a:prstGeom prst="rect">
            <a:avLst/>
          </a:prstGeom>
        </p:spPr>
        <p:txBody>
          <a:bodyPr vert="horz" lIns="0" tIns="0" rIns="0" bIns="0" rtlCol="0" anchor="ctr"/>
          <a:lstStyle>
            <a:lvl1pPr algn="r">
              <a:defRPr sz="3000">
                <a:solidFill>
                  <a:schemeClr val="accent6">
                    <a:lumMod val="20000"/>
                    <a:lumOff val="80000"/>
                  </a:schemeClr>
                </a:solidFill>
              </a:defRPr>
            </a:lvl1pPr>
          </a:lstStyle>
          <a:p>
            <a:fld id="{2EFEFD49-7315-4F68-9666-92F1BC875632}" type="slidenum">
              <a:rPr lang="en-GB" altLang="pt-PT" smtClean="0"/>
              <a:pPr/>
              <a:t>‹nº›</a:t>
            </a:fld>
            <a:endParaRPr lang="en-GB" altLang="pt-PT"/>
          </a:p>
        </p:txBody>
      </p:sp>
    </p:spTree>
    <p:extLst>
      <p:ext uri="{BB962C8B-B14F-4D97-AF65-F5344CB8AC3E}">
        <p14:creationId xmlns:p14="http://schemas.microsoft.com/office/powerpoint/2010/main" val="4032259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objecto">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 y="12545"/>
            <a:ext cx="9108000" cy="95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70759"/>
            <a:ext cx="8229600" cy="523220"/>
          </a:xfrm>
        </p:spPr>
        <p:txBody>
          <a:bodyPr/>
          <a:lstStyle/>
          <a:p>
            <a:r>
              <a:rPr lang="pt-PT" smtClean="0"/>
              <a:t>Clique para editar o estilo</a:t>
            </a:r>
            <a:endParaRPr lang="en-US"/>
          </a:p>
        </p:txBody>
      </p:sp>
      <p:sp>
        <p:nvSpPr>
          <p:cNvPr id="3" name="Content Placeholder 2"/>
          <p:cNvSpPr>
            <a:spLocks noGrp="1"/>
          </p:cNvSpPr>
          <p:nvPr>
            <p:ph idx="1"/>
          </p:nvPr>
        </p:nvSpPr>
        <p:spPr>
          <a:xfrm>
            <a:off x="457200" y="1801160"/>
            <a:ext cx="8229600" cy="200054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8" name="Slide Number Placeholder 5"/>
          <p:cNvSpPr>
            <a:spLocks noGrp="1"/>
          </p:cNvSpPr>
          <p:nvPr>
            <p:ph type="sldNum" sz="quarter" idx="4"/>
          </p:nvPr>
        </p:nvSpPr>
        <p:spPr>
          <a:xfrm>
            <a:off x="8149212" y="390957"/>
            <a:ext cx="768699" cy="365125"/>
          </a:xfrm>
          <a:prstGeom prst="rect">
            <a:avLst/>
          </a:prstGeom>
        </p:spPr>
        <p:txBody>
          <a:bodyPr vert="horz" lIns="0" tIns="0" rIns="0" bIns="0" rtlCol="0" anchor="ctr"/>
          <a:lstStyle>
            <a:lvl1pPr algn="r">
              <a:defRPr sz="3000">
                <a:solidFill>
                  <a:schemeClr val="accent6">
                    <a:lumMod val="20000"/>
                    <a:lumOff val="80000"/>
                  </a:schemeClr>
                </a:solidFill>
              </a:defRPr>
            </a:lvl1pPr>
          </a:lstStyle>
          <a:p>
            <a:fld id="{823D9F62-55AD-4954-B22C-7D642DB2C529}" type="slidenum">
              <a:rPr lang="en-GB" altLang="pt-PT" smtClean="0"/>
              <a:pPr/>
              <a:t>‹nº›</a:t>
            </a:fld>
            <a:endParaRPr lang="en-GB" altLang="pt-PT"/>
          </a:p>
        </p:txBody>
      </p:sp>
    </p:spTree>
    <p:extLst>
      <p:ext uri="{BB962C8B-B14F-4D97-AF65-F5344CB8AC3E}">
        <p14:creationId xmlns:p14="http://schemas.microsoft.com/office/powerpoint/2010/main" val="255131247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 y="30144"/>
            <a:ext cx="9108000" cy="92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46085"/>
            <a:ext cx="8229600" cy="523220"/>
          </a:xfrm>
        </p:spPr>
        <p:txBody>
          <a:bodyPr/>
          <a:lstStyle/>
          <a:p>
            <a:r>
              <a:rPr lang="pt-PT" smtClean="0"/>
              <a:t>Clique para editar o estilo</a:t>
            </a:r>
            <a:endParaRPr lang="en-US" dirty="0"/>
          </a:p>
        </p:txBody>
      </p:sp>
      <p:sp>
        <p:nvSpPr>
          <p:cNvPr id="5" name="Slide Number Placeholder 4"/>
          <p:cNvSpPr>
            <a:spLocks noGrp="1"/>
          </p:cNvSpPr>
          <p:nvPr>
            <p:ph type="sldNum" sz="quarter" idx="12"/>
          </p:nvPr>
        </p:nvSpPr>
        <p:spPr/>
        <p:txBody>
          <a:bodyPr/>
          <a:lstStyle/>
          <a:p>
            <a:fld id="{6BABEA86-64F1-4CFA-AB12-7BA09CFE8FA4}" type="slidenum">
              <a:rPr lang="en-GB" altLang="pt-PT" smtClean="0"/>
              <a:pPr/>
              <a:t>‹nº›</a:t>
            </a:fld>
            <a:endParaRPr lang="en-GB" altLang="pt-PT"/>
          </a:p>
        </p:txBody>
      </p:sp>
    </p:spTree>
    <p:extLst>
      <p:ext uri="{BB962C8B-B14F-4D97-AF65-F5344CB8AC3E}">
        <p14:creationId xmlns:p14="http://schemas.microsoft.com/office/powerpoint/2010/main" val="5932319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6" y="21819"/>
            <a:ext cx="9108000" cy="94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B9540C2-AA1B-487E-B34B-14C4C45D2C32}" type="slidenum">
              <a:rPr lang="en-GB" altLang="pt-PT" smtClean="0"/>
              <a:pPr/>
              <a:t>‹nº›</a:t>
            </a:fld>
            <a:endParaRPr lang="en-GB" altLang="pt-PT"/>
          </a:p>
        </p:txBody>
      </p:sp>
    </p:spTree>
    <p:extLst>
      <p:ext uri="{BB962C8B-B14F-4D97-AF65-F5344CB8AC3E}">
        <p14:creationId xmlns:p14="http://schemas.microsoft.com/office/powerpoint/2010/main" val="33516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6" y="32403"/>
            <a:ext cx="9072000" cy="680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25969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Em branco">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4" y="30144"/>
            <a:ext cx="9072000" cy="681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22071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a:p>
        </p:txBody>
      </p:sp>
      <p:sp>
        <p:nvSpPr>
          <p:cNvPr id="4" name="Date Placeholder 3"/>
          <p:cNvSpPr>
            <a:spLocks noGrp="1"/>
          </p:cNvSpPr>
          <p:nvPr>
            <p:ph type="dt" sz="half" idx="10"/>
          </p:nvPr>
        </p:nvSpPr>
        <p:spPr/>
        <p:txBody>
          <a:bodyPr/>
          <a:lstStyle/>
          <a:p>
            <a:fld id="{0E08968B-B0EC-49D2-8A50-BF82D5ADE99A}"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5933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6B0E6464-ED34-4DB3-ADFA-8101BD44C041}"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23530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6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070"/>
            <a:ext cx="8229600" cy="461665"/>
          </a:xfrm>
          <a:prstGeom prst="rect">
            <a:avLst/>
          </a:prstGeom>
        </p:spPr>
        <p:txBody>
          <a:bodyPr vert="horz" lIns="91440" tIns="45720" rIns="91440" bIns="45720" rtlCol="0" anchor="t" anchorCtr="0">
            <a:spAutoFit/>
          </a:bodyPr>
          <a:lstStyle/>
          <a:p>
            <a:r>
              <a:rPr lang="pt-PT" dirty="0" smtClean="0"/>
              <a:t>Clique para editar o estilo</a:t>
            </a:r>
            <a:endParaRPr lang="en-US" dirty="0"/>
          </a:p>
        </p:txBody>
      </p:sp>
      <p:sp>
        <p:nvSpPr>
          <p:cNvPr id="3" name="Text Placeholder 2"/>
          <p:cNvSpPr>
            <a:spLocks noGrp="1"/>
          </p:cNvSpPr>
          <p:nvPr>
            <p:ph type="body" idx="1"/>
          </p:nvPr>
        </p:nvSpPr>
        <p:spPr>
          <a:xfrm>
            <a:off x="457200" y="1600200"/>
            <a:ext cx="8229600" cy="1729704"/>
          </a:xfrm>
          <a:prstGeom prst="rect">
            <a:avLst/>
          </a:prstGeom>
        </p:spPr>
        <p:txBody>
          <a:bodyPr vert="horz" lIns="91440" tIns="45720" rIns="91440" bIns="45720" rtlCol="0">
            <a:sp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ED4E7-2A77-482B-85AA-DA5B84FEFBF9}" type="datetimeFigureOut">
              <a:rPr lang="pt-PT" smtClean="0"/>
              <a:t>12-10-2017</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149212" y="380909"/>
            <a:ext cx="768699" cy="365125"/>
          </a:xfrm>
          <a:prstGeom prst="rect">
            <a:avLst/>
          </a:prstGeom>
        </p:spPr>
        <p:txBody>
          <a:bodyPr vert="horz" lIns="0" tIns="0" rIns="0" bIns="0" rtlCol="0" anchor="ctr"/>
          <a:lstStyle>
            <a:lvl1pPr algn="r">
              <a:defRPr sz="3000">
                <a:solidFill>
                  <a:schemeClr val="accent6">
                    <a:lumMod val="20000"/>
                    <a:lumOff val="80000"/>
                  </a:schemeClr>
                </a:solidFill>
              </a:defRPr>
            </a:lvl1pPr>
          </a:lstStyle>
          <a:p>
            <a:fld id="{823D9F62-55AD-4954-B22C-7D642DB2C529}" type="slidenum">
              <a:rPr lang="en-GB" altLang="pt-PT" smtClean="0"/>
              <a:pPr/>
              <a:t>‹nº›</a:t>
            </a:fld>
            <a:endParaRPr lang="en-GB" altLang="pt-PT"/>
          </a:p>
        </p:txBody>
      </p:sp>
    </p:spTree>
    <p:extLst>
      <p:ext uri="{BB962C8B-B14F-4D97-AF65-F5344CB8AC3E}">
        <p14:creationId xmlns:p14="http://schemas.microsoft.com/office/powerpoint/2010/main" val="70910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2BA93-A3E0-4B80-855E-CCA4AD2EA3A5}" type="datetime1">
              <a:rPr lang="en-US" smtClean="0">
                <a:solidFill>
                  <a:prstClr val="black">
                    <a:tint val="75000"/>
                  </a:prstClr>
                </a:solidFill>
              </a:rPr>
              <a:pPr/>
              <a:t>10/12/2017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FB128-0DDE-CD43-B696-EB26C395C34D}"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2358577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ctrTitle"/>
          </p:nvPr>
        </p:nvSpPr>
        <p:spPr>
          <a:xfrm>
            <a:off x="1115616" y="2636912"/>
            <a:ext cx="7236619" cy="584775"/>
          </a:xfrm>
        </p:spPr>
        <p:txBody>
          <a:bodyPr/>
          <a:lstStyle/>
          <a:p>
            <a:pPr algn="ctr"/>
            <a:r>
              <a:rPr lang="en-GB" altLang="pt-PT" sz="3200" b="1" dirty="0" smtClean="0"/>
              <a:t>Central Bank Of Angola Oversight</a:t>
            </a:r>
            <a:endParaRPr lang="en-GB" altLang="pt-PT" sz="3200" b="1" dirty="0"/>
          </a:p>
        </p:txBody>
      </p:sp>
      <p:sp>
        <p:nvSpPr>
          <p:cNvPr id="145419" name="Rectangle 11"/>
          <p:cNvSpPr>
            <a:spLocks noChangeArrowheads="1"/>
          </p:cNvSpPr>
          <p:nvPr/>
        </p:nvSpPr>
        <p:spPr bwMode="auto">
          <a:xfrm>
            <a:off x="1691680" y="3617545"/>
            <a:ext cx="56880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endParaRPr lang="en-GB" altLang="pt-PT" sz="2000" b="1" dirty="0"/>
          </a:p>
          <a:p>
            <a:pPr algn="ctr">
              <a:spcBef>
                <a:spcPct val="20000"/>
              </a:spcBef>
            </a:pPr>
            <a:r>
              <a:rPr lang="en-GB" altLang="pt-PT" sz="2000" b="1" dirty="0" smtClean="0"/>
              <a:t>Payment </a:t>
            </a:r>
            <a:r>
              <a:rPr lang="en-GB" altLang="pt-PT" sz="2000" b="1" dirty="0"/>
              <a:t>Systems </a:t>
            </a:r>
            <a:r>
              <a:rPr lang="en-GB" altLang="pt-PT" sz="2000" b="1" dirty="0" smtClean="0"/>
              <a:t>Department</a:t>
            </a:r>
            <a:endParaRPr lang="en-GB" altLang="pt-PT" sz="2000" b="1" dirty="0"/>
          </a:p>
        </p:txBody>
      </p:sp>
      <p:sp>
        <p:nvSpPr>
          <p:cNvPr id="145420" name="Text Box 12"/>
          <p:cNvSpPr txBox="1">
            <a:spLocks noChangeArrowheads="1"/>
          </p:cNvSpPr>
          <p:nvPr/>
        </p:nvSpPr>
        <p:spPr bwMode="auto">
          <a:xfrm>
            <a:off x="7272338" y="1196975"/>
            <a:ext cx="187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pt-PT" sz="1200" b="1" dirty="0">
                <a:solidFill>
                  <a:schemeClr val="bg1"/>
                </a:solidFill>
              </a:rPr>
              <a:t>06.06.06/2008/003205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73132" y="1258003"/>
            <a:ext cx="8502733" cy="458587"/>
          </a:xfrm>
          <a:prstGeom prst="rect">
            <a:avLst/>
          </a:prstGeom>
          <a:noFill/>
          <a:ln w="9525">
            <a:noFill/>
            <a:miter lim="800000"/>
            <a:headEnd/>
            <a:tailEnd/>
          </a:ln>
          <a:effectLst>
            <a:outerShdw dist="71842" dir="2700000" algn="ctr" rotWithShape="0">
              <a:schemeClr val="bg2"/>
            </a:outerShdw>
          </a:effectLst>
        </p:spPr>
        <p:txBody>
          <a:bodyPr vert="horz" wrap="square" lIns="91440" tIns="45720" rIns="91440" bIns="45720" numCol="1" anchor="t" anchorCtr="0" compatLnSpc="1">
            <a:prstTxWarp prst="textNoShape">
              <a:avLst/>
            </a:prstTxWarp>
            <a:spAutoFit/>
          </a:bodyPr>
          <a:lstStyle>
            <a:lvl1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Segoe UI Light" panose="020B0502040204020203" pitchFamily="34" charset="0"/>
                <a:ea typeface="+mj-ea"/>
                <a:cs typeface="+mj-cs"/>
              </a:defRPr>
            </a:lvl1pPr>
            <a:lvl2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2pPr>
            <a:lvl3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3pPr>
            <a:lvl4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4pPr>
            <a:lvl5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5pPr>
            <a:lvl6pPr marL="6429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6pPr>
            <a:lvl7pPr marL="11001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7pPr>
            <a:lvl8pPr marL="15573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8pPr>
            <a:lvl9pPr marL="20145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9pPr>
          </a:lstStyle>
          <a:p>
            <a:r>
              <a:rPr lang="en-US" sz="2800" kern="0" dirty="0" smtClean="0"/>
              <a:t>OVERSIGHT</a:t>
            </a:r>
            <a:endParaRPr lang="en-US" sz="2800" kern="0" dirty="0"/>
          </a:p>
        </p:txBody>
      </p:sp>
      <p:sp>
        <p:nvSpPr>
          <p:cNvPr id="6" name="Content Placeholder 2"/>
          <p:cNvSpPr>
            <a:spLocks noGrp="1"/>
          </p:cNvSpPr>
          <p:nvPr>
            <p:ph idx="1"/>
          </p:nvPr>
        </p:nvSpPr>
        <p:spPr>
          <a:xfrm>
            <a:off x="1015609" y="1887559"/>
            <a:ext cx="6804025" cy="2289858"/>
          </a:xfrm>
        </p:spPr>
        <p:txBody>
          <a:bodyPr/>
          <a:lstStyle/>
          <a:p>
            <a:pPr marL="457200" indent="-457200">
              <a:buClr>
                <a:schemeClr val="tx1"/>
              </a:buClr>
              <a:buSzPct val="71000"/>
              <a:buFont typeface="+mj-lt"/>
              <a:buAutoNum type="arabicPeriod"/>
            </a:pPr>
            <a:r>
              <a:rPr lang="en-ZA" sz="1800" dirty="0" smtClean="0"/>
              <a:t>Legal and Regulatory Frameworks</a:t>
            </a:r>
          </a:p>
          <a:p>
            <a:pPr marL="457200" indent="-457200">
              <a:buClr>
                <a:schemeClr val="tx1"/>
              </a:buClr>
              <a:buSzPct val="71000"/>
              <a:buFont typeface="+mj-lt"/>
              <a:buAutoNum type="arabicPeriod"/>
            </a:pPr>
            <a:r>
              <a:rPr lang="en-ZA" sz="1800" dirty="0" smtClean="0"/>
              <a:t>Oversight Policies</a:t>
            </a:r>
          </a:p>
          <a:p>
            <a:pPr marL="457200" indent="-457200">
              <a:buClr>
                <a:schemeClr val="tx1"/>
              </a:buClr>
              <a:buSzPct val="71000"/>
              <a:buFont typeface="+mj-lt"/>
              <a:buAutoNum type="arabicPeriod"/>
            </a:pPr>
            <a:r>
              <a:rPr lang="en-ZA" sz="1800" dirty="0" smtClean="0"/>
              <a:t>Payment system processing in Angola</a:t>
            </a:r>
          </a:p>
          <a:p>
            <a:pPr marL="457200" indent="-457200">
              <a:buClr>
                <a:schemeClr val="tx1"/>
              </a:buClr>
              <a:buSzPct val="71000"/>
              <a:buFont typeface="+mj-lt"/>
              <a:buAutoNum type="arabicPeriod"/>
            </a:pPr>
            <a:r>
              <a:rPr lang="en-ZA" sz="1800" dirty="0" smtClean="0"/>
              <a:t>Cooperation</a:t>
            </a:r>
          </a:p>
          <a:p>
            <a:pPr marL="457200" indent="-457200">
              <a:buClr>
                <a:schemeClr val="tx1"/>
              </a:buClr>
              <a:buSzPct val="71000"/>
              <a:buFont typeface="+mj-lt"/>
              <a:buAutoNum type="arabicPeriod"/>
            </a:pPr>
            <a:endParaRPr lang="en-ZA" sz="1800" dirty="0" smtClean="0"/>
          </a:p>
          <a:p>
            <a:pPr marL="457200" indent="-457200">
              <a:buClr>
                <a:schemeClr val="tx1"/>
              </a:buClr>
              <a:buSzPct val="71000"/>
              <a:buFont typeface="+mj-lt"/>
              <a:buAutoNum type="arabicPeriod"/>
            </a:pPr>
            <a:endParaRPr lang="en-ZA" sz="3200" dirty="0"/>
          </a:p>
        </p:txBody>
      </p:sp>
    </p:spTree>
    <p:extLst>
      <p:ext uri="{BB962C8B-B14F-4D97-AF65-F5344CB8AC3E}">
        <p14:creationId xmlns:p14="http://schemas.microsoft.com/office/powerpoint/2010/main" val="248033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a:xfrm>
            <a:off x="467544" y="1079828"/>
            <a:ext cx="8229600" cy="523220"/>
          </a:xfrm>
        </p:spPr>
        <p:txBody>
          <a:bodyPr>
            <a:normAutofit/>
          </a:bodyPr>
          <a:lstStyle/>
          <a:p>
            <a:pPr>
              <a:buClr>
                <a:schemeClr val="tx1"/>
              </a:buClr>
              <a:buSzPct val="71000"/>
            </a:pPr>
            <a:r>
              <a:rPr lang="en-ZA" dirty="0"/>
              <a:t>Legal and Regulatory Frameworks</a:t>
            </a:r>
          </a:p>
        </p:txBody>
      </p:sp>
      <p:sp>
        <p:nvSpPr>
          <p:cNvPr id="199685" name="Rectangle 5"/>
          <p:cNvSpPr>
            <a:spLocks noGrp="1" noChangeArrowheads="1"/>
          </p:cNvSpPr>
          <p:nvPr>
            <p:ph idx="1"/>
          </p:nvPr>
        </p:nvSpPr>
        <p:spPr>
          <a:xfrm>
            <a:off x="467544" y="1772816"/>
            <a:ext cx="8229600" cy="4056494"/>
          </a:xfrm>
        </p:spPr>
        <p:txBody>
          <a:bodyPr>
            <a:normAutofit/>
          </a:bodyPr>
          <a:lstStyle/>
          <a:p>
            <a:pPr marL="0" indent="0">
              <a:lnSpc>
                <a:spcPct val="130000"/>
              </a:lnSpc>
              <a:spcBef>
                <a:spcPct val="50000"/>
              </a:spcBef>
              <a:buFontTx/>
              <a:buNone/>
            </a:pPr>
            <a:r>
              <a:rPr lang="pt-PT" altLang="pt-PT" sz="1800" b="1" dirty="0" smtClean="0"/>
              <a:t>Definition</a:t>
            </a:r>
            <a:endParaRPr lang="en-GB" altLang="pt-PT" sz="1800" b="1" dirty="0" smtClean="0"/>
          </a:p>
          <a:p>
            <a:pPr marL="0" indent="0" algn="just">
              <a:spcBef>
                <a:spcPct val="50000"/>
              </a:spcBef>
              <a:buNone/>
            </a:pPr>
            <a:r>
              <a:rPr lang="en-GB" altLang="pt-PT" sz="1800" dirty="0" smtClean="0"/>
              <a:t>“</a:t>
            </a:r>
            <a:r>
              <a:rPr lang="en-GB" altLang="pt-PT" sz="1800" dirty="0"/>
              <a:t>Oversight of payment and settlement systems is a </a:t>
            </a:r>
            <a:r>
              <a:rPr lang="en-GB" altLang="pt-PT" sz="1800" b="1" dirty="0"/>
              <a:t>central bank function </a:t>
            </a:r>
            <a:r>
              <a:rPr lang="en-GB" altLang="pt-PT" sz="1800" dirty="0"/>
              <a:t>whereby </a:t>
            </a:r>
            <a:r>
              <a:rPr lang="en-GB" altLang="pt-PT" sz="1800" b="1" dirty="0"/>
              <a:t>safety and efficiency </a:t>
            </a:r>
            <a:r>
              <a:rPr lang="en-GB" altLang="pt-PT" sz="1800" dirty="0"/>
              <a:t>are promoted by monitoring existing and planned systems, assessing them against these objectives and, where necessary, inducing change”. </a:t>
            </a:r>
            <a:r>
              <a:rPr lang="de-CH" altLang="pt-PT" sz="1100" dirty="0"/>
              <a:t>G10 report on oversight (2005) </a:t>
            </a:r>
            <a:endParaRPr lang="en-GB" altLang="pt-PT" sz="1100" dirty="0"/>
          </a:p>
          <a:p>
            <a:pPr marL="0" indent="0">
              <a:lnSpc>
                <a:spcPct val="130000"/>
              </a:lnSpc>
              <a:spcBef>
                <a:spcPct val="50000"/>
              </a:spcBef>
              <a:buNone/>
            </a:pPr>
            <a:r>
              <a:rPr lang="fr-BE" altLang="pt-PT" sz="1800" b="1" dirty="0"/>
              <a:t>Statutory Powers</a:t>
            </a:r>
          </a:p>
          <a:p>
            <a:pPr marL="0" indent="0">
              <a:buFontTx/>
              <a:buNone/>
            </a:pPr>
            <a:r>
              <a:rPr lang="en-GB" altLang="pt-PT" sz="1800" dirty="0" smtClean="0"/>
              <a:t>Article 6º payment system law ( mandate)</a:t>
            </a:r>
          </a:p>
          <a:p>
            <a:pPr marL="0" indent="0">
              <a:buFontTx/>
              <a:buNone/>
            </a:pPr>
            <a:r>
              <a:rPr lang="en-GB" altLang="pt-PT" sz="1800" dirty="0" smtClean="0"/>
              <a:t>Article 8º payment system law ( Obligations)</a:t>
            </a:r>
            <a:endParaRPr lang="en-GB" altLang="pt-PT" sz="1800" dirty="0"/>
          </a:p>
          <a:p>
            <a:pPr marL="0" indent="0">
              <a:buFontTx/>
              <a:buNone/>
            </a:pPr>
            <a:endParaRPr lang="en-GB" altLang="pt-PT" sz="2000" i="1" dirty="0"/>
          </a:p>
        </p:txBody>
      </p:sp>
      <p:sp>
        <p:nvSpPr>
          <p:cNvPr id="4" name="Marcador de Posição do Número do Diapositivo 3"/>
          <p:cNvSpPr>
            <a:spLocks noGrp="1"/>
          </p:cNvSpPr>
          <p:nvPr>
            <p:ph type="sldNum" sz="quarter" idx="4"/>
          </p:nvPr>
        </p:nvSpPr>
        <p:spPr/>
        <p:txBody>
          <a:bodyPr/>
          <a:lstStyle/>
          <a:p>
            <a:fld id="{CEBAAF33-04F4-425F-9ECA-F234FD56A670}" type="slidenum">
              <a:rPr lang="en-GB" altLang="pt-PT"/>
              <a:pPr/>
              <a:t>3</a:t>
            </a:fld>
            <a:endParaRPr lang="en-GB" altLang="pt-P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73529" y="4595846"/>
            <a:ext cx="8240009" cy="2262154"/>
            <a:chOff x="328056" y="3654306"/>
            <a:chExt cx="8423043" cy="3101487"/>
          </a:xfrm>
        </p:grpSpPr>
        <p:sp>
          <p:nvSpPr>
            <p:cNvPr id="23" name="Seta em U 22"/>
            <p:cNvSpPr/>
            <p:nvPr/>
          </p:nvSpPr>
          <p:spPr>
            <a:xfrm rot="16200000" flipH="1" flipV="1">
              <a:off x="3679426" y="1563178"/>
              <a:ext cx="2980545" cy="7162801"/>
            </a:xfrm>
            <a:prstGeom prst="uturnArrow">
              <a:avLst>
                <a:gd name="adj1" fmla="val 13888"/>
                <a:gd name="adj2" fmla="val 10783"/>
                <a:gd name="adj3" fmla="val 12679"/>
                <a:gd name="adj4" fmla="val 18901"/>
                <a:gd name="adj5" fmla="val 14799"/>
              </a:avLst>
            </a:prstGeom>
            <a:gradFill>
              <a:gsLst>
                <a:gs pos="50000">
                  <a:srgbClr val="BCAA00"/>
                </a:gs>
                <a:gs pos="0">
                  <a:srgbClr val="867900"/>
                </a:gs>
                <a:gs pos="100000">
                  <a:srgbClr val="DAC500"/>
                </a:gs>
              </a:gsLst>
              <a:lin ang="8400000" scaled="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38" name="Seta em U 37"/>
            <p:cNvSpPr/>
            <p:nvPr/>
          </p:nvSpPr>
          <p:spPr>
            <a:xfrm rot="5400000" flipH="1" flipV="1">
              <a:off x="2419185" y="1684120"/>
              <a:ext cx="2980544" cy="7162801"/>
            </a:xfrm>
            <a:prstGeom prst="uturnArrow">
              <a:avLst>
                <a:gd name="adj1" fmla="val 13888"/>
                <a:gd name="adj2" fmla="val 10783"/>
                <a:gd name="adj3" fmla="val 12679"/>
                <a:gd name="adj4" fmla="val 18901"/>
                <a:gd name="adj5" fmla="val 14799"/>
              </a:avLst>
            </a:prstGeom>
            <a:gradFill>
              <a:gsLst>
                <a:gs pos="50000">
                  <a:srgbClr val="BCAA00"/>
                </a:gs>
                <a:gs pos="0">
                  <a:srgbClr val="867900"/>
                </a:gs>
                <a:gs pos="100000">
                  <a:srgbClr val="DAC500"/>
                </a:gs>
              </a:gsLst>
              <a:lin ang="8400000" scaled="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grpSp>
      <p:sp>
        <p:nvSpPr>
          <p:cNvPr id="2" name="Título 1"/>
          <p:cNvSpPr>
            <a:spLocks noGrp="1"/>
          </p:cNvSpPr>
          <p:nvPr>
            <p:ph type="title"/>
          </p:nvPr>
        </p:nvSpPr>
        <p:spPr>
          <a:xfrm>
            <a:off x="808632" y="983937"/>
            <a:ext cx="7704906" cy="461665"/>
          </a:xfrm>
        </p:spPr>
        <p:txBody>
          <a:bodyPr/>
          <a:lstStyle/>
          <a:p>
            <a:pPr algn="l"/>
            <a:r>
              <a:rPr lang="pt-PT" dirty="0" smtClean="0"/>
              <a:t>Oversight policies</a:t>
            </a:r>
            <a:endParaRPr lang="pt-PT" dirty="0"/>
          </a:p>
        </p:txBody>
      </p:sp>
      <p:sp>
        <p:nvSpPr>
          <p:cNvPr id="6" name="Marcador de Posição do Número do Diapositivo 5"/>
          <p:cNvSpPr>
            <a:spLocks noGrp="1"/>
          </p:cNvSpPr>
          <p:nvPr>
            <p:ph type="sldNum" sz="quarter" idx="4294967295"/>
          </p:nvPr>
        </p:nvSpPr>
        <p:spPr>
          <a:xfrm>
            <a:off x="6985264" y="6591618"/>
            <a:ext cx="1568016" cy="236219"/>
          </a:xfrm>
          <a:prstGeom prst="rect">
            <a:avLst/>
          </a:prstGeom>
        </p:spPr>
        <p:txBody>
          <a:bodyPr/>
          <a:lstStyle/>
          <a:p>
            <a:fld id="{6B0FB128-0DDE-CD43-B696-EB26C395C34D}" type="slidenum">
              <a:rPr lang="en-US" smtClean="0"/>
              <a:pPr/>
              <a:t>4</a:t>
            </a:fld>
            <a:endParaRPr lang="en-US" dirty="0"/>
          </a:p>
        </p:txBody>
      </p:sp>
      <p:sp>
        <p:nvSpPr>
          <p:cNvPr id="25" name="AutoShape 14"/>
          <p:cNvSpPr>
            <a:spLocks noChangeArrowheads="1"/>
          </p:cNvSpPr>
          <p:nvPr/>
        </p:nvSpPr>
        <p:spPr bwMode="auto">
          <a:xfrm>
            <a:off x="3113085" y="1556856"/>
            <a:ext cx="3096001" cy="576000"/>
          </a:xfrm>
          <a:prstGeom prst="roundRect">
            <a:avLst/>
          </a:prstGeom>
          <a:solidFill>
            <a:srgbClr val="BBE0E3">
              <a:lumMod val="25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2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srgbClr val="FFFFFF"/>
                </a:solidFill>
                <a:effectLst/>
                <a:uLnTx/>
                <a:uFillTx/>
                <a:latin typeface="Calibri" pitchFamily="34" charset="0"/>
                <a:cs typeface="Calibri" pitchFamily="34" charset="0"/>
              </a:rPr>
              <a:t>Metodology</a:t>
            </a:r>
            <a:endParaRPr kumimoji="0" lang="pt-PT" sz="2400" b="1"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grpSp>
        <p:nvGrpSpPr>
          <p:cNvPr id="2048" name="Grupo 2047"/>
          <p:cNvGrpSpPr/>
          <p:nvPr/>
        </p:nvGrpSpPr>
        <p:grpSpPr>
          <a:xfrm>
            <a:off x="1087210" y="1511203"/>
            <a:ext cx="1908000" cy="4329941"/>
            <a:chOff x="1099813" y="1279195"/>
            <a:chExt cx="1908000" cy="4329941"/>
          </a:xfrm>
        </p:grpSpPr>
        <p:sp>
          <p:nvSpPr>
            <p:cNvPr id="26" name="AutoShape 4"/>
            <p:cNvSpPr>
              <a:spLocks noChangeArrowheads="1"/>
            </p:cNvSpPr>
            <p:nvPr/>
          </p:nvSpPr>
          <p:spPr bwMode="auto">
            <a:xfrm>
              <a:off x="1099813" y="1279195"/>
              <a:ext cx="1908000" cy="576000"/>
            </a:xfrm>
            <a:prstGeom prst="roundRect">
              <a:avLst/>
            </a:prstGeom>
            <a:solidFill>
              <a:srgbClr val="BBE0E3">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2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srgbClr val="FFFFFF"/>
                  </a:solidFill>
                  <a:effectLst/>
                  <a:uLnTx/>
                  <a:uFillTx/>
                  <a:latin typeface="Calibri" pitchFamily="34" charset="0"/>
                  <a:cs typeface="Calibri" pitchFamily="34" charset="0"/>
                </a:rPr>
                <a:t>Type</a:t>
              </a:r>
              <a:endParaRPr kumimoji="0" lang="pt-PT" sz="2400" b="1"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27" name="AutoShape 5"/>
            <p:cNvSpPr>
              <a:spLocks noChangeArrowheads="1"/>
            </p:cNvSpPr>
            <p:nvPr/>
          </p:nvSpPr>
          <p:spPr bwMode="auto">
            <a:xfrm flipV="1">
              <a:off x="1303298" y="2055014"/>
              <a:ext cx="1501033" cy="1116000"/>
            </a:xfrm>
            <a:prstGeom prst="homePlate">
              <a:avLst>
                <a:gd name="adj" fmla="val 25000"/>
              </a:avLst>
            </a:prstGeom>
            <a:solidFill>
              <a:srgbClr val="BBE0E3">
                <a:lumMod val="7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19200000"/>
              </a:lightRig>
            </a:scene3d>
            <a:sp3d>
              <a:bevelT w="190500" h="38100"/>
            </a:sp3d>
          </p:spPr>
          <p:txBody>
            <a:bodyPr rot="10800000" vert="horz" wrap="none" lIns="3600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cs typeface="Calibri" pitchFamily="34" charset="0"/>
                </a:rPr>
                <a:t>Continuos</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cs typeface="Calibri" pitchFamily="34" charset="0"/>
              </a:endParaRPr>
            </a:p>
          </p:txBody>
        </p:sp>
        <p:sp>
          <p:nvSpPr>
            <p:cNvPr id="28" name="AutoShape 6"/>
            <p:cNvSpPr>
              <a:spLocks noChangeArrowheads="1"/>
            </p:cNvSpPr>
            <p:nvPr/>
          </p:nvSpPr>
          <p:spPr bwMode="auto">
            <a:xfrm flipV="1">
              <a:off x="1303298" y="3269000"/>
              <a:ext cx="1501033" cy="1116000"/>
            </a:xfrm>
            <a:prstGeom prst="homePlate">
              <a:avLst>
                <a:gd name="adj" fmla="val 25000"/>
              </a:avLst>
            </a:prstGeom>
            <a:solidFill>
              <a:srgbClr val="BBE0E3">
                <a:lumMod val="7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19200000"/>
              </a:lightRig>
            </a:scene3d>
            <a:sp3d>
              <a:bevelT w="190500" h="38100"/>
            </a:sp3d>
          </p:spPr>
          <p:txBody>
            <a:bodyPr rot="10800000" vert="horz" wrap="none" lIns="3600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cs typeface="Calibri" pitchFamily="34" charset="0"/>
                </a:rPr>
                <a:t>Periodic</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cs typeface="Calibri" pitchFamily="34" charset="0"/>
              </a:endParaRPr>
            </a:p>
          </p:txBody>
        </p:sp>
        <p:sp>
          <p:nvSpPr>
            <p:cNvPr id="29" name="AutoShape 7"/>
            <p:cNvSpPr>
              <a:spLocks noChangeArrowheads="1"/>
            </p:cNvSpPr>
            <p:nvPr/>
          </p:nvSpPr>
          <p:spPr bwMode="auto">
            <a:xfrm flipV="1">
              <a:off x="1303298" y="4493136"/>
              <a:ext cx="1501033" cy="1116000"/>
            </a:xfrm>
            <a:prstGeom prst="homePlate">
              <a:avLst>
                <a:gd name="adj" fmla="val 25000"/>
              </a:avLst>
            </a:prstGeom>
            <a:solidFill>
              <a:srgbClr val="BBE0E3">
                <a:lumMod val="7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19200000"/>
              </a:lightRig>
            </a:scene3d>
            <a:sp3d>
              <a:bevelT w="190500" h="38100"/>
            </a:sp3d>
          </p:spPr>
          <p:txBody>
            <a:bodyPr rot="10800000" vert="horz" wrap="none" lIns="3600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BBE0E3">
                      <a:lumMod val="10000"/>
                    </a:srgbClr>
                  </a:solidFill>
                  <a:effectLst/>
                  <a:uLnTx/>
                  <a:uFillTx/>
                  <a:latin typeface="Calibri" pitchFamily="34" charset="0"/>
                  <a:cs typeface="Calibri" pitchFamily="34" charset="0"/>
                </a:rPr>
                <a:t>Eventual</a:t>
              </a:r>
            </a:p>
          </p:txBody>
        </p:sp>
      </p:grpSp>
      <p:grpSp>
        <p:nvGrpSpPr>
          <p:cNvPr id="2050" name="Grupo 2049"/>
          <p:cNvGrpSpPr/>
          <p:nvPr/>
        </p:nvGrpSpPr>
        <p:grpSpPr>
          <a:xfrm>
            <a:off x="6314740" y="1546748"/>
            <a:ext cx="1813412" cy="4858396"/>
            <a:chOff x="6326310" y="1085051"/>
            <a:chExt cx="1813412" cy="4858396"/>
          </a:xfrm>
        </p:grpSpPr>
        <p:sp>
          <p:nvSpPr>
            <p:cNvPr id="24" name="AutoShape 15"/>
            <p:cNvSpPr>
              <a:spLocks noChangeArrowheads="1"/>
            </p:cNvSpPr>
            <p:nvPr/>
          </p:nvSpPr>
          <p:spPr bwMode="auto">
            <a:xfrm>
              <a:off x="6326310" y="1085051"/>
              <a:ext cx="1728000" cy="576000"/>
            </a:xfrm>
            <a:prstGeom prst="roundRect">
              <a:avLst/>
            </a:prstGeom>
            <a:solidFill>
              <a:srgbClr val="BBE0E3">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2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srgbClr val="FFFFFF"/>
                  </a:solidFill>
                  <a:effectLst/>
                  <a:uLnTx/>
                  <a:uFillTx/>
                  <a:latin typeface="Calibri" pitchFamily="34" charset="0"/>
                  <a:cs typeface="Calibri" pitchFamily="34" charset="0"/>
                </a:rPr>
                <a:t>Instrument</a:t>
              </a:r>
              <a:endParaRPr kumimoji="0" lang="pt-PT" sz="2400" b="1"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30" name="Chamada com seta para baixo 29"/>
            <p:cNvSpPr/>
            <p:nvPr/>
          </p:nvSpPr>
          <p:spPr>
            <a:xfrm>
              <a:off x="6411722" y="5043447"/>
              <a:ext cx="1728000" cy="900000"/>
            </a:xfrm>
            <a:prstGeom prst="downArrowCallout">
              <a:avLst/>
            </a:prstGeom>
            <a:solidFill>
              <a:srgbClr val="BBE0E3">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5400000"/>
              </a:lightRig>
            </a:scene3d>
            <a:sp3d>
              <a:bevelT w="190500" h="38100"/>
              <a:bevelB w="0" h="0"/>
            </a:sp3d>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Regulation</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ea typeface="+mn-ea"/>
                <a:cs typeface="+mn-cs"/>
              </a:endParaRPr>
            </a:p>
          </p:txBody>
        </p:sp>
        <p:sp>
          <p:nvSpPr>
            <p:cNvPr id="31" name="Chamada com seta para baixo 30"/>
            <p:cNvSpPr/>
            <p:nvPr/>
          </p:nvSpPr>
          <p:spPr>
            <a:xfrm>
              <a:off x="6335923" y="4256454"/>
              <a:ext cx="1728000" cy="900000"/>
            </a:xfrm>
            <a:prstGeom prst="downArrowCallout">
              <a:avLst/>
            </a:prstGeom>
            <a:solidFill>
              <a:srgbClr val="BBE0E3">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5400000"/>
              </a:lightRig>
            </a:scene3d>
            <a:sp3d>
              <a:bevelT w="190500" h="38100"/>
              <a:bevelB w="0" h="0"/>
            </a:sp3d>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Service</a:t>
              </a:r>
              <a:r>
                <a:rPr kumimoji="0" lang="pt-PT" sz="1800" b="1" i="0" u="none" strike="noStrike" kern="0" cap="none" spc="0" normalizeH="0" noProof="0" dirty="0" smtClean="0">
                  <a:ln>
                    <a:noFill/>
                  </a:ln>
                  <a:solidFill>
                    <a:srgbClr val="BBE0E3">
                      <a:lumMod val="10000"/>
                    </a:srgbClr>
                  </a:solidFill>
                  <a:effectLst/>
                  <a:uLnTx/>
                  <a:uFillTx/>
                  <a:latin typeface="Calibri" pitchFamily="34" charset="0"/>
                  <a:ea typeface="+mn-ea"/>
                  <a:cs typeface="+mn-cs"/>
                </a:rPr>
                <a:t> contracting</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ea typeface="+mn-ea"/>
                <a:cs typeface="+mn-cs"/>
              </a:endParaRPr>
            </a:p>
          </p:txBody>
        </p:sp>
        <p:sp>
          <p:nvSpPr>
            <p:cNvPr id="32" name="Chamada com seta para baixo 31"/>
            <p:cNvSpPr/>
            <p:nvPr/>
          </p:nvSpPr>
          <p:spPr>
            <a:xfrm>
              <a:off x="6335923" y="3453256"/>
              <a:ext cx="1728000" cy="900000"/>
            </a:xfrm>
            <a:prstGeom prst="downArrowCallout">
              <a:avLst/>
            </a:prstGeom>
            <a:solidFill>
              <a:srgbClr val="BBE0E3">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5400000"/>
              </a:lightRig>
            </a:scene3d>
            <a:sp3d>
              <a:bevelT w="190500" h="38100"/>
              <a:bevelB w="0" h="0"/>
            </a:sp3d>
          </p:spPr>
          <p:txBody>
            <a:bodyPr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Memorandum of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cooperation</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ea typeface="+mn-ea"/>
                <a:cs typeface="+mn-cs"/>
              </a:endParaRPr>
            </a:p>
          </p:txBody>
        </p:sp>
        <p:sp>
          <p:nvSpPr>
            <p:cNvPr id="33" name="Chamada com seta para baixo 32"/>
            <p:cNvSpPr/>
            <p:nvPr/>
          </p:nvSpPr>
          <p:spPr>
            <a:xfrm>
              <a:off x="6411722" y="2643367"/>
              <a:ext cx="1728000" cy="900000"/>
            </a:xfrm>
            <a:prstGeom prst="downArrowCallout">
              <a:avLst/>
            </a:prstGeom>
            <a:solidFill>
              <a:srgbClr val="BBE0E3">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5400000"/>
              </a:lightRig>
            </a:scene3d>
            <a:sp3d>
              <a:bevelT w="190500" h="38100"/>
              <a:bevelB w="0" h="0"/>
            </a:sp3d>
          </p:spPr>
          <p:txBody>
            <a:bodyPr wrap="none" lIns="0" tIns="0" rIns="0" bIns="0"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Public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annoucements</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ea typeface="+mn-ea"/>
                <a:cs typeface="+mn-cs"/>
              </a:endParaRPr>
            </a:p>
          </p:txBody>
        </p:sp>
        <p:sp>
          <p:nvSpPr>
            <p:cNvPr id="34" name="Chamada com seta para baixo 33"/>
            <p:cNvSpPr/>
            <p:nvPr/>
          </p:nvSpPr>
          <p:spPr>
            <a:xfrm>
              <a:off x="6335923" y="1779271"/>
              <a:ext cx="1728000" cy="900000"/>
            </a:xfrm>
            <a:prstGeom prst="downArrowCallout">
              <a:avLst/>
            </a:prstGeom>
            <a:solidFill>
              <a:srgbClr val="BBE0E3">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5400000"/>
              </a:lightRig>
            </a:scene3d>
            <a:sp3d>
              <a:bevelT w="190500" h="38100"/>
              <a:bevelB w="0" h="0"/>
            </a:sp3d>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BBE0E3">
                      <a:lumMod val="10000"/>
                    </a:srgbClr>
                  </a:solidFill>
                  <a:effectLst/>
                  <a:uLnTx/>
                  <a:uFillTx/>
                  <a:latin typeface="Calibri" pitchFamily="34" charset="0"/>
                  <a:ea typeface="+mn-ea"/>
                  <a:cs typeface="+mn-cs"/>
                </a:rPr>
                <a:t>Moral </a:t>
              </a:r>
              <a:r>
                <a:rPr kumimoji="0" lang="pt-PT" sz="1800" b="1" i="0" u="none" strike="noStrike" kern="0" cap="none" spc="0" normalizeH="0" baseline="0" noProof="0" dirty="0" err="1" smtClean="0">
                  <a:ln>
                    <a:noFill/>
                  </a:ln>
                  <a:solidFill>
                    <a:srgbClr val="BBE0E3">
                      <a:lumMod val="10000"/>
                    </a:srgbClr>
                  </a:solidFill>
                  <a:effectLst/>
                  <a:uLnTx/>
                  <a:uFillTx/>
                  <a:latin typeface="Calibri" pitchFamily="34" charset="0"/>
                  <a:ea typeface="+mn-ea"/>
                  <a:cs typeface="+mn-cs"/>
                </a:rPr>
                <a:t>suasion</a:t>
              </a:r>
              <a:endParaRPr kumimoji="0" lang="pt-PT" sz="1800" b="1" i="0" u="none" strike="noStrike" kern="0" cap="none" spc="0" normalizeH="0" baseline="0" noProof="0" dirty="0">
                <a:ln>
                  <a:noFill/>
                </a:ln>
                <a:solidFill>
                  <a:srgbClr val="BBE0E3">
                    <a:lumMod val="10000"/>
                  </a:srgbClr>
                </a:solidFill>
                <a:effectLst/>
                <a:uLnTx/>
                <a:uFillTx/>
                <a:latin typeface="Calibri" pitchFamily="34" charset="0"/>
                <a:ea typeface="+mn-ea"/>
                <a:cs typeface="+mn-cs"/>
              </a:endParaRPr>
            </a:p>
          </p:txBody>
        </p:sp>
      </p:grpSp>
      <p:grpSp>
        <p:nvGrpSpPr>
          <p:cNvPr id="2049" name="Grupo 2048"/>
          <p:cNvGrpSpPr/>
          <p:nvPr/>
        </p:nvGrpSpPr>
        <p:grpSpPr>
          <a:xfrm>
            <a:off x="3113087" y="2205320"/>
            <a:ext cx="3123560" cy="4104000"/>
            <a:chOff x="3113087" y="1846860"/>
            <a:chExt cx="3123560" cy="4104000"/>
          </a:xfrm>
        </p:grpSpPr>
        <p:sp>
          <p:nvSpPr>
            <p:cNvPr id="35" name="AutoShape 14"/>
            <p:cNvSpPr>
              <a:spLocks noChangeArrowheads="1"/>
            </p:cNvSpPr>
            <p:nvPr/>
          </p:nvSpPr>
          <p:spPr bwMode="auto">
            <a:xfrm>
              <a:off x="3113087" y="1846860"/>
              <a:ext cx="1008000" cy="4104000"/>
            </a:xfrm>
            <a:prstGeom prst="homePlate">
              <a:avLst>
                <a:gd name="adj" fmla="val 34454"/>
              </a:avLst>
            </a:prstGeom>
            <a:solidFill>
              <a:srgbClr val="BBE0E3">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lIns="216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To monitor</a:t>
              </a:r>
              <a:endParaRPr kumimoji="0" lang="pt-PT"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AutoShape 14"/>
            <p:cNvSpPr>
              <a:spLocks noChangeArrowheads="1"/>
            </p:cNvSpPr>
            <p:nvPr/>
          </p:nvSpPr>
          <p:spPr bwMode="auto">
            <a:xfrm>
              <a:off x="4170866" y="1846860"/>
              <a:ext cx="1008000" cy="4104000"/>
            </a:xfrm>
            <a:prstGeom prst="homePlate">
              <a:avLst>
                <a:gd name="adj" fmla="val 34454"/>
              </a:avLst>
            </a:prstGeom>
            <a:solidFill>
              <a:srgbClr val="BBE0E3">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lIns="216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To </a:t>
              </a:r>
              <a:r>
                <a:rPr lang="pt-PT" sz="2400" kern="0" dirty="0">
                  <a:solidFill>
                    <a:sysClr val="windowText" lastClr="000000"/>
                  </a:solidFill>
                  <a:latin typeface="Calibri" pitchFamily="34" charset="0"/>
                  <a:cs typeface="Calibri" pitchFamily="34" charset="0"/>
                </a:rPr>
                <a:t>a</a:t>
              </a:r>
              <a:r>
                <a:rPr kumimoji="0" lang="pt-PT" sz="2400" b="0" i="0" u="none" strike="noStrike" kern="0" cap="none" spc="0" normalizeH="0" baseline="0" noProof="0" dirty="0" err="1" smtClean="0">
                  <a:ln>
                    <a:noFill/>
                  </a:ln>
                  <a:solidFill>
                    <a:sysClr val="windowText" lastClr="000000"/>
                  </a:solidFill>
                  <a:effectLst/>
                  <a:uLnTx/>
                  <a:uFillTx/>
                  <a:latin typeface="Calibri" pitchFamily="34" charset="0"/>
                  <a:cs typeface="Calibri" pitchFamily="34" charset="0"/>
                </a:rPr>
                <a:t>nalize</a:t>
              </a:r>
              <a:endParaRPr kumimoji="0" lang="pt-PT"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7" name="AutoShape 14"/>
            <p:cNvSpPr>
              <a:spLocks noChangeArrowheads="1"/>
            </p:cNvSpPr>
            <p:nvPr/>
          </p:nvSpPr>
          <p:spPr bwMode="auto">
            <a:xfrm>
              <a:off x="5228647" y="1846860"/>
              <a:ext cx="1008000" cy="4104000"/>
            </a:xfrm>
            <a:prstGeom prst="homePlate">
              <a:avLst>
                <a:gd name="adj" fmla="val 34454"/>
              </a:avLst>
            </a:prstGeom>
            <a:solidFill>
              <a:srgbClr val="BBE0E3">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lIns="216000" tIns="144000" rIns="0" bIns="36000" anchor="t"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pt-PT"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To </a:t>
              </a:r>
              <a:r>
                <a:rPr kumimoji="0" lang="pt-PT" sz="2400" b="0" i="0" u="none" strike="noStrike" kern="0" cap="none" spc="0" normalizeH="0" baseline="0" noProof="0" dirty="0" err="1" smtClean="0">
                  <a:ln>
                    <a:noFill/>
                  </a:ln>
                  <a:solidFill>
                    <a:sysClr val="windowText" lastClr="000000"/>
                  </a:solidFill>
                  <a:effectLst/>
                  <a:uLnTx/>
                  <a:uFillTx/>
                  <a:latin typeface="Calibri" pitchFamily="34" charset="0"/>
                  <a:cs typeface="Calibri" pitchFamily="34" charset="0"/>
                </a:rPr>
                <a:t>induce</a:t>
              </a:r>
              <a:r>
                <a:rPr kumimoji="0" lang="pt-PT" sz="24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changing</a:t>
              </a:r>
              <a:endParaRPr kumimoji="0" lang="pt-PT"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pSp>
    </p:spTree>
    <p:extLst>
      <p:ext uri="{BB962C8B-B14F-4D97-AF65-F5344CB8AC3E}">
        <p14:creationId xmlns:p14="http://schemas.microsoft.com/office/powerpoint/2010/main" val="219008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08720"/>
            <a:ext cx="6995120" cy="778098"/>
          </a:xfrm>
        </p:spPr>
        <p:txBody>
          <a:bodyPr>
            <a:normAutofit/>
          </a:bodyPr>
          <a:lstStyle/>
          <a:p>
            <a:r>
              <a:rPr lang="en-GB" sz="3200" b="1" dirty="0" smtClean="0"/>
              <a:t>Payment</a:t>
            </a:r>
            <a:r>
              <a:rPr lang="pt-PT" sz="3200" b="1" dirty="0" smtClean="0"/>
              <a:t> </a:t>
            </a:r>
            <a:r>
              <a:rPr lang="en-GB" sz="3200" b="1" dirty="0" smtClean="0"/>
              <a:t>systems</a:t>
            </a:r>
            <a:r>
              <a:rPr lang="pt-PT" sz="3200" b="1" dirty="0" smtClean="0"/>
              <a:t> </a:t>
            </a:r>
            <a:r>
              <a:rPr lang="en-GB" sz="3200" b="1" dirty="0" smtClean="0"/>
              <a:t>processing</a:t>
            </a:r>
            <a:r>
              <a:rPr lang="pt-PT" sz="3200" b="1" dirty="0" smtClean="0"/>
              <a:t> in Angola</a:t>
            </a:r>
            <a:endParaRPr lang="pt-PT" sz="3200" b="1" dirty="0"/>
          </a:p>
        </p:txBody>
      </p:sp>
      <p:graphicFrame>
        <p:nvGraphicFramePr>
          <p:cNvPr id="5" name="Marcador de Posição de Conteúdo 4"/>
          <p:cNvGraphicFramePr>
            <a:graphicFrameLocks noGrp="1"/>
          </p:cNvGraphicFramePr>
          <p:nvPr>
            <p:ph idx="1"/>
            <p:extLst>
              <p:ext uri="{D42A27DB-BD31-4B8C-83A1-F6EECF244321}">
                <p14:modId xmlns:p14="http://schemas.microsoft.com/office/powerpoint/2010/main" val="366743328"/>
              </p:ext>
            </p:extLst>
          </p:nvPr>
        </p:nvGraphicFramePr>
        <p:xfrm>
          <a:off x="1475657" y="1988840"/>
          <a:ext cx="5544615" cy="3240362"/>
        </p:xfrm>
        <a:graphic>
          <a:graphicData uri="http://schemas.openxmlformats.org/drawingml/2006/table">
            <a:tbl>
              <a:tblPr firstRow="1" bandRow="1">
                <a:tableStyleId>{5C22544A-7EE6-4342-B048-85BDC9FD1C3A}</a:tableStyleId>
              </a:tblPr>
              <a:tblGrid>
                <a:gridCol w="1848205"/>
                <a:gridCol w="1848205"/>
                <a:gridCol w="1848205"/>
              </a:tblGrid>
              <a:tr h="436433">
                <a:tc>
                  <a:txBody>
                    <a:bodyPr/>
                    <a:lstStyle/>
                    <a:p>
                      <a:endParaRPr lang="pt-PT" dirty="0"/>
                    </a:p>
                  </a:txBody>
                  <a:tcPr>
                    <a:solidFill>
                      <a:schemeClr val="bg2">
                        <a:lumMod val="75000"/>
                      </a:schemeClr>
                    </a:solidFill>
                  </a:tcPr>
                </a:tc>
                <a:tc>
                  <a:txBody>
                    <a:bodyPr/>
                    <a:lstStyle/>
                    <a:p>
                      <a:r>
                        <a:rPr lang="pt-PT" sz="2000" dirty="0" smtClean="0"/>
                        <a:t>Large Value</a:t>
                      </a:r>
                      <a:endParaRPr lang="pt-PT" sz="2000" dirty="0"/>
                    </a:p>
                  </a:txBody>
                  <a:tcPr>
                    <a:solidFill>
                      <a:schemeClr val="bg2">
                        <a:lumMod val="75000"/>
                      </a:schemeClr>
                    </a:solidFill>
                  </a:tcPr>
                </a:tc>
                <a:tc>
                  <a:txBody>
                    <a:bodyPr/>
                    <a:lstStyle/>
                    <a:p>
                      <a:r>
                        <a:rPr lang="pt-PT" sz="2000" dirty="0" smtClean="0"/>
                        <a:t>Retail</a:t>
                      </a:r>
                      <a:endParaRPr lang="pt-PT" sz="2000" dirty="0"/>
                    </a:p>
                  </a:txBody>
                  <a:tcPr>
                    <a:solidFill>
                      <a:schemeClr val="bg2">
                        <a:lumMod val="75000"/>
                      </a:schemeClr>
                    </a:solidFill>
                  </a:tcPr>
                </a:tc>
              </a:tr>
              <a:tr h="436433">
                <a:tc>
                  <a:txBody>
                    <a:bodyPr/>
                    <a:lstStyle/>
                    <a:p>
                      <a:endParaRPr lang="pt-PT" dirty="0"/>
                    </a:p>
                  </a:txBody>
                  <a:tcPr>
                    <a:solidFill>
                      <a:schemeClr val="bg2">
                        <a:lumMod val="75000"/>
                      </a:schemeClr>
                    </a:solidFill>
                  </a:tcPr>
                </a:tc>
                <a:tc>
                  <a:txBody>
                    <a:bodyPr/>
                    <a:lstStyle/>
                    <a:p>
                      <a:endParaRPr lang="pt-PT" dirty="0"/>
                    </a:p>
                  </a:txBody>
                  <a:tcPr>
                    <a:solidFill>
                      <a:schemeClr val="bg2">
                        <a:lumMod val="75000"/>
                      </a:schemeClr>
                    </a:solidFill>
                  </a:tcPr>
                </a:tc>
                <a:tc>
                  <a:txBody>
                    <a:bodyPr/>
                    <a:lstStyle/>
                    <a:p>
                      <a:endParaRPr lang="pt-PT" dirty="0"/>
                    </a:p>
                  </a:txBody>
                  <a:tcPr>
                    <a:solidFill>
                      <a:schemeClr val="bg2">
                        <a:lumMod val="75000"/>
                      </a:schemeClr>
                    </a:solidFill>
                  </a:tcPr>
                </a:tc>
              </a:tr>
              <a:tr h="1183748">
                <a:tc>
                  <a:txBody>
                    <a:bodyPr/>
                    <a:lstStyle/>
                    <a:p>
                      <a:r>
                        <a:rPr lang="pt-PT" sz="2000" b="0" dirty="0" smtClean="0"/>
                        <a:t>systemically important</a:t>
                      </a:r>
                      <a:endParaRPr lang="pt-PT" sz="2000" b="0" dirty="0"/>
                    </a:p>
                  </a:txBody>
                  <a:tcPr>
                    <a:solidFill>
                      <a:schemeClr val="bg2">
                        <a:lumMod val="75000"/>
                      </a:schemeClr>
                    </a:solidFill>
                  </a:tcPr>
                </a:tc>
                <a:tc>
                  <a:txBody>
                    <a:bodyPr/>
                    <a:lstStyle/>
                    <a:p>
                      <a:pPr algn="ctr"/>
                      <a:r>
                        <a:rPr lang="pt-PT" sz="2000" b="0" dirty="0" smtClean="0"/>
                        <a:t>SPTR</a:t>
                      </a:r>
                    </a:p>
                    <a:p>
                      <a:pPr algn="ctr"/>
                      <a:r>
                        <a:rPr lang="pt-PT" sz="2000" b="0" dirty="0" smtClean="0"/>
                        <a:t>SIGMA</a:t>
                      </a:r>
                    </a:p>
                    <a:p>
                      <a:pPr algn="ctr"/>
                      <a:r>
                        <a:rPr lang="pt-PT" sz="2000" b="0" dirty="0" smtClean="0"/>
                        <a:t>CEVAMA</a:t>
                      </a:r>
                      <a:endParaRPr lang="pt-PT" sz="2000" b="0" dirty="0"/>
                    </a:p>
                  </a:txBody>
                  <a:tcPr anchor="ctr">
                    <a:solidFill>
                      <a:schemeClr val="bg2">
                        <a:lumMod val="75000"/>
                      </a:schemeClr>
                    </a:solidFill>
                  </a:tcPr>
                </a:tc>
                <a:tc>
                  <a:txBody>
                    <a:bodyPr/>
                    <a:lstStyle/>
                    <a:p>
                      <a:endParaRPr lang="pt-PT" sz="2000" b="0" dirty="0"/>
                    </a:p>
                  </a:txBody>
                  <a:tcPr>
                    <a:solidFill>
                      <a:schemeClr val="bg2">
                        <a:lumMod val="75000"/>
                      </a:schemeClr>
                    </a:solidFill>
                  </a:tcPr>
                </a:tc>
              </a:tr>
              <a:tr h="1183748">
                <a:tc>
                  <a:txBody>
                    <a:bodyPr/>
                    <a:lstStyle/>
                    <a:p>
                      <a:r>
                        <a:rPr lang="pt-PT" sz="2000" b="0" dirty="0" smtClean="0"/>
                        <a:t>Not systemically</a:t>
                      </a:r>
                      <a:r>
                        <a:rPr lang="pt-PT" sz="2000" b="0" baseline="0" dirty="0" smtClean="0"/>
                        <a:t> important</a:t>
                      </a:r>
                      <a:endParaRPr lang="pt-PT" sz="2000" b="0" dirty="0"/>
                    </a:p>
                  </a:txBody>
                  <a:tcPr>
                    <a:solidFill>
                      <a:schemeClr val="bg2">
                        <a:lumMod val="75000"/>
                      </a:schemeClr>
                    </a:solidFill>
                  </a:tcPr>
                </a:tc>
                <a:tc>
                  <a:txBody>
                    <a:bodyPr/>
                    <a:lstStyle/>
                    <a:p>
                      <a:endParaRPr lang="pt-PT" sz="2000" b="0" dirty="0"/>
                    </a:p>
                  </a:txBody>
                  <a:tcPr>
                    <a:solidFill>
                      <a:schemeClr val="bg2">
                        <a:lumMod val="75000"/>
                      </a:schemeClr>
                    </a:solidFill>
                  </a:tcPr>
                </a:tc>
                <a:tc>
                  <a:txBody>
                    <a:bodyPr/>
                    <a:lstStyle/>
                    <a:p>
                      <a:pPr algn="ctr"/>
                      <a:r>
                        <a:rPr lang="pt-PT" sz="2000" b="0" dirty="0" smtClean="0"/>
                        <a:t>SCC</a:t>
                      </a:r>
                    </a:p>
                    <a:p>
                      <a:pPr algn="ctr"/>
                      <a:r>
                        <a:rPr lang="pt-PT" sz="2000" b="0" dirty="0" smtClean="0"/>
                        <a:t>STC</a:t>
                      </a:r>
                    </a:p>
                    <a:p>
                      <a:pPr algn="ctr"/>
                      <a:r>
                        <a:rPr lang="pt-PT" sz="2000" b="0" dirty="0" smtClean="0"/>
                        <a:t>MCX</a:t>
                      </a:r>
                      <a:endParaRPr lang="pt-PT" sz="2000" b="0" dirty="0"/>
                    </a:p>
                  </a:txBody>
                  <a:tcPr>
                    <a:solidFill>
                      <a:schemeClr val="bg2">
                        <a:lumMod val="75000"/>
                      </a:schemeClr>
                    </a:solidFill>
                  </a:tcPr>
                </a:tc>
              </a:tr>
            </a:tbl>
          </a:graphicData>
        </a:graphic>
      </p:graphicFrame>
    </p:spTree>
    <p:extLst>
      <p:ext uri="{BB962C8B-B14F-4D97-AF65-F5344CB8AC3E}">
        <p14:creationId xmlns:p14="http://schemas.microsoft.com/office/powerpoint/2010/main" val="392253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title"/>
          </p:nvPr>
        </p:nvSpPr>
        <p:spPr>
          <a:noFill/>
          <a:ln/>
        </p:spPr>
        <p:txBody>
          <a:bodyPr>
            <a:normAutofit/>
          </a:bodyPr>
          <a:lstStyle/>
          <a:p>
            <a:r>
              <a:rPr lang="en-GB" altLang="pt-PT" dirty="0" smtClean="0"/>
              <a:t>Organization </a:t>
            </a:r>
            <a:r>
              <a:rPr lang="en-GB" altLang="pt-PT" dirty="0"/>
              <a:t>/ Co-operation</a:t>
            </a:r>
          </a:p>
        </p:txBody>
      </p:sp>
      <p:sp>
        <p:nvSpPr>
          <p:cNvPr id="263170" name="Rectangle 2"/>
          <p:cNvSpPr>
            <a:spLocks noGrp="1" noChangeArrowheads="1"/>
          </p:cNvSpPr>
          <p:nvPr>
            <p:ph idx="1"/>
          </p:nvPr>
        </p:nvSpPr>
        <p:spPr>
          <a:xfrm>
            <a:off x="385763" y="1412776"/>
            <a:ext cx="8229600" cy="4525962"/>
          </a:xfrm>
          <a:noFill/>
          <a:ln/>
          <a:extLst>
            <a:ext uri="{909E8E84-426E-40DD-AFC4-6F175D3DCCD1}">
              <a14:hiddenFill xmlns:a14="http://schemas.microsoft.com/office/drawing/2010/main">
                <a:gradFill rotWithShape="0">
                  <a:gsLst>
                    <a:gs pos="0">
                      <a:schemeClr val="bg1"/>
                    </a:gs>
                    <a:gs pos="100000">
                      <a:schemeClr val="accent1"/>
                    </a:gs>
                  </a:gsLst>
                  <a:lin ang="5400000" scaled="1"/>
                </a:gradFill>
              </a14:hiddenFill>
            </a:ext>
          </a:extLst>
        </p:spPr>
        <p:txBody>
          <a:bodyPr>
            <a:normAutofit/>
          </a:bodyPr>
          <a:lstStyle/>
          <a:p>
            <a:pPr marL="514350" indent="-514350">
              <a:lnSpc>
                <a:spcPct val="140000"/>
              </a:lnSpc>
              <a:buFontTx/>
              <a:buAutoNum type="romanLcParenBoth"/>
            </a:pPr>
            <a:r>
              <a:rPr lang="en-GB" altLang="pt-PT" sz="2400" dirty="0" smtClean="0"/>
              <a:t>within </a:t>
            </a:r>
            <a:r>
              <a:rPr lang="en-GB" altLang="pt-PT" sz="2400" dirty="0"/>
              <a:t>the </a:t>
            </a:r>
            <a:r>
              <a:rPr lang="en-GB" altLang="pt-PT" sz="2400" dirty="0" smtClean="0"/>
              <a:t>SADC </a:t>
            </a:r>
          </a:p>
          <a:p>
            <a:pPr marL="514350" indent="-514350">
              <a:lnSpc>
                <a:spcPct val="140000"/>
              </a:lnSpc>
              <a:buFontTx/>
              <a:buAutoNum type="romanLcParenBoth"/>
            </a:pPr>
            <a:r>
              <a:rPr lang="en-GB" altLang="pt-PT" sz="2400" dirty="0" smtClean="0"/>
              <a:t>to ensure harmonization of the oversight policy within the SADC region</a:t>
            </a:r>
          </a:p>
          <a:p>
            <a:pPr>
              <a:lnSpc>
                <a:spcPct val="110000"/>
              </a:lnSpc>
              <a:buFontTx/>
              <a:buNone/>
            </a:pPr>
            <a:r>
              <a:rPr lang="en-GB" altLang="pt-PT" sz="2400" dirty="0" smtClean="0"/>
              <a:t>(</a:t>
            </a:r>
            <a:r>
              <a:rPr lang="en-GB" altLang="pt-PT" sz="2400" dirty="0"/>
              <a:t>ii) with other central banks at international level (e.g. </a:t>
            </a:r>
            <a:r>
              <a:rPr lang="en-GB" altLang="pt-PT" sz="2400" dirty="0" smtClean="0"/>
              <a:t>CPMI)</a:t>
            </a:r>
            <a:endParaRPr lang="en-GB" altLang="pt-PT" sz="2400" dirty="0"/>
          </a:p>
          <a:p>
            <a:pPr lvl="1" indent="-220663">
              <a:lnSpc>
                <a:spcPct val="110000"/>
              </a:lnSpc>
            </a:pPr>
            <a:r>
              <a:rPr lang="en-GB" altLang="pt-PT" sz="2400" dirty="0"/>
              <a:t>to define and implement oversight requirements for global infrastructures </a:t>
            </a:r>
            <a:r>
              <a:rPr lang="en-GB" altLang="pt-PT" sz="2400" dirty="0" smtClean="0"/>
              <a:t>(</a:t>
            </a:r>
            <a:r>
              <a:rPr lang="en-GB" altLang="pt-PT" sz="2400" dirty="0"/>
              <a:t>iii) with supervisory authorities </a:t>
            </a:r>
            <a:endParaRPr lang="en-GB" altLang="pt-PT" sz="2400" dirty="0" smtClean="0"/>
          </a:p>
          <a:p>
            <a:pPr lvl="1" indent="-220663">
              <a:lnSpc>
                <a:spcPct val="110000"/>
              </a:lnSpc>
            </a:pPr>
            <a:r>
              <a:rPr lang="en-GB" altLang="pt-PT" sz="2400" dirty="0" smtClean="0"/>
              <a:t>to </a:t>
            </a:r>
            <a:r>
              <a:rPr lang="en-GB" altLang="pt-PT" sz="2400" dirty="0"/>
              <a:t>reconcile the « system » perspective and the « bank » perspective</a:t>
            </a:r>
          </a:p>
        </p:txBody>
      </p:sp>
      <p:sp>
        <p:nvSpPr>
          <p:cNvPr id="5" name="Marcador de Posição do Número do Diapositivo 3"/>
          <p:cNvSpPr>
            <a:spLocks noGrp="1"/>
          </p:cNvSpPr>
          <p:nvPr>
            <p:ph type="sldNum" sz="quarter" idx="4"/>
          </p:nvPr>
        </p:nvSpPr>
        <p:spPr/>
        <p:txBody>
          <a:bodyPr/>
          <a:lstStyle/>
          <a:p>
            <a:fld id="{B9CDBE2A-13F2-491D-9912-6068B5DE91BE}" type="slidenum">
              <a:rPr lang="en-GB" altLang="pt-PT"/>
              <a:pPr/>
              <a:t>6</a:t>
            </a:fld>
            <a:endParaRPr lang="en-GB" altLang="pt-PT"/>
          </a:p>
        </p:txBody>
      </p:sp>
      <p:sp>
        <p:nvSpPr>
          <p:cNvPr id="263171" name="Text Box 3"/>
          <p:cNvSpPr txBox="1">
            <a:spLocks noChangeArrowheads="1"/>
          </p:cNvSpPr>
          <p:nvPr/>
        </p:nvSpPr>
        <p:spPr bwMode="auto">
          <a:xfrm>
            <a:off x="0" y="260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pt-PT" sz="3200" b="1">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4"/>
          </p:nvPr>
        </p:nvSpPr>
        <p:spPr/>
        <p:txBody>
          <a:bodyPr/>
          <a:lstStyle/>
          <a:p>
            <a:fld id="{2EFEFD49-7315-4F68-9666-92F1BC875632}" type="slidenum">
              <a:rPr lang="en-GB" altLang="pt-PT" smtClean="0"/>
              <a:pPr/>
              <a:t>7</a:t>
            </a:fld>
            <a:endParaRPr lang="en-GB" altLang="pt-PT"/>
          </a:p>
        </p:txBody>
      </p:sp>
      <p:sp>
        <p:nvSpPr>
          <p:cNvPr id="5" name="Title 1"/>
          <p:cNvSpPr txBox="1">
            <a:spLocks/>
          </p:cNvSpPr>
          <p:nvPr/>
        </p:nvSpPr>
        <p:spPr>
          <a:xfrm>
            <a:off x="146243" y="2814639"/>
            <a:ext cx="7212061" cy="584775"/>
          </a:xfrm>
          <a:prstGeom prst="rect">
            <a:avLst/>
          </a:prstGeom>
        </p:spPr>
        <p:txBody>
          <a:bodyPr vert="horz" lIns="91440" tIns="45720" rIns="91440" bIns="45720" rtlCol="0" anchor="t" anchorCtr="0">
            <a:sp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pPr algn="r" fontAlgn="auto">
              <a:spcAft>
                <a:spcPts val="0"/>
              </a:spcAft>
            </a:pPr>
            <a:r>
              <a:rPr lang="en-US" sz="3200" dirty="0" smtClean="0"/>
              <a:t>Obrigado.</a:t>
            </a:r>
            <a:endParaRPr lang="en-US" sz="3200" dirty="0"/>
          </a:p>
        </p:txBody>
      </p:sp>
    </p:spTree>
    <p:extLst>
      <p:ext uri="{BB962C8B-B14F-4D97-AF65-F5344CB8AC3E}">
        <p14:creationId xmlns:p14="http://schemas.microsoft.com/office/powerpoint/2010/main" val="22145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NA-ppt02">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SPMA 20161124</Template>
  <TotalTime>5037</TotalTime>
  <Words>287</Words>
  <Application>Microsoft Office PowerPoint</Application>
  <PresentationFormat>Apresentação no Ecrã (4:3)</PresentationFormat>
  <Paragraphs>62</Paragraphs>
  <Slides>7</Slides>
  <Notes>3</Notes>
  <HiddenSlides>0</HiddenSlides>
  <MMClips>0</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7</vt:i4>
      </vt:variant>
    </vt:vector>
  </HeadingPairs>
  <TitlesOfParts>
    <vt:vector size="14" baseType="lpstr">
      <vt:lpstr>Arial</vt:lpstr>
      <vt:lpstr>Calibri</vt:lpstr>
      <vt:lpstr>Gill Sans MT</vt:lpstr>
      <vt:lpstr>Segoe UI Light</vt:lpstr>
      <vt:lpstr>Times New Roman</vt:lpstr>
      <vt:lpstr>BNA-ppt02</vt:lpstr>
      <vt:lpstr>1_Office Theme</vt:lpstr>
      <vt:lpstr>Central Bank Of Angola Oversight</vt:lpstr>
      <vt:lpstr>Apresentação do PowerPoint</vt:lpstr>
      <vt:lpstr>Legal and Regulatory Frameworks</vt:lpstr>
      <vt:lpstr>Oversight policies</vt:lpstr>
      <vt:lpstr>Payment systems processing in Angola</vt:lpstr>
      <vt:lpstr>Organization / Co-operation</vt:lpstr>
      <vt:lpstr>Apresentação do PowerPoint</vt:lpstr>
    </vt:vector>
  </TitlesOfParts>
  <Company>European Central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Title of presentation  Title of presentation</dc:title>
  <dc:creator>Cristina Alfredo  Chingango (DSP)</dc:creator>
  <cp:lastModifiedBy>Edelfride Ferreira de C. Rosa (DCC)</cp:lastModifiedBy>
  <cp:revision>564</cp:revision>
  <cp:lastPrinted>2016-12-06T18:17:39Z</cp:lastPrinted>
  <dcterms:created xsi:type="dcterms:W3CDTF">2007-05-23T09:20:13Z</dcterms:created>
  <dcterms:modified xsi:type="dcterms:W3CDTF">2017-10-12T14:16:56Z</dcterms:modified>
</cp:coreProperties>
</file>