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53" r:id="rId2"/>
    <p:sldId id="41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76" autoAdjust="0"/>
  </p:normalViewPr>
  <p:slideViewPr>
    <p:cSldViewPr>
      <p:cViewPr>
        <p:scale>
          <a:sx n="94" d="100"/>
          <a:sy n="94" d="100"/>
        </p:scale>
        <p:origin x="-1278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itchFamily="32" charset="0"/>
                <a:ea typeface="MS PGothic" pitchFamily="32" charset="-128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itchFamily="32" charset="0"/>
                <a:ea typeface="MS PGothic" pitchFamily="32" charset="-128"/>
              </a:defRPr>
            </a:lvl1pPr>
          </a:lstStyle>
          <a:p>
            <a:pPr>
              <a:defRPr/>
            </a:pPr>
            <a:fld id="{2178D6D9-C5C6-4CC2-A232-B4B06D418216}" type="datetimeFigureOut">
              <a:rPr lang="en-ZA"/>
              <a:pPr>
                <a:defRPr/>
              </a:pPr>
              <a:t>11/10/2017</a:t>
            </a:fld>
            <a:endParaRPr lang="en-ZA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A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itchFamily="32" charset="0"/>
                <a:ea typeface="MS PGothic" pitchFamily="32" charset="-128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2" charset="0"/>
                <a:ea typeface="MS PGothic" pitchFamily="32" charset="-128"/>
              </a:defRPr>
            </a:lvl1pPr>
          </a:lstStyle>
          <a:p>
            <a:pPr>
              <a:defRPr/>
            </a:pPr>
            <a:fld id="{92A4A69C-8682-42BA-8244-BBC276C9C2C6}" type="slidenum">
              <a:rPr lang="en-ZA" altLang="en-US"/>
              <a:pPr>
                <a:defRPr/>
              </a:pPr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1164633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51DE8C-CA32-4058-B1A4-924BB01B2C02}" type="slidenum">
              <a:rPr lang="en-US"/>
              <a:pPr/>
              <a:t>2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420C9-4C19-4107-BD02-919F6B4F6AC5}" type="datetimeFigureOut">
              <a:rPr lang="en-US"/>
              <a:pPr>
                <a:defRPr/>
              </a:pPr>
              <a:t>10/11/2017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AFE11-19FF-494F-8E49-4247835EB2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7470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C3022-57DF-4B99-AAE7-34866AB08CFA}" type="datetimeFigureOut">
              <a:rPr lang="en-US"/>
              <a:pPr>
                <a:defRPr/>
              </a:pPr>
              <a:t>10/11/2017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2761F-22B3-44A0-A590-54A4375F9C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5461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E5A0-F7BC-4C55-A150-4381166BDBA8}" type="datetimeFigureOut">
              <a:rPr lang="en-US"/>
              <a:pPr>
                <a:defRPr/>
              </a:pPr>
              <a:t>10/11/2017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556A2-8EE0-42F9-8765-5515DD5EB6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295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828E-05F7-4D20-A458-A5335CA14B0B}" type="datetimeFigureOut">
              <a:rPr lang="en-US"/>
              <a:pPr>
                <a:defRPr/>
              </a:pPr>
              <a:t>10/11/2017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1592D-7D9D-4B3A-B8B1-78D18548A1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60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6A92B-6DCB-4019-9141-64682F154530}" type="datetimeFigureOut">
              <a:rPr lang="en-US"/>
              <a:pPr>
                <a:defRPr/>
              </a:pPr>
              <a:t>10/11/2017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848BF-AA68-49B1-B9E1-8C0D976C78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74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3E68B-F3BC-4045-BB39-4BF64E066D72}" type="datetimeFigureOut">
              <a:rPr lang="en-US"/>
              <a:pPr>
                <a:defRPr/>
              </a:pPr>
              <a:t>10/11/2017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79020-5C53-47FD-AD7F-6CBB53A634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679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53597-B13A-4486-806F-99BADA214D18}" type="datetimeFigureOut">
              <a:rPr lang="en-US"/>
              <a:pPr>
                <a:defRPr/>
              </a:pPr>
              <a:t>10/11/2017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91CF1-2F19-47A4-B62E-1C757FB5A8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130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0FF1C-EAE8-4B0E-BE80-7B101A48D6C5}" type="datetimeFigureOut">
              <a:rPr lang="en-US"/>
              <a:pPr>
                <a:defRPr/>
              </a:pPr>
              <a:t>10/11/2017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5355A-00E7-40C0-9B52-70EB4247E3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15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F997E-8D6A-4E90-BB10-5414FBE7E262}" type="datetimeFigureOut">
              <a:rPr lang="en-US"/>
              <a:pPr>
                <a:defRPr/>
              </a:pPr>
              <a:t>10/11/2017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61E42-1DD6-486D-882A-09B782F4DE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701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4FCD7-371E-412A-B478-4AE6B8F1480E}" type="datetimeFigureOut">
              <a:rPr lang="en-US"/>
              <a:pPr>
                <a:defRPr/>
              </a:pPr>
              <a:t>10/11/2017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0BAAA-2426-4A28-975E-95B60BE613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020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48E87-D8A3-4F5C-B9C4-D2DA3418FD62}" type="datetimeFigureOut">
              <a:rPr lang="en-US"/>
              <a:pPr>
                <a:defRPr/>
              </a:pPr>
              <a:t>10/11/2017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E2FA1-8E88-48CB-9E89-E1342DCD23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1352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9D917F04-D6E4-4CF1-926D-2E7C2002BAA5}" type="datetimeFigureOut">
              <a:rPr lang="en-US"/>
              <a:pPr>
                <a:defRPr/>
              </a:pPr>
              <a:t>10/11/2017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2" charset="0"/>
                <a:ea typeface="MS PGothic" pitchFamily="32" charset="-128"/>
                <a:cs typeface="Arial" charset="0"/>
              </a:defRPr>
            </a:lvl1pPr>
          </a:lstStyle>
          <a:p>
            <a:pPr>
              <a:defRPr/>
            </a:pPr>
            <a:fld id="{2568D56F-F0AF-4BEE-91FB-00D225A5DA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Data_Analysis-Exercise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 idx="4294967295"/>
          </p:nvPr>
        </p:nvSpPr>
        <p:spPr>
          <a:xfrm>
            <a:off x="463550" y="1066800"/>
            <a:ext cx="7921625" cy="1825625"/>
          </a:xfrm>
        </p:spPr>
        <p:txBody>
          <a:bodyPr/>
          <a:lstStyle/>
          <a:p>
            <a:pPr eaLnBrk="1" hangingPunct="1"/>
            <a:r>
              <a:rPr lang="en-US" sz="2800" smtClean="0"/>
              <a:t>The Regional Workshop on the Practical Application of Payment Systems Operations and Oversight </a:t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Windhoek – October 2017 </a:t>
            </a:r>
            <a:br>
              <a:rPr lang="en-US" sz="2800" smtClean="0"/>
            </a:br>
            <a:endParaRPr lang="en-ZA" sz="2800" smtClean="0"/>
          </a:p>
        </p:txBody>
      </p:sp>
      <p:sp>
        <p:nvSpPr>
          <p:cNvPr id="4099" name="Subtitle 2"/>
          <p:cNvSpPr>
            <a:spLocks noGrp="1"/>
          </p:cNvSpPr>
          <p:nvPr>
            <p:ph type="subTitle" idx="4294967295"/>
          </p:nvPr>
        </p:nvSpPr>
        <p:spPr>
          <a:xfrm>
            <a:off x="609600" y="3276600"/>
            <a:ext cx="7620000" cy="7620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b="1" dirty="0" smtClean="0">
                <a:solidFill>
                  <a:srgbClr val="A50021"/>
                </a:solidFill>
              </a:rPr>
              <a:t>Data management and </a:t>
            </a:r>
            <a:r>
              <a:rPr lang="en-US" b="1" dirty="0" smtClean="0">
                <a:solidFill>
                  <a:srgbClr val="A50021"/>
                </a:solidFill>
              </a:rPr>
              <a:t>analysis: Exercises </a:t>
            </a:r>
            <a:endParaRPr lang="en-ZA" b="1" dirty="0" smtClean="0">
              <a:solidFill>
                <a:srgbClr val="A50021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68313" y="2566988"/>
            <a:ext cx="6624637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spcBef>
                <a:spcPct val="20000"/>
              </a:spcBef>
            </a:pPr>
            <a:endParaRPr lang="en-US" sz="2000" b="1">
              <a:solidFill>
                <a:srgbClr val="990033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62000" y="5029200"/>
            <a:ext cx="518477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 dirty="0" err="1">
                <a:solidFill>
                  <a:srgbClr val="990033"/>
                </a:solidFill>
              </a:rPr>
              <a:t>Hopolang</a:t>
            </a:r>
            <a:r>
              <a:rPr lang="en-US" sz="2800" dirty="0">
                <a:solidFill>
                  <a:srgbClr val="990033"/>
                </a:solidFill>
              </a:rPr>
              <a:t> Phillip </a:t>
            </a:r>
            <a:r>
              <a:rPr lang="en-US" sz="2800" dirty="0" err="1">
                <a:solidFill>
                  <a:srgbClr val="990033"/>
                </a:solidFill>
              </a:rPr>
              <a:t>Mashele</a:t>
            </a:r>
            <a:endParaRPr lang="en-US" sz="28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762000"/>
            <a:ext cx="8229600" cy="4905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smtClean="0"/>
              <a:t>Data cleaning, management and analysis: </a:t>
            </a:r>
            <a:r>
              <a:rPr lang="en-US" sz="2800" dirty="0"/>
              <a:t>Exercises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8352928" cy="496855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dirty="0"/>
              <a:t>Open </a:t>
            </a:r>
            <a:r>
              <a:rPr lang="en-US" sz="1800" dirty="0" smtClean="0">
                <a:hlinkClick r:id="rId3" action="ppaction://hlinkfile"/>
              </a:rPr>
              <a:t>Data_Analysis-Exercises.xls</a:t>
            </a:r>
            <a:r>
              <a:rPr lang="en-US" sz="1800" dirty="0" smtClean="0"/>
              <a:t> </a:t>
            </a:r>
            <a:endParaRPr lang="en-US" sz="1800" dirty="0"/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r>
              <a:rPr lang="en-US" sz="1800" dirty="0" smtClean="0"/>
              <a:t>Extract </a:t>
            </a:r>
            <a:r>
              <a:rPr lang="en-US" sz="1800" dirty="0" smtClean="0"/>
              <a:t>the data (date and the corresponding value) of the following assets:</a:t>
            </a:r>
          </a:p>
          <a:p>
            <a:pPr marL="1257300" lvl="2" indent="-342900">
              <a:lnSpc>
                <a:spcPct val="90000"/>
              </a:lnSpc>
              <a:buNone/>
            </a:pPr>
            <a:r>
              <a:rPr lang="en-US" sz="1800" dirty="0" smtClean="0"/>
              <a:t>MTN; WHL; SBK; FSR; IMP and LON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r>
              <a:rPr lang="en-US" sz="1800" dirty="0" smtClean="0"/>
              <a:t>Find the correlation coefficient between the values of </a:t>
            </a:r>
            <a:endParaRPr lang="en-US" sz="1800" dirty="0"/>
          </a:p>
          <a:p>
            <a:pPr marL="1257300" lvl="2" indent="-342900">
              <a:lnSpc>
                <a:spcPct val="90000"/>
              </a:lnSpc>
            </a:pPr>
            <a:r>
              <a:rPr lang="en-US" sz="1800" dirty="0" smtClean="0"/>
              <a:t>MTN and WHL</a:t>
            </a:r>
          </a:p>
          <a:p>
            <a:pPr marL="1257300" lvl="2" indent="-342900">
              <a:lnSpc>
                <a:spcPct val="90000"/>
              </a:lnSpc>
            </a:pPr>
            <a:r>
              <a:rPr lang="en-US" sz="1800" dirty="0" smtClean="0"/>
              <a:t>SBK and FSR</a:t>
            </a:r>
          </a:p>
          <a:p>
            <a:pPr marL="1257300" lvl="2" indent="-342900">
              <a:lnSpc>
                <a:spcPct val="90000"/>
              </a:lnSpc>
            </a:pPr>
            <a:r>
              <a:rPr lang="en-US" sz="1800" dirty="0" smtClean="0"/>
              <a:t>IMP and LON</a:t>
            </a:r>
          </a:p>
          <a:p>
            <a:pPr marL="1257300" lvl="2" indent="-342900">
              <a:lnSpc>
                <a:spcPct val="90000"/>
              </a:lnSpc>
              <a:buNone/>
            </a:pPr>
            <a:endParaRPr lang="en-US" sz="1800" dirty="0"/>
          </a:p>
          <a:p>
            <a:pPr marL="762000" lvl="1" indent="-304800">
              <a:lnSpc>
                <a:spcPct val="90000"/>
              </a:lnSpc>
              <a:buFontTx/>
              <a:buAutoNum type="arabicPeriod"/>
            </a:pPr>
            <a:r>
              <a:rPr lang="en-US" sz="1800" dirty="0" smtClean="0"/>
              <a:t>Determine the following values of the assets mentioned in 1:</a:t>
            </a:r>
            <a:endParaRPr lang="en-US" sz="1800" dirty="0"/>
          </a:p>
          <a:p>
            <a:pPr marL="1181100" lvl="2" indent="-266700">
              <a:lnSpc>
                <a:spcPct val="90000"/>
              </a:lnSpc>
              <a:buNone/>
            </a:pPr>
            <a:r>
              <a:rPr lang="en-US" sz="1800" dirty="0" smtClean="0"/>
              <a:t>Mean; median; maximum and minimum </a:t>
            </a:r>
          </a:p>
          <a:p>
            <a:pPr marL="1181100" lvl="2" indent="-266700">
              <a:lnSpc>
                <a:spcPct val="90000"/>
              </a:lnSpc>
              <a:buNone/>
            </a:pPr>
            <a:endParaRPr lang="en-US" sz="1800" dirty="0" smtClean="0"/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r>
              <a:rPr lang="en-US" sz="1800" dirty="0" smtClean="0"/>
              <a:t>Sketch the graph of MTN, SBK and IMP.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r>
              <a:rPr lang="en-US" sz="1800" dirty="0" smtClean="0"/>
              <a:t>What was the value of MTN, SBK and IMP on each of these dates:</a:t>
            </a:r>
          </a:p>
          <a:p>
            <a:pPr marL="1200150" lvl="2" indent="-342900">
              <a:lnSpc>
                <a:spcPct val="90000"/>
              </a:lnSpc>
              <a:buNone/>
            </a:pPr>
            <a:r>
              <a:rPr lang="en-US" sz="1800" dirty="0" smtClean="0"/>
              <a:t>14 Jan 2011; 25 May 2011 and 31 Feb 2012?</a:t>
            </a:r>
          </a:p>
          <a:p>
            <a:pPr marL="762000" lvl="1" indent="-304800" algn="ctr">
              <a:lnSpc>
                <a:spcPct val="90000"/>
              </a:lnSpc>
              <a:buFontTx/>
              <a:buNone/>
            </a:pPr>
            <a:r>
              <a:rPr lang="en-US" sz="1800" dirty="0" smtClean="0"/>
              <a:t>      </a:t>
            </a:r>
            <a:r>
              <a:rPr lang="en-US" sz="1800" dirty="0" smtClean="0">
                <a:solidFill>
                  <a:srgbClr val="CC3300"/>
                </a:solidFill>
              </a:rPr>
              <a:t>Always Save your work!!!</a:t>
            </a:r>
            <a:endParaRPr lang="en-US" sz="1800" dirty="0">
              <a:solidFill>
                <a:srgbClr val="CC3300"/>
              </a:solidFill>
            </a:endParaRPr>
          </a:p>
          <a:p>
            <a:pPr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2250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11169</TotalTime>
  <Words>138</Words>
  <Application>Microsoft Office PowerPoint</Application>
  <PresentationFormat>On-screen Show (4:3)</PresentationFormat>
  <Paragraphs>25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MS PGothic</vt:lpstr>
      <vt:lpstr>Arial</vt:lpstr>
      <vt:lpstr>Office Theme</vt:lpstr>
      <vt:lpstr>The Regional Workshop on the Practical Application of Payment Systems Operations and Oversight   Windhoek – October 2017  </vt:lpstr>
      <vt:lpstr>Data cleaning, management and analysis: Exercises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farai</dc:creator>
  <cp:lastModifiedBy>Phillip Mashele</cp:lastModifiedBy>
  <cp:revision>430</cp:revision>
  <dcterms:created xsi:type="dcterms:W3CDTF">2014-01-22T10:06:30Z</dcterms:created>
  <dcterms:modified xsi:type="dcterms:W3CDTF">2017-10-11T12:40:53Z</dcterms:modified>
</cp:coreProperties>
</file>