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5" r:id="rId8"/>
    <p:sldId id="260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5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3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7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62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55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2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58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0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1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6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1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9885D9-A6C0-41F9-8974-C8AE1F2C3AB1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E5DCDF-B435-446E-A0EF-12F57BBB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2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922929"/>
            <a:ext cx="6815669" cy="1463735"/>
          </a:xfrm>
        </p:spPr>
        <p:txBody>
          <a:bodyPr/>
          <a:lstStyle/>
          <a:p>
            <a:r>
              <a:rPr lang="en-US" sz="2800" dirty="0"/>
              <a:t>MALAWI’S APPROACH TO PAYMENT SYSTEMS OVERSIGHT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OCTOBER 2017</a:t>
            </a:r>
          </a:p>
        </p:txBody>
      </p:sp>
      <p:pic>
        <p:nvPicPr>
          <p:cNvPr id="1026" name="Picture 3" descr="RBM Emblem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093" y="1"/>
            <a:ext cx="1555750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12571"/>
            <a:ext cx="9601196" cy="3119606"/>
          </a:xfrm>
        </p:spPr>
        <p:txBody>
          <a:bodyPr/>
          <a:lstStyle/>
          <a:p>
            <a:r>
              <a:rPr lang="en-US" dirty="0"/>
              <a:t>Advancements in technology are leading to introduction of modern payment solutions </a:t>
            </a:r>
          </a:p>
          <a:p>
            <a:r>
              <a:rPr lang="en-US" dirty="0"/>
              <a:t>Support from various institutions is providing hope for increased uptake of electronic payments</a:t>
            </a:r>
          </a:p>
          <a:p>
            <a:r>
              <a:rPr lang="en-US" dirty="0"/>
              <a:t>We expect the number of market players (PSPs) to increase due to introduction of clear regulatory instruments</a:t>
            </a:r>
          </a:p>
          <a:p>
            <a:r>
              <a:rPr lang="en-GB" dirty="0"/>
              <a:t>I</a:t>
            </a:r>
            <a:r>
              <a:rPr lang="en-US" dirty="0" err="1"/>
              <a:t>ntroduction</a:t>
            </a:r>
            <a:r>
              <a:rPr lang="en-US" dirty="0"/>
              <a:t> of National IDs by Government </a:t>
            </a:r>
          </a:p>
        </p:txBody>
      </p:sp>
    </p:spTree>
    <p:extLst>
      <p:ext uri="{BB962C8B-B14F-4D97-AF65-F5344CB8AC3E}">
        <p14:creationId xmlns:p14="http://schemas.microsoft.com/office/powerpoint/2010/main" val="62573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87152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652493"/>
            <a:ext cx="9601196" cy="633506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Current legal and regulatory framework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Payments systems modernization initiatives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C</a:t>
            </a:r>
            <a:r>
              <a:rPr lang="en-US" dirty="0" err="1"/>
              <a:t>urrent</a:t>
            </a:r>
            <a:r>
              <a:rPr lang="en-US" dirty="0"/>
              <a:t> Infrastructure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Institutional Arrangements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Cooperation and coordination with other regulators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Challenges and opportunities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 descr="RBM Emblem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787" y="630517"/>
            <a:ext cx="1555750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1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613647"/>
            <a:ext cx="9601196" cy="672352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legal and regulatory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RBM Act (1989)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Payment Systems Act (2016)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Interoperability Directive (2017)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Mobile Money guidelines (2011)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Rules and procedures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Various directives and regulations are being drafted </a:t>
            </a:r>
            <a:r>
              <a:rPr lang="en-US" dirty="0" err="1"/>
              <a:t>e.g</a:t>
            </a:r>
            <a:r>
              <a:rPr lang="en-US" dirty="0"/>
              <a:t> Payment Service Operator Directive, E-Money Regulations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 descr="RBM Emblem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463" y="658905"/>
            <a:ext cx="1555750" cy="84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7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60736"/>
          </a:xfrm>
        </p:spPr>
        <p:txBody>
          <a:bodyPr/>
          <a:lstStyle/>
          <a:p>
            <a:r>
              <a:rPr lang="en-GB" dirty="0"/>
              <a:t>Payments system modernisation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24223"/>
            <a:ext cx="9601196" cy="41218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Establishment of NPC in 1993 to modernize the NPS infrastructure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Implemented the RTGS in 2002 and ECCH in 2005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Implementation of the ATS which combined features of the RTGS, ACH and CSD in 2014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Implemented the National </a:t>
            </a:r>
            <a:r>
              <a:rPr lang="en-US" dirty="0" smtClean="0"/>
              <a:t>Switch </a:t>
            </a:r>
            <a:r>
              <a:rPr lang="en-US" dirty="0"/>
              <a:t>in 2015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Development of various retail solutions </a:t>
            </a:r>
            <a:r>
              <a:rPr lang="en-US" dirty="0" err="1"/>
              <a:t>e.g</a:t>
            </a:r>
            <a:r>
              <a:rPr lang="en-US" dirty="0"/>
              <a:t> mobile money (Airtel 2012 &amp; TNM 2013)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Development of groupings and taskforces to address network challenges and security concerns e.g. PNWG, EMV Migration Taskforce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Formulation of NTEP to have a holistic approach to addressing challenges affecting uptake of electronic payments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 descr="RBM Emblem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093" y="1"/>
            <a:ext cx="1555750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16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1F72-B54D-4A23-ADC1-08A6BD9E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7452"/>
            <a:ext cx="9601196" cy="71745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Current Infrastructure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AB52AC-D289-4099-B12E-97A18728B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>
            <a:fillRect/>
          </a:stretch>
        </p:blipFill>
        <p:spPr bwMode="auto">
          <a:xfrm>
            <a:off x="1295402" y="1755448"/>
            <a:ext cx="9986887" cy="410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NPSD is divided into two divisions: Policy and Settlements and Oversight and Compliance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Policy and Settlements seeks to improve the operating environment for all players by promoting and providing a modern payment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designs, implements and manages payment systems projects and manages clearing and settlement services through MITASS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also formulates and implements NPS policies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8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arr. 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Oversight and Compliance seeks to improve, strengthen and maintain the safety and efficiency of payment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This </a:t>
            </a:r>
            <a:r>
              <a:rPr lang="en-US" dirty="0" smtClean="0"/>
              <a:t>Division </a:t>
            </a:r>
            <a:r>
              <a:rPr lang="en-US" dirty="0"/>
              <a:t>formulates, develops and reviews NPS regulatory framework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also vets and assesses applications for authorization of PSPs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Carries out onsite and offsite inspections on PSPs operations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</a:t>
            </a:r>
            <a:r>
              <a:rPr lang="en-US" dirty="0"/>
              <a:t>he Division follows the risk based approach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2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Coordination and Cooperation with other regulators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RBM coordinates with the following regulators/ institutions to modernize payments in Malawi: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Government through Mof when formulating policies and regulations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FIA, CFTC, </a:t>
            </a:r>
            <a:r>
              <a:rPr lang="en-US" dirty="0" smtClean="0"/>
              <a:t>MACRA,BAM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Other central banks through various groupings such as the Committee of Central Bank Governors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World Bank and IMF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BM Emblem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68" y="471143"/>
            <a:ext cx="1296515" cy="107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1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Challenges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Lengthy legislation procedures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Network and power problems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Illiteracy and low levels of financial inclusion (49% included in 2014)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Infrastructure deployment (ATMs, POS devices) is very low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High usage of risky payment instruments i.e. cash, </a:t>
            </a:r>
            <a:r>
              <a:rPr lang="en-US" dirty="0" err="1"/>
              <a:t>cheques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Few PSPs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Lack of National IDs</a:t>
            </a:r>
          </a:p>
        </p:txBody>
      </p:sp>
    </p:spTree>
    <p:extLst>
      <p:ext uri="{BB962C8B-B14F-4D97-AF65-F5344CB8AC3E}">
        <p14:creationId xmlns:p14="http://schemas.microsoft.com/office/powerpoint/2010/main" val="2316551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3369</TotalTime>
  <Words>464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MALAWI’S APPROACH TO PAYMENT SYSTEMS OVERSIGHT</vt:lpstr>
      <vt:lpstr>Outline</vt:lpstr>
      <vt:lpstr>Current legal and regulatory framework</vt:lpstr>
      <vt:lpstr>Payments system modernisation initiatives</vt:lpstr>
      <vt:lpstr>Current Infrastructure</vt:lpstr>
      <vt:lpstr>Institutional Arrangements</vt:lpstr>
      <vt:lpstr>Institutional arr. cont..</vt:lpstr>
      <vt:lpstr>Coordination and Cooperation with other regulators</vt:lpstr>
      <vt:lpstr>Challenges and opportunities</vt:lpstr>
      <vt:lpstr>Opportunities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REGIONAL WORKSHOPS</dc:title>
  <dc:creator>Grenard Yotamu</dc:creator>
  <cp:lastModifiedBy>user</cp:lastModifiedBy>
  <cp:revision>89</cp:revision>
  <dcterms:created xsi:type="dcterms:W3CDTF">2017-04-24T13:03:44Z</dcterms:created>
  <dcterms:modified xsi:type="dcterms:W3CDTF">2017-10-17T03:12:11Z</dcterms:modified>
</cp:coreProperties>
</file>