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9"/>
  </p:notesMasterIdLst>
  <p:sldIdLst>
    <p:sldId id="256" r:id="rId7"/>
    <p:sldId id="257" r:id="rId8"/>
    <p:sldId id="267" r:id="rId9"/>
    <p:sldId id="265" r:id="rId10"/>
    <p:sldId id="263" r:id="rId11"/>
    <p:sldId id="264" r:id="rId12"/>
    <p:sldId id="259" r:id="rId13"/>
    <p:sldId id="260" r:id="rId14"/>
    <p:sldId id="266" r:id="rId15"/>
    <p:sldId id="261" r:id="rId16"/>
    <p:sldId id="262" r:id="rId17"/>
    <p:sldId id="25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amanomhata, Paulus" initials="NP" lastIdx="1" clrIdx="0">
    <p:extLst>
      <p:ext uri="{19B8F6BF-5375-455C-9EA6-DF929625EA0E}">
        <p15:presenceInfo xmlns:p15="http://schemas.microsoft.com/office/powerpoint/2012/main" userId="S-1-5-21-1497987746-2024937029-1233803906-39878" providerId="AD"/>
      </p:ext>
    </p:extLst>
  </p:cmAuthor>
  <p:cmAuthor id="2" name="Nakale, Julius" initials="NJ" lastIdx="1" clrIdx="1">
    <p:extLst>
      <p:ext uri="{19B8F6BF-5375-455C-9EA6-DF929625EA0E}">
        <p15:presenceInfo xmlns:p15="http://schemas.microsoft.com/office/powerpoint/2012/main" userId="S-1-5-21-1497987746-2024937029-1233803906-382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24" autoAdjust="0"/>
  </p:normalViewPr>
  <p:slideViewPr>
    <p:cSldViewPr>
      <p:cViewPr>
        <p:scale>
          <a:sx n="75" d="100"/>
          <a:sy n="75" d="100"/>
        </p:scale>
        <p:origin x="5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14965776336781"/>
          <c:y val="5.2683574775519229E-3"/>
          <c:w val="0.77613410051640896"/>
          <c:h val="0.98742951940106005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Namibian NPS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47-495E-B301-97569F49C3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47-495E-B301-97569F49C3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47-495E-B301-97569F49C3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347-495E-B301-97569F49C3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347-495E-B301-97569F49C3A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Settlement </a:t>
                    </a:r>
                    <a:r>
                      <a:rPr lang="en-US" smtClean="0"/>
                      <a:t>System </a:t>
                    </a:r>
                  </a:p>
                  <a:p>
                    <a:r>
                      <a:rPr lang="en-US" smtClean="0"/>
                      <a:t>(NISS)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47-495E-B301-97569F49C3A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59A9684-26ED-464B-ADB1-C0C0C714C77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47-495E-B301-97569F49C3A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61DAA42-8122-4464-8332-75F8D867671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47-495E-B301-97569F49C3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47-495E-B301-97569F49C3AC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Payment</a:t>
                    </a:r>
                    <a:r>
                      <a:rPr lang="en-US" baseline="0" dirty="0" smtClean="0"/>
                      <a:t> System Arrangements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F347-495E-B301-97569F49C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Settlement System</c:v>
                </c:pt>
                <c:pt idx="1">
                  <c:v>Clearing System</c:v>
                </c:pt>
                <c:pt idx="2">
                  <c:v>Payment System </c:v>
                </c:pt>
                <c:pt idx="3">
                  <c:v>Payment System Arrangements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47-495E-B301-97569F49C3A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1"/>
        <c:secondPieSize val="50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6F0A2-C69D-4266-B9B8-540EC7F7DFB5}" type="doc">
      <dgm:prSet loTypeId="urn:microsoft.com/office/officeart/2005/8/layout/h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6209300-E50C-464D-A985-B9AF55830BA9}">
      <dgm:prSet phldrT="[Text]"/>
      <dgm:spPr>
        <a:xfrm rot="16200000">
          <a:off x="-1812246" y="2736005"/>
          <a:ext cx="4268634" cy="50897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ZA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9 banks </a:t>
          </a:r>
          <a:endParaRPr lang="en-ZA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130DDD99-D8E9-474E-93D4-A5FBF738D824}" type="parTrans" cxnId="{D12FA491-DB49-43A4-9C78-DDEB2DEBC5F3}">
      <dgm:prSet/>
      <dgm:spPr/>
      <dgm:t>
        <a:bodyPr/>
        <a:lstStyle/>
        <a:p>
          <a:endParaRPr lang="en-ZA"/>
        </a:p>
      </dgm:t>
    </dgm:pt>
    <dgm:pt modelId="{616DDFCE-ADF8-455F-8F1B-D2552ACA5F64}" type="sibTrans" cxnId="{D12FA491-DB49-43A4-9C78-DDEB2DEBC5F3}">
      <dgm:prSet/>
      <dgm:spPr/>
      <dgm:t>
        <a:bodyPr/>
        <a:lstStyle/>
        <a:p>
          <a:endParaRPr lang="en-ZA"/>
        </a:p>
      </dgm:t>
    </dgm:pt>
    <dgm:pt modelId="{631B18F9-54E6-4B5C-B010-66A523BD72AB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Bank of Namibia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FA461816-50F2-446B-9A77-E07A6AE1E21D}" type="parTrans" cxnId="{01C62EA5-CF3F-4347-BBD1-7851683C529F}">
      <dgm:prSet/>
      <dgm:spPr/>
      <dgm:t>
        <a:bodyPr/>
        <a:lstStyle/>
        <a:p>
          <a:endParaRPr lang="en-ZA"/>
        </a:p>
      </dgm:t>
    </dgm:pt>
    <dgm:pt modelId="{95F573E0-84AF-4A17-AF75-AF5F278898E8}" type="sibTrans" cxnId="{01C62EA5-CF3F-4347-BBD1-7851683C529F}">
      <dgm:prSet/>
      <dgm:spPr/>
      <dgm:t>
        <a:bodyPr/>
        <a:lstStyle/>
        <a:p>
          <a:endParaRPr lang="en-ZA"/>
        </a:p>
      </dgm:t>
    </dgm:pt>
    <dgm:pt modelId="{82613D2C-E2BB-4F7A-9077-D8ECA282910E}">
      <dgm:prSet phldrT="[Text]"/>
      <dgm:spPr>
        <a:xfrm rot="16200000">
          <a:off x="1891566" y="2736005"/>
          <a:ext cx="4268634" cy="50897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ZA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12 service providers </a:t>
          </a:r>
          <a:endParaRPr lang="en-ZA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37E29CFD-65F6-4A1B-BDF2-9C036387BCA5}" type="parTrans" cxnId="{FC835880-9125-43A7-9E79-4E319699FD5A}">
      <dgm:prSet/>
      <dgm:spPr/>
      <dgm:t>
        <a:bodyPr/>
        <a:lstStyle/>
        <a:p>
          <a:endParaRPr lang="en-ZA"/>
        </a:p>
      </dgm:t>
    </dgm:pt>
    <dgm:pt modelId="{CF2BF278-305A-419E-B23E-C1E15731EEA5}" type="sibTrans" cxnId="{FC835880-9125-43A7-9E79-4E319699FD5A}">
      <dgm:prSet/>
      <dgm:spPr/>
      <dgm:t>
        <a:bodyPr/>
        <a:lstStyle/>
        <a:p>
          <a:endParaRPr lang="en-ZA"/>
        </a:p>
      </dgm:t>
    </dgm:pt>
    <dgm:pt modelId="{E3219232-184B-48E0-AFB7-CDE942F0DA4A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ATM Solutions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66475BBF-8C1F-4ABE-85B1-B734DDA33798}" type="parTrans" cxnId="{B261056D-03DF-48AD-AF3C-6ABE0C5F061F}">
      <dgm:prSet/>
      <dgm:spPr/>
      <dgm:t>
        <a:bodyPr/>
        <a:lstStyle/>
        <a:p>
          <a:endParaRPr lang="en-ZA"/>
        </a:p>
      </dgm:t>
    </dgm:pt>
    <dgm:pt modelId="{BAF61A2B-461E-49BB-8498-885EDC8678F7}" type="sibTrans" cxnId="{B261056D-03DF-48AD-AF3C-6ABE0C5F061F}">
      <dgm:prSet/>
      <dgm:spPr/>
      <dgm:t>
        <a:bodyPr/>
        <a:lstStyle/>
        <a:p>
          <a:endParaRPr lang="en-ZA"/>
        </a:p>
      </dgm:t>
    </dgm:pt>
    <dgm:pt modelId="{24DA413B-BD9C-41B1-9984-F80213927C32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eCentric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FDA0D1A8-85F1-40C9-831C-0EC8F173B95B}" type="parTrans" cxnId="{19260DC8-B206-4C88-8B53-155E7A6AF48B}">
      <dgm:prSet/>
      <dgm:spPr/>
      <dgm:t>
        <a:bodyPr/>
        <a:lstStyle/>
        <a:p>
          <a:endParaRPr lang="en-ZA"/>
        </a:p>
      </dgm:t>
    </dgm:pt>
    <dgm:pt modelId="{6FC6786F-8471-4529-8285-A6970387184E}" type="sibTrans" cxnId="{19260DC8-B206-4C88-8B53-155E7A6AF48B}">
      <dgm:prSet/>
      <dgm:spPr/>
      <dgm:t>
        <a:bodyPr/>
        <a:lstStyle/>
        <a:p>
          <a:endParaRPr lang="en-ZA"/>
        </a:p>
      </dgm:t>
    </dgm:pt>
    <dgm:pt modelId="{B2B85FC0-08D0-449C-90E6-170AD872EBD9}">
      <dgm:prSet phldrT="[Text]"/>
      <dgm:spPr>
        <a:xfrm rot="16200000">
          <a:off x="5595380" y="2736005"/>
          <a:ext cx="4268634" cy="50897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ZA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1 Payment Clearing House </a:t>
          </a:r>
          <a:endParaRPr lang="en-ZA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C9961DA0-3977-4A99-9CD5-585752098875}" type="parTrans" cxnId="{14DCD920-8EE1-4FC3-A58D-48321136E983}">
      <dgm:prSet/>
      <dgm:spPr/>
      <dgm:t>
        <a:bodyPr/>
        <a:lstStyle/>
        <a:p>
          <a:endParaRPr lang="en-ZA"/>
        </a:p>
      </dgm:t>
    </dgm:pt>
    <dgm:pt modelId="{DE4F9579-6620-48CD-BD7C-DA1386DD21F2}" type="sibTrans" cxnId="{14DCD920-8EE1-4FC3-A58D-48321136E983}">
      <dgm:prSet/>
      <dgm:spPr/>
      <dgm:t>
        <a:bodyPr/>
        <a:lstStyle/>
        <a:p>
          <a:endParaRPr lang="en-ZA"/>
        </a:p>
      </dgm:t>
    </dgm:pt>
    <dgm:pt modelId="{0B7C1184-3C33-470B-828A-833E3AB37DF4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272A968D-0DD7-468B-8E33-86A6BAD22F1A}" type="parTrans" cxnId="{DC615393-8044-47C6-BAF5-07AC2C01AFE0}">
      <dgm:prSet/>
      <dgm:spPr/>
      <dgm:t>
        <a:bodyPr/>
        <a:lstStyle/>
        <a:p>
          <a:endParaRPr lang="en-ZA"/>
        </a:p>
      </dgm:t>
    </dgm:pt>
    <dgm:pt modelId="{070BB2FB-5C52-42FE-8E80-3C605ACA4DE2}" type="sibTrans" cxnId="{DC615393-8044-47C6-BAF5-07AC2C01AFE0}">
      <dgm:prSet/>
      <dgm:spPr/>
      <dgm:t>
        <a:bodyPr/>
        <a:lstStyle/>
        <a:p>
          <a:endParaRPr lang="en-ZA"/>
        </a:p>
      </dgm:t>
    </dgm:pt>
    <dgm:pt modelId="{CB2181B1-61E9-484C-B627-1613420507A9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Bank Atlantico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FFAE52EF-CD54-4726-956A-B52A5E718545}" type="parTrans" cxnId="{85415DEC-76DB-402A-87E0-F5254D5A1565}">
      <dgm:prSet/>
      <dgm:spPr/>
      <dgm:t>
        <a:bodyPr/>
        <a:lstStyle/>
        <a:p>
          <a:endParaRPr lang="en-ZA"/>
        </a:p>
      </dgm:t>
    </dgm:pt>
    <dgm:pt modelId="{9856051E-5EBE-41F3-9204-095998307429}" type="sibTrans" cxnId="{85415DEC-76DB-402A-87E0-F5254D5A1565}">
      <dgm:prSet/>
      <dgm:spPr/>
      <dgm:t>
        <a:bodyPr/>
        <a:lstStyle/>
        <a:p>
          <a:endParaRPr lang="en-ZA"/>
        </a:p>
      </dgm:t>
    </dgm:pt>
    <dgm:pt modelId="{F7BD8FA1-A72E-4680-AD33-B9542BEFC98C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Bank BIC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41FE1244-520A-457A-8CE6-BCC813248376}" type="parTrans" cxnId="{FA6EEC48-ED5E-4651-9E8E-9EEF1C58B792}">
      <dgm:prSet/>
      <dgm:spPr/>
      <dgm:t>
        <a:bodyPr/>
        <a:lstStyle/>
        <a:p>
          <a:endParaRPr lang="en-ZA"/>
        </a:p>
      </dgm:t>
    </dgm:pt>
    <dgm:pt modelId="{3321C17E-FBA7-4499-8ADB-027DEF4FC03A}" type="sibTrans" cxnId="{FA6EEC48-ED5E-4651-9E8E-9EEF1C58B792}">
      <dgm:prSet/>
      <dgm:spPr/>
      <dgm:t>
        <a:bodyPr/>
        <a:lstStyle/>
        <a:p>
          <a:endParaRPr lang="en-ZA"/>
        </a:p>
      </dgm:t>
    </dgm:pt>
    <dgm:pt modelId="{0A2410A3-B80D-48A6-9B09-2E68565496B7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Bank Windhoek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F1EFA9FA-2516-4726-B94B-E12F3DAC6C0F}" type="parTrans" cxnId="{306A68B0-8C95-48F3-A664-304F9D9E6562}">
      <dgm:prSet/>
      <dgm:spPr/>
      <dgm:t>
        <a:bodyPr/>
        <a:lstStyle/>
        <a:p>
          <a:endParaRPr lang="en-ZA"/>
        </a:p>
      </dgm:t>
    </dgm:pt>
    <dgm:pt modelId="{DB321505-095A-4F3A-B94C-EB0C1FBE14B0}" type="sibTrans" cxnId="{306A68B0-8C95-48F3-A664-304F9D9E6562}">
      <dgm:prSet/>
      <dgm:spPr/>
      <dgm:t>
        <a:bodyPr/>
        <a:lstStyle/>
        <a:p>
          <a:endParaRPr lang="en-ZA"/>
        </a:p>
      </dgm:t>
    </dgm:pt>
    <dgm:pt modelId="{09F687AB-D910-4B75-929A-5162F2F915F0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First National Bank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FFC23EAC-A00E-47F4-94C0-3100A5D116A3}" type="parTrans" cxnId="{CE15AA26-C9C2-47EB-9422-D62FF6E7105B}">
      <dgm:prSet/>
      <dgm:spPr/>
      <dgm:t>
        <a:bodyPr/>
        <a:lstStyle/>
        <a:p>
          <a:endParaRPr lang="en-ZA"/>
        </a:p>
      </dgm:t>
    </dgm:pt>
    <dgm:pt modelId="{560EDD8A-A410-4D8C-8D31-E5BC039B4D71}" type="sibTrans" cxnId="{CE15AA26-C9C2-47EB-9422-D62FF6E7105B}">
      <dgm:prSet/>
      <dgm:spPr/>
      <dgm:t>
        <a:bodyPr/>
        <a:lstStyle/>
        <a:p>
          <a:endParaRPr lang="en-ZA"/>
        </a:p>
      </dgm:t>
    </dgm:pt>
    <dgm:pt modelId="{4D22964D-7B5E-4DF7-BE1F-917A3B7E0F41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Nedbank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49D4083C-0908-4913-8176-29A511DCC5CE}" type="parTrans" cxnId="{492B0613-E80D-4768-8DDF-48C061C9A497}">
      <dgm:prSet/>
      <dgm:spPr/>
      <dgm:t>
        <a:bodyPr/>
        <a:lstStyle/>
        <a:p>
          <a:endParaRPr lang="en-ZA"/>
        </a:p>
      </dgm:t>
    </dgm:pt>
    <dgm:pt modelId="{E59EAA4C-99ED-4575-B420-98E95D7C478A}" type="sibTrans" cxnId="{492B0613-E80D-4768-8DDF-48C061C9A497}">
      <dgm:prSet/>
      <dgm:spPr/>
      <dgm:t>
        <a:bodyPr/>
        <a:lstStyle/>
        <a:p>
          <a:endParaRPr lang="en-ZA"/>
        </a:p>
      </dgm:t>
    </dgm:pt>
    <dgm:pt modelId="{5AF1E1DF-49E4-4011-9788-C3EE6F8DC9C3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Standard Bank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3A727ABE-097D-489B-9632-2988A431B192}" type="parTrans" cxnId="{138FEC15-AFF2-456B-9DA6-445575BFB75B}">
      <dgm:prSet/>
      <dgm:spPr/>
      <dgm:t>
        <a:bodyPr/>
        <a:lstStyle/>
        <a:p>
          <a:endParaRPr lang="en-ZA"/>
        </a:p>
      </dgm:t>
    </dgm:pt>
    <dgm:pt modelId="{B6C07E01-4547-42B0-9B15-3B67D9C958C2}" type="sibTrans" cxnId="{138FEC15-AFF2-456B-9DA6-445575BFB75B}">
      <dgm:prSet/>
      <dgm:spPr/>
      <dgm:t>
        <a:bodyPr/>
        <a:lstStyle/>
        <a:p>
          <a:endParaRPr lang="en-ZA"/>
        </a:p>
      </dgm:t>
    </dgm:pt>
    <dgm:pt modelId="{FDF26F2F-558C-4A7E-AA98-7F6DE62A98FC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Letshego Bank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4833363D-ABDC-4869-92C0-F11639D02C0F}" type="parTrans" cxnId="{3C8C46F8-D4C5-4AB5-B8ED-5F04846FE8D2}">
      <dgm:prSet/>
      <dgm:spPr/>
      <dgm:t>
        <a:bodyPr/>
        <a:lstStyle/>
        <a:p>
          <a:endParaRPr lang="en-ZA"/>
        </a:p>
      </dgm:t>
    </dgm:pt>
    <dgm:pt modelId="{207D6069-9A8D-4495-AE7A-B484AC3BCFEA}" type="sibTrans" cxnId="{3C8C46F8-D4C5-4AB5-B8ED-5F04846FE8D2}">
      <dgm:prSet/>
      <dgm:spPr/>
      <dgm:t>
        <a:bodyPr/>
        <a:lstStyle/>
        <a:p>
          <a:endParaRPr lang="en-ZA"/>
        </a:p>
      </dgm:t>
    </dgm:pt>
    <dgm:pt modelId="{BF9F05C0-8F40-4E76-B5C4-31CBC01FDA91}">
      <dgm:prSet phldrT="[Text]" custT="1"/>
      <dgm:spPr>
        <a:xfrm>
          <a:off x="576556" y="856174"/>
          <a:ext cx="2535221" cy="4268634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Trustco Bank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84977EBB-920C-48B3-97AB-EDF43CB2E72C}" type="parTrans" cxnId="{3B2B8848-18CF-4EF2-8913-FF67CBEEF49B}">
      <dgm:prSet/>
      <dgm:spPr/>
      <dgm:t>
        <a:bodyPr/>
        <a:lstStyle/>
        <a:p>
          <a:endParaRPr lang="en-ZA"/>
        </a:p>
      </dgm:t>
    </dgm:pt>
    <dgm:pt modelId="{DD04E7D6-6B41-41CD-B7B5-A090753B821A}" type="sibTrans" cxnId="{3B2B8848-18CF-4EF2-8913-FF67CBEEF49B}">
      <dgm:prSet/>
      <dgm:spPr/>
      <dgm:t>
        <a:bodyPr/>
        <a:lstStyle/>
        <a:p>
          <a:endParaRPr lang="en-ZA"/>
        </a:p>
      </dgm:t>
    </dgm:pt>
    <dgm:pt modelId="{E283BB8E-C804-43C8-89D9-1F1CEC13F058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Fidel Ipumbu Mobile Technology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2BA91954-1681-498E-90EF-43523DCABBD8}" type="parTrans" cxnId="{8912F713-2E51-4468-8C77-F9B17208660C}">
      <dgm:prSet/>
      <dgm:spPr/>
      <dgm:t>
        <a:bodyPr/>
        <a:lstStyle/>
        <a:p>
          <a:endParaRPr lang="en-ZA"/>
        </a:p>
      </dgm:t>
    </dgm:pt>
    <dgm:pt modelId="{E18CBCDC-6205-4558-9179-775F771ECE63}" type="sibTrans" cxnId="{8912F713-2E51-4468-8C77-F9B17208660C}">
      <dgm:prSet/>
      <dgm:spPr/>
      <dgm:t>
        <a:bodyPr/>
        <a:lstStyle/>
        <a:p>
          <a:endParaRPr lang="en-ZA"/>
        </a:p>
      </dgm:t>
    </dgm:pt>
    <dgm:pt modelId="{C68EFC0D-A5E5-438E-9032-BB86A0D78459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Hyphen Technology Namibia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63364617-C98A-425F-B9D0-DA87DEED8B1B}" type="parTrans" cxnId="{6266D6A2-EB16-481F-936C-9FB711415C13}">
      <dgm:prSet/>
      <dgm:spPr/>
      <dgm:t>
        <a:bodyPr/>
        <a:lstStyle/>
        <a:p>
          <a:endParaRPr lang="en-ZA"/>
        </a:p>
      </dgm:t>
    </dgm:pt>
    <dgm:pt modelId="{3ACD5AFD-74C0-4D4C-85B2-2E78C3D65494}" type="sibTrans" cxnId="{6266D6A2-EB16-481F-936C-9FB711415C13}">
      <dgm:prSet/>
      <dgm:spPr/>
      <dgm:t>
        <a:bodyPr/>
        <a:lstStyle/>
        <a:p>
          <a:endParaRPr lang="en-ZA"/>
        </a:p>
      </dgm:t>
    </dgm:pt>
    <dgm:pt modelId="{F9986469-C24E-40B1-83B6-063FDE6BC467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Innervation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EE8F5BDA-D9D0-47D3-BB01-CEA5812632BC}" type="parTrans" cxnId="{8C960B3F-0058-4287-BA44-717208229EF7}">
      <dgm:prSet/>
      <dgm:spPr/>
      <dgm:t>
        <a:bodyPr/>
        <a:lstStyle/>
        <a:p>
          <a:endParaRPr lang="en-ZA"/>
        </a:p>
      </dgm:t>
    </dgm:pt>
    <dgm:pt modelId="{3DECE3D2-8B2D-454B-947E-669889DD524D}" type="sibTrans" cxnId="{8C960B3F-0058-4287-BA44-717208229EF7}">
      <dgm:prSet/>
      <dgm:spPr/>
      <dgm:t>
        <a:bodyPr/>
        <a:lstStyle/>
        <a:p>
          <a:endParaRPr lang="en-ZA"/>
        </a:p>
      </dgm:t>
    </dgm:pt>
    <dgm:pt modelId="{E954F043-5AE1-42E2-B3B2-137E10A0E100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Namclear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D1AF1C04-585F-4B2F-807A-51EC4C4FE145}" type="parTrans" cxnId="{79DCBF4C-A7D1-459C-B69C-730181E77D12}">
      <dgm:prSet/>
      <dgm:spPr/>
      <dgm:t>
        <a:bodyPr/>
        <a:lstStyle/>
        <a:p>
          <a:endParaRPr lang="en-ZA"/>
        </a:p>
      </dgm:t>
    </dgm:pt>
    <dgm:pt modelId="{E567B335-2C9B-4FEA-88B5-D928EB6D4AF6}" type="sibTrans" cxnId="{79DCBF4C-A7D1-459C-B69C-730181E77D12}">
      <dgm:prSet/>
      <dgm:spPr/>
      <dgm:t>
        <a:bodyPr/>
        <a:lstStyle/>
        <a:p>
          <a:endParaRPr lang="en-ZA"/>
        </a:p>
      </dgm:t>
    </dgm:pt>
    <dgm:pt modelId="{205EA499-D44F-4862-9D1B-214F7F26166C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National Payment System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EBFDD826-F6F3-4359-972A-9661A7CE0AE6}" type="parTrans" cxnId="{C456DE60-38F9-41AD-BD8B-0845E92B17DD}">
      <dgm:prSet/>
      <dgm:spPr/>
      <dgm:t>
        <a:bodyPr/>
        <a:lstStyle/>
        <a:p>
          <a:endParaRPr lang="en-ZA"/>
        </a:p>
      </dgm:t>
    </dgm:pt>
    <dgm:pt modelId="{5B5E512D-30E5-4E37-9DFA-760332E564FB}" type="sibTrans" cxnId="{C456DE60-38F9-41AD-BD8B-0845E92B17DD}">
      <dgm:prSet/>
      <dgm:spPr/>
      <dgm:t>
        <a:bodyPr/>
        <a:lstStyle/>
        <a:p>
          <a:endParaRPr lang="en-ZA"/>
        </a:p>
      </dgm:t>
    </dgm:pt>
    <dgm:pt modelId="{7FB7CCA0-52B8-44EC-A599-75DEAD57149F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PayMate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916B1902-A654-4A5C-95C0-BE89F8ACC28D}" type="parTrans" cxnId="{E9DAB1E5-8FDE-4945-8793-98819C64312D}">
      <dgm:prSet/>
      <dgm:spPr/>
      <dgm:t>
        <a:bodyPr/>
        <a:lstStyle/>
        <a:p>
          <a:endParaRPr lang="en-ZA"/>
        </a:p>
      </dgm:t>
    </dgm:pt>
    <dgm:pt modelId="{4F6730A9-B07A-47C5-80D8-AEB53228316D}" type="sibTrans" cxnId="{E9DAB1E5-8FDE-4945-8793-98819C64312D}">
      <dgm:prSet/>
      <dgm:spPr/>
      <dgm:t>
        <a:bodyPr/>
        <a:lstStyle/>
        <a:p>
          <a:endParaRPr lang="en-ZA"/>
        </a:p>
      </dgm:t>
    </dgm:pt>
    <dgm:pt modelId="{28377572-3DFB-4C5C-B377-03873E94305D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Realpay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693487AA-21E5-42DA-9CD2-7B78298A698A}" type="parTrans" cxnId="{BF5B13A0-A4EA-49F5-94EE-B50B288B6F11}">
      <dgm:prSet/>
      <dgm:spPr/>
      <dgm:t>
        <a:bodyPr/>
        <a:lstStyle/>
        <a:p>
          <a:endParaRPr lang="en-ZA"/>
        </a:p>
      </dgm:t>
    </dgm:pt>
    <dgm:pt modelId="{45E87D48-F357-49BF-B57E-1CB162993E2D}" type="sibTrans" cxnId="{BF5B13A0-A4EA-49F5-94EE-B50B288B6F11}">
      <dgm:prSet/>
      <dgm:spPr/>
      <dgm:t>
        <a:bodyPr/>
        <a:lstStyle/>
        <a:p>
          <a:endParaRPr lang="en-ZA"/>
        </a:p>
      </dgm:t>
    </dgm:pt>
    <dgm:pt modelId="{8CDEBF99-45CF-4043-B050-79E85C66F7D2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Smart Switch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DEEECC06-419F-49F5-8AF5-66E12B20AADA}" type="parTrans" cxnId="{9EAB8204-F1FB-4399-B14E-E62658FD03F3}">
      <dgm:prSet/>
      <dgm:spPr/>
      <dgm:t>
        <a:bodyPr/>
        <a:lstStyle/>
        <a:p>
          <a:endParaRPr lang="en-ZA"/>
        </a:p>
      </dgm:t>
    </dgm:pt>
    <dgm:pt modelId="{F4BB8C02-BF06-4ED0-9F44-F44306A3283A}" type="sibTrans" cxnId="{9EAB8204-F1FB-4399-B14E-E62658FD03F3}">
      <dgm:prSet/>
      <dgm:spPr/>
      <dgm:t>
        <a:bodyPr/>
        <a:lstStyle/>
        <a:p>
          <a:endParaRPr lang="en-ZA"/>
        </a:p>
      </dgm:t>
    </dgm:pt>
    <dgm:pt modelId="{5E67D9FD-686C-4BCC-BCD8-BECDE2C704A7}">
      <dgm:prSet phldrT="[Text]" custT="1"/>
      <dgm:spPr>
        <a:xfrm>
          <a:off x="4373235" y="725448"/>
          <a:ext cx="2535221" cy="4595568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Virtual Card Services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F9141F4A-769E-46F8-AEE3-8FCA7C85282A}" type="parTrans" cxnId="{492CB32C-324B-4044-8E2F-0A173F039FC1}">
      <dgm:prSet/>
      <dgm:spPr/>
      <dgm:t>
        <a:bodyPr/>
        <a:lstStyle/>
        <a:p>
          <a:endParaRPr lang="en-ZA"/>
        </a:p>
      </dgm:t>
    </dgm:pt>
    <dgm:pt modelId="{953A09FB-4542-4FB9-B698-8C2C0FFCC811}" type="sibTrans" cxnId="{492CB32C-324B-4044-8E2F-0A173F039FC1}">
      <dgm:prSet/>
      <dgm:spPr/>
      <dgm:t>
        <a:bodyPr/>
        <a:lstStyle/>
        <a:p>
          <a:endParaRPr lang="en-ZA"/>
        </a:p>
      </dgm:t>
    </dgm:pt>
    <dgm:pt modelId="{907BFC72-BC97-4959-9E83-9D284350D6F7}">
      <dgm:prSet phldrT="[Text]" custT="1"/>
      <dgm:spPr>
        <a:xfrm>
          <a:off x="7984183" y="856174"/>
          <a:ext cx="2535221" cy="4268634"/>
        </a:xfrm>
        <a:prstGeom prst="rect">
          <a:avLst/>
        </a:prstGeom>
        <a:gradFill rotWithShape="0">
          <a:gsLst>
            <a:gs pos="0">
              <a:srgbClr val="6AAC90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6AAC90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PCH Paper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7498624F-ABDA-474B-8162-03DA5C44CCA5}" type="sibTrans" cxnId="{10333562-551E-4FB8-8FB2-440E8ADEF810}">
      <dgm:prSet/>
      <dgm:spPr/>
      <dgm:t>
        <a:bodyPr/>
        <a:lstStyle/>
        <a:p>
          <a:endParaRPr lang="en-ZA"/>
        </a:p>
      </dgm:t>
    </dgm:pt>
    <dgm:pt modelId="{F43840DE-FC3F-422A-BDC9-BFD8613228A5}" type="parTrans" cxnId="{10333562-551E-4FB8-8FB2-440E8ADEF810}">
      <dgm:prSet/>
      <dgm:spPr/>
      <dgm:t>
        <a:bodyPr/>
        <a:lstStyle/>
        <a:p>
          <a:endParaRPr lang="en-ZA"/>
        </a:p>
      </dgm:t>
    </dgm:pt>
    <dgm:pt modelId="{555E31F4-0AF7-432D-AEB5-C1A2A932A3F4}">
      <dgm:prSet phldrT="[Text]" custT="1"/>
      <dgm:spPr>
        <a:xfrm>
          <a:off x="7984183" y="856174"/>
          <a:ext cx="2535221" cy="4268634"/>
        </a:xfrm>
        <a:prstGeom prst="rect">
          <a:avLst/>
        </a:prstGeom>
        <a:gradFill rotWithShape="0">
          <a:gsLst>
            <a:gs pos="0">
              <a:srgbClr val="6AAC90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6AAC90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PCH Immediate Settlement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A6AFE05E-304B-4AE4-AA38-4D74FEB03A77}" type="sibTrans" cxnId="{2FDEB4CE-3E2F-41CE-9CC8-83B4A7931D7E}">
      <dgm:prSet/>
      <dgm:spPr/>
      <dgm:t>
        <a:bodyPr/>
        <a:lstStyle/>
        <a:p>
          <a:endParaRPr lang="en-ZA"/>
        </a:p>
      </dgm:t>
    </dgm:pt>
    <dgm:pt modelId="{0B72AEC5-80C6-4CA4-9BA7-F150A8D0187C}" type="parTrans" cxnId="{2FDEB4CE-3E2F-41CE-9CC8-83B4A7931D7E}">
      <dgm:prSet/>
      <dgm:spPr/>
      <dgm:t>
        <a:bodyPr/>
        <a:lstStyle/>
        <a:p>
          <a:endParaRPr lang="en-ZA"/>
        </a:p>
      </dgm:t>
    </dgm:pt>
    <dgm:pt modelId="{BB74FB1B-8411-4597-A17B-52CAA37B8133}">
      <dgm:prSet phldrT="[Text]" custT="1"/>
      <dgm:spPr>
        <a:xfrm>
          <a:off x="7984183" y="856174"/>
          <a:ext cx="2535221" cy="4268634"/>
        </a:xfrm>
        <a:prstGeom prst="rect">
          <a:avLst/>
        </a:prstGeom>
        <a:gradFill rotWithShape="0">
          <a:gsLst>
            <a:gs pos="0">
              <a:srgbClr val="6AAC90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6AAC90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PCH Electronic Funds Transfer 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6122AC15-8EE7-40A5-B29D-FC14EEC6733B}" type="sibTrans" cxnId="{7A354B9D-2CC2-4271-A91A-88D55C640983}">
      <dgm:prSet/>
      <dgm:spPr/>
      <dgm:t>
        <a:bodyPr/>
        <a:lstStyle/>
        <a:p>
          <a:endParaRPr lang="en-ZA"/>
        </a:p>
      </dgm:t>
    </dgm:pt>
    <dgm:pt modelId="{95B21D50-CC91-4A3F-8064-E17BCC1C245B}" type="parTrans" cxnId="{7A354B9D-2CC2-4271-A91A-88D55C640983}">
      <dgm:prSet/>
      <dgm:spPr/>
      <dgm:t>
        <a:bodyPr/>
        <a:lstStyle/>
        <a:p>
          <a:endParaRPr lang="en-ZA"/>
        </a:p>
      </dgm:t>
    </dgm:pt>
    <dgm:pt modelId="{B0413787-9D1D-49EB-A15F-E997858D8BB7}">
      <dgm:prSet phldrT="[Text]" custT="1"/>
      <dgm:spPr>
        <a:xfrm>
          <a:off x="7984183" y="856174"/>
          <a:ext cx="2535221" cy="4268634"/>
        </a:xfrm>
        <a:prstGeom prst="rect">
          <a:avLst/>
        </a:prstGeom>
        <a:gradFill rotWithShape="0">
          <a:gsLst>
            <a:gs pos="0">
              <a:srgbClr val="6AAC90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6AAC90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ZA" sz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PCH Card</a:t>
          </a:r>
          <a:endParaRPr lang="en-ZA" sz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D222F525-8A36-41EA-8D05-D64F0F775709}" type="sibTrans" cxnId="{077164E7-6A73-40D3-A213-4DDE6DF04B31}">
      <dgm:prSet/>
      <dgm:spPr/>
      <dgm:t>
        <a:bodyPr/>
        <a:lstStyle/>
        <a:p>
          <a:endParaRPr lang="en-ZA"/>
        </a:p>
      </dgm:t>
    </dgm:pt>
    <dgm:pt modelId="{8B7F5BE1-CC61-4AD7-9D26-DFF1210C8165}" type="parTrans" cxnId="{077164E7-6A73-40D3-A213-4DDE6DF04B31}">
      <dgm:prSet/>
      <dgm:spPr/>
      <dgm:t>
        <a:bodyPr/>
        <a:lstStyle/>
        <a:p>
          <a:endParaRPr lang="en-ZA"/>
        </a:p>
      </dgm:t>
    </dgm:pt>
    <dgm:pt modelId="{C96B73B8-21CC-4B2A-B06E-B3BCD6E8E9D0}" type="pres">
      <dgm:prSet presAssocID="{CD06F0A2-C69D-4266-B9B8-540EC7F7DFB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14BC9811-1A1D-446F-9034-3C83D54BF786}" type="pres">
      <dgm:prSet presAssocID="{76209300-E50C-464D-A985-B9AF55830BA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983A4A7-0ABF-4613-BF74-3AFF279B80A2}" type="pres">
      <dgm:prSet presAssocID="{76209300-E50C-464D-A985-B9AF55830BA9}" presName="image" presStyleLbl="fgImgPlace1" presStyleIdx="0" presStyleCnt="3"/>
      <dgm:spPr>
        <a:xfrm>
          <a:off x="67584" y="184331"/>
          <a:ext cx="1017944" cy="101794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Text" lastClr="000000"/>
          </a:contourClr>
        </a:sp3d>
      </dgm:spPr>
      <dgm:t>
        <a:bodyPr/>
        <a:lstStyle/>
        <a:p>
          <a:endParaRPr lang="en-ZA"/>
        </a:p>
      </dgm:t>
    </dgm:pt>
    <dgm:pt modelId="{085458AC-B2B9-40B2-9BF6-270229DC00D5}" type="pres">
      <dgm:prSet presAssocID="{76209300-E50C-464D-A985-B9AF55830BA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F991E3-DE94-4BC1-BB6E-75C6C3FEB2A8}" type="pres">
      <dgm:prSet presAssocID="{76209300-E50C-464D-A985-B9AF55830BA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5116F9-A10F-4A03-B717-B496245A09DF}" type="pres">
      <dgm:prSet presAssocID="{616DDFCE-ADF8-455F-8F1B-D2552ACA5F64}" presName="sibTrans" presStyleCnt="0"/>
      <dgm:spPr/>
      <dgm:t>
        <a:bodyPr/>
        <a:lstStyle/>
        <a:p>
          <a:endParaRPr lang="en-ZA"/>
        </a:p>
      </dgm:t>
    </dgm:pt>
    <dgm:pt modelId="{702DB2A2-5BF2-41C4-899E-255E1C5C99F7}" type="pres">
      <dgm:prSet presAssocID="{82613D2C-E2BB-4F7A-9077-D8ECA282910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EE84572-1AC5-45E2-A108-D6E199A61EE7}" type="pres">
      <dgm:prSet presAssocID="{82613D2C-E2BB-4F7A-9077-D8ECA282910E}" presName="image" presStyleLbl="fgImgPlace1" presStyleIdx="1" presStyleCnt="3"/>
      <dgm:spPr>
        <a:xfrm>
          <a:off x="3771397" y="184331"/>
          <a:ext cx="1017944" cy="10179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Text" lastClr="000000"/>
          </a:contourClr>
        </a:sp3d>
      </dgm:spPr>
      <dgm:t>
        <a:bodyPr/>
        <a:lstStyle/>
        <a:p>
          <a:endParaRPr lang="en-ZA"/>
        </a:p>
      </dgm:t>
    </dgm:pt>
    <dgm:pt modelId="{9441BB2A-FF76-4471-B91C-21028E8FAFF1}" type="pres">
      <dgm:prSet presAssocID="{82613D2C-E2BB-4F7A-9077-D8ECA282910E}" presName="childNode" presStyleLbl="node1" presStyleIdx="1" presStyleCnt="3" custScaleY="107659" custLinFactNeighborX="3663" custLinFactNeighborY="76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84F4E8A-FB25-492A-A225-35216B5DE3CE}" type="pres">
      <dgm:prSet presAssocID="{82613D2C-E2BB-4F7A-9077-D8ECA282910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A21A8B7-F620-4908-9931-CDBE6DD901D5}" type="pres">
      <dgm:prSet presAssocID="{CF2BF278-305A-419E-B23E-C1E15731EEA5}" presName="sibTrans" presStyleCnt="0"/>
      <dgm:spPr/>
      <dgm:t>
        <a:bodyPr/>
        <a:lstStyle/>
        <a:p>
          <a:endParaRPr lang="en-ZA"/>
        </a:p>
      </dgm:t>
    </dgm:pt>
    <dgm:pt modelId="{29ACD98B-EE19-4251-A09C-B39C93C5160E}" type="pres">
      <dgm:prSet presAssocID="{B2B85FC0-08D0-449C-90E6-170AD872EBD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B9A8D87-B14C-4761-A71E-BE2CC1E75811}" type="pres">
      <dgm:prSet presAssocID="{B2B85FC0-08D0-449C-90E6-170AD872EBD9}" presName="image" presStyleLbl="fgImgPlace1" presStyleIdx="2" presStyleCnt="3"/>
      <dgm:spPr>
        <a:xfrm>
          <a:off x="7475211" y="184331"/>
          <a:ext cx="1017944" cy="101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Text" lastClr="000000"/>
          </a:contourClr>
        </a:sp3d>
      </dgm:spPr>
      <dgm:t>
        <a:bodyPr/>
        <a:lstStyle/>
        <a:p>
          <a:endParaRPr lang="en-ZA"/>
        </a:p>
      </dgm:t>
    </dgm:pt>
    <dgm:pt modelId="{44A413D6-FCEA-4A88-9C40-C86616884ED5}" type="pres">
      <dgm:prSet presAssocID="{B2B85FC0-08D0-449C-90E6-170AD872EBD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9DFBF6-0A8A-4DCE-850A-7EEC92D12D98}" type="pres">
      <dgm:prSet presAssocID="{B2B85FC0-08D0-449C-90E6-170AD872EBD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E15AA26-C9C2-47EB-9422-D62FF6E7105B}" srcId="{76209300-E50C-464D-A985-B9AF55830BA9}" destId="{09F687AB-D910-4B75-929A-5162F2F915F0}" srcOrd="4" destOrd="0" parTransId="{FFC23EAC-A00E-47F4-94C0-3100A5D116A3}" sibTransId="{560EDD8A-A410-4D8C-8D31-E5BC039B4D71}"/>
    <dgm:cxn modelId="{2826A162-93AD-2141-BD9E-AF47D479E2D7}" type="presOf" srcId="{0A2410A3-B80D-48A6-9B09-2E68565496B7}" destId="{085458AC-B2B9-40B2-9BF6-270229DC00D5}" srcOrd="0" destOrd="3" presId="urn:microsoft.com/office/officeart/2005/8/layout/hList2"/>
    <dgm:cxn modelId="{FC835880-9125-43A7-9E79-4E319699FD5A}" srcId="{CD06F0A2-C69D-4266-B9B8-540EC7F7DFB5}" destId="{82613D2C-E2BB-4F7A-9077-D8ECA282910E}" srcOrd="1" destOrd="0" parTransId="{37E29CFD-65F6-4A1B-BDF2-9C036387BCA5}" sibTransId="{CF2BF278-305A-419E-B23E-C1E15731EEA5}"/>
    <dgm:cxn modelId="{093BFAA6-6B3F-A74E-8B19-A15700A0489E}" type="presOf" srcId="{5E67D9FD-686C-4BCC-BCD8-BECDE2C704A7}" destId="{9441BB2A-FF76-4471-B91C-21028E8FAFF1}" srcOrd="0" destOrd="10" presId="urn:microsoft.com/office/officeart/2005/8/layout/hList2"/>
    <dgm:cxn modelId="{D6BE09EA-CEED-A14C-8F20-48D946114E34}" type="presOf" srcId="{CB2181B1-61E9-484C-B627-1613420507A9}" destId="{085458AC-B2B9-40B2-9BF6-270229DC00D5}" srcOrd="0" destOrd="0" presId="urn:microsoft.com/office/officeart/2005/8/layout/hList2"/>
    <dgm:cxn modelId="{492CB32C-324B-4044-8E2F-0A173F039FC1}" srcId="{82613D2C-E2BB-4F7A-9077-D8ECA282910E}" destId="{5E67D9FD-686C-4BCC-BCD8-BECDE2C704A7}" srcOrd="10" destOrd="0" parTransId="{F9141F4A-769E-46F8-AEE3-8FCA7C85282A}" sibTransId="{953A09FB-4542-4FB9-B698-8C2C0FFCC811}"/>
    <dgm:cxn modelId="{10333562-551E-4FB8-8FB2-440E8ADEF810}" srcId="{B2B85FC0-08D0-449C-90E6-170AD872EBD9}" destId="{907BFC72-BC97-4959-9E83-9D284350D6F7}" srcOrd="3" destOrd="0" parTransId="{F43840DE-FC3F-422A-BDC9-BFD8613228A5}" sibTransId="{7498624F-ABDA-474B-8162-03DA5C44CCA5}"/>
    <dgm:cxn modelId="{B22D6F9B-6ACB-AE45-A53C-AEBD3CFFB2A4}" type="presOf" srcId="{555E31F4-0AF7-432D-AEB5-C1A2A932A3F4}" destId="{44A413D6-FCEA-4A88-9C40-C86616884ED5}" srcOrd="0" destOrd="2" presId="urn:microsoft.com/office/officeart/2005/8/layout/hList2"/>
    <dgm:cxn modelId="{9EAB8204-F1FB-4399-B14E-E62658FD03F3}" srcId="{82613D2C-E2BB-4F7A-9077-D8ECA282910E}" destId="{8CDEBF99-45CF-4043-B050-79E85C66F7D2}" srcOrd="9" destOrd="0" parTransId="{DEEECC06-419F-49F5-8AF5-66E12B20AADA}" sibTransId="{F4BB8C02-BF06-4ED0-9F44-F44306A3283A}"/>
    <dgm:cxn modelId="{138FEC15-AFF2-456B-9DA6-445575BFB75B}" srcId="{76209300-E50C-464D-A985-B9AF55830BA9}" destId="{5AF1E1DF-49E4-4011-9788-C3EE6F8DC9C3}" srcOrd="7" destOrd="0" parTransId="{3A727ABE-097D-489B-9632-2988A431B192}" sibTransId="{B6C07E01-4547-42B0-9B15-3B67D9C958C2}"/>
    <dgm:cxn modelId="{3120F234-9196-5343-9069-7BBCB4440444}" type="presOf" srcId="{24DA413B-BD9C-41B1-9984-F80213927C32}" destId="{9441BB2A-FF76-4471-B91C-21028E8FAFF1}" srcOrd="0" destOrd="1" presId="urn:microsoft.com/office/officeart/2005/8/layout/hList2"/>
    <dgm:cxn modelId="{077164E7-6A73-40D3-A213-4DDE6DF04B31}" srcId="{B2B85FC0-08D0-449C-90E6-170AD872EBD9}" destId="{B0413787-9D1D-49EB-A15F-E997858D8BB7}" srcOrd="0" destOrd="0" parTransId="{8B7F5BE1-CC61-4AD7-9D26-DFF1210C8165}" sibTransId="{D222F525-8A36-41EA-8D05-D64F0F775709}"/>
    <dgm:cxn modelId="{3B2B8848-18CF-4EF2-8913-FF67CBEEF49B}" srcId="{76209300-E50C-464D-A985-B9AF55830BA9}" destId="{BF9F05C0-8F40-4E76-B5C4-31CBC01FDA91}" srcOrd="8" destOrd="0" parTransId="{84977EBB-920C-48B3-97AB-EDF43CB2E72C}" sibTransId="{DD04E7D6-6B41-41CD-B7B5-A090753B821A}"/>
    <dgm:cxn modelId="{8912F713-2E51-4468-8C77-F9B17208660C}" srcId="{82613D2C-E2BB-4F7A-9077-D8ECA282910E}" destId="{E283BB8E-C804-43C8-89D9-1F1CEC13F058}" srcOrd="2" destOrd="0" parTransId="{2BA91954-1681-498E-90EF-43523DCABBD8}" sibTransId="{E18CBCDC-6205-4558-9179-775F771ECE63}"/>
    <dgm:cxn modelId="{01C62EA5-CF3F-4347-BBD1-7851683C529F}" srcId="{76209300-E50C-464D-A985-B9AF55830BA9}" destId="{631B18F9-54E6-4B5C-B010-66A523BD72AB}" srcOrd="2" destOrd="0" parTransId="{FA461816-50F2-446B-9A77-E07A6AE1E21D}" sibTransId="{95F573E0-84AF-4A17-AF75-AF5F278898E8}"/>
    <dgm:cxn modelId="{3B9C8715-051D-414F-9562-F98499978F1F}" type="presOf" srcId="{631B18F9-54E6-4B5C-B010-66A523BD72AB}" destId="{085458AC-B2B9-40B2-9BF6-270229DC00D5}" srcOrd="0" destOrd="2" presId="urn:microsoft.com/office/officeart/2005/8/layout/hList2"/>
    <dgm:cxn modelId="{80BE71D0-8F76-1E45-9C10-8B3051B0CC38}" type="presOf" srcId="{907BFC72-BC97-4959-9E83-9D284350D6F7}" destId="{44A413D6-FCEA-4A88-9C40-C86616884ED5}" srcOrd="0" destOrd="3" presId="urn:microsoft.com/office/officeart/2005/8/layout/hList2"/>
    <dgm:cxn modelId="{E2527B82-098D-EE41-812F-AF71EACF6ED5}" type="presOf" srcId="{B2B85FC0-08D0-449C-90E6-170AD872EBD9}" destId="{E59DFBF6-0A8A-4DCE-850A-7EEC92D12D98}" srcOrd="0" destOrd="0" presId="urn:microsoft.com/office/officeart/2005/8/layout/hList2"/>
    <dgm:cxn modelId="{B261056D-03DF-48AD-AF3C-6ABE0C5F061F}" srcId="{82613D2C-E2BB-4F7A-9077-D8ECA282910E}" destId="{E3219232-184B-48E0-AFB7-CDE942F0DA4A}" srcOrd="0" destOrd="0" parTransId="{66475BBF-8C1F-4ABE-85B1-B734DDA33798}" sibTransId="{BAF61A2B-461E-49BB-8498-885EDC8678F7}"/>
    <dgm:cxn modelId="{79DCBF4C-A7D1-459C-B69C-730181E77D12}" srcId="{82613D2C-E2BB-4F7A-9077-D8ECA282910E}" destId="{E954F043-5AE1-42E2-B3B2-137E10A0E100}" srcOrd="5" destOrd="0" parTransId="{D1AF1C04-585F-4B2F-807A-51EC4C4FE145}" sibTransId="{E567B335-2C9B-4FEA-88B5-D928EB6D4AF6}"/>
    <dgm:cxn modelId="{8C960B3F-0058-4287-BA44-717208229EF7}" srcId="{82613D2C-E2BB-4F7A-9077-D8ECA282910E}" destId="{F9986469-C24E-40B1-83B6-063FDE6BC467}" srcOrd="4" destOrd="0" parTransId="{EE8F5BDA-D9D0-47D3-BB01-CEA5812632BC}" sibTransId="{3DECE3D2-8B2D-454B-947E-669889DD524D}"/>
    <dgm:cxn modelId="{E9DAB1E5-8FDE-4945-8793-98819C64312D}" srcId="{82613D2C-E2BB-4F7A-9077-D8ECA282910E}" destId="{7FB7CCA0-52B8-44EC-A599-75DEAD57149F}" srcOrd="7" destOrd="0" parTransId="{916B1902-A654-4A5C-95C0-BE89F8ACC28D}" sibTransId="{4F6730A9-B07A-47C5-80D8-AEB53228316D}"/>
    <dgm:cxn modelId="{6266D6A2-EB16-481F-936C-9FB711415C13}" srcId="{82613D2C-E2BB-4F7A-9077-D8ECA282910E}" destId="{C68EFC0D-A5E5-438E-9032-BB86A0D78459}" srcOrd="3" destOrd="0" parTransId="{63364617-C98A-425F-B9D0-DA87DEED8B1B}" sibTransId="{3ACD5AFD-74C0-4D4C-85B2-2E78C3D65494}"/>
    <dgm:cxn modelId="{FF04A3AB-6FB0-3B4E-87A9-76730E479250}" type="presOf" srcId="{09F687AB-D910-4B75-929A-5162F2F915F0}" destId="{085458AC-B2B9-40B2-9BF6-270229DC00D5}" srcOrd="0" destOrd="4" presId="urn:microsoft.com/office/officeart/2005/8/layout/hList2"/>
    <dgm:cxn modelId="{E14123A8-FA2B-284C-BED0-EC4398769B5D}" type="presOf" srcId="{8CDEBF99-45CF-4043-B050-79E85C66F7D2}" destId="{9441BB2A-FF76-4471-B91C-21028E8FAFF1}" srcOrd="0" destOrd="9" presId="urn:microsoft.com/office/officeart/2005/8/layout/hList2"/>
    <dgm:cxn modelId="{C456DE60-38F9-41AD-BD8B-0845E92B17DD}" srcId="{82613D2C-E2BB-4F7A-9077-D8ECA282910E}" destId="{205EA499-D44F-4862-9D1B-214F7F26166C}" srcOrd="6" destOrd="0" parTransId="{EBFDD826-F6F3-4359-972A-9661A7CE0AE6}" sibTransId="{5B5E512D-30E5-4E37-9DFA-760332E564FB}"/>
    <dgm:cxn modelId="{492B0613-E80D-4768-8DDF-48C061C9A497}" srcId="{76209300-E50C-464D-A985-B9AF55830BA9}" destId="{4D22964D-7B5E-4DF7-BE1F-917A3B7E0F41}" srcOrd="6" destOrd="0" parTransId="{49D4083C-0908-4913-8176-29A511DCC5CE}" sibTransId="{E59EAA4C-99ED-4575-B420-98E95D7C478A}"/>
    <dgm:cxn modelId="{E37C908E-9B0B-3C45-9142-EA3F59349842}" type="presOf" srcId="{5AF1E1DF-49E4-4011-9788-C3EE6F8DC9C3}" destId="{085458AC-B2B9-40B2-9BF6-270229DC00D5}" srcOrd="0" destOrd="7" presId="urn:microsoft.com/office/officeart/2005/8/layout/hList2"/>
    <dgm:cxn modelId="{D6200A03-AF06-EF4E-A8ED-2763CEE31323}" type="presOf" srcId="{0B7C1184-3C33-470B-828A-833E3AB37DF4}" destId="{085458AC-B2B9-40B2-9BF6-270229DC00D5}" srcOrd="0" destOrd="9" presId="urn:microsoft.com/office/officeart/2005/8/layout/hList2"/>
    <dgm:cxn modelId="{3C8C46F8-D4C5-4AB5-B8ED-5F04846FE8D2}" srcId="{76209300-E50C-464D-A985-B9AF55830BA9}" destId="{FDF26F2F-558C-4A7E-AA98-7F6DE62A98FC}" srcOrd="5" destOrd="0" parTransId="{4833363D-ABDC-4869-92C0-F11639D02C0F}" sibTransId="{207D6069-9A8D-4495-AE7A-B484AC3BCFEA}"/>
    <dgm:cxn modelId="{D12FA491-DB49-43A4-9C78-DDEB2DEBC5F3}" srcId="{CD06F0A2-C69D-4266-B9B8-540EC7F7DFB5}" destId="{76209300-E50C-464D-A985-B9AF55830BA9}" srcOrd="0" destOrd="0" parTransId="{130DDD99-D8E9-474E-93D4-A5FBF738D824}" sibTransId="{616DDFCE-ADF8-455F-8F1B-D2552ACA5F64}"/>
    <dgm:cxn modelId="{DD1D0393-8B92-6A4D-B46B-8295905B0AF4}" type="presOf" srcId="{E954F043-5AE1-42E2-B3B2-137E10A0E100}" destId="{9441BB2A-FF76-4471-B91C-21028E8FAFF1}" srcOrd="0" destOrd="5" presId="urn:microsoft.com/office/officeart/2005/8/layout/hList2"/>
    <dgm:cxn modelId="{DE2EBA60-24BD-264B-BA08-EC73A889F084}" type="presOf" srcId="{76209300-E50C-464D-A985-B9AF55830BA9}" destId="{91F991E3-DE94-4BC1-BB6E-75C6C3FEB2A8}" srcOrd="0" destOrd="0" presId="urn:microsoft.com/office/officeart/2005/8/layout/hList2"/>
    <dgm:cxn modelId="{DC615393-8044-47C6-BAF5-07AC2C01AFE0}" srcId="{76209300-E50C-464D-A985-B9AF55830BA9}" destId="{0B7C1184-3C33-470B-828A-833E3AB37DF4}" srcOrd="9" destOrd="0" parTransId="{272A968D-0DD7-468B-8E33-86A6BAD22F1A}" sibTransId="{070BB2FB-5C52-42FE-8E80-3C605ACA4DE2}"/>
    <dgm:cxn modelId="{FA6EEC48-ED5E-4651-9E8E-9EEF1C58B792}" srcId="{76209300-E50C-464D-A985-B9AF55830BA9}" destId="{F7BD8FA1-A72E-4680-AD33-B9542BEFC98C}" srcOrd="1" destOrd="0" parTransId="{41FE1244-520A-457A-8CE6-BCC813248376}" sibTransId="{3321C17E-FBA7-4499-8ADB-027DEF4FC03A}"/>
    <dgm:cxn modelId="{71BAD93C-7A3A-364F-86DA-07607E67A386}" type="presOf" srcId="{7FB7CCA0-52B8-44EC-A599-75DEAD57149F}" destId="{9441BB2A-FF76-4471-B91C-21028E8FAFF1}" srcOrd="0" destOrd="7" presId="urn:microsoft.com/office/officeart/2005/8/layout/hList2"/>
    <dgm:cxn modelId="{BE1F79CC-AF63-4A40-83EF-8DAEC415861A}" type="presOf" srcId="{E283BB8E-C804-43C8-89D9-1F1CEC13F058}" destId="{9441BB2A-FF76-4471-B91C-21028E8FAFF1}" srcOrd="0" destOrd="2" presId="urn:microsoft.com/office/officeart/2005/8/layout/hList2"/>
    <dgm:cxn modelId="{D1D704AC-A47E-7E43-A1DE-772CA6ADFAC4}" type="presOf" srcId="{BF9F05C0-8F40-4E76-B5C4-31CBC01FDA91}" destId="{085458AC-B2B9-40B2-9BF6-270229DC00D5}" srcOrd="0" destOrd="8" presId="urn:microsoft.com/office/officeart/2005/8/layout/hList2"/>
    <dgm:cxn modelId="{14DCD920-8EE1-4FC3-A58D-48321136E983}" srcId="{CD06F0A2-C69D-4266-B9B8-540EC7F7DFB5}" destId="{B2B85FC0-08D0-449C-90E6-170AD872EBD9}" srcOrd="2" destOrd="0" parTransId="{C9961DA0-3977-4A99-9CD5-585752098875}" sibTransId="{DE4F9579-6620-48CD-BD7C-DA1386DD21F2}"/>
    <dgm:cxn modelId="{22F92222-DD0C-B340-B385-964256D21CA6}" type="presOf" srcId="{82613D2C-E2BB-4F7A-9077-D8ECA282910E}" destId="{E84F4E8A-FB25-492A-A225-35216B5DE3CE}" srcOrd="0" destOrd="0" presId="urn:microsoft.com/office/officeart/2005/8/layout/hList2"/>
    <dgm:cxn modelId="{C1F1421D-D57F-7D48-8740-2393D167BC96}" type="presOf" srcId="{C68EFC0D-A5E5-438E-9032-BB86A0D78459}" destId="{9441BB2A-FF76-4471-B91C-21028E8FAFF1}" srcOrd="0" destOrd="3" presId="urn:microsoft.com/office/officeart/2005/8/layout/hList2"/>
    <dgm:cxn modelId="{7B60E4D2-003B-D44E-84F9-5AF50C0D5722}" type="presOf" srcId="{F9986469-C24E-40B1-83B6-063FDE6BC467}" destId="{9441BB2A-FF76-4471-B91C-21028E8FAFF1}" srcOrd="0" destOrd="4" presId="urn:microsoft.com/office/officeart/2005/8/layout/hList2"/>
    <dgm:cxn modelId="{306A68B0-8C95-48F3-A664-304F9D9E6562}" srcId="{76209300-E50C-464D-A985-B9AF55830BA9}" destId="{0A2410A3-B80D-48A6-9B09-2E68565496B7}" srcOrd="3" destOrd="0" parTransId="{F1EFA9FA-2516-4726-B94B-E12F3DAC6C0F}" sibTransId="{DB321505-095A-4F3A-B94C-EB0C1FBE14B0}"/>
    <dgm:cxn modelId="{CED56F63-741A-5F41-9933-D23743CE467E}" type="presOf" srcId="{205EA499-D44F-4862-9D1B-214F7F26166C}" destId="{9441BB2A-FF76-4471-B91C-21028E8FAFF1}" srcOrd="0" destOrd="6" presId="urn:microsoft.com/office/officeart/2005/8/layout/hList2"/>
    <dgm:cxn modelId="{19260DC8-B206-4C88-8B53-155E7A6AF48B}" srcId="{82613D2C-E2BB-4F7A-9077-D8ECA282910E}" destId="{24DA413B-BD9C-41B1-9984-F80213927C32}" srcOrd="1" destOrd="0" parTransId="{FDA0D1A8-85F1-40C9-831C-0EC8F173B95B}" sibTransId="{6FC6786F-8471-4529-8285-A6970387184E}"/>
    <dgm:cxn modelId="{BF5B13A0-A4EA-49F5-94EE-B50B288B6F11}" srcId="{82613D2C-E2BB-4F7A-9077-D8ECA282910E}" destId="{28377572-3DFB-4C5C-B377-03873E94305D}" srcOrd="8" destOrd="0" parTransId="{693487AA-21E5-42DA-9CD2-7B78298A698A}" sibTransId="{45E87D48-F357-49BF-B57E-1CB162993E2D}"/>
    <dgm:cxn modelId="{2FDEB4CE-3E2F-41CE-9CC8-83B4A7931D7E}" srcId="{B2B85FC0-08D0-449C-90E6-170AD872EBD9}" destId="{555E31F4-0AF7-432D-AEB5-C1A2A932A3F4}" srcOrd="2" destOrd="0" parTransId="{0B72AEC5-80C6-4CA4-9BA7-F150A8D0187C}" sibTransId="{A6AFE05E-304B-4AE4-AA38-4D74FEB03A77}"/>
    <dgm:cxn modelId="{F3445F3B-8E3A-9946-813A-E798B825F9ED}" type="presOf" srcId="{F7BD8FA1-A72E-4680-AD33-B9542BEFC98C}" destId="{085458AC-B2B9-40B2-9BF6-270229DC00D5}" srcOrd="0" destOrd="1" presId="urn:microsoft.com/office/officeart/2005/8/layout/hList2"/>
    <dgm:cxn modelId="{7A354B9D-2CC2-4271-A91A-88D55C640983}" srcId="{B2B85FC0-08D0-449C-90E6-170AD872EBD9}" destId="{BB74FB1B-8411-4597-A17B-52CAA37B8133}" srcOrd="1" destOrd="0" parTransId="{95B21D50-CC91-4A3F-8064-E17BCC1C245B}" sibTransId="{6122AC15-8EE7-40A5-B29D-FC14EEC6733B}"/>
    <dgm:cxn modelId="{EC0109C2-EC64-BA4C-9661-3BE473DC851F}" type="presOf" srcId="{BB74FB1B-8411-4597-A17B-52CAA37B8133}" destId="{44A413D6-FCEA-4A88-9C40-C86616884ED5}" srcOrd="0" destOrd="1" presId="urn:microsoft.com/office/officeart/2005/8/layout/hList2"/>
    <dgm:cxn modelId="{359965E1-8519-D147-851A-7FDE1755A37F}" type="presOf" srcId="{FDF26F2F-558C-4A7E-AA98-7F6DE62A98FC}" destId="{085458AC-B2B9-40B2-9BF6-270229DC00D5}" srcOrd="0" destOrd="5" presId="urn:microsoft.com/office/officeart/2005/8/layout/hList2"/>
    <dgm:cxn modelId="{8D329CFF-40FF-374F-994A-D7BC108453B9}" type="presOf" srcId="{28377572-3DFB-4C5C-B377-03873E94305D}" destId="{9441BB2A-FF76-4471-B91C-21028E8FAFF1}" srcOrd="0" destOrd="8" presId="urn:microsoft.com/office/officeart/2005/8/layout/hList2"/>
    <dgm:cxn modelId="{DE5768A1-76F6-2743-90C7-B86229DECBF2}" type="presOf" srcId="{E3219232-184B-48E0-AFB7-CDE942F0DA4A}" destId="{9441BB2A-FF76-4471-B91C-21028E8FAFF1}" srcOrd="0" destOrd="0" presId="urn:microsoft.com/office/officeart/2005/8/layout/hList2"/>
    <dgm:cxn modelId="{F1DAFEE7-4FA6-E14D-8D51-625162512C4E}" type="presOf" srcId="{4D22964D-7B5E-4DF7-BE1F-917A3B7E0F41}" destId="{085458AC-B2B9-40B2-9BF6-270229DC00D5}" srcOrd="0" destOrd="6" presId="urn:microsoft.com/office/officeart/2005/8/layout/hList2"/>
    <dgm:cxn modelId="{073E6158-A400-E14E-84F3-A7BFCF27BB93}" type="presOf" srcId="{CD06F0A2-C69D-4266-B9B8-540EC7F7DFB5}" destId="{C96B73B8-21CC-4B2A-B06E-B3BCD6E8E9D0}" srcOrd="0" destOrd="0" presId="urn:microsoft.com/office/officeart/2005/8/layout/hList2"/>
    <dgm:cxn modelId="{C47AC9EB-35CF-0543-B307-CE06847F29AC}" type="presOf" srcId="{B0413787-9D1D-49EB-A15F-E997858D8BB7}" destId="{44A413D6-FCEA-4A88-9C40-C86616884ED5}" srcOrd="0" destOrd="0" presId="urn:microsoft.com/office/officeart/2005/8/layout/hList2"/>
    <dgm:cxn modelId="{85415DEC-76DB-402A-87E0-F5254D5A1565}" srcId="{76209300-E50C-464D-A985-B9AF55830BA9}" destId="{CB2181B1-61E9-484C-B627-1613420507A9}" srcOrd="0" destOrd="0" parTransId="{FFAE52EF-CD54-4726-956A-B52A5E718545}" sibTransId="{9856051E-5EBE-41F3-9204-095998307429}"/>
    <dgm:cxn modelId="{F82E3361-3F7A-0947-9C7F-D8877F87F623}" type="presParOf" srcId="{C96B73B8-21CC-4B2A-B06E-B3BCD6E8E9D0}" destId="{14BC9811-1A1D-446F-9034-3C83D54BF786}" srcOrd="0" destOrd="0" presId="urn:microsoft.com/office/officeart/2005/8/layout/hList2"/>
    <dgm:cxn modelId="{F4DFFE30-6306-D44B-81D9-1F135A964C1D}" type="presParOf" srcId="{14BC9811-1A1D-446F-9034-3C83D54BF786}" destId="{6983A4A7-0ABF-4613-BF74-3AFF279B80A2}" srcOrd="0" destOrd="0" presId="urn:microsoft.com/office/officeart/2005/8/layout/hList2"/>
    <dgm:cxn modelId="{42E0C872-2884-3E48-95F5-C67B49CC437F}" type="presParOf" srcId="{14BC9811-1A1D-446F-9034-3C83D54BF786}" destId="{085458AC-B2B9-40B2-9BF6-270229DC00D5}" srcOrd="1" destOrd="0" presId="urn:microsoft.com/office/officeart/2005/8/layout/hList2"/>
    <dgm:cxn modelId="{BED377F9-C19A-6E4A-AC2A-B01A9C327EE4}" type="presParOf" srcId="{14BC9811-1A1D-446F-9034-3C83D54BF786}" destId="{91F991E3-DE94-4BC1-BB6E-75C6C3FEB2A8}" srcOrd="2" destOrd="0" presId="urn:microsoft.com/office/officeart/2005/8/layout/hList2"/>
    <dgm:cxn modelId="{59AF8B35-DD4D-B543-B33D-4EBBAA840E07}" type="presParOf" srcId="{C96B73B8-21CC-4B2A-B06E-B3BCD6E8E9D0}" destId="{3C5116F9-A10F-4A03-B717-B496245A09DF}" srcOrd="1" destOrd="0" presId="urn:microsoft.com/office/officeart/2005/8/layout/hList2"/>
    <dgm:cxn modelId="{9903D364-6674-5A43-ACF5-266B5BC2F5C8}" type="presParOf" srcId="{C96B73B8-21CC-4B2A-B06E-B3BCD6E8E9D0}" destId="{702DB2A2-5BF2-41C4-899E-255E1C5C99F7}" srcOrd="2" destOrd="0" presId="urn:microsoft.com/office/officeart/2005/8/layout/hList2"/>
    <dgm:cxn modelId="{F77CF635-A35B-2D42-B878-1125C90F00AC}" type="presParOf" srcId="{702DB2A2-5BF2-41C4-899E-255E1C5C99F7}" destId="{AEE84572-1AC5-45E2-A108-D6E199A61EE7}" srcOrd="0" destOrd="0" presId="urn:microsoft.com/office/officeart/2005/8/layout/hList2"/>
    <dgm:cxn modelId="{0277EC11-F4E1-5442-8E88-FBE031EEAF71}" type="presParOf" srcId="{702DB2A2-5BF2-41C4-899E-255E1C5C99F7}" destId="{9441BB2A-FF76-4471-B91C-21028E8FAFF1}" srcOrd="1" destOrd="0" presId="urn:microsoft.com/office/officeart/2005/8/layout/hList2"/>
    <dgm:cxn modelId="{D1D9329B-28AA-0543-BEB2-48393D80C67D}" type="presParOf" srcId="{702DB2A2-5BF2-41C4-899E-255E1C5C99F7}" destId="{E84F4E8A-FB25-492A-A225-35216B5DE3CE}" srcOrd="2" destOrd="0" presId="urn:microsoft.com/office/officeart/2005/8/layout/hList2"/>
    <dgm:cxn modelId="{23C6B919-A7AB-0840-B2BB-2D76B908BC7D}" type="presParOf" srcId="{C96B73B8-21CC-4B2A-B06E-B3BCD6E8E9D0}" destId="{4A21A8B7-F620-4908-9931-CDBE6DD901D5}" srcOrd="3" destOrd="0" presId="urn:microsoft.com/office/officeart/2005/8/layout/hList2"/>
    <dgm:cxn modelId="{AC96111E-1421-E444-AB2E-76F3F8FDCE85}" type="presParOf" srcId="{C96B73B8-21CC-4B2A-B06E-B3BCD6E8E9D0}" destId="{29ACD98B-EE19-4251-A09C-B39C93C5160E}" srcOrd="4" destOrd="0" presId="urn:microsoft.com/office/officeart/2005/8/layout/hList2"/>
    <dgm:cxn modelId="{84E6A1A3-D776-7E49-827D-BD035BF0D656}" type="presParOf" srcId="{29ACD98B-EE19-4251-A09C-B39C93C5160E}" destId="{1B9A8D87-B14C-4761-A71E-BE2CC1E75811}" srcOrd="0" destOrd="0" presId="urn:microsoft.com/office/officeart/2005/8/layout/hList2"/>
    <dgm:cxn modelId="{C7DE7F6B-616A-E74C-87AB-3C7EF1BED541}" type="presParOf" srcId="{29ACD98B-EE19-4251-A09C-B39C93C5160E}" destId="{44A413D6-FCEA-4A88-9C40-C86616884ED5}" srcOrd="1" destOrd="0" presId="urn:microsoft.com/office/officeart/2005/8/layout/hList2"/>
    <dgm:cxn modelId="{6FB34B6C-3672-5A4E-90F0-4B48E805DE53}" type="presParOf" srcId="{29ACD98B-EE19-4251-A09C-B39C93C5160E}" destId="{E59DFBF6-0A8A-4DCE-850A-7EEC92D12D9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991E3-DE94-4BC1-BB6E-75C6C3FEB2A8}">
      <dsp:nvSpPr>
        <dsp:cNvPr id="0" name=""/>
        <dsp:cNvSpPr/>
      </dsp:nvSpPr>
      <dsp:spPr>
        <a:xfrm rot="16200000">
          <a:off x="-1268114" y="1968491"/>
          <a:ext cx="3058027" cy="41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805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9 banks </a:t>
          </a:r>
          <a:endParaRPr lang="en-ZA" sz="16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-1268114" y="1968491"/>
        <a:ext cx="3058027" cy="417316"/>
      </dsp:txXfrm>
    </dsp:sp>
    <dsp:sp modelId="{085458AC-B2B9-40B2-9BF6-270229DC00D5}">
      <dsp:nvSpPr>
        <dsp:cNvPr id="0" name=""/>
        <dsp:cNvSpPr/>
      </dsp:nvSpPr>
      <dsp:spPr>
        <a:xfrm>
          <a:off x="469557" y="648135"/>
          <a:ext cx="2078678" cy="3058027"/>
        </a:xfrm>
        <a:prstGeom prst="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8050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Bank Atlantico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Bank BIC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Bank of Namibia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Bank Windhoek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First National Bank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Letshego Bank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Nedbank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Standard Bank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Trustco Bank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69557" y="648135"/>
        <a:ext cx="2078678" cy="3058027"/>
      </dsp:txXfrm>
    </dsp:sp>
    <dsp:sp modelId="{6983A4A7-0ABF-4613-BF74-3AFF279B80A2}">
      <dsp:nvSpPr>
        <dsp:cNvPr id="0" name=""/>
        <dsp:cNvSpPr/>
      </dsp:nvSpPr>
      <dsp:spPr>
        <a:xfrm>
          <a:off x="52240" y="97277"/>
          <a:ext cx="834632" cy="8346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F4E8A-FB25-492A-A225-35216B5DE3CE}">
      <dsp:nvSpPr>
        <dsp:cNvPr id="0" name=""/>
        <dsp:cNvSpPr/>
      </dsp:nvSpPr>
      <dsp:spPr>
        <a:xfrm rot="16200000">
          <a:off x="1775047" y="1968491"/>
          <a:ext cx="3058027" cy="41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805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12 service providers </a:t>
          </a:r>
          <a:endParaRPr lang="en-ZA" sz="16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775047" y="1968491"/>
        <a:ext cx="3058027" cy="417316"/>
      </dsp:txXfrm>
    </dsp:sp>
    <dsp:sp modelId="{9441BB2A-FF76-4471-B91C-21028E8FAFF1}">
      <dsp:nvSpPr>
        <dsp:cNvPr id="0" name=""/>
        <dsp:cNvSpPr/>
      </dsp:nvSpPr>
      <dsp:spPr>
        <a:xfrm>
          <a:off x="3588860" y="554483"/>
          <a:ext cx="2078678" cy="3292241"/>
        </a:xfrm>
        <a:prstGeom prst="rect">
          <a:avLst/>
        </a:prstGeom>
        <a:gradFill rotWithShape="0">
          <a:gsLst>
            <a:gs pos="0">
              <a:srgbClr val="E6B729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6B729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8050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ATM Solutions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eCentric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Fidel Ipumbu Mobile Technology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Hyphen Technology Namibia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Innervation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Namclear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National Payment System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PayMate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Realpay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Smart Switch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Virtual Card Services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588860" y="554483"/>
        <a:ext cx="2078678" cy="3292241"/>
      </dsp:txXfrm>
    </dsp:sp>
    <dsp:sp modelId="{AEE84572-1AC5-45E2-A108-D6E199A61EE7}">
      <dsp:nvSpPr>
        <dsp:cNvPr id="0" name=""/>
        <dsp:cNvSpPr/>
      </dsp:nvSpPr>
      <dsp:spPr>
        <a:xfrm>
          <a:off x="3095402" y="97277"/>
          <a:ext cx="834632" cy="8346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DFBF6-0A8A-4DCE-850A-7EEC92D12D98}">
      <dsp:nvSpPr>
        <dsp:cNvPr id="0" name=""/>
        <dsp:cNvSpPr/>
      </dsp:nvSpPr>
      <dsp:spPr>
        <a:xfrm rot="16200000">
          <a:off x="4818208" y="1968491"/>
          <a:ext cx="3058027" cy="41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805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1 Payment Clearing House </a:t>
          </a:r>
          <a:endParaRPr lang="en-ZA" sz="16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818208" y="1968491"/>
        <a:ext cx="3058027" cy="417316"/>
      </dsp:txXfrm>
    </dsp:sp>
    <dsp:sp modelId="{44A413D6-FCEA-4A88-9C40-C86616884ED5}">
      <dsp:nvSpPr>
        <dsp:cNvPr id="0" name=""/>
        <dsp:cNvSpPr/>
      </dsp:nvSpPr>
      <dsp:spPr>
        <a:xfrm>
          <a:off x="6555880" y="648135"/>
          <a:ext cx="2078678" cy="3058027"/>
        </a:xfrm>
        <a:prstGeom prst="rect">
          <a:avLst/>
        </a:prstGeom>
        <a:gradFill rotWithShape="0">
          <a:gsLst>
            <a:gs pos="0">
              <a:srgbClr val="6AAC90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6AAC90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8050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PCH Card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PCH Electronic Funds Transfer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PCH Immediate Settlement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PCH Paper </a:t>
          </a:r>
          <a:endParaRPr lang="en-ZA" sz="1200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555880" y="648135"/>
        <a:ext cx="2078678" cy="3058027"/>
      </dsp:txXfrm>
    </dsp:sp>
    <dsp:sp modelId="{1B9A8D87-B14C-4761-A71E-BE2CC1E75811}">
      <dsp:nvSpPr>
        <dsp:cNvPr id="0" name=""/>
        <dsp:cNvSpPr/>
      </dsp:nvSpPr>
      <dsp:spPr>
        <a:xfrm>
          <a:off x="6138564" y="97277"/>
          <a:ext cx="834632" cy="834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82AEC03-C3B3-4B5A-8048-61BF06FC0D99}" type="datetimeFigureOut">
              <a:rPr lang="en-ZA"/>
              <a:pPr>
                <a:defRPr/>
              </a:pPr>
              <a:t>2017/10/17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989958-D2E0-4E4B-B6ED-B712B5E2EF8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26887-5054-438B-A938-9403D93BFF09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ZA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26887-5054-438B-A938-9403D93BFF09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ZA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2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26887-5054-438B-A938-9403D93BFF09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ZA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0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622334-05C1-480A-AAD3-032C4DD7A9C5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ZA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26887-5054-438B-A938-9403D93BFF09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ZA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3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9693-2928-4211-99CE-6986D6C55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236154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59D0-57D7-4380-A2A6-8B1AB398A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125467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3029-6FDA-4D3C-81D6-02114D0FC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458732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D82D-21CC-40E9-A481-6CE4173AA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769177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C89D-8D8E-44DD-B98E-B7FD5F552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185139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8A0B-355D-4A4C-BBF3-2B9BA3081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503904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7FDD-C275-48CD-B312-47631400D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29403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8EEE-9B73-452D-93A9-472DDE471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260621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3836-50B6-4C59-B172-43E6820D2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991651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9B1FB-A1AD-4184-9277-111D44BEB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90394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85FD-7512-4C6A-BC71-8FDED37C6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06050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781B7CE-5965-4D3A-9E9F-B8605E57E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New CID 2011 Powerpoint template pages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5486400" cy="762000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solidFill>
                  <a:srgbClr val="800000"/>
                </a:solidFill>
              </a:rPr>
              <a:t>MEFMI Country Presentations – Namibia – 17 October 2017</a:t>
            </a:r>
            <a:endParaRPr lang="en-US" altLang="en-US" sz="15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New CID 2011 Powerpoint template pag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019800" cy="457200"/>
          </a:xfrm>
        </p:spPr>
        <p:txBody>
          <a:bodyPr/>
          <a:lstStyle/>
          <a:p>
            <a:pPr algn="l" eaLnBrk="1" hangingPunct="1"/>
            <a:r>
              <a:rPr lang="en-US" altLang="en-US" sz="2500" b="1" smtClean="0">
                <a:solidFill>
                  <a:schemeClr val="bg1"/>
                </a:solidFill>
              </a:rPr>
              <a:t>Coordination and Cooperation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543800" cy="47244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rgbClr val="800000"/>
                </a:solidFill>
              </a:rPr>
              <a:t>MoU</a:t>
            </a:r>
            <a:r>
              <a:rPr lang="en-US" altLang="en-US" sz="2000" dirty="0" smtClean="0">
                <a:solidFill>
                  <a:srgbClr val="800000"/>
                </a:solidFill>
              </a:rPr>
              <a:t> </a:t>
            </a:r>
            <a:r>
              <a:rPr lang="en-US" altLang="en-US" sz="2000" dirty="0" smtClean="0">
                <a:solidFill>
                  <a:srgbClr val="800000"/>
                </a:solidFill>
              </a:rPr>
              <a:t>– Communications Authority of Namibia (CRAN) - </a:t>
            </a:r>
            <a:r>
              <a:rPr lang="en-US" altLang="en-US" sz="2000" b="1" dirty="0" smtClean="0">
                <a:solidFill>
                  <a:srgbClr val="800000"/>
                </a:solidFill>
              </a:rPr>
              <a:t>Domestic</a:t>
            </a:r>
          </a:p>
          <a:p>
            <a:pPr eaLnBrk="1" hangingPunct="1"/>
            <a:r>
              <a:rPr lang="en-US" altLang="en-US" sz="2000" b="1" dirty="0" err="1" smtClean="0">
                <a:solidFill>
                  <a:srgbClr val="800000"/>
                </a:solidFill>
              </a:rPr>
              <a:t>MoU</a:t>
            </a:r>
            <a:r>
              <a:rPr lang="en-US" altLang="en-US" sz="2000" dirty="0" smtClean="0">
                <a:solidFill>
                  <a:srgbClr val="800000"/>
                </a:solidFill>
              </a:rPr>
              <a:t> – Namibia Financial Institutions Supervisory Authority (NAMFISA) - </a:t>
            </a:r>
            <a:r>
              <a:rPr lang="en-US" altLang="en-US" sz="2000" b="1" dirty="0" smtClean="0">
                <a:solidFill>
                  <a:srgbClr val="800000"/>
                </a:solidFill>
              </a:rPr>
              <a:t>Domestic</a:t>
            </a:r>
          </a:p>
          <a:p>
            <a:pPr eaLnBrk="1" hangingPunct="1"/>
            <a:r>
              <a:rPr lang="en-US" altLang="en-US" sz="2000" b="1" dirty="0" err="1" smtClean="0">
                <a:solidFill>
                  <a:srgbClr val="800000"/>
                </a:solidFill>
              </a:rPr>
              <a:t>MoU</a:t>
            </a:r>
            <a:r>
              <a:rPr lang="en-US" altLang="en-US" sz="2000" dirty="0" smtClean="0">
                <a:solidFill>
                  <a:srgbClr val="800000"/>
                </a:solidFill>
              </a:rPr>
              <a:t> - Cooperation with other relevant central banks (e.g. SARB) – </a:t>
            </a:r>
            <a:r>
              <a:rPr lang="en-US" altLang="en-US" sz="2000" b="1" dirty="0" smtClean="0">
                <a:solidFill>
                  <a:srgbClr val="800000"/>
                </a:solidFill>
              </a:rPr>
              <a:t>Regional and International</a:t>
            </a:r>
          </a:p>
          <a:p>
            <a:pPr eaLnBrk="1" hangingPunct="1"/>
            <a:r>
              <a:rPr lang="en-GB" altLang="en-US" sz="2000" b="1" dirty="0" err="1" smtClean="0">
                <a:solidFill>
                  <a:srgbClr val="800000"/>
                </a:solidFill>
              </a:rPr>
              <a:t>MoU</a:t>
            </a:r>
            <a:r>
              <a:rPr lang="en-GB" altLang="en-US" sz="2000" b="1" dirty="0" smtClean="0">
                <a:solidFill>
                  <a:srgbClr val="800000"/>
                </a:solidFill>
              </a:rPr>
              <a:t> </a:t>
            </a:r>
            <a:r>
              <a:rPr lang="en-GB" altLang="en-US" sz="2000" dirty="0" smtClean="0">
                <a:solidFill>
                  <a:srgbClr val="800000"/>
                </a:solidFill>
              </a:rPr>
              <a:t>– Payments Association of Namibia</a:t>
            </a:r>
          </a:p>
          <a:p>
            <a:pPr eaLnBrk="1" hangingPunct="1"/>
            <a:r>
              <a:rPr lang="en-GB" altLang="en-US" sz="2000" b="1" dirty="0" err="1" smtClean="0">
                <a:solidFill>
                  <a:srgbClr val="800000"/>
                </a:solidFill>
              </a:rPr>
              <a:t>MoU</a:t>
            </a:r>
            <a:r>
              <a:rPr lang="en-GB" altLang="en-US" sz="2000" dirty="0" smtClean="0">
                <a:solidFill>
                  <a:srgbClr val="800000"/>
                </a:solidFill>
              </a:rPr>
              <a:t> – Bankers </a:t>
            </a:r>
            <a:r>
              <a:rPr lang="en-GB" altLang="en-US" sz="2000" b="1" dirty="0" smtClean="0">
                <a:solidFill>
                  <a:srgbClr val="800000"/>
                </a:solidFill>
              </a:rPr>
              <a:t>Association</a:t>
            </a:r>
            <a:r>
              <a:rPr lang="en-GB" altLang="en-US" sz="2000" dirty="0" smtClean="0">
                <a:solidFill>
                  <a:srgbClr val="800000"/>
                </a:solidFill>
              </a:rPr>
              <a:t> of Namibia</a:t>
            </a:r>
            <a:endParaRPr lang="en-US" altLang="en-US" sz="2000" b="1" dirty="0" smtClean="0">
              <a:solidFill>
                <a:srgbClr val="8000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 smtClean="0">
              <a:solidFill>
                <a:srgbClr val="800000"/>
              </a:solidFill>
            </a:endParaRPr>
          </a:p>
          <a:p>
            <a:pPr eaLnBrk="1" hangingPunct="1"/>
            <a:endParaRPr lang="en-US" altLang="en-US" sz="20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w CID 2011 Powerpoint template pag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153400" cy="457200"/>
          </a:xfrm>
        </p:spPr>
        <p:txBody>
          <a:bodyPr/>
          <a:lstStyle/>
          <a:p>
            <a:pPr algn="l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Challenges, Lesson Learned and Opportunities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543800" cy="441960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rgbClr val="800000"/>
                </a:solidFill>
              </a:rPr>
              <a:t>Collaboration</a:t>
            </a:r>
            <a:r>
              <a:rPr lang="en-US" altLang="en-US" sz="2000" dirty="0" smtClean="0">
                <a:solidFill>
                  <a:srgbClr val="800000"/>
                </a:solidFill>
              </a:rPr>
              <a:t> on national and regional projects i.e. </a:t>
            </a:r>
            <a:r>
              <a:rPr lang="en-US" altLang="en-US" sz="2000" dirty="0">
                <a:solidFill>
                  <a:srgbClr val="800000"/>
                </a:solidFill>
              </a:rPr>
              <a:t>C</a:t>
            </a:r>
            <a:r>
              <a:rPr lang="en-US" altLang="en-US" sz="2000" dirty="0" smtClean="0">
                <a:solidFill>
                  <a:srgbClr val="800000"/>
                </a:solidFill>
              </a:rPr>
              <a:t>omplexity of the </a:t>
            </a:r>
            <a:r>
              <a:rPr lang="en-US" altLang="en-US" sz="2000" b="1" dirty="0" smtClean="0">
                <a:solidFill>
                  <a:srgbClr val="800000"/>
                </a:solidFill>
              </a:rPr>
              <a:t>Enhanced EFT Project </a:t>
            </a:r>
            <a:r>
              <a:rPr lang="en-US" altLang="en-US" sz="2000" dirty="0" smtClean="0">
                <a:solidFill>
                  <a:srgbClr val="800000"/>
                </a:solidFill>
              </a:rPr>
              <a:t>and </a:t>
            </a:r>
            <a:r>
              <a:rPr lang="en-US" altLang="en-US" sz="2000" b="1" dirty="0" smtClean="0">
                <a:solidFill>
                  <a:srgbClr val="800000"/>
                </a:solidFill>
              </a:rPr>
              <a:t>SADC Low Value Credit Transfer Project</a:t>
            </a:r>
          </a:p>
          <a:p>
            <a:pPr eaLnBrk="1" hangingPunct="1"/>
            <a:r>
              <a:rPr lang="en-GB" altLang="en-US" sz="2000" dirty="0" smtClean="0">
                <a:solidFill>
                  <a:srgbClr val="800000"/>
                </a:solidFill>
              </a:rPr>
              <a:t>Resource constraints and prioritisation of projects</a:t>
            </a:r>
          </a:p>
          <a:p>
            <a:pPr eaLnBrk="1" hangingPunct="1"/>
            <a:r>
              <a:rPr lang="en-GB" altLang="en-US" sz="2000" b="1" dirty="0" smtClean="0">
                <a:solidFill>
                  <a:srgbClr val="800000"/>
                </a:solidFill>
              </a:rPr>
              <a:t>Aging payments infrastructure – </a:t>
            </a:r>
            <a:r>
              <a:rPr lang="en-GB" altLang="en-US" sz="2000" dirty="0" smtClean="0">
                <a:solidFill>
                  <a:srgbClr val="800000"/>
                </a:solidFill>
              </a:rPr>
              <a:t>ACH i.e. paper stream</a:t>
            </a:r>
            <a:endParaRPr lang="en-US" altLang="en-US" sz="20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800000"/>
                </a:solidFill>
              </a:rPr>
              <a:t>Legal Framework amendment </a:t>
            </a:r>
            <a:r>
              <a:rPr lang="en-US" altLang="en-US" sz="2000" dirty="0" smtClean="0">
                <a:solidFill>
                  <a:srgbClr val="800000"/>
                </a:solidFill>
              </a:rPr>
              <a:t>to Accommodate </a:t>
            </a:r>
            <a:r>
              <a:rPr lang="en-US" altLang="en-US" sz="2000" dirty="0" err="1" smtClean="0">
                <a:solidFill>
                  <a:srgbClr val="800000"/>
                </a:solidFill>
              </a:rPr>
              <a:t>Cheque</a:t>
            </a:r>
            <a:r>
              <a:rPr lang="en-US" altLang="en-US" sz="2000" dirty="0" smtClean="0">
                <a:solidFill>
                  <a:srgbClr val="800000"/>
                </a:solidFill>
              </a:rPr>
              <a:t> Phasing </a:t>
            </a:r>
            <a:r>
              <a:rPr lang="en-US" altLang="en-US" sz="2000" dirty="0" smtClean="0">
                <a:solidFill>
                  <a:srgbClr val="800000"/>
                </a:solidFill>
              </a:rPr>
              <a:t>Out – various regulations that mandate the use of cheques as a payment instrument.</a:t>
            </a:r>
            <a:endParaRPr lang="en-US" altLang="en-US" sz="20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altLang="en-US" sz="2000" dirty="0" smtClean="0">
                <a:solidFill>
                  <a:srgbClr val="800000"/>
                </a:solidFill>
              </a:rPr>
              <a:t>Lack of Payment Systems </a:t>
            </a:r>
            <a:r>
              <a:rPr lang="en-US" altLang="en-US" sz="2000" b="1" dirty="0" smtClean="0">
                <a:solidFill>
                  <a:srgbClr val="800000"/>
                </a:solidFill>
              </a:rPr>
              <a:t>Skills</a:t>
            </a:r>
            <a:r>
              <a:rPr lang="en-US" altLang="en-US" sz="2000" dirty="0" smtClean="0">
                <a:solidFill>
                  <a:srgbClr val="800000"/>
                </a:solidFill>
              </a:rPr>
              <a:t> in </a:t>
            </a:r>
            <a:r>
              <a:rPr lang="en-US" altLang="en-US" sz="2000" dirty="0" smtClean="0">
                <a:solidFill>
                  <a:srgbClr val="800000"/>
                </a:solidFill>
              </a:rPr>
              <a:t>Namibia</a:t>
            </a:r>
          </a:p>
          <a:p>
            <a:pPr eaLnBrk="1" hangingPunct="1"/>
            <a:r>
              <a:rPr lang="en-GB" altLang="en-US" sz="2000" dirty="0" smtClean="0">
                <a:solidFill>
                  <a:srgbClr val="800000"/>
                </a:solidFill>
              </a:rPr>
              <a:t>Suspension of a participant (</a:t>
            </a:r>
            <a:r>
              <a:rPr lang="en-GB" altLang="en-US" sz="2000" b="1" dirty="0" smtClean="0">
                <a:solidFill>
                  <a:srgbClr val="800000"/>
                </a:solidFill>
              </a:rPr>
              <a:t>Small and Medium Enterprises Bank – SME Bank)</a:t>
            </a:r>
            <a:r>
              <a:rPr lang="en-GB" altLang="en-US" sz="2000" dirty="0" smtClean="0">
                <a:solidFill>
                  <a:srgbClr val="800000"/>
                </a:solidFill>
              </a:rPr>
              <a:t> from the NPS – Provisional Order for the winding up was issued by the High Court </a:t>
            </a:r>
            <a:endParaRPr lang="en-US" altLang="en-US" sz="2000" dirty="0" smtClean="0">
              <a:solidFill>
                <a:srgbClr val="8000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ew CID 2011 Powerpoint template pages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096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360363"/>
            <a:ext cx="6508750" cy="457200"/>
          </a:xfrm>
        </p:spPr>
        <p:txBody>
          <a:bodyPr/>
          <a:lstStyle/>
          <a:p>
            <a:pPr algn="l" eaLnBrk="1" hangingPunct="1"/>
            <a:r>
              <a:rPr lang="en-US" altLang="en-US" sz="2500" b="1" dirty="0" smtClean="0">
                <a:solidFill>
                  <a:schemeClr val="bg1"/>
                </a:solidFill>
              </a:rPr>
              <a:t>Presentation Outline</a:t>
            </a:r>
            <a:endParaRPr lang="en-US" altLang="en-US" sz="25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50" y="1524000"/>
            <a:ext cx="8642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b="1" dirty="0" smtClean="0"/>
              <a:t>Overview of the Namibian NPS</a:t>
            </a:r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b="1" dirty="0" smtClean="0"/>
              <a:t>Legal and Regulatory Framework</a:t>
            </a:r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b="1" dirty="0" smtClean="0"/>
              <a:t>Infrastructure Development</a:t>
            </a:r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b="1" dirty="0" smtClean="0"/>
              <a:t>Institutional Arrangements (Internal and External)</a:t>
            </a:r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b="1" dirty="0" smtClean="0"/>
              <a:t>Coordination and Cooperation </a:t>
            </a:r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Challenges, Lesson Learned and Opportunities</a:t>
            </a:r>
            <a:endParaRPr lang="en-GB" sz="2000" b="1" dirty="0" smtClean="0"/>
          </a:p>
          <a:p>
            <a:pPr lvl="0"/>
            <a:endParaRPr lang="en-GB" sz="2000" b="1" dirty="0" smtClean="0"/>
          </a:p>
          <a:p>
            <a:pPr lvl="0"/>
            <a:r>
              <a:rPr lang="en-GB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096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360363"/>
            <a:ext cx="6508750" cy="457200"/>
          </a:xfrm>
        </p:spPr>
        <p:txBody>
          <a:bodyPr/>
          <a:lstStyle/>
          <a:p>
            <a:pPr algn="l" eaLnBrk="1" hangingPunct="1"/>
            <a:r>
              <a:rPr lang="en-US" altLang="en-US" sz="2500" b="1" dirty="0" smtClean="0">
                <a:solidFill>
                  <a:schemeClr val="bg1"/>
                </a:solidFill>
              </a:rPr>
              <a:t>The Namibian National Payment System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00" y="4748436"/>
            <a:ext cx="703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1600" dirty="0"/>
              <a:t>The Namibian NPS is made </a:t>
            </a:r>
            <a:r>
              <a:rPr lang="en-ZA" sz="1600" dirty="0" smtClean="0"/>
              <a:t>up of: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FF0000"/>
                </a:solidFill>
              </a:rPr>
              <a:t>4</a:t>
            </a:r>
            <a:r>
              <a:rPr lang="en-ZA" sz="1600" dirty="0" smtClean="0"/>
              <a:t> </a:t>
            </a:r>
            <a:r>
              <a:rPr lang="en-ZA" sz="1600" dirty="0"/>
              <a:t>systems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0000"/>
                </a:solidFill>
              </a:rPr>
              <a:t>4</a:t>
            </a:r>
            <a:r>
              <a:rPr lang="en-ZA" sz="1600" dirty="0"/>
              <a:t> PCHS, </a:t>
            </a:r>
            <a:r>
              <a:rPr lang="en-ZA" sz="1600" dirty="0">
                <a:solidFill>
                  <a:srgbClr val="FF0000"/>
                </a:solidFill>
              </a:rPr>
              <a:t>9</a:t>
            </a:r>
            <a:r>
              <a:rPr lang="en-ZA" sz="1600" dirty="0"/>
              <a:t> Bank Institutions &amp; </a:t>
            </a:r>
            <a:r>
              <a:rPr lang="en-ZA" sz="1600" dirty="0">
                <a:solidFill>
                  <a:srgbClr val="FF0000"/>
                </a:solidFill>
              </a:rPr>
              <a:t>12</a:t>
            </a:r>
            <a:r>
              <a:rPr lang="en-ZA" sz="1600" dirty="0"/>
              <a:t> Service </a:t>
            </a:r>
            <a:r>
              <a:rPr lang="en-ZA" sz="1600" dirty="0" smtClean="0"/>
              <a:t>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FF0000"/>
                </a:solidFill>
              </a:rPr>
              <a:t>1  </a:t>
            </a:r>
            <a:r>
              <a:rPr lang="en-ZA" sz="1600" dirty="0" smtClean="0"/>
              <a:t>Independent Automated Clearing House (ACH)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FF0000"/>
                </a:solidFill>
              </a:rPr>
              <a:t>1</a:t>
            </a:r>
            <a:r>
              <a:rPr lang="en-ZA" sz="1600" dirty="0" smtClean="0"/>
              <a:t> RTGS – residing at the Central Bank 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1600" dirty="0"/>
              <a:t>Variety of payment instruments </a:t>
            </a:r>
            <a:endParaRPr lang="en-US" sz="1600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-304800" y="547544"/>
          <a:ext cx="7772400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5246369" y="2674442"/>
            <a:ext cx="13068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ZA" sz="2800" dirty="0">
                <a:ln w="11430"/>
                <a:solidFill>
                  <a:srgbClr val="EA6312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 NPS</a:t>
            </a:r>
            <a:r>
              <a:rPr lang="en-ZA" sz="3200" b="1" dirty="0">
                <a:ln w="11430"/>
                <a:gradFill>
                  <a:gsLst>
                    <a:gs pos="0">
                      <a:srgbClr val="EA6312">
                        <a:tint val="70000"/>
                        <a:satMod val="245000"/>
                      </a:srgbClr>
                    </a:gs>
                    <a:gs pos="75000">
                      <a:srgbClr val="EA631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631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79588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096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360363"/>
            <a:ext cx="6508750" cy="457200"/>
          </a:xfrm>
        </p:spPr>
        <p:txBody>
          <a:bodyPr/>
          <a:lstStyle/>
          <a:p>
            <a:pPr algn="l" eaLnBrk="1" hangingPunct="1"/>
            <a:r>
              <a:rPr lang="en-US" altLang="en-US" sz="2500" b="1" dirty="0" smtClean="0">
                <a:solidFill>
                  <a:schemeClr val="bg1"/>
                </a:solidFill>
              </a:rPr>
              <a:t>The Namibian National Payment System  (Cont’d)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98138"/>
              </p:ext>
            </p:extLst>
          </p:nvPr>
        </p:nvGraphicFramePr>
        <p:xfrm>
          <a:off x="152400" y="1184852"/>
          <a:ext cx="8686800" cy="392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5241151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entury Gothic" panose="020B0502020202020204" pitchFamily="34" charset="0"/>
              </a:rPr>
              <a:t>No CSD in place -  plans and collaboration efforts with various stakeholders are currently underway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entury Gothic" panose="020B0502020202020204" pitchFamily="34" charset="0"/>
              </a:rPr>
              <a:t>PFMI Principles have been adopted </a:t>
            </a:r>
            <a:r>
              <a:rPr lang="en-GB" sz="1200" b="1" dirty="0" smtClean="0">
                <a:latin typeface="Century Gothic" panose="020B0502020202020204" pitchFamily="34" charset="0"/>
              </a:rPr>
              <a:t>However no designations were done do date</a:t>
            </a:r>
            <a:endParaRPr lang="en-GB" sz="1200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entury Gothic" panose="020B0502020202020204" pitchFamily="34" charset="0"/>
              </a:rPr>
              <a:t>Self assessment was performed on the RTGS (</a:t>
            </a:r>
            <a:r>
              <a:rPr lang="en-GB" sz="1200" b="1" dirty="0" smtClean="0">
                <a:latin typeface="Century Gothic" panose="020B0502020202020204" pitchFamily="34" charset="0"/>
              </a:rPr>
              <a:t>Namibia Interbank Settlement System -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 smtClean="0">
                <a:latin typeface="Century Gothic" panose="020B0502020202020204" pitchFamily="34" charset="0"/>
              </a:rPr>
              <a:t>NISS</a:t>
            </a:r>
            <a:r>
              <a:rPr lang="en-GB" sz="1200" dirty="0" smtClean="0">
                <a:latin typeface="Century Gothic" panose="020B0502020202020204" pitchFamily="34" charset="0"/>
              </a:rPr>
              <a:t>), however  the results were not published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entury Gothic" panose="020B0502020202020204" pitchFamily="34" charset="0"/>
              </a:rPr>
              <a:t>Plans are underway to designate FMI’s ( </a:t>
            </a:r>
            <a:r>
              <a:rPr lang="en-GB" sz="1200" b="1" dirty="0" smtClean="0">
                <a:latin typeface="Century Gothic" panose="020B0502020202020204" pitchFamily="34" charset="0"/>
              </a:rPr>
              <a:t>RTGS</a:t>
            </a:r>
            <a:r>
              <a:rPr lang="en-GB" sz="1200" dirty="0" smtClean="0">
                <a:latin typeface="Century Gothic" panose="020B0502020202020204" pitchFamily="34" charset="0"/>
              </a:rPr>
              <a:t> and </a:t>
            </a:r>
            <a:r>
              <a:rPr lang="en-GB" sz="1200" b="1" dirty="0" smtClean="0">
                <a:latin typeface="Century Gothic" panose="020B0502020202020204" pitchFamily="34" charset="0"/>
              </a:rPr>
              <a:t>ACH)</a:t>
            </a:r>
            <a:r>
              <a:rPr lang="en-GB" sz="1200" dirty="0" smtClean="0">
                <a:latin typeface="Century Gothic" panose="020B0502020202020204" pitchFamily="34" charset="0"/>
              </a:rPr>
              <a:t> and publish results for the self assessment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405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985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360363"/>
            <a:ext cx="5943600" cy="457200"/>
          </a:xfrm>
        </p:spPr>
        <p:txBody>
          <a:bodyPr/>
          <a:lstStyle/>
          <a:p>
            <a:pPr algn="l" eaLnBrk="1" hangingPunct="1"/>
            <a:r>
              <a:rPr lang="en-US" altLang="en-US" sz="2500" b="1" smtClean="0">
                <a:solidFill>
                  <a:schemeClr val="bg1"/>
                </a:solidFill>
              </a:rPr>
              <a:t>Legal and Regulatory Framework…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470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096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267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400" b="1" dirty="0" smtClean="0">
                <a:solidFill>
                  <a:srgbClr val="800000"/>
                </a:solidFill>
              </a:rPr>
              <a:t>Key Mandate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u="sng" dirty="0" smtClean="0"/>
              <a:t>Payment Systems Management Act, as amended (Act No. 18 of 2003) </a:t>
            </a:r>
            <a:r>
              <a:rPr lang="en-US" altLang="en-US" sz="2400" dirty="0" smtClean="0"/>
              <a:t>- To ensure the </a:t>
            </a:r>
            <a:r>
              <a:rPr lang="en-US" altLang="en-US" sz="2400" b="1" dirty="0" smtClean="0">
                <a:solidFill>
                  <a:srgbClr val="800000"/>
                </a:solidFill>
              </a:rPr>
              <a:t>safe, </a:t>
            </a:r>
            <a:r>
              <a:rPr lang="en-ZA" altLang="en-US" sz="2400" b="1" dirty="0" smtClean="0">
                <a:solidFill>
                  <a:srgbClr val="800000"/>
                </a:solidFill>
              </a:rPr>
              <a:t>secure, efficient </a:t>
            </a:r>
            <a:r>
              <a:rPr lang="en-ZA" altLang="en-US" sz="2400" dirty="0" smtClean="0"/>
              <a:t>and </a:t>
            </a:r>
            <a:r>
              <a:rPr lang="en-ZA" altLang="en-US" sz="2400" b="1" dirty="0" smtClean="0">
                <a:solidFill>
                  <a:srgbClr val="800000"/>
                </a:solidFill>
              </a:rPr>
              <a:t>cost-effective </a:t>
            </a:r>
            <a:r>
              <a:rPr lang="en-ZA" altLang="en-US" sz="2400" dirty="0" smtClean="0"/>
              <a:t>operation of NPS; to determine standards to ensure that bank </a:t>
            </a:r>
            <a:r>
              <a:rPr lang="en-ZA" altLang="en-US" sz="2400" b="1" dirty="0" smtClean="0">
                <a:solidFill>
                  <a:srgbClr val="800000"/>
                </a:solidFill>
              </a:rPr>
              <a:t>fees</a:t>
            </a:r>
            <a:r>
              <a:rPr lang="en-ZA" altLang="en-US" sz="2400" dirty="0" smtClean="0"/>
              <a:t> and </a:t>
            </a:r>
            <a:r>
              <a:rPr lang="en-ZA" altLang="en-US" sz="2400" b="1" dirty="0" smtClean="0">
                <a:solidFill>
                  <a:srgbClr val="800000"/>
                </a:solidFill>
              </a:rPr>
              <a:t>charges</a:t>
            </a:r>
            <a:r>
              <a:rPr lang="en-ZA" altLang="en-US" sz="2400" dirty="0" smtClean="0"/>
              <a:t> payable by customers are: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in the public interest;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promoting competition;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efficient; and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cost-effective.</a:t>
            </a:r>
          </a:p>
          <a:p>
            <a:pPr marL="0" indent="0" eaLnBrk="1" hangingPunct="1">
              <a:buFontTx/>
              <a:buNone/>
            </a:pPr>
            <a:endParaRPr lang="en-US" altLang="en-US" sz="2000" dirty="0" smtClean="0">
              <a:solidFill>
                <a:srgbClr val="80000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360363"/>
            <a:ext cx="5943600" cy="457200"/>
          </a:xfrm>
        </p:spPr>
        <p:txBody>
          <a:bodyPr/>
          <a:lstStyle/>
          <a:p>
            <a:pPr algn="l" eaLnBrk="1" hangingPunct="1"/>
            <a:r>
              <a:rPr lang="en-US" altLang="en-US" sz="2500" b="1" dirty="0" smtClean="0">
                <a:solidFill>
                  <a:schemeClr val="bg1"/>
                </a:solidFill>
              </a:rPr>
              <a:t>Legal and Regulatory Framework</a:t>
            </a:r>
          </a:p>
        </p:txBody>
      </p:sp>
    </p:spTree>
    <p:extLst>
      <p:ext uri="{BB962C8B-B14F-4D97-AF65-F5344CB8AC3E}">
        <p14:creationId xmlns:p14="http://schemas.microsoft.com/office/powerpoint/2010/main" val="126186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New CID 2011 Powerpoint template page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00100" y="11049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800000"/>
                </a:solidFill>
                <a:latin typeface="+mn-lt"/>
              </a:rPr>
              <a:t>Based on our Key Mandate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000" b="1" kern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400800" cy="457200"/>
          </a:xfrm>
        </p:spPr>
        <p:txBody>
          <a:bodyPr/>
          <a:lstStyle/>
          <a:p>
            <a:pPr algn="l" eaLnBrk="1" hangingPunct="1"/>
            <a:r>
              <a:rPr lang="en-US" altLang="en-US" sz="2500" b="1" smtClean="0">
                <a:solidFill>
                  <a:schemeClr val="bg1"/>
                </a:solidFill>
              </a:rPr>
              <a:t>Infrastructure Developments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7650" y="1689100"/>
            <a:ext cx="8648700" cy="4330701"/>
            <a:chOff x="304799" y="1715188"/>
            <a:chExt cx="8648004" cy="4304612"/>
          </a:xfrm>
        </p:grpSpPr>
        <p:grpSp>
          <p:nvGrpSpPr>
            <p:cNvPr id="8198" name="Group 9"/>
            <p:cNvGrpSpPr>
              <a:grpSpLocks/>
            </p:cNvGrpSpPr>
            <p:nvPr/>
          </p:nvGrpSpPr>
          <p:grpSpPr bwMode="auto">
            <a:xfrm>
              <a:off x="304799" y="1715188"/>
              <a:ext cx="8609907" cy="1104213"/>
              <a:chOff x="304799" y="2372807"/>
              <a:chExt cx="8152744" cy="105174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4799" y="2372809"/>
                <a:ext cx="2553745" cy="1051741"/>
              </a:xfrm>
              <a:prstGeom prst="rect">
                <a:avLst/>
              </a:prstGeom>
              <a:solidFill>
                <a:srgbClr val="E1770D"/>
              </a:solidFill>
              <a:ln>
                <a:solidFill>
                  <a:srgbClr val="E177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ZA" sz="1400" dirty="0"/>
                  <a:t>Safe, Secure, Efficient and Cost-effective National Payment System</a:t>
                </a:r>
                <a:endParaRPr lang="en-GB" sz="1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58544" y="2372807"/>
                <a:ext cx="5598999" cy="1051743"/>
              </a:xfrm>
              <a:prstGeom prst="rect">
                <a:avLst/>
              </a:prstGeom>
              <a:noFill/>
              <a:ln>
                <a:solidFill>
                  <a:srgbClr val="E177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ZA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ZA" sz="1400" b="1" dirty="0">
                    <a:solidFill>
                      <a:srgbClr val="800000"/>
                    </a:solidFill>
                  </a:rPr>
                  <a:t>Cheque Phasing Out </a:t>
                </a:r>
                <a:r>
                  <a:rPr lang="en-ZA" sz="1400" dirty="0">
                    <a:solidFill>
                      <a:schemeClr val="tx1"/>
                    </a:solidFill>
                  </a:rPr>
                  <a:t>by 31 December 2017 (</a:t>
                </a:r>
                <a:r>
                  <a:rPr lang="en-GB" sz="1400" dirty="0">
                    <a:solidFill>
                      <a:schemeClr val="tx1"/>
                    </a:solidFill>
                  </a:rPr>
                  <a:t>≤ N$100 000.00)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ZA" sz="1400" dirty="0">
                    <a:solidFill>
                      <a:schemeClr val="tx1"/>
                    </a:solidFill>
                  </a:rPr>
                  <a:t>Implementation of </a:t>
                </a:r>
                <a:r>
                  <a:rPr lang="en-ZA" sz="1400" b="1" dirty="0">
                    <a:solidFill>
                      <a:srgbClr val="800000"/>
                    </a:solidFill>
                  </a:rPr>
                  <a:t>EMV</a:t>
                </a:r>
                <a:r>
                  <a:rPr lang="en-ZA" sz="1400" b="1" dirty="0">
                    <a:solidFill>
                      <a:schemeClr val="tx1"/>
                    </a:solidFill>
                  </a:rPr>
                  <a:t>, </a:t>
                </a:r>
                <a:r>
                  <a:rPr lang="en-ZA" sz="1400" b="1" dirty="0">
                    <a:solidFill>
                      <a:srgbClr val="800000"/>
                    </a:solidFill>
                  </a:rPr>
                  <a:t>PCI-DSS</a:t>
                </a:r>
                <a:r>
                  <a:rPr lang="en-ZA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ZA" sz="1400" dirty="0">
                    <a:solidFill>
                      <a:schemeClr val="tx1"/>
                    </a:solidFill>
                  </a:rPr>
                  <a:t>and</a:t>
                </a:r>
                <a:r>
                  <a:rPr lang="en-ZA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ZA" sz="1400" b="1" dirty="0">
                    <a:solidFill>
                      <a:srgbClr val="800000"/>
                    </a:solidFill>
                  </a:rPr>
                  <a:t>3D</a:t>
                </a:r>
                <a:r>
                  <a:rPr lang="en-ZA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ZA" sz="1400" b="1" dirty="0">
                    <a:solidFill>
                      <a:srgbClr val="800000"/>
                    </a:solidFill>
                  </a:rPr>
                  <a:t>Security</a:t>
                </a:r>
                <a:r>
                  <a:rPr lang="en-ZA" sz="1400" dirty="0">
                    <a:solidFill>
                      <a:schemeClr val="tx1"/>
                    </a:solidFill>
                  </a:rPr>
                  <a:t> Compliance Projects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ZA" sz="1400" b="1" dirty="0">
                    <a:solidFill>
                      <a:srgbClr val="800000"/>
                    </a:solidFill>
                  </a:rPr>
                  <a:t>Enhanced EFT </a:t>
                </a:r>
                <a:r>
                  <a:rPr lang="en-ZA" sz="1400" dirty="0" smtClean="0">
                    <a:solidFill>
                      <a:schemeClr val="tx1"/>
                    </a:solidFill>
                  </a:rPr>
                  <a:t>Project and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ZA" sz="1400" b="1" dirty="0" smtClean="0">
                    <a:solidFill>
                      <a:srgbClr val="800000"/>
                    </a:solidFill>
                  </a:rPr>
                  <a:t>Completed the PFMI self-assessment, </a:t>
                </a:r>
                <a:r>
                  <a:rPr lang="en-ZA" sz="1400" dirty="0" smtClean="0">
                    <a:solidFill>
                      <a:schemeClr val="tx1"/>
                    </a:solidFill>
                  </a:rPr>
                  <a:t>yet to be published</a:t>
                </a:r>
              </a:p>
              <a:p>
                <a:pPr algn="ctr">
                  <a:defRPr/>
                </a:pPr>
                <a:endParaRPr lang="en-GB" dirty="0"/>
              </a:p>
            </p:txBody>
          </p:sp>
        </p:grpSp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304799" y="3043535"/>
              <a:ext cx="8628735" cy="1756752"/>
              <a:chOff x="304800" y="3854698"/>
              <a:chExt cx="8170572" cy="94382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04800" y="3854538"/>
                <a:ext cx="2553745" cy="944155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ZA" sz="1400" dirty="0"/>
                  <a:t>Promote Financial Sector Development</a:t>
                </a:r>
                <a:endParaRPr lang="en-GB" sz="1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76582" y="3854538"/>
                <a:ext cx="5598999" cy="94415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85750" indent="-285750">
                  <a:buClr>
                    <a:srgbClr val="99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Efficient, Cost-effective and Competitive Pricing of Payment Services in the Namibian Banking Sector </a:t>
                </a:r>
                <a:r>
                  <a:rPr lang="en-US" sz="1400" b="1" dirty="0">
                    <a:solidFill>
                      <a:srgbClr val="800000"/>
                    </a:solidFill>
                  </a:rPr>
                  <a:t>(Costing Survey)</a:t>
                </a:r>
              </a:p>
              <a:p>
                <a:pPr marL="285750" indent="-285750">
                  <a:buClr>
                    <a:srgbClr val="99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ZA" sz="1400" b="1" dirty="0">
                    <a:solidFill>
                      <a:srgbClr val="800000"/>
                    </a:solidFill>
                  </a:rPr>
                  <a:t>Comparison of Fees and Charges </a:t>
                </a:r>
                <a:r>
                  <a:rPr lang="en-ZA" sz="1400" dirty="0">
                    <a:solidFill>
                      <a:schemeClr val="tx1"/>
                    </a:solidFill>
                  </a:rPr>
                  <a:t>Project</a:t>
                </a:r>
              </a:p>
              <a:p>
                <a:pPr marL="285750" indent="-285750">
                  <a:buClr>
                    <a:srgbClr val="99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ZA" sz="1400" dirty="0">
                    <a:solidFill>
                      <a:schemeClr val="tx1"/>
                    </a:solidFill>
                  </a:rPr>
                  <a:t>Development of </a:t>
                </a:r>
                <a:r>
                  <a:rPr lang="en-ZA" sz="1400" b="1" dirty="0">
                    <a:solidFill>
                      <a:srgbClr val="800000"/>
                    </a:solidFill>
                  </a:rPr>
                  <a:t>NPS Vision 2020</a:t>
                </a:r>
              </a:p>
              <a:p>
                <a:pPr marL="285750" indent="-285750">
                  <a:buClr>
                    <a:srgbClr val="99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ZA" sz="1400" dirty="0" smtClean="0">
                    <a:solidFill>
                      <a:schemeClr val="tx1"/>
                    </a:solidFill>
                  </a:rPr>
                  <a:t>National </a:t>
                </a:r>
                <a:r>
                  <a:rPr lang="en-ZA" sz="1400" dirty="0">
                    <a:solidFill>
                      <a:schemeClr val="tx1"/>
                    </a:solidFill>
                  </a:rPr>
                  <a:t>Central Securities Depository </a:t>
                </a:r>
                <a:r>
                  <a:rPr lang="en-ZA" sz="1400" b="1" dirty="0">
                    <a:solidFill>
                      <a:schemeClr val="tx1"/>
                    </a:solidFill>
                  </a:rPr>
                  <a:t>(</a:t>
                </a:r>
                <a:r>
                  <a:rPr lang="en-ZA" sz="1400" b="1" dirty="0">
                    <a:solidFill>
                      <a:srgbClr val="800000"/>
                    </a:solidFill>
                  </a:rPr>
                  <a:t>CSD</a:t>
                </a:r>
                <a:r>
                  <a:rPr lang="en-ZA" sz="1400" b="1" dirty="0" smtClean="0">
                    <a:solidFill>
                      <a:schemeClr val="tx1"/>
                    </a:solidFill>
                  </a:rPr>
                  <a:t>) – </a:t>
                </a:r>
                <a:r>
                  <a:rPr lang="en-ZA" sz="1400" b="1" dirty="0" smtClean="0">
                    <a:solidFill>
                      <a:srgbClr val="FF0000"/>
                    </a:solidFill>
                  </a:rPr>
                  <a:t>in progress</a:t>
                </a:r>
                <a:endParaRPr lang="en-ZA" sz="14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Clr>
                    <a:srgbClr val="99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800000"/>
                    </a:solidFill>
                  </a:rPr>
                  <a:t>NISS Version Upgrade </a:t>
                </a:r>
                <a:r>
                  <a:rPr lang="en-US" sz="1400" dirty="0">
                    <a:solidFill>
                      <a:schemeClr val="tx1"/>
                    </a:solidFill>
                  </a:rPr>
                  <a:t>and Implementation Additional Modules</a:t>
                </a:r>
              </a:p>
              <a:p>
                <a:pPr marL="285750" indent="-285750">
                  <a:buClr>
                    <a:srgbClr val="99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ZA" sz="1400" b="1" dirty="0">
                    <a:solidFill>
                      <a:srgbClr val="800000"/>
                    </a:solidFill>
                  </a:rPr>
                  <a:t>Communication Strategy </a:t>
                </a:r>
                <a:r>
                  <a:rPr lang="en-ZA" sz="1400" dirty="0">
                    <a:solidFill>
                      <a:schemeClr val="tx1"/>
                    </a:solidFill>
                  </a:rPr>
                  <a:t>to Educate Public on Payment Systems</a:t>
                </a:r>
              </a:p>
              <a:p>
                <a:pPr marL="285750" indent="-285750">
                  <a:buClr>
                    <a:srgbClr val="99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ZA" sz="1400" b="1" dirty="0">
                    <a:solidFill>
                      <a:srgbClr val="800000"/>
                    </a:solidFill>
                  </a:rPr>
                  <a:t>Domestic Proprietary Cards</a:t>
                </a:r>
              </a:p>
            </p:txBody>
          </p:sp>
        </p:grpSp>
        <p:grpSp>
          <p:nvGrpSpPr>
            <p:cNvPr id="8200" name="Group 10"/>
            <p:cNvGrpSpPr>
              <a:grpSpLocks/>
            </p:cNvGrpSpPr>
            <p:nvPr/>
          </p:nvGrpSpPr>
          <p:grpSpPr bwMode="auto">
            <a:xfrm>
              <a:off x="304800" y="5028887"/>
              <a:ext cx="8648003" cy="990913"/>
              <a:chOff x="304800" y="5228373"/>
              <a:chExt cx="8188817" cy="94382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04799" y="5228671"/>
                <a:ext cx="2570279" cy="943529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ZA" sz="1400" dirty="0"/>
                  <a:t>Promote Regional Integration</a:t>
                </a:r>
                <a:endParaRPr lang="en-GB" sz="1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94618" y="5228671"/>
                <a:ext cx="5598999" cy="937481"/>
              </a:xfrm>
              <a:prstGeom prst="rect">
                <a:avLst/>
              </a:pr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857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800000"/>
                    </a:solidFill>
                  </a:rPr>
                  <a:t>SADC Regional Integration </a:t>
                </a:r>
                <a:r>
                  <a:rPr lang="en-US" sz="1400" b="1" dirty="0" smtClean="0">
                    <a:solidFill>
                      <a:srgbClr val="800000"/>
                    </a:solidFill>
                  </a:rPr>
                  <a:t>(SIRESS)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(i.e</a:t>
                </a:r>
                <a:r>
                  <a:rPr lang="en-US" sz="1400" dirty="0">
                    <a:solidFill>
                      <a:schemeClr val="tx1"/>
                    </a:solidFill>
                  </a:rPr>
                  <a:t>. SADC Regional Clearing House)</a:t>
                </a:r>
              </a:p>
            </p:txBody>
          </p:sp>
        </p:grp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New CID 2011 Powerpoint template pag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019800" cy="457200"/>
          </a:xfrm>
        </p:spPr>
        <p:txBody>
          <a:bodyPr/>
          <a:lstStyle/>
          <a:p>
            <a:pPr algn="l" eaLnBrk="1" hangingPunct="1"/>
            <a:r>
              <a:rPr lang="en-US" altLang="en-US" sz="2500" b="1" smtClean="0">
                <a:solidFill>
                  <a:schemeClr val="bg1"/>
                </a:solidFill>
              </a:rPr>
              <a:t>Institutional Arrangements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543800" cy="4724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1400" smtClean="0">
              <a:solidFill>
                <a:srgbClr val="800000"/>
              </a:solidFill>
            </a:endParaRPr>
          </a:p>
          <a:p>
            <a:pPr eaLnBrk="1" hangingPunct="1"/>
            <a:endParaRPr lang="en-US" altLang="en-US" sz="2000" smtClean="0">
              <a:solidFill>
                <a:srgbClr val="800000"/>
              </a:solidFill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58900"/>
            <a:ext cx="8610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New CID 2011 Powerpoint template pag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019800" cy="457200"/>
          </a:xfrm>
        </p:spPr>
        <p:txBody>
          <a:bodyPr/>
          <a:lstStyle/>
          <a:p>
            <a:pPr algn="l" eaLnBrk="1" hangingPunct="1"/>
            <a:r>
              <a:rPr lang="en-US" altLang="en-US" sz="2500" b="1" dirty="0" smtClean="0">
                <a:solidFill>
                  <a:schemeClr val="bg1"/>
                </a:solidFill>
              </a:rPr>
              <a:t>Institutional Arrangements - Internal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543800" cy="4724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1400" smtClean="0">
              <a:solidFill>
                <a:srgbClr val="800000"/>
              </a:solidFill>
            </a:endParaRPr>
          </a:p>
          <a:p>
            <a:pPr eaLnBrk="1" hangingPunct="1"/>
            <a:endParaRPr lang="en-US" altLang="en-US" sz="2000" smtClean="0">
              <a:solidFill>
                <a:srgbClr val="8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1662112"/>
            <a:ext cx="76485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632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FC000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AD9CAF088DC4A9F93A9F533D89368" ma:contentTypeVersion="1" ma:contentTypeDescription="Create a new document." ma:contentTypeScope="" ma:versionID="c4cf8ac541f077aa8539ec3c2e2de0cc">
  <xsd:schema xmlns:xsd="http://www.w3.org/2001/XMLSchema" xmlns:xs="http://www.w3.org/2001/XMLSchema" xmlns:p="http://schemas.microsoft.com/office/2006/metadata/properties" xmlns:ns2="f96e26c9-ee80-40f6-85ca-6aadf213f117" xmlns:ns3="84834014-70a4-48cf-a1b8-d21453c3c8fd" targetNamespace="http://schemas.microsoft.com/office/2006/metadata/properties" ma:root="true" ma:fieldsID="a384a4020947b0f8a44d8f4fd12037ff" ns2:_="" ns3:_="">
    <xsd:import namespace="f96e26c9-ee80-40f6-85ca-6aadf213f117"/>
    <xsd:import namespace="84834014-70a4-48cf-a1b8-d21453c3c8fd"/>
    <xsd:element name="properties">
      <xsd:complexType>
        <xsd:sequence>
          <xsd:element name="documentManagement">
            <xsd:complexType>
              <xsd:all>
                <xsd:element ref="ns2:Category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e26c9-ee80-40f6-85ca-6aadf213f117" elementFormDefault="qualified">
    <xsd:import namespace="http://schemas.microsoft.com/office/2006/documentManagement/types"/>
    <xsd:import namespace="http://schemas.microsoft.com/office/infopath/2007/PartnerControls"/>
    <xsd:element name="Category" ma:index="2" ma:displayName="Category" ma:default="Memo Templates" ma:format="Dropdown" ma:internalName="Category">
      <xsd:simpleType>
        <xsd:restriction base="dms:Choice">
          <xsd:enumeration value="Memo Templates"/>
          <xsd:enumeration value="Power Point Templates"/>
          <xsd:enumeration value="Media Templates"/>
          <xsd:enumeration value="Policies and Procedures Templates"/>
          <xsd:enumeration value="Operational Risk Event Reporting Templates"/>
          <xsd:enumeration value="Policy Submission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34014-70a4-48cf-a1b8-d21453c3c8fd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96e26c9-ee80-40f6-85ca-6aadf213f117">Power Point Templates</Category>
  </documentManagement>
</p:properties>
</file>

<file path=customXml/itemProps1.xml><?xml version="1.0" encoding="utf-8"?>
<ds:datastoreItem xmlns:ds="http://schemas.openxmlformats.org/officeDocument/2006/customXml" ds:itemID="{5D9C9DF2-A9AF-4211-8C7B-3037CA9915B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ECC90DD-68AE-41ED-9384-6716BA4BA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F7BA41-E991-4E77-88BE-ADF11F30C42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6E30B2C-DF58-4D19-B57D-FF0161964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6e26c9-ee80-40f6-85ca-6aadf213f117"/>
    <ds:schemaRef ds:uri="84834014-70a4-48cf-a1b8-d21453c3c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99EAC05-50F5-4EC9-8617-3187825FB926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f96e26c9-ee80-40f6-85ca-6aadf213f117"/>
    <ds:schemaRef ds:uri="http://schemas.microsoft.com/office/infopath/2007/PartnerControls"/>
    <ds:schemaRef ds:uri="84834014-70a4-48cf-a1b8-d21453c3c8f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598</Words>
  <Application>Microsoft Office PowerPoint</Application>
  <PresentationFormat>On-screen Show (4:3)</PresentationFormat>
  <Paragraphs>101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Default Design</vt:lpstr>
      <vt:lpstr>PowerPoint Presentation</vt:lpstr>
      <vt:lpstr>Presentation Outline</vt:lpstr>
      <vt:lpstr>The Namibian National Payment System </vt:lpstr>
      <vt:lpstr>The Namibian National Payment System  (Cont’d)</vt:lpstr>
      <vt:lpstr>Legal and Regulatory Framework…</vt:lpstr>
      <vt:lpstr>Legal and Regulatory Framework</vt:lpstr>
      <vt:lpstr>Infrastructure Developments</vt:lpstr>
      <vt:lpstr>Institutional Arrangements</vt:lpstr>
      <vt:lpstr>Institutional Arrangements - Internal</vt:lpstr>
      <vt:lpstr>Coordination and Cooperation</vt:lpstr>
      <vt:lpstr>Challenges, Lesson Learned and Opportunities</vt:lpstr>
      <vt:lpstr>PowerPoint Presentation</vt:lpstr>
    </vt:vector>
  </TitlesOfParts>
  <Company>Green Leaf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Powerpoint Template</dc:title>
  <dc:creator>Elsa</dc:creator>
  <cp:lastModifiedBy>Ndamanomhata, Paulus</cp:lastModifiedBy>
  <cp:revision>49</cp:revision>
  <dcterms:created xsi:type="dcterms:W3CDTF">2010-02-17T14:20:20Z</dcterms:created>
  <dcterms:modified xsi:type="dcterms:W3CDTF">2017-10-17T13:25:35Z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0">
    <vt:lpwstr/>
  </property>
  <property fmtid="{D5CDD505-2E9C-101B-9397-08002B2CF9AE}" pid="4" name="docCategory">
    <vt:lpwstr>Other BON Documents</vt:lpwstr>
  </property>
  <property fmtid="{D5CDD505-2E9C-101B-9397-08002B2CF9AE}" pid="5" name="Related document">
    <vt:lpwstr/>
  </property>
  <property fmtid="{D5CDD505-2E9C-101B-9397-08002B2CF9AE}" pid="6" name="display_urn:schemas-microsoft-com:office:office#Editor">
    <vt:lpwstr>Vleermuis, Che</vt:lpwstr>
  </property>
  <property fmtid="{D5CDD505-2E9C-101B-9397-08002B2CF9AE}" pid="7" name="display_urn:schemas-microsoft-com:office:office#Author">
    <vt:lpwstr>Vleermuis, Che</vt:lpwstr>
  </property>
  <property fmtid="{D5CDD505-2E9C-101B-9397-08002B2CF9AE}" pid="8" name="Websio Document Preview">
    <vt:lpwstr/>
  </property>
  <property fmtid="{D5CDD505-2E9C-101B-9397-08002B2CF9AE}" pid="9" name="_dlc_DocId">
    <vt:lpwstr>K5RTDW2666PP-1245-4</vt:lpwstr>
  </property>
  <property fmtid="{D5CDD505-2E9C-101B-9397-08002B2CF9AE}" pid="10" name="_dlc_DocIdItemGuid">
    <vt:lpwstr>a0c89afa-291b-4cab-a7e6-a156c1cc8ead</vt:lpwstr>
  </property>
  <property fmtid="{D5CDD505-2E9C-101B-9397-08002B2CF9AE}" pid="11" name="_dlc_DocIdUrl">
    <vt:lpwstr>http://boneagle/_layouts/15/DocIdRedir.aspx?ID=K5RTDW2666PP-1245-4, K5RTDW2666PP-1245-4</vt:lpwstr>
  </property>
</Properties>
</file>