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477" r:id="rId2"/>
    <p:sldId id="552" r:id="rId3"/>
    <p:sldId id="556" r:id="rId4"/>
    <p:sldId id="553" r:id="rId5"/>
    <p:sldId id="499" r:id="rId6"/>
    <p:sldId id="560" r:id="rId7"/>
    <p:sldId id="561" r:id="rId8"/>
    <p:sldId id="557" r:id="rId9"/>
    <p:sldId id="562" r:id="rId10"/>
    <p:sldId id="534" r:id="rId11"/>
    <p:sldId id="521" r:id="rId12"/>
    <p:sldId id="522" r:id="rId13"/>
    <p:sldId id="530" r:id="rId14"/>
    <p:sldId id="531" r:id="rId15"/>
    <p:sldId id="532" r:id="rId16"/>
    <p:sldId id="533" r:id="rId17"/>
    <p:sldId id="537" r:id="rId18"/>
    <p:sldId id="536" r:id="rId19"/>
    <p:sldId id="538" r:id="rId20"/>
    <p:sldId id="539" r:id="rId21"/>
    <p:sldId id="541" r:id="rId22"/>
    <p:sldId id="543" r:id="rId23"/>
    <p:sldId id="544" r:id="rId24"/>
    <p:sldId id="524" r:id="rId25"/>
    <p:sldId id="545" r:id="rId26"/>
    <p:sldId id="549" r:id="rId27"/>
    <p:sldId id="550" r:id="rId28"/>
    <p:sldId id="525" r:id="rId29"/>
    <p:sldId id="546" r:id="rId30"/>
    <p:sldId id="547" r:id="rId31"/>
    <p:sldId id="548" r:id="rId32"/>
    <p:sldId id="551" r:id="rId33"/>
    <p:sldId id="565" r:id="rId3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rlman, Leon" initials="PL"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3FF"/>
    <a:srgbClr val="004563"/>
    <a:srgbClr val="5B9BD5"/>
    <a:srgbClr val="C6C6FF"/>
    <a:srgbClr val="E5E5FF"/>
    <a:srgbClr val="C8C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96" autoAdjust="0"/>
    <p:restoredTop sz="94199" autoAdjust="0"/>
  </p:normalViewPr>
  <p:slideViewPr>
    <p:cSldViewPr snapToGrid="0">
      <p:cViewPr varScale="1">
        <p:scale>
          <a:sx n="67" d="100"/>
          <a:sy n="67" d="100"/>
        </p:scale>
        <p:origin x="729" y="2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1265835E-0DAB-4AB9-B9DD-A02EE95987D7}" type="datetimeFigureOut">
              <a:rPr lang="en-GB" smtClean="0"/>
              <a:t>18/10/2017</a:t>
            </a:fld>
            <a:endParaRPr lang="en-GB"/>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C8FBA37-0AE3-4190-81C1-375CAF149AEF}" type="slidenum">
              <a:rPr lang="en-GB" smtClean="0"/>
              <a:t>‹#›</a:t>
            </a:fld>
            <a:endParaRPr lang="en-GB"/>
          </a:p>
        </p:txBody>
      </p:sp>
    </p:spTree>
    <p:extLst>
      <p:ext uri="{BB962C8B-B14F-4D97-AF65-F5344CB8AC3E}">
        <p14:creationId xmlns:p14="http://schemas.microsoft.com/office/powerpoint/2010/main" val="4240570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72E699D-38F5-4E63-9FD2-E1B3116900B9}" type="datetimeFigureOut">
              <a:rPr lang="en-GB" smtClean="0"/>
              <a:t>18/10/2017</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6474D83-963E-4A82-9BC2-326E1CBA3F9E}" type="slidenum">
              <a:rPr lang="en-GB" smtClean="0"/>
              <a:t>‹#›</a:t>
            </a:fld>
            <a:endParaRPr lang="en-GB"/>
          </a:p>
        </p:txBody>
      </p:sp>
    </p:spTree>
    <p:extLst>
      <p:ext uri="{BB962C8B-B14F-4D97-AF65-F5344CB8AC3E}">
        <p14:creationId xmlns:p14="http://schemas.microsoft.com/office/powerpoint/2010/main" val="885924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1DBE056-2E26-43DC-A299-DEFB85039A4F}" type="datetimeFigureOut">
              <a:rPr lang="en-GB" smtClean="0"/>
              <a:t>18/10/2017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E89590-1687-415E-8CC5-3ADF254EEAD8}" type="slidenum">
              <a:rPr lang="en-GB" smtClean="0"/>
              <a:t>‹#›</a:t>
            </a:fld>
            <a:endParaRPr lang="en-GB"/>
          </a:p>
        </p:txBody>
      </p:sp>
    </p:spTree>
    <p:extLst>
      <p:ext uri="{BB962C8B-B14F-4D97-AF65-F5344CB8AC3E}">
        <p14:creationId xmlns:p14="http://schemas.microsoft.com/office/powerpoint/2010/main" val="2824409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DBE056-2E26-43DC-A299-DEFB85039A4F}" type="datetimeFigureOut">
              <a:rPr lang="en-GB" smtClean="0"/>
              <a:t>18/10/2017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E89590-1687-415E-8CC5-3ADF254EEAD8}" type="slidenum">
              <a:rPr lang="en-GB" smtClean="0"/>
              <a:t>‹#›</a:t>
            </a:fld>
            <a:endParaRPr lang="en-GB"/>
          </a:p>
        </p:txBody>
      </p:sp>
    </p:spTree>
    <p:extLst>
      <p:ext uri="{BB962C8B-B14F-4D97-AF65-F5344CB8AC3E}">
        <p14:creationId xmlns:p14="http://schemas.microsoft.com/office/powerpoint/2010/main" val="4137060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DBE056-2E26-43DC-A299-DEFB85039A4F}" type="datetimeFigureOut">
              <a:rPr lang="en-GB" smtClean="0"/>
              <a:t>18/10/2017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E89590-1687-415E-8CC5-3ADF254EEAD8}" type="slidenum">
              <a:rPr lang="en-GB" smtClean="0"/>
              <a:t>‹#›</a:t>
            </a:fld>
            <a:endParaRPr lang="en-GB"/>
          </a:p>
        </p:txBody>
      </p:sp>
    </p:spTree>
    <p:extLst>
      <p:ext uri="{BB962C8B-B14F-4D97-AF65-F5344CB8AC3E}">
        <p14:creationId xmlns:p14="http://schemas.microsoft.com/office/powerpoint/2010/main" val="282823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DBE056-2E26-43DC-A299-DEFB85039A4F}" type="datetimeFigureOut">
              <a:rPr lang="en-GB" smtClean="0"/>
              <a:t>18/10/2017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E89590-1687-415E-8CC5-3ADF254EEAD8}" type="slidenum">
              <a:rPr lang="en-GB" smtClean="0"/>
              <a:t>‹#›</a:t>
            </a:fld>
            <a:endParaRPr lang="en-GB"/>
          </a:p>
        </p:txBody>
      </p:sp>
    </p:spTree>
    <p:extLst>
      <p:ext uri="{BB962C8B-B14F-4D97-AF65-F5344CB8AC3E}">
        <p14:creationId xmlns:p14="http://schemas.microsoft.com/office/powerpoint/2010/main" val="1971124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DBE056-2E26-43DC-A299-DEFB85039A4F}" type="datetimeFigureOut">
              <a:rPr lang="en-GB" smtClean="0"/>
              <a:t>18/10/2017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E89590-1687-415E-8CC5-3ADF254EEAD8}" type="slidenum">
              <a:rPr lang="en-GB" smtClean="0"/>
              <a:t>‹#›</a:t>
            </a:fld>
            <a:endParaRPr lang="en-GB"/>
          </a:p>
        </p:txBody>
      </p:sp>
    </p:spTree>
    <p:extLst>
      <p:ext uri="{BB962C8B-B14F-4D97-AF65-F5344CB8AC3E}">
        <p14:creationId xmlns:p14="http://schemas.microsoft.com/office/powerpoint/2010/main" val="13306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1DBE056-2E26-43DC-A299-DEFB85039A4F}" type="datetimeFigureOut">
              <a:rPr lang="en-GB" smtClean="0"/>
              <a:t>18/10/2017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E89590-1687-415E-8CC5-3ADF254EEAD8}" type="slidenum">
              <a:rPr lang="en-GB" smtClean="0"/>
              <a:t>‹#›</a:t>
            </a:fld>
            <a:endParaRPr lang="en-GB"/>
          </a:p>
        </p:txBody>
      </p:sp>
    </p:spTree>
    <p:extLst>
      <p:ext uri="{BB962C8B-B14F-4D97-AF65-F5344CB8AC3E}">
        <p14:creationId xmlns:p14="http://schemas.microsoft.com/office/powerpoint/2010/main" val="1948009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1DBE056-2E26-43DC-A299-DEFB85039A4F}" type="datetimeFigureOut">
              <a:rPr lang="en-GB" smtClean="0"/>
              <a:t>18/10/2017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7E89590-1687-415E-8CC5-3ADF254EEAD8}" type="slidenum">
              <a:rPr lang="en-GB" smtClean="0"/>
              <a:t>‹#›</a:t>
            </a:fld>
            <a:endParaRPr lang="en-GB"/>
          </a:p>
        </p:txBody>
      </p:sp>
    </p:spTree>
    <p:extLst>
      <p:ext uri="{BB962C8B-B14F-4D97-AF65-F5344CB8AC3E}">
        <p14:creationId xmlns:p14="http://schemas.microsoft.com/office/powerpoint/2010/main" val="4045083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1DBE056-2E26-43DC-A299-DEFB85039A4F}" type="datetimeFigureOut">
              <a:rPr lang="en-GB" smtClean="0"/>
              <a:t>18/10/2017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7E89590-1687-415E-8CC5-3ADF254EEAD8}" type="slidenum">
              <a:rPr lang="en-GB" smtClean="0"/>
              <a:t>‹#›</a:t>
            </a:fld>
            <a:endParaRPr lang="en-GB"/>
          </a:p>
        </p:txBody>
      </p:sp>
    </p:spTree>
    <p:extLst>
      <p:ext uri="{BB962C8B-B14F-4D97-AF65-F5344CB8AC3E}">
        <p14:creationId xmlns:p14="http://schemas.microsoft.com/office/powerpoint/2010/main" val="3279500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BE056-2E26-43DC-A299-DEFB85039A4F}" type="datetimeFigureOut">
              <a:rPr lang="en-GB" smtClean="0"/>
              <a:t>18/10/2017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7E89590-1687-415E-8CC5-3ADF254EEAD8}" type="slidenum">
              <a:rPr lang="en-GB" smtClean="0"/>
              <a:t>‹#›</a:t>
            </a:fld>
            <a:endParaRPr lang="en-GB"/>
          </a:p>
        </p:txBody>
      </p:sp>
    </p:spTree>
    <p:extLst>
      <p:ext uri="{BB962C8B-B14F-4D97-AF65-F5344CB8AC3E}">
        <p14:creationId xmlns:p14="http://schemas.microsoft.com/office/powerpoint/2010/main" val="579052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BE056-2E26-43DC-A299-DEFB85039A4F}" type="datetimeFigureOut">
              <a:rPr lang="en-GB" smtClean="0"/>
              <a:t>18/10/2017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E89590-1687-415E-8CC5-3ADF254EEAD8}" type="slidenum">
              <a:rPr lang="en-GB" smtClean="0"/>
              <a:t>‹#›</a:t>
            </a:fld>
            <a:endParaRPr lang="en-GB"/>
          </a:p>
        </p:txBody>
      </p:sp>
    </p:spTree>
    <p:extLst>
      <p:ext uri="{BB962C8B-B14F-4D97-AF65-F5344CB8AC3E}">
        <p14:creationId xmlns:p14="http://schemas.microsoft.com/office/powerpoint/2010/main" val="638702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BE056-2E26-43DC-A299-DEFB85039A4F}" type="datetimeFigureOut">
              <a:rPr lang="en-GB" smtClean="0"/>
              <a:t>18/10/2017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E89590-1687-415E-8CC5-3ADF254EEAD8}" type="slidenum">
              <a:rPr lang="en-GB" smtClean="0"/>
              <a:t>‹#›</a:t>
            </a:fld>
            <a:endParaRPr lang="en-GB"/>
          </a:p>
        </p:txBody>
      </p:sp>
    </p:spTree>
    <p:extLst>
      <p:ext uri="{BB962C8B-B14F-4D97-AF65-F5344CB8AC3E}">
        <p14:creationId xmlns:p14="http://schemas.microsoft.com/office/powerpoint/2010/main" val="622806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DBE056-2E26-43DC-A299-DEFB85039A4F}" type="datetimeFigureOut">
              <a:rPr lang="en-GB" smtClean="0"/>
              <a:t>18/10/2017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89590-1687-415E-8CC5-3ADF254EEAD8}" type="slidenum">
              <a:rPr lang="en-GB" smtClean="0"/>
              <a:t>‹#›</a:t>
            </a:fld>
            <a:endParaRPr lang="en-GB"/>
          </a:p>
        </p:txBody>
      </p:sp>
    </p:spTree>
    <p:extLst>
      <p:ext uri="{BB962C8B-B14F-4D97-AF65-F5344CB8AC3E}">
        <p14:creationId xmlns:p14="http://schemas.microsoft.com/office/powerpoint/2010/main" val="414204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chemeClr val="tx1"/>
          </a:solidFill>
          <a:latin typeface="Calibri" charset="0"/>
          <a:ea typeface="Calibri" charset="0"/>
          <a:cs typeface="Calibri"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charset="0"/>
          <a:ea typeface="Calibri" charset="0"/>
          <a:cs typeface="Calibri"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charset="0"/>
          <a:ea typeface="Calibri" charset="0"/>
          <a:cs typeface="Calibri"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charset="0"/>
          <a:ea typeface="Calibri" charset="0"/>
          <a:cs typeface="Calibri"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charset="0"/>
          <a:ea typeface="Calibri" charset="0"/>
          <a:cs typeface="Calibri"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charset="0"/>
          <a:ea typeface="Calibri" charset="0"/>
          <a:cs typeface="Calibri"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969" y="1839310"/>
            <a:ext cx="11204620" cy="4494727"/>
          </a:xfrm>
        </p:spPr>
        <p:txBody>
          <a:bodyPr>
            <a:normAutofit fontScale="90000"/>
          </a:bodyPr>
          <a:lstStyle/>
          <a:p>
            <a:pPr algn="ctr"/>
            <a:r>
              <a:rPr lang="en-US" sz="1800" b="0" dirty="0" smtClean="0"/>
              <a:t> </a:t>
            </a:r>
            <a:r>
              <a:rPr lang="en-US" sz="4000" b="0" dirty="0"/>
              <a:t/>
            </a:r>
            <a:br>
              <a:rPr lang="en-US" sz="4000" b="0" dirty="0"/>
            </a:br>
            <a:r>
              <a:rPr lang="en-US" sz="4900" dirty="0" smtClean="0"/>
              <a:t>Legal Frameworks For </a:t>
            </a:r>
            <a:br>
              <a:rPr lang="en-US" sz="4900" dirty="0" smtClean="0"/>
            </a:br>
            <a:r>
              <a:rPr lang="en-US" sz="4900" dirty="0" smtClean="0"/>
              <a:t>Payment Systems Oversight</a:t>
            </a:r>
            <a:r>
              <a:rPr lang="en-GB" sz="4000" b="0" dirty="0" smtClean="0"/>
              <a:t/>
            </a:r>
            <a:br>
              <a:rPr lang="en-GB" sz="4000" b="0" dirty="0" smtClean="0"/>
            </a:br>
            <a:r>
              <a:rPr lang="en-GB" sz="4000" b="0" dirty="0" smtClean="0"/>
              <a:t/>
            </a:r>
            <a:br>
              <a:rPr lang="en-GB" sz="4000" b="0" dirty="0" smtClean="0"/>
            </a:br>
            <a:r>
              <a:rPr lang="en-GB" sz="4000" dirty="0" smtClean="0"/>
              <a:t>Dr Leon J. Perlman</a:t>
            </a:r>
            <a:br>
              <a:rPr lang="en-GB" sz="4000" dirty="0" smtClean="0"/>
            </a:br>
            <a:r>
              <a:rPr lang="en-GB" sz="4000" b="0" dirty="0" smtClean="0"/>
              <a:t>Digital Financial Services Observatory</a:t>
            </a:r>
            <a:br>
              <a:rPr lang="en-GB" sz="4000" b="0" dirty="0" smtClean="0"/>
            </a:br>
            <a:r>
              <a:rPr lang="en-GB" sz="4000" b="0" dirty="0" smtClean="0"/>
              <a:t>Columbia University, New York</a:t>
            </a:r>
            <a:r>
              <a:rPr lang="en-GB" sz="2400" b="0" dirty="0"/>
              <a:t/>
            </a:r>
            <a:br>
              <a:rPr lang="en-GB" sz="2400" b="0" dirty="0"/>
            </a:br>
            <a:r>
              <a:rPr lang="en-GB" sz="2400" b="0" dirty="0" smtClean="0"/>
              <a:t/>
            </a:r>
            <a:br>
              <a:rPr lang="en-GB" sz="2400" b="0" dirty="0" smtClean="0"/>
            </a:br>
            <a:r>
              <a:rPr lang="en-GB" sz="4000" dirty="0" smtClean="0"/>
              <a:t>www.dfsobservatory.com</a:t>
            </a:r>
            <a:r>
              <a:rPr lang="en-GB" sz="2400" b="1" dirty="0"/>
              <a:t/>
            </a:r>
            <a:br>
              <a:rPr lang="en-GB" sz="2400" b="1" dirty="0"/>
            </a:br>
            <a:endParaRPr lang="en-GB" sz="4000" b="1" dirty="0"/>
          </a:p>
        </p:txBody>
      </p:sp>
      <p:pic>
        <p:nvPicPr>
          <p:cNvPr id="27650" name="Picture 2" descr="Image result for columbia business school"/>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99259" y="-157801"/>
            <a:ext cx="5110328" cy="149164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3379" y="184362"/>
            <a:ext cx="2439897" cy="807319"/>
          </a:xfrm>
          <a:prstGeom prst="rect">
            <a:avLst/>
          </a:prstGeom>
        </p:spPr>
      </p:pic>
    </p:spTree>
    <p:extLst>
      <p:ext uri="{BB962C8B-B14F-4D97-AF65-F5344CB8AC3E}">
        <p14:creationId xmlns:p14="http://schemas.microsoft.com/office/powerpoint/2010/main" val="932832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116913" y="-95693"/>
            <a:ext cx="11964062" cy="7463582"/>
          </a:xfrm>
          <a:prstGeom prst="rect">
            <a:avLst/>
          </a:prstGeom>
        </p:spPr>
        <p:txBody>
          <a:bodyPr wrap="square">
            <a:spAutoFit/>
          </a:bodyPr>
          <a:lstStyle/>
          <a:p>
            <a:endParaRPr lang="en-US" sz="2000" b="1" dirty="0" smtClean="0">
              <a:solidFill>
                <a:schemeClr val="accent1"/>
              </a:solidFill>
            </a:endParaRPr>
          </a:p>
          <a:p>
            <a:r>
              <a:rPr lang="en-US" sz="3200" b="1" dirty="0" err="1" smtClean="0">
                <a:solidFill>
                  <a:schemeClr val="accent1"/>
                </a:solidFill>
              </a:rPr>
              <a:t>PMFI</a:t>
            </a:r>
            <a:r>
              <a:rPr lang="en-US" sz="3200" b="1" dirty="0" smtClean="0">
                <a:solidFill>
                  <a:schemeClr val="accent1"/>
                </a:solidFill>
              </a:rPr>
              <a:t> </a:t>
            </a:r>
            <a:r>
              <a:rPr lang="en-US" sz="3200" b="1" dirty="0">
                <a:solidFill>
                  <a:schemeClr val="accent1"/>
                </a:solidFill>
              </a:rPr>
              <a:t>Principle 1 - Legal Basis:</a:t>
            </a:r>
            <a:r>
              <a:rPr lang="en-US" sz="3200" b="1" dirty="0"/>
              <a:t/>
            </a:r>
            <a:br>
              <a:rPr lang="en-US" sz="3200" b="1" dirty="0"/>
            </a:br>
            <a:endParaRPr lang="en-US" sz="900" b="1" dirty="0" smtClean="0"/>
          </a:p>
          <a:p>
            <a:pPr marL="404813" indent="-404813">
              <a:buFont typeface="+mj-lt"/>
              <a:buAutoNum type="arabicParenR"/>
              <a:tabLst>
                <a:tab pos="404813" algn="l"/>
              </a:tabLst>
            </a:pPr>
            <a:r>
              <a:rPr lang="en-US" sz="2900" dirty="0" smtClean="0"/>
              <a:t>Legal basis should provide high degree of certainty for each material aspect of an FMI’s activities in all relevant jurisdictions.</a:t>
            </a:r>
          </a:p>
          <a:p>
            <a:pPr marL="404813" indent="-404813">
              <a:buFont typeface="+mj-lt"/>
              <a:buAutoNum type="arabicParenR"/>
            </a:pPr>
            <a:r>
              <a:rPr lang="en-US" sz="2900" dirty="0" smtClean="0"/>
              <a:t>FMI </a:t>
            </a:r>
            <a:r>
              <a:rPr lang="en-US" sz="2900" dirty="0"/>
              <a:t>should have rules, procedures, and contracts that are clear, understandable, and consistent with relevant laws </a:t>
            </a:r>
            <a:r>
              <a:rPr lang="en-US" sz="2900" dirty="0" smtClean="0"/>
              <a:t>&amp; </a:t>
            </a:r>
            <a:r>
              <a:rPr lang="en-US" sz="2900" dirty="0"/>
              <a:t>regulations.</a:t>
            </a:r>
          </a:p>
          <a:p>
            <a:pPr marL="404813" indent="-404813">
              <a:buFont typeface="+mj-lt"/>
              <a:buAutoNum type="arabicParenR"/>
            </a:pPr>
            <a:r>
              <a:rPr lang="en-US" sz="2900" dirty="0" smtClean="0"/>
              <a:t>FMI </a:t>
            </a:r>
            <a:r>
              <a:rPr lang="en-US" sz="2900" dirty="0"/>
              <a:t>should be able to articulate </a:t>
            </a:r>
            <a:r>
              <a:rPr lang="en-US" sz="2900" dirty="0" smtClean="0"/>
              <a:t>legal </a:t>
            </a:r>
            <a:r>
              <a:rPr lang="en-US" sz="2900" dirty="0"/>
              <a:t>basis for its activities to </a:t>
            </a:r>
            <a:r>
              <a:rPr lang="en-US" sz="2900" dirty="0" smtClean="0"/>
              <a:t>authorities</a:t>
            </a:r>
            <a:r>
              <a:rPr lang="en-US" sz="2900" dirty="0"/>
              <a:t>, </a:t>
            </a:r>
            <a:r>
              <a:rPr lang="en-US" sz="2900" dirty="0" smtClean="0"/>
              <a:t>participants (and their customers) </a:t>
            </a:r>
            <a:r>
              <a:rPr lang="en-US" sz="2900" dirty="0"/>
              <a:t>in </a:t>
            </a:r>
            <a:r>
              <a:rPr lang="en-US" sz="2900" dirty="0" smtClean="0"/>
              <a:t>clear &amp; understandable </a:t>
            </a:r>
            <a:r>
              <a:rPr lang="en-US" sz="2900" dirty="0"/>
              <a:t>way.</a:t>
            </a:r>
          </a:p>
          <a:p>
            <a:pPr marL="404813" indent="-404813">
              <a:buFont typeface="+mj-lt"/>
              <a:buAutoNum type="arabicParenR"/>
            </a:pPr>
            <a:r>
              <a:rPr lang="en-US" sz="2900" dirty="0" smtClean="0"/>
              <a:t>FMI </a:t>
            </a:r>
            <a:r>
              <a:rPr lang="en-US" sz="2900" dirty="0"/>
              <a:t>should have rules, </a:t>
            </a:r>
            <a:r>
              <a:rPr lang="en-US" sz="2900" dirty="0" smtClean="0"/>
              <a:t>procedures &amp; contracts </a:t>
            </a:r>
            <a:r>
              <a:rPr lang="en-US" sz="2900" dirty="0"/>
              <a:t>that are enforceable in all relevant jurisdictions. </a:t>
            </a:r>
            <a:r>
              <a:rPr lang="en-US" sz="2900" dirty="0" smtClean="0"/>
              <a:t>There should </a:t>
            </a:r>
            <a:r>
              <a:rPr lang="en-US" sz="2900" dirty="0"/>
              <a:t>be </a:t>
            </a:r>
            <a:r>
              <a:rPr lang="en-US" sz="2900" dirty="0" smtClean="0"/>
              <a:t>high </a:t>
            </a:r>
            <a:r>
              <a:rPr lang="en-US" sz="2900" dirty="0"/>
              <a:t>degree of certainty that actions taken by the FMI under such rules </a:t>
            </a:r>
            <a:r>
              <a:rPr lang="en-US" sz="2900" dirty="0" smtClean="0"/>
              <a:t>&amp; </a:t>
            </a:r>
            <a:r>
              <a:rPr lang="en-US" sz="2900" dirty="0"/>
              <a:t>procedures </a:t>
            </a:r>
            <a:r>
              <a:rPr lang="en-US" sz="2900" dirty="0" smtClean="0"/>
              <a:t>won’t </a:t>
            </a:r>
            <a:r>
              <a:rPr lang="en-US" sz="2900" dirty="0"/>
              <a:t>be voided, reversed, or </a:t>
            </a:r>
            <a:r>
              <a:rPr lang="en-US" sz="2900" dirty="0" smtClean="0"/>
              <a:t>delayed.</a:t>
            </a:r>
            <a:endParaRPr lang="en-US" sz="2900" dirty="0"/>
          </a:p>
          <a:p>
            <a:pPr marL="404813" indent="-404813">
              <a:buFont typeface="+mj-lt"/>
              <a:buAutoNum type="arabicParenR"/>
            </a:pPr>
            <a:r>
              <a:rPr lang="en-US" sz="2900" dirty="0" smtClean="0"/>
              <a:t>FMI </a:t>
            </a:r>
            <a:r>
              <a:rPr lang="en-US" sz="2900" dirty="0"/>
              <a:t>conducting business in multiple jurisdictions should identify and mitigate the risks arising from any potential conflict of laws across jurisdictions.</a:t>
            </a:r>
          </a:p>
          <a:p>
            <a:pPr marL="514350" indent="-514350">
              <a:buFont typeface="+mj-lt"/>
              <a:buAutoNum type="arabicParenR"/>
            </a:pPr>
            <a:endParaRPr lang="en-US" sz="2900" dirty="0"/>
          </a:p>
        </p:txBody>
      </p:sp>
    </p:spTree>
    <p:extLst>
      <p:ext uri="{BB962C8B-B14F-4D97-AF65-F5344CB8AC3E}">
        <p14:creationId xmlns:p14="http://schemas.microsoft.com/office/powerpoint/2010/main" val="576001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57524" y="143771"/>
            <a:ext cx="12134476" cy="6109365"/>
          </a:xfrm>
          <a:prstGeom prst="rect">
            <a:avLst/>
          </a:prstGeom>
        </p:spPr>
        <p:txBody>
          <a:bodyPr wrap="square">
            <a:spAutoFit/>
          </a:bodyPr>
          <a:lstStyle/>
          <a:p>
            <a:pPr marL="514350" indent="-514350">
              <a:buAutoNum type="arabicPeriod"/>
            </a:pPr>
            <a:r>
              <a:rPr lang="en-US" sz="3200" b="1" dirty="0" smtClean="0">
                <a:solidFill>
                  <a:schemeClr val="accent1"/>
                </a:solidFill>
              </a:rPr>
              <a:t>The </a:t>
            </a:r>
            <a:r>
              <a:rPr lang="en-US" sz="3200" b="1" dirty="0">
                <a:solidFill>
                  <a:schemeClr val="accent1"/>
                </a:solidFill>
              </a:rPr>
              <a:t>legal basis should provide a high degree of certainty for each </a:t>
            </a:r>
            <a:r>
              <a:rPr lang="en-US" sz="3200" b="1" i="1" dirty="0">
                <a:solidFill>
                  <a:schemeClr val="accent1"/>
                </a:solidFill>
              </a:rPr>
              <a:t>material</a:t>
            </a:r>
            <a:r>
              <a:rPr lang="en-US" sz="3200" b="1" dirty="0">
                <a:solidFill>
                  <a:schemeClr val="accent1"/>
                </a:solidFill>
              </a:rPr>
              <a:t> aspect of an FMI’s activities in all relevant jurisdictions</a:t>
            </a:r>
            <a:r>
              <a:rPr lang="en-US" sz="3200" b="1" dirty="0" smtClean="0">
                <a:solidFill>
                  <a:schemeClr val="accent1"/>
                </a:solidFill>
              </a:rPr>
              <a:t>.</a:t>
            </a:r>
          </a:p>
          <a:p>
            <a:pPr marL="514350" indent="-514350">
              <a:buAutoNum type="arabicPeriod"/>
            </a:pPr>
            <a:endParaRPr lang="en-US" sz="1100" dirty="0">
              <a:solidFill>
                <a:schemeClr val="accent1"/>
              </a:solidFill>
            </a:endParaRPr>
          </a:p>
          <a:p>
            <a:pPr marL="914400" lvl="1" indent="-457200">
              <a:buFont typeface="Arial" panose="020B0604020202020204" pitchFamily="34" charset="0"/>
              <a:buChar char="•"/>
            </a:pPr>
            <a:r>
              <a:rPr lang="en-US" sz="3000" dirty="0" smtClean="0"/>
              <a:t>A </a:t>
            </a:r>
            <a:r>
              <a:rPr lang="en-US" sz="3000" dirty="0"/>
              <a:t>robust </a:t>
            </a:r>
            <a:r>
              <a:rPr lang="en-US" sz="3000" dirty="0" err="1" smtClean="0"/>
              <a:t>LB</a:t>
            </a:r>
            <a:r>
              <a:rPr lang="en-US" sz="3000" dirty="0" smtClean="0"/>
              <a:t> </a:t>
            </a:r>
            <a:r>
              <a:rPr lang="en-US" sz="3000" dirty="0"/>
              <a:t>for an FMI’s activities in all relevant jurisdictions is critical to an FMI’s overall soundness. </a:t>
            </a:r>
            <a:endParaRPr lang="en-US" sz="3000" dirty="0" smtClean="0"/>
          </a:p>
          <a:p>
            <a:pPr marL="914400" lvl="1" indent="-457200">
              <a:buFont typeface="Arial" panose="020B0604020202020204" pitchFamily="34" charset="0"/>
              <a:buChar char="•"/>
            </a:pPr>
            <a:r>
              <a:rPr lang="en-US" sz="3000" dirty="0" err="1" smtClean="0"/>
              <a:t>LB</a:t>
            </a:r>
            <a:r>
              <a:rPr lang="en-US" sz="3000" dirty="0" smtClean="0"/>
              <a:t> </a:t>
            </a:r>
            <a:r>
              <a:rPr lang="en-US" sz="3000" dirty="0"/>
              <a:t>consists of </a:t>
            </a:r>
            <a:r>
              <a:rPr lang="en-US" sz="3000" dirty="0" smtClean="0"/>
              <a:t>legal </a:t>
            </a:r>
            <a:r>
              <a:rPr lang="en-US" sz="3000" dirty="0"/>
              <a:t>framework </a:t>
            </a:r>
            <a:r>
              <a:rPr lang="en-US" sz="3000" dirty="0" smtClean="0"/>
              <a:t>&amp; FMI’s </a:t>
            </a:r>
            <a:r>
              <a:rPr lang="en-US" sz="3000" dirty="0"/>
              <a:t>rules, </a:t>
            </a:r>
            <a:r>
              <a:rPr lang="en-US" sz="3000" dirty="0" smtClean="0"/>
              <a:t>procedures &amp; contracts</a:t>
            </a:r>
            <a:r>
              <a:rPr lang="en-US" sz="3000" dirty="0"/>
              <a:t>. </a:t>
            </a:r>
          </a:p>
          <a:p>
            <a:pPr marL="914400" lvl="1" indent="-457200">
              <a:buFont typeface="Arial" panose="020B0604020202020204" pitchFamily="34" charset="0"/>
              <a:buChar char="•"/>
            </a:pPr>
            <a:r>
              <a:rPr lang="en-US" sz="3000" dirty="0" err="1" smtClean="0"/>
              <a:t>LB</a:t>
            </a:r>
            <a:r>
              <a:rPr lang="en-US" sz="3000" dirty="0" smtClean="0"/>
              <a:t> provides foundation </a:t>
            </a:r>
            <a:r>
              <a:rPr lang="en-US" sz="3000" dirty="0"/>
              <a:t>for </a:t>
            </a:r>
            <a:r>
              <a:rPr lang="en-US" sz="3000" dirty="0" smtClean="0"/>
              <a:t>parties </a:t>
            </a:r>
            <a:r>
              <a:rPr lang="en-US" sz="3000" dirty="0"/>
              <a:t>to </a:t>
            </a:r>
            <a:r>
              <a:rPr lang="en-US" sz="3000" dirty="0" smtClean="0"/>
              <a:t>define </a:t>
            </a:r>
            <a:r>
              <a:rPr lang="en-US" sz="3000" dirty="0"/>
              <a:t>the rights </a:t>
            </a:r>
            <a:r>
              <a:rPr lang="en-US" sz="3000" dirty="0" smtClean="0"/>
              <a:t>&amp; </a:t>
            </a:r>
            <a:r>
              <a:rPr lang="en-US" sz="3000" dirty="0"/>
              <a:t>obligations of the FMI, its </a:t>
            </a:r>
            <a:r>
              <a:rPr lang="en-US" sz="3000" dirty="0" smtClean="0"/>
              <a:t>participants &amp; other parties</a:t>
            </a:r>
            <a:r>
              <a:rPr lang="en-US" sz="3000" dirty="0"/>
              <a:t>, such as its participants’ customers, custodians, settlement </a:t>
            </a:r>
            <a:r>
              <a:rPr lang="en-US" sz="3000" dirty="0" smtClean="0"/>
              <a:t>banks &amp; service </a:t>
            </a:r>
            <a:r>
              <a:rPr lang="en-US" sz="3000" dirty="0"/>
              <a:t>providers. </a:t>
            </a:r>
            <a:endParaRPr lang="en-US" sz="3000" dirty="0" smtClean="0"/>
          </a:p>
          <a:p>
            <a:pPr marL="914400" lvl="1" indent="-457200">
              <a:buFont typeface="Arial" panose="020B0604020202020204" pitchFamily="34" charset="0"/>
              <a:buChar char="•"/>
            </a:pPr>
            <a:r>
              <a:rPr lang="en-US" sz="3000" dirty="0"/>
              <a:t>An aspect of an FMI’s activities is/becomes material if </a:t>
            </a:r>
            <a:r>
              <a:rPr lang="en-US" sz="3000" dirty="0" smtClean="0"/>
              <a:t>the source is </a:t>
            </a:r>
            <a:r>
              <a:rPr lang="en-US" sz="3000" dirty="0"/>
              <a:t>a material risk, especially credit, liquidity, general business, custody, investment, or operational risks</a:t>
            </a:r>
            <a:r>
              <a:rPr lang="en-US" sz="3000" dirty="0" smtClean="0"/>
              <a:t>.</a:t>
            </a:r>
            <a:endParaRPr lang="en-US" sz="2800" dirty="0"/>
          </a:p>
          <a:p>
            <a:pPr marL="514350" indent="-514350">
              <a:buAutoNum type="arabicPeriod"/>
            </a:pPr>
            <a:endParaRPr lang="en-US" sz="2800" dirty="0"/>
          </a:p>
          <a:p>
            <a:endParaRPr lang="en-US" dirty="0"/>
          </a:p>
        </p:txBody>
      </p:sp>
    </p:spTree>
    <p:extLst>
      <p:ext uri="{BB962C8B-B14F-4D97-AF65-F5344CB8AC3E}">
        <p14:creationId xmlns:p14="http://schemas.microsoft.com/office/powerpoint/2010/main" val="2633351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201973" y="221272"/>
            <a:ext cx="11990027" cy="8233023"/>
          </a:xfrm>
          <a:prstGeom prst="rect">
            <a:avLst/>
          </a:prstGeom>
        </p:spPr>
        <p:txBody>
          <a:bodyPr wrap="square">
            <a:spAutoFit/>
          </a:bodyPr>
          <a:lstStyle/>
          <a:p>
            <a:r>
              <a:rPr lang="en-US" sz="3200" b="1" dirty="0" smtClean="0">
                <a:solidFill>
                  <a:schemeClr val="accent1"/>
                </a:solidFill>
              </a:rPr>
              <a:t>2</a:t>
            </a:r>
            <a:r>
              <a:rPr lang="en-US" sz="3200" b="1" dirty="0">
                <a:solidFill>
                  <a:schemeClr val="accent1"/>
                </a:solidFill>
              </a:rPr>
              <a:t>. An FMI should have rules, procedures, and contracts that are clear, understandable, and consistent with relevant laws </a:t>
            </a:r>
            <a:r>
              <a:rPr lang="en-US" sz="3200" b="1" dirty="0" smtClean="0">
                <a:solidFill>
                  <a:schemeClr val="accent1"/>
                </a:solidFill>
              </a:rPr>
              <a:t>&amp; regulations.</a:t>
            </a:r>
          </a:p>
          <a:p>
            <a:endParaRPr lang="en-US" sz="900" dirty="0"/>
          </a:p>
          <a:p>
            <a:r>
              <a:rPr lang="en-US" sz="2800" b="1" dirty="0" smtClean="0"/>
              <a:t>Overall:</a:t>
            </a:r>
          </a:p>
          <a:p>
            <a:pPr marL="514350" indent="-514350">
              <a:buFont typeface="Arial" panose="020B0604020202020204" pitchFamily="34" charset="0"/>
              <a:buChar char="•"/>
            </a:pPr>
            <a:r>
              <a:rPr lang="en-US" sz="3000" dirty="0" smtClean="0"/>
              <a:t>Must provide </a:t>
            </a:r>
            <a:r>
              <a:rPr lang="en-US" sz="3000" dirty="0"/>
              <a:t>a high degree of certainty for each material aspect of an FMI’s activities in all relevant jurisdictions</a:t>
            </a:r>
            <a:r>
              <a:rPr lang="en-US" sz="3000" dirty="0" smtClean="0"/>
              <a:t>.</a:t>
            </a:r>
          </a:p>
          <a:p>
            <a:pPr marL="457200" indent="-457200">
              <a:buFont typeface="Arial" panose="020B0604020202020204" pitchFamily="34" charset="0"/>
              <a:buChar char="•"/>
            </a:pPr>
            <a:r>
              <a:rPr lang="en-US" sz="3000" dirty="0" smtClean="0"/>
              <a:t>Includes </a:t>
            </a:r>
            <a:r>
              <a:rPr lang="en-US" sz="3000" dirty="0"/>
              <a:t>general laws and regulations that </a:t>
            </a:r>
            <a:r>
              <a:rPr lang="en-US" sz="3000" dirty="0" smtClean="0"/>
              <a:t>govern</a:t>
            </a:r>
          </a:p>
          <a:p>
            <a:pPr marL="1371600" lvl="2" indent="-457200">
              <a:buFont typeface="Arial" panose="020B0604020202020204" pitchFamily="34" charset="0"/>
              <a:buChar char="•"/>
            </a:pPr>
            <a:r>
              <a:rPr lang="en-US" sz="2200" dirty="0" smtClean="0"/>
              <a:t>Property</a:t>
            </a:r>
          </a:p>
          <a:p>
            <a:pPr marL="1371600" lvl="2" indent="-457200">
              <a:buFont typeface="Arial" panose="020B0604020202020204" pitchFamily="34" charset="0"/>
              <a:buChar char="•"/>
            </a:pPr>
            <a:r>
              <a:rPr lang="en-US" sz="2200" dirty="0" smtClean="0"/>
              <a:t>Contracts</a:t>
            </a:r>
          </a:p>
          <a:p>
            <a:pPr marL="1371600" lvl="2" indent="-457200">
              <a:buFont typeface="Arial" panose="020B0604020202020204" pitchFamily="34" charset="0"/>
              <a:buChar char="•"/>
            </a:pPr>
            <a:r>
              <a:rPr lang="en-US" sz="2200" dirty="0" smtClean="0"/>
              <a:t>Insolvency</a:t>
            </a:r>
          </a:p>
          <a:p>
            <a:pPr marL="1371600" lvl="2" indent="-457200">
              <a:buFont typeface="Arial" panose="020B0604020202020204" pitchFamily="34" charset="0"/>
              <a:buChar char="•"/>
            </a:pPr>
            <a:r>
              <a:rPr lang="en-US" sz="2200" dirty="0" smtClean="0"/>
              <a:t>Companies </a:t>
            </a:r>
          </a:p>
          <a:p>
            <a:pPr marL="1371600" lvl="2" indent="-457200">
              <a:buFont typeface="Arial" panose="020B0604020202020204" pitchFamily="34" charset="0"/>
              <a:buChar char="•"/>
            </a:pPr>
            <a:r>
              <a:rPr lang="en-US" sz="2200" dirty="0" smtClean="0"/>
              <a:t>Banking</a:t>
            </a:r>
          </a:p>
          <a:p>
            <a:pPr marL="1371600" lvl="2" indent="-457200">
              <a:buFont typeface="Arial" panose="020B0604020202020204" pitchFamily="34" charset="0"/>
              <a:buChar char="•"/>
            </a:pPr>
            <a:r>
              <a:rPr lang="en-US" sz="2200" dirty="0" smtClean="0"/>
              <a:t>Liability</a:t>
            </a:r>
          </a:p>
          <a:p>
            <a:pPr marL="1371600" lvl="2" indent="-457200">
              <a:buFont typeface="Arial" panose="020B0604020202020204" pitchFamily="34" charset="0"/>
              <a:buChar char="•"/>
            </a:pPr>
            <a:r>
              <a:rPr lang="en-US" sz="2200" dirty="0" smtClean="0"/>
              <a:t>Competition</a:t>
            </a:r>
          </a:p>
          <a:p>
            <a:pPr marL="1371600" lvl="2" indent="-457200">
              <a:buFont typeface="Arial" panose="020B0604020202020204" pitchFamily="34" charset="0"/>
              <a:buChar char="•"/>
            </a:pPr>
            <a:r>
              <a:rPr lang="en-US" sz="2200" dirty="0" smtClean="0"/>
              <a:t>Consumer protection</a:t>
            </a:r>
          </a:p>
          <a:p>
            <a:pPr marL="457200" indent="-457200">
              <a:buFont typeface="Arial" panose="020B0604020202020204" pitchFamily="34" charset="0"/>
              <a:buChar char="•"/>
            </a:pPr>
            <a:r>
              <a:rPr lang="en-US" sz="3000" dirty="0" smtClean="0"/>
              <a:t>Rights &amp; obligations consistent </a:t>
            </a:r>
            <a:r>
              <a:rPr lang="en-US" sz="3000" dirty="0"/>
              <a:t>with relevant industry standards </a:t>
            </a:r>
            <a:r>
              <a:rPr lang="en-US" sz="3000" dirty="0" smtClean="0"/>
              <a:t>&amp; market </a:t>
            </a:r>
            <a:r>
              <a:rPr lang="en-US" sz="3000" dirty="0"/>
              <a:t>protocols.</a:t>
            </a:r>
          </a:p>
          <a:p>
            <a:pPr marL="1371600" lvl="2" indent="-457200">
              <a:buFont typeface="Arial" panose="020B0604020202020204" pitchFamily="34" charset="0"/>
              <a:buChar char="•"/>
            </a:pPr>
            <a:endParaRPr lang="en-US" sz="2400" dirty="0" smtClean="0"/>
          </a:p>
          <a:p>
            <a:endParaRPr lang="en-US" sz="3200" dirty="0" smtClean="0"/>
          </a:p>
          <a:p>
            <a:endParaRPr lang="en-US" sz="3200" dirty="0" smtClean="0"/>
          </a:p>
        </p:txBody>
      </p:sp>
    </p:spTree>
    <p:extLst>
      <p:ext uri="{BB962C8B-B14F-4D97-AF65-F5344CB8AC3E}">
        <p14:creationId xmlns:p14="http://schemas.microsoft.com/office/powerpoint/2010/main" val="1392508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88251" y="0"/>
            <a:ext cx="11964062" cy="6709529"/>
          </a:xfrm>
          <a:prstGeom prst="rect">
            <a:avLst/>
          </a:prstGeom>
        </p:spPr>
        <p:txBody>
          <a:bodyPr wrap="square">
            <a:spAutoFit/>
          </a:bodyPr>
          <a:lstStyle/>
          <a:p>
            <a:r>
              <a:rPr lang="en-US" sz="3200" b="1" dirty="0" smtClean="0"/>
              <a:t>2</a:t>
            </a:r>
            <a:r>
              <a:rPr lang="en-US" sz="3200" b="1" dirty="0"/>
              <a:t>. </a:t>
            </a:r>
            <a:r>
              <a:rPr lang="en-US" sz="3200" b="1" dirty="0">
                <a:solidFill>
                  <a:schemeClr val="accent1"/>
                </a:solidFill>
              </a:rPr>
              <a:t>An FMI should have rules, procedures, and contracts that are clear, understandable, and consistent with relevant laws and regulations</a:t>
            </a:r>
            <a:r>
              <a:rPr lang="en-US" sz="3200" b="1" dirty="0" smtClean="0">
                <a:solidFill>
                  <a:schemeClr val="accent1"/>
                </a:solidFill>
              </a:rPr>
              <a:t>.</a:t>
            </a:r>
          </a:p>
          <a:p>
            <a:endParaRPr lang="en-US" sz="2000" b="1" i="1" dirty="0" smtClean="0"/>
          </a:p>
          <a:p>
            <a:r>
              <a:rPr lang="en-US" sz="2400" b="1" i="1" dirty="0" smtClean="0"/>
              <a:t>Rights </a:t>
            </a:r>
            <a:r>
              <a:rPr lang="en-US" sz="2400" b="1" i="1" dirty="0"/>
              <a:t>and </a:t>
            </a:r>
            <a:r>
              <a:rPr lang="en-US" sz="2400" b="1" i="1" dirty="0" smtClean="0"/>
              <a:t>interests – Law Should: </a:t>
            </a:r>
          </a:p>
          <a:p>
            <a:endParaRPr lang="en-US" sz="2400" b="1" dirty="0" smtClean="0"/>
          </a:p>
          <a:p>
            <a:pPr marL="457200" indent="-457200">
              <a:buFont typeface="Arial" panose="020B0604020202020204" pitchFamily="34" charset="0"/>
              <a:buChar char="•"/>
            </a:pPr>
            <a:r>
              <a:rPr lang="en-US" sz="3000" dirty="0" smtClean="0"/>
              <a:t>Define rights &amp; interests of an FMI, its participants, and its participants’ customers in the financial instruments/assets held in custody, directly or indirectly, by the FMI. </a:t>
            </a:r>
          </a:p>
          <a:p>
            <a:pPr marL="457200" indent="-457200">
              <a:buFont typeface="Arial" panose="020B0604020202020204" pitchFamily="34" charset="0"/>
              <a:buChar char="•"/>
            </a:pPr>
            <a:endParaRPr lang="en-US" sz="3000" dirty="0" smtClean="0"/>
          </a:p>
          <a:p>
            <a:pPr marL="457200" indent="-457200">
              <a:buFont typeface="Arial" panose="020B0604020202020204" pitchFamily="34" charset="0"/>
              <a:buChar char="•"/>
            </a:pPr>
            <a:r>
              <a:rPr lang="en-US" sz="3000" dirty="0" smtClean="0"/>
              <a:t>Fully </a:t>
            </a:r>
            <a:r>
              <a:rPr lang="en-US" sz="3000" dirty="0"/>
              <a:t>protect both a participant’s assets held in custody by the FMI and, where appropriate, a participant’s customer’s assets held by or through the FMI from the insolvency of relevant parties and other relevant risks. </a:t>
            </a:r>
            <a:endParaRPr lang="en-US" sz="3000" dirty="0" smtClean="0"/>
          </a:p>
          <a:p>
            <a:pPr marL="1371600" lvl="2" indent="-457200">
              <a:buFont typeface="Arial" panose="020B0604020202020204" pitchFamily="34" charset="0"/>
              <a:buChar char="•"/>
            </a:pPr>
            <a:endParaRPr lang="en-US" sz="2400" dirty="0" smtClean="0"/>
          </a:p>
          <a:p>
            <a:endParaRPr lang="en-US" sz="3200" dirty="0" smtClean="0"/>
          </a:p>
          <a:p>
            <a:endParaRPr lang="en-US" sz="3200" dirty="0" smtClean="0"/>
          </a:p>
        </p:txBody>
      </p:sp>
    </p:spTree>
    <p:extLst>
      <p:ext uri="{BB962C8B-B14F-4D97-AF65-F5344CB8AC3E}">
        <p14:creationId xmlns:p14="http://schemas.microsoft.com/office/powerpoint/2010/main" val="41167120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88251" y="0"/>
            <a:ext cx="11964062" cy="6940361"/>
          </a:xfrm>
          <a:prstGeom prst="rect">
            <a:avLst/>
          </a:prstGeom>
        </p:spPr>
        <p:txBody>
          <a:bodyPr wrap="square">
            <a:spAutoFit/>
          </a:bodyPr>
          <a:lstStyle/>
          <a:p>
            <a:r>
              <a:rPr lang="en-US" sz="3200" b="1" dirty="0" smtClean="0"/>
              <a:t>2</a:t>
            </a:r>
            <a:r>
              <a:rPr lang="en-US" sz="3200" b="1" dirty="0"/>
              <a:t>. </a:t>
            </a:r>
            <a:r>
              <a:rPr lang="en-US" sz="3200" b="1" dirty="0">
                <a:solidFill>
                  <a:schemeClr val="accent1"/>
                </a:solidFill>
              </a:rPr>
              <a:t>An FMI should have rules, procedures, and contracts that are clear, understandable, and consistent with relevant laws and regulations</a:t>
            </a:r>
            <a:r>
              <a:rPr lang="en-US" sz="3200" b="1" dirty="0" smtClean="0">
                <a:solidFill>
                  <a:schemeClr val="accent1"/>
                </a:solidFill>
              </a:rPr>
              <a:t>.</a:t>
            </a:r>
          </a:p>
          <a:p>
            <a:endParaRPr lang="en-US" sz="2000" b="1" i="1" dirty="0" smtClean="0"/>
          </a:p>
          <a:p>
            <a:r>
              <a:rPr lang="en-US" sz="2400" b="1" i="1" dirty="0" smtClean="0"/>
              <a:t>Rights </a:t>
            </a:r>
            <a:r>
              <a:rPr lang="en-US" sz="2400" b="1" i="1" dirty="0"/>
              <a:t>and </a:t>
            </a:r>
            <a:r>
              <a:rPr lang="en-US" sz="2400" b="1" i="1" dirty="0" smtClean="0"/>
              <a:t>interests – LF Should: </a:t>
            </a:r>
          </a:p>
          <a:p>
            <a:endParaRPr lang="en-US" sz="2400" b="1" dirty="0" smtClean="0"/>
          </a:p>
          <a:p>
            <a:pPr marL="457200" indent="-457200">
              <a:buFont typeface="Arial" panose="020B0604020202020204" pitchFamily="34" charset="0"/>
              <a:buChar char="•"/>
            </a:pPr>
            <a:r>
              <a:rPr lang="en-US" sz="2400" dirty="0" smtClean="0"/>
              <a:t>Provide certainty </a:t>
            </a:r>
            <a:r>
              <a:rPr lang="en-US" sz="2400" dirty="0" err="1" smtClean="0"/>
              <a:t>wrt</a:t>
            </a:r>
            <a:r>
              <a:rPr lang="en-US" sz="2400" dirty="0" smtClean="0"/>
              <a:t> FMI’s:</a:t>
            </a:r>
          </a:p>
          <a:p>
            <a:pPr marL="914400" lvl="1" indent="-457200">
              <a:buFont typeface="Arial" panose="020B0604020202020204" pitchFamily="34" charset="0"/>
              <a:buChar char="•"/>
            </a:pPr>
            <a:r>
              <a:rPr lang="en-US" sz="2400" dirty="0" smtClean="0"/>
              <a:t>Interests in/rights </a:t>
            </a:r>
            <a:r>
              <a:rPr lang="en-US" sz="2400" dirty="0"/>
              <a:t>to use and dispose </a:t>
            </a:r>
            <a:r>
              <a:rPr lang="en-US" sz="2400" dirty="0" smtClean="0"/>
              <a:t>of </a:t>
            </a:r>
            <a:r>
              <a:rPr lang="en-US" sz="2400" dirty="0"/>
              <a:t>collateral; an </a:t>
            </a:r>
            <a:endParaRPr lang="en-US" sz="2400" dirty="0" smtClean="0"/>
          </a:p>
          <a:p>
            <a:pPr marL="914400" lvl="1" indent="-457200">
              <a:buFont typeface="Arial" panose="020B0604020202020204" pitchFamily="34" charset="0"/>
              <a:buChar char="•"/>
            </a:pPr>
            <a:r>
              <a:rPr lang="en-US" sz="2400" dirty="0" smtClean="0"/>
              <a:t>Authority </a:t>
            </a:r>
            <a:r>
              <a:rPr lang="en-US" sz="2400" dirty="0"/>
              <a:t>to transfer ownership rights or property interests; and an FMI’s </a:t>
            </a:r>
            <a:endParaRPr lang="en-US" sz="2400" dirty="0" smtClean="0"/>
          </a:p>
          <a:p>
            <a:pPr marL="914400" lvl="1" indent="-457200">
              <a:buFont typeface="Arial" panose="020B0604020202020204" pitchFamily="34" charset="0"/>
              <a:buChar char="•"/>
            </a:pPr>
            <a:r>
              <a:rPr lang="en-US" sz="2400" dirty="0" smtClean="0"/>
              <a:t>Rights </a:t>
            </a:r>
            <a:r>
              <a:rPr lang="en-US" sz="2400" dirty="0"/>
              <a:t>to make and receive payments, in all cases, notwithstanding the bankruptcy or insolvency of its participants, participants’ customers, or custodian bank</a:t>
            </a:r>
            <a:r>
              <a:rPr lang="en-US" sz="2400" dirty="0" smtClean="0"/>
              <a:t>. </a:t>
            </a:r>
          </a:p>
          <a:p>
            <a:pPr marL="914400" lvl="1" indent="-457200">
              <a:buFont typeface="Arial" panose="020B0604020202020204" pitchFamily="34" charset="0"/>
              <a:buChar char="•"/>
            </a:pPr>
            <a:endParaRPr lang="en-US" sz="2400" dirty="0" smtClean="0"/>
          </a:p>
          <a:p>
            <a:pPr marL="457200" indent="-457200">
              <a:buFont typeface="Arial" panose="020B0604020202020204" pitchFamily="34" charset="0"/>
              <a:buChar char="•"/>
            </a:pPr>
            <a:r>
              <a:rPr lang="en-US" sz="2400" dirty="0" smtClean="0"/>
              <a:t>FMI </a:t>
            </a:r>
            <a:r>
              <a:rPr lang="en-US" sz="2400" dirty="0"/>
              <a:t>should structure its operations so that </a:t>
            </a:r>
            <a:r>
              <a:rPr lang="en-US" sz="2400" dirty="0" smtClean="0"/>
              <a:t>claims </a:t>
            </a:r>
            <a:r>
              <a:rPr lang="en-US" sz="2400" dirty="0"/>
              <a:t>against collateral provided to it by a participant should have priority over all other claims, and the claims of the participant to that same collateral should have priority over the claims of third-party creditors. </a:t>
            </a:r>
            <a:r>
              <a:rPr lang="en-US" sz="2400" dirty="0" smtClean="0"/>
              <a:t> </a:t>
            </a:r>
            <a:endParaRPr lang="en-US" sz="2400" b="1" dirty="0" smtClean="0">
              <a:solidFill>
                <a:schemeClr val="accent1"/>
              </a:solidFill>
            </a:endParaRPr>
          </a:p>
          <a:p>
            <a:endParaRPr lang="en-US" sz="900" dirty="0"/>
          </a:p>
          <a:p>
            <a:pPr marL="1371600" lvl="2" indent="-457200">
              <a:buFont typeface="Arial" panose="020B0604020202020204" pitchFamily="34" charset="0"/>
              <a:buChar char="•"/>
            </a:pPr>
            <a:endParaRPr lang="en-US" sz="2400" dirty="0" smtClean="0"/>
          </a:p>
          <a:p>
            <a:endParaRPr lang="en-US" sz="3200" dirty="0" smtClean="0"/>
          </a:p>
          <a:p>
            <a:endParaRPr lang="en-US" sz="3200" dirty="0" smtClean="0"/>
          </a:p>
        </p:txBody>
      </p:sp>
    </p:spTree>
    <p:extLst>
      <p:ext uri="{BB962C8B-B14F-4D97-AF65-F5344CB8AC3E}">
        <p14:creationId xmlns:p14="http://schemas.microsoft.com/office/powerpoint/2010/main" val="693000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88251" y="0"/>
            <a:ext cx="11964062" cy="7540526"/>
          </a:xfrm>
          <a:prstGeom prst="rect">
            <a:avLst/>
          </a:prstGeom>
        </p:spPr>
        <p:txBody>
          <a:bodyPr wrap="square">
            <a:spAutoFit/>
          </a:bodyPr>
          <a:lstStyle/>
          <a:p>
            <a:r>
              <a:rPr lang="en-US" sz="3200" b="1" dirty="0" smtClean="0"/>
              <a:t>2</a:t>
            </a:r>
            <a:r>
              <a:rPr lang="en-US" sz="3200" b="1" dirty="0"/>
              <a:t>. </a:t>
            </a:r>
            <a:r>
              <a:rPr lang="en-US" sz="3200" b="1" dirty="0">
                <a:solidFill>
                  <a:schemeClr val="accent1"/>
                </a:solidFill>
              </a:rPr>
              <a:t>An FMI should have rules, procedures, and contracts that are clear, understandable, and consistent with relevant laws and regulations</a:t>
            </a:r>
            <a:r>
              <a:rPr lang="en-US" sz="3200" b="1" dirty="0" smtClean="0">
                <a:solidFill>
                  <a:schemeClr val="accent1"/>
                </a:solidFill>
              </a:rPr>
              <a:t>.</a:t>
            </a:r>
          </a:p>
          <a:p>
            <a:endParaRPr lang="en-US" sz="2000" b="1" i="1" dirty="0" smtClean="0"/>
          </a:p>
          <a:p>
            <a:r>
              <a:rPr lang="en-US" sz="2400" b="1" i="1" dirty="0" smtClean="0"/>
              <a:t>Settlement - 1  </a:t>
            </a:r>
          </a:p>
          <a:p>
            <a:endParaRPr lang="en-US" sz="2400" b="1" dirty="0"/>
          </a:p>
          <a:p>
            <a:pPr marL="342900" indent="-342900">
              <a:buFont typeface="Arial" panose="020B0604020202020204" pitchFamily="34" charset="0"/>
              <a:buChar char="•"/>
            </a:pPr>
            <a:r>
              <a:rPr lang="en-US" sz="2800" b="1" dirty="0" smtClean="0"/>
              <a:t>Finality: </a:t>
            </a:r>
            <a:r>
              <a:rPr lang="en-US" sz="2800" dirty="0" smtClean="0"/>
              <a:t>Should </a:t>
            </a:r>
            <a:r>
              <a:rPr lang="en-US" sz="2800" dirty="0"/>
              <a:t>be a clear legal basis </a:t>
            </a:r>
            <a:r>
              <a:rPr lang="en-US" sz="2800" dirty="0" err="1" smtClean="0"/>
              <a:t>wrt</a:t>
            </a:r>
            <a:r>
              <a:rPr lang="en-US" sz="2800" dirty="0" smtClean="0"/>
              <a:t> </a:t>
            </a:r>
            <a:r>
              <a:rPr lang="en-US" sz="2800" dirty="0"/>
              <a:t>when settlement finality occurs </a:t>
            </a:r>
            <a:endParaRPr lang="en-US" sz="2800" dirty="0" smtClean="0"/>
          </a:p>
          <a:p>
            <a:pPr marL="800100" lvl="1" indent="-342900">
              <a:buFont typeface="Arial" panose="020B0604020202020204" pitchFamily="34" charset="0"/>
              <a:buChar char="•"/>
            </a:pPr>
            <a:r>
              <a:rPr lang="en-US" sz="2400" dirty="0" smtClean="0"/>
              <a:t>This is prudent risk management</a:t>
            </a:r>
          </a:p>
          <a:p>
            <a:pPr marL="800100" lvl="1" indent="-342900">
              <a:buFont typeface="Arial" panose="020B0604020202020204" pitchFamily="34" charset="0"/>
              <a:buChar char="•"/>
            </a:pPr>
            <a:r>
              <a:rPr lang="en-US" sz="2400" dirty="0" smtClean="0"/>
              <a:t>Define </a:t>
            </a:r>
            <a:r>
              <a:rPr lang="en-US" sz="2400" dirty="0"/>
              <a:t>when key financial risks are transferred in the system, including the point at which transactions are irrevocable. </a:t>
            </a:r>
            <a:endParaRPr lang="en-US" sz="2400" dirty="0" smtClean="0"/>
          </a:p>
          <a:p>
            <a:pPr marL="800100" lvl="1"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800" b="1" dirty="0" smtClean="0"/>
              <a:t>Insolvency: </a:t>
            </a:r>
            <a:r>
              <a:rPr lang="en-US" sz="2800" dirty="0" smtClean="0"/>
              <a:t>FMI </a:t>
            </a:r>
            <a:r>
              <a:rPr lang="en-US" sz="2800" dirty="0"/>
              <a:t>should </a:t>
            </a:r>
            <a:r>
              <a:rPr lang="en-US" sz="2800" dirty="0" smtClean="0"/>
              <a:t>consider </a:t>
            </a:r>
            <a:r>
              <a:rPr lang="en-US" sz="2800" dirty="0"/>
              <a:t>actions </a:t>
            </a:r>
            <a:r>
              <a:rPr lang="en-US" sz="2800" dirty="0" smtClean="0"/>
              <a:t>needed in  </a:t>
            </a:r>
            <a:r>
              <a:rPr lang="en-US" sz="2800" dirty="0"/>
              <a:t>participant’s </a:t>
            </a:r>
            <a:r>
              <a:rPr lang="en-US" sz="2800" dirty="0" smtClean="0"/>
              <a:t>insolvency:</a:t>
            </a:r>
          </a:p>
          <a:p>
            <a:pPr marL="800100" lvl="1" indent="-342900">
              <a:buFont typeface="Arial" panose="020B0604020202020204" pitchFamily="34" charset="0"/>
              <a:buChar char="•"/>
            </a:pPr>
            <a:r>
              <a:rPr lang="en-US" sz="2400" dirty="0" smtClean="0"/>
              <a:t>Are transactions </a:t>
            </a:r>
            <a:r>
              <a:rPr lang="en-US" sz="2400" dirty="0"/>
              <a:t>of an insolvent participant </a:t>
            </a:r>
            <a:r>
              <a:rPr lang="en-US" sz="2400" dirty="0" err="1" smtClean="0"/>
              <a:t>honoured</a:t>
            </a:r>
            <a:r>
              <a:rPr lang="en-US" sz="2400" dirty="0" smtClean="0"/>
              <a:t> </a:t>
            </a:r>
            <a:r>
              <a:rPr lang="en-US" sz="2400" dirty="0"/>
              <a:t>as </a:t>
            </a:r>
            <a:r>
              <a:rPr lang="en-US" sz="2400" dirty="0" smtClean="0"/>
              <a:t>final?</a:t>
            </a:r>
          </a:p>
          <a:p>
            <a:pPr marL="800100" lvl="1" indent="-342900">
              <a:buFont typeface="Arial" panose="020B0604020202020204" pitchFamily="34" charset="0"/>
              <a:buChar char="•"/>
            </a:pPr>
            <a:r>
              <a:rPr lang="en-US" sz="2400" dirty="0" smtClean="0"/>
              <a:t>Or considered </a:t>
            </a:r>
            <a:r>
              <a:rPr lang="en-US" sz="2400" dirty="0"/>
              <a:t>void or voidable by liquidators and relevant </a:t>
            </a:r>
            <a:r>
              <a:rPr lang="en-US" sz="2400" dirty="0" smtClean="0"/>
              <a:t>authorities? </a:t>
            </a:r>
          </a:p>
          <a:p>
            <a:pPr marL="1257300" lvl="2" indent="-342900">
              <a:buFont typeface="Arial" panose="020B0604020202020204" pitchFamily="34" charset="0"/>
              <a:buChar char="•"/>
            </a:pPr>
            <a:r>
              <a:rPr lang="en-US" sz="2400" dirty="0" smtClean="0"/>
              <a:t>“Zero-hour </a:t>
            </a:r>
            <a:r>
              <a:rPr lang="en-US" sz="2400" dirty="0"/>
              <a:t>rules” in insolvency law can have the effect of reversing a payment that appears to have been settled in a payment system</a:t>
            </a:r>
            <a:r>
              <a:rPr lang="en-US" sz="2400" dirty="0" smtClean="0"/>
              <a:t>.</a:t>
            </a:r>
          </a:p>
          <a:p>
            <a:pPr marL="1257300" lvl="2" indent="-342900">
              <a:buFont typeface="Arial" panose="020B0604020202020204" pitchFamily="34" charset="0"/>
              <a:buChar char="•"/>
            </a:pPr>
            <a:r>
              <a:rPr lang="en-US" sz="2400" dirty="0" smtClean="0"/>
              <a:t>Zero-hour </a:t>
            </a:r>
            <a:r>
              <a:rPr lang="en-US" sz="2400" dirty="0"/>
              <a:t>rules that undermine settlement finality should be eliminated. </a:t>
            </a:r>
            <a:endParaRPr lang="en-US" sz="2400" dirty="0" smtClean="0"/>
          </a:p>
          <a:p>
            <a:pPr marL="1257300" lvl="2" indent="-342900">
              <a:buFont typeface="Arial" panose="020B0604020202020204" pitchFamily="34" charset="0"/>
              <a:buChar char="•"/>
            </a:pPr>
            <a:r>
              <a:rPr lang="en-US" sz="2400" dirty="0"/>
              <a:t>This can lead to credit and liquidity risks</a:t>
            </a:r>
          </a:p>
          <a:p>
            <a:pPr lvl="2"/>
            <a:endParaRPr lang="en-US" sz="2400" dirty="0" smtClean="0"/>
          </a:p>
          <a:p>
            <a:endParaRPr lang="en-US" sz="3200" dirty="0" smtClean="0"/>
          </a:p>
        </p:txBody>
      </p:sp>
    </p:spTree>
    <p:extLst>
      <p:ext uri="{BB962C8B-B14F-4D97-AF65-F5344CB8AC3E}">
        <p14:creationId xmlns:p14="http://schemas.microsoft.com/office/powerpoint/2010/main" val="32582557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88251" y="0"/>
            <a:ext cx="11964062" cy="5632311"/>
          </a:xfrm>
          <a:prstGeom prst="rect">
            <a:avLst/>
          </a:prstGeom>
        </p:spPr>
        <p:txBody>
          <a:bodyPr wrap="square">
            <a:spAutoFit/>
          </a:bodyPr>
          <a:lstStyle/>
          <a:p>
            <a:r>
              <a:rPr lang="en-US" sz="3200" b="1" dirty="0" smtClean="0"/>
              <a:t>2</a:t>
            </a:r>
            <a:r>
              <a:rPr lang="en-US" sz="3200" b="1" dirty="0"/>
              <a:t>. </a:t>
            </a:r>
            <a:r>
              <a:rPr lang="en-US" sz="3200" b="1" dirty="0">
                <a:solidFill>
                  <a:schemeClr val="accent1"/>
                </a:solidFill>
              </a:rPr>
              <a:t>An FMI should have rules, procedures, and contracts that are clear, understandable, and consistent with relevant laws and regulations</a:t>
            </a:r>
            <a:r>
              <a:rPr lang="en-US" sz="3200" b="1" dirty="0" smtClean="0">
                <a:solidFill>
                  <a:schemeClr val="accent1"/>
                </a:solidFill>
              </a:rPr>
              <a:t>.</a:t>
            </a:r>
          </a:p>
          <a:p>
            <a:endParaRPr lang="en-US" sz="2000" b="1" i="1" dirty="0" smtClean="0"/>
          </a:p>
          <a:p>
            <a:r>
              <a:rPr lang="en-US" sz="2400" b="1" i="1" dirty="0" smtClean="0"/>
              <a:t>Settlement – 2</a:t>
            </a:r>
          </a:p>
          <a:p>
            <a:endParaRPr lang="en-US" sz="2400" b="1" dirty="0"/>
          </a:p>
          <a:p>
            <a:pPr marL="342900" indent="-342900">
              <a:buFont typeface="Arial" panose="020B0604020202020204" pitchFamily="34" charset="0"/>
              <a:buChar char="•"/>
            </a:pPr>
            <a:r>
              <a:rPr lang="en-US" sz="2800" b="1" dirty="0" smtClean="0"/>
              <a:t>External Mechanisms: </a:t>
            </a:r>
            <a:r>
              <a:rPr lang="en-US" sz="2800" dirty="0" err="1" smtClean="0"/>
              <a:t>FMIs</a:t>
            </a:r>
            <a:r>
              <a:rPr lang="en-US" sz="2800" dirty="0" smtClean="0"/>
              <a:t> </a:t>
            </a:r>
            <a:r>
              <a:rPr lang="en-US" sz="2800" dirty="0"/>
              <a:t>also should consider the legal basis for the external settlement mechanisms it uses, such as funds transfer or securities transfer systems. </a:t>
            </a:r>
            <a:endParaRPr lang="en-US" sz="2800" dirty="0" smtClean="0"/>
          </a:p>
          <a:p>
            <a:pPr marL="342900" indent="-342900">
              <a:buFont typeface="Arial" panose="020B0604020202020204" pitchFamily="34" charset="0"/>
              <a:buChar char="•"/>
            </a:pPr>
            <a:endParaRPr lang="en-US" sz="2800" dirty="0" smtClean="0"/>
          </a:p>
          <a:p>
            <a:pPr marL="342900" indent="-342900">
              <a:buFont typeface="Arial" panose="020B0604020202020204" pitchFamily="34" charset="0"/>
              <a:buChar char="•"/>
            </a:pPr>
            <a:r>
              <a:rPr lang="en-US" sz="2800" b="1" dirty="0" smtClean="0"/>
              <a:t>Jurisdiction: </a:t>
            </a:r>
            <a:r>
              <a:rPr lang="en-US" sz="2800" dirty="0" smtClean="0"/>
              <a:t>Laws </a:t>
            </a:r>
            <a:r>
              <a:rPr lang="en-US" sz="2800" dirty="0"/>
              <a:t>of the relevant jurisdictions should support the provisions of the FMI’s legal agreements with its participants and settlement banks relating to finality </a:t>
            </a:r>
            <a:endParaRPr lang="en-US" sz="3600" dirty="0" smtClean="0"/>
          </a:p>
          <a:p>
            <a:endParaRPr lang="en-US" sz="3200" dirty="0" smtClean="0"/>
          </a:p>
        </p:txBody>
      </p:sp>
    </p:spTree>
    <p:extLst>
      <p:ext uri="{BB962C8B-B14F-4D97-AF65-F5344CB8AC3E}">
        <p14:creationId xmlns:p14="http://schemas.microsoft.com/office/powerpoint/2010/main" val="8507583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88251" y="0"/>
            <a:ext cx="11964062" cy="5139869"/>
          </a:xfrm>
          <a:prstGeom prst="rect">
            <a:avLst/>
          </a:prstGeom>
        </p:spPr>
        <p:txBody>
          <a:bodyPr wrap="square">
            <a:spAutoFit/>
          </a:bodyPr>
          <a:lstStyle/>
          <a:p>
            <a:r>
              <a:rPr lang="en-US" sz="3200" b="1" dirty="0" smtClean="0"/>
              <a:t>2</a:t>
            </a:r>
            <a:r>
              <a:rPr lang="en-US" sz="3200" b="1" dirty="0"/>
              <a:t>. </a:t>
            </a:r>
            <a:r>
              <a:rPr lang="en-US" sz="3200" b="1" dirty="0">
                <a:solidFill>
                  <a:schemeClr val="accent1"/>
                </a:solidFill>
              </a:rPr>
              <a:t>An FMI should have rules, procedures, and contracts that are clear, understandable, and consistent with relevant laws and regulations</a:t>
            </a:r>
            <a:r>
              <a:rPr lang="en-US" sz="3200" b="1" dirty="0" smtClean="0">
                <a:solidFill>
                  <a:schemeClr val="accent1"/>
                </a:solidFill>
              </a:rPr>
              <a:t>.</a:t>
            </a:r>
          </a:p>
          <a:p>
            <a:endParaRPr lang="en-US" sz="2000" b="1" i="1" dirty="0" smtClean="0"/>
          </a:p>
          <a:p>
            <a:r>
              <a:rPr lang="en-US" sz="2400" b="1" i="1" dirty="0" smtClean="0"/>
              <a:t>Netting – 1</a:t>
            </a:r>
          </a:p>
          <a:p>
            <a:endParaRPr lang="en-US" sz="2400" b="1" dirty="0"/>
          </a:p>
          <a:p>
            <a:pPr marL="457200" indent="-457200">
              <a:buFont typeface="Arial" panose="020B0604020202020204" pitchFamily="34" charset="0"/>
              <a:buChar char="•"/>
            </a:pPr>
            <a:r>
              <a:rPr lang="en-US" sz="2800" dirty="0" smtClean="0"/>
              <a:t>Offsets </a:t>
            </a:r>
            <a:r>
              <a:rPr lang="en-US" sz="2800" dirty="0"/>
              <a:t>obligations between or among participants in the netting </a:t>
            </a:r>
            <a:r>
              <a:rPr lang="en-US" sz="2800" dirty="0" smtClean="0"/>
              <a:t>arrangement</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smtClean="0"/>
              <a:t>Reduces </a:t>
            </a:r>
            <a:r>
              <a:rPr lang="en-US" sz="2800" dirty="0"/>
              <a:t>the number and value of payments or deliveries needed to settle a set of transactions. </a:t>
            </a:r>
            <a:endParaRPr lang="en-US" sz="2800" dirty="0" smtClean="0"/>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Can </a:t>
            </a:r>
            <a:r>
              <a:rPr lang="en-US" sz="2800" dirty="0"/>
              <a:t>reduce potential losses in the event of a participant default </a:t>
            </a:r>
            <a:r>
              <a:rPr lang="en-US" sz="2800" dirty="0" smtClean="0"/>
              <a:t>&amp; </a:t>
            </a:r>
            <a:r>
              <a:rPr lang="en-US" sz="2800" dirty="0"/>
              <a:t>may reduce the probability of a default</a:t>
            </a:r>
            <a:r>
              <a:rPr lang="en-US" sz="2800" dirty="0" smtClean="0"/>
              <a:t>.</a:t>
            </a:r>
          </a:p>
        </p:txBody>
      </p:sp>
    </p:spTree>
    <p:extLst>
      <p:ext uri="{BB962C8B-B14F-4D97-AF65-F5344CB8AC3E}">
        <p14:creationId xmlns:p14="http://schemas.microsoft.com/office/powerpoint/2010/main" val="7685420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88251" y="0"/>
            <a:ext cx="11964062" cy="7725192"/>
          </a:xfrm>
          <a:prstGeom prst="rect">
            <a:avLst/>
          </a:prstGeom>
        </p:spPr>
        <p:txBody>
          <a:bodyPr wrap="square">
            <a:spAutoFit/>
          </a:bodyPr>
          <a:lstStyle/>
          <a:p>
            <a:r>
              <a:rPr lang="en-US" sz="3200" b="1" dirty="0" smtClean="0"/>
              <a:t>2</a:t>
            </a:r>
            <a:r>
              <a:rPr lang="en-US" sz="3200" b="1" dirty="0"/>
              <a:t>. </a:t>
            </a:r>
            <a:r>
              <a:rPr lang="en-US" sz="3200" b="1" dirty="0">
                <a:solidFill>
                  <a:schemeClr val="accent1"/>
                </a:solidFill>
              </a:rPr>
              <a:t>An FMI should have rules, procedures, and contracts that are clear, understandable, and consistent with relevant laws and regulations</a:t>
            </a:r>
            <a:r>
              <a:rPr lang="en-US" sz="3200" b="1" dirty="0" smtClean="0">
                <a:solidFill>
                  <a:schemeClr val="accent1"/>
                </a:solidFill>
              </a:rPr>
              <a:t>.</a:t>
            </a:r>
          </a:p>
          <a:p>
            <a:endParaRPr lang="en-US" sz="2000" b="1" i="1" dirty="0" smtClean="0"/>
          </a:p>
          <a:p>
            <a:r>
              <a:rPr lang="en-US" sz="2400" b="1" i="1" dirty="0" smtClean="0"/>
              <a:t>Netting – 2</a:t>
            </a:r>
          </a:p>
          <a:p>
            <a:endParaRPr lang="en-US" sz="2400" b="1" dirty="0"/>
          </a:p>
          <a:p>
            <a:pPr marL="457200" indent="-457200">
              <a:buFont typeface="Arial" panose="020B0604020202020204" pitchFamily="34" charset="0"/>
              <a:buChar char="•"/>
            </a:pPr>
            <a:r>
              <a:rPr lang="en-US" sz="2800" dirty="0" smtClean="0"/>
              <a:t>If </a:t>
            </a:r>
            <a:r>
              <a:rPr lang="en-US" sz="2800" dirty="0"/>
              <a:t>FMI has a netting arrangement, the enforceability of the netting arrangement should have a sound and transparent legal basis.</a:t>
            </a:r>
          </a:p>
          <a:p>
            <a:pPr marL="457200" indent="-457200">
              <a:buFont typeface="Arial" panose="020B0604020202020204" pitchFamily="34" charset="0"/>
              <a:buChar char="•"/>
            </a:pPr>
            <a:r>
              <a:rPr lang="en-US" sz="2800" dirty="0" smtClean="0"/>
              <a:t>Netting </a:t>
            </a:r>
            <a:r>
              <a:rPr lang="en-US" sz="2800" dirty="0"/>
              <a:t>arrangements should be designed to be explicitly </a:t>
            </a:r>
            <a:r>
              <a:rPr lang="en-US" sz="2800" dirty="0" err="1"/>
              <a:t>recognised</a:t>
            </a:r>
            <a:r>
              <a:rPr lang="en-US" sz="2800" dirty="0"/>
              <a:t> and supported under the law </a:t>
            </a:r>
            <a:r>
              <a:rPr lang="en-US" sz="2800" dirty="0" smtClean="0"/>
              <a:t>&amp; </a:t>
            </a:r>
            <a:r>
              <a:rPr lang="en-US" sz="2800" dirty="0"/>
              <a:t>enforceable against an FMI and an FMI’s failed participants in bankruptcy. </a:t>
            </a:r>
            <a:endParaRPr lang="en-US" sz="2800" dirty="0" smtClean="0"/>
          </a:p>
          <a:p>
            <a:pPr marL="457200" indent="-457200">
              <a:buFont typeface="Arial" panose="020B0604020202020204" pitchFamily="34" charset="0"/>
              <a:buChar char="•"/>
            </a:pPr>
            <a:r>
              <a:rPr lang="en-US" sz="2800" dirty="0" smtClean="0"/>
              <a:t>Without </a:t>
            </a:r>
            <a:r>
              <a:rPr lang="en-US" sz="2800" dirty="0"/>
              <a:t>such legal underpinnings, net obligations may be challenged in judicial or administrative insolvency proceedings. </a:t>
            </a:r>
            <a:endParaRPr lang="en-US" sz="2800" dirty="0" smtClean="0"/>
          </a:p>
          <a:p>
            <a:pPr marL="914400" lvl="1" indent="-457200">
              <a:buFont typeface="Arial" panose="020B0604020202020204" pitchFamily="34" charset="0"/>
              <a:buChar char="•"/>
            </a:pPr>
            <a:r>
              <a:rPr lang="en-US" sz="2800" dirty="0" smtClean="0"/>
              <a:t>If </a:t>
            </a:r>
            <a:r>
              <a:rPr lang="en-US" sz="2800" dirty="0"/>
              <a:t>these challenges are successful, the FMI and its participants could be liable for gross settlement amounts that could drastically increase obligations because gross obligations could be many multiples of net obligations. </a:t>
            </a:r>
          </a:p>
          <a:p>
            <a:endParaRPr lang="en-US" sz="2800" dirty="0" smtClean="0"/>
          </a:p>
          <a:p>
            <a:endParaRPr lang="en-US" sz="2800" dirty="0"/>
          </a:p>
        </p:txBody>
      </p:sp>
    </p:spTree>
    <p:extLst>
      <p:ext uri="{BB962C8B-B14F-4D97-AF65-F5344CB8AC3E}">
        <p14:creationId xmlns:p14="http://schemas.microsoft.com/office/powerpoint/2010/main" val="11927998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88251" y="0"/>
            <a:ext cx="11964062" cy="5139869"/>
          </a:xfrm>
          <a:prstGeom prst="rect">
            <a:avLst/>
          </a:prstGeom>
        </p:spPr>
        <p:txBody>
          <a:bodyPr wrap="square">
            <a:spAutoFit/>
          </a:bodyPr>
          <a:lstStyle/>
          <a:p>
            <a:r>
              <a:rPr lang="en-US" sz="3200" b="1" dirty="0" smtClean="0"/>
              <a:t>2</a:t>
            </a:r>
            <a:r>
              <a:rPr lang="en-US" sz="3200" b="1" dirty="0"/>
              <a:t>. </a:t>
            </a:r>
            <a:r>
              <a:rPr lang="en-US" sz="3200" b="1" dirty="0">
                <a:solidFill>
                  <a:schemeClr val="accent1"/>
                </a:solidFill>
              </a:rPr>
              <a:t>An FMI should have rules, procedures, and contracts that are clear, understandable, and consistent with relevant laws and regulations</a:t>
            </a:r>
            <a:r>
              <a:rPr lang="en-US" sz="3200" b="1" dirty="0" smtClean="0">
                <a:solidFill>
                  <a:schemeClr val="accent1"/>
                </a:solidFill>
              </a:rPr>
              <a:t>.</a:t>
            </a:r>
          </a:p>
          <a:p>
            <a:endParaRPr lang="en-US" sz="2000" b="1" i="1" dirty="0" smtClean="0"/>
          </a:p>
          <a:p>
            <a:r>
              <a:rPr lang="en-US" sz="2400" b="1" i="1" dirty="0" smtClean="0"/>
              <a:t>Novation – 1</a:t>
            </a:r>
          </a:p>
          <a:p>
            <a:endParaRPr lang="en-US" sz="2400" b="1" dirty="0"/>
          </a:p>
          <a:p>
            <a:pPr marL="457200" indent="-457200">
              <a:buFont typeface="Arial" panose="020B0604020202020204" pitchFamily="34" charset="0"/>
              <a:buChar char="•"/>
            </a:pPr>
            <a:r>
              <a:rPr lang="en-US" sz="2800" dirty="0" smtClean="0"/>
              <a:t>In </a:t>
            </a:r>
            <a:r>
              <a:rPr lang="en-US" sz="2800" dirty="0"/>
              <a:t>novation (and substitution), the original contract between the buyer and seller is discharged and two new contracts are created, one between the </a:t>
            </a:r>
            <a:r>
              <a:rPr lang="en-US" sz="2800" dirty="0" err="1"/>
              <a:t>CCP</a:t>
            </a:r>
            <a:r>
              <a:rPr lang="en-US" sz="2800" dirty="0"/>
              <a:t> and the buyer and the other between the </a:t>
            </a:r>
            <a:r>
              <a:rPr lang="en-US" sz="2800" dirty="0" err="1"/>
              <a:t>CCP</a:t>
            </a:r>
            <a:r>
              <a:rPr lang="en-US" sz="2800" dirty="0"/>
              <a:t> and the seller. </a:t>
            </a:r>
            <a:endParaRPr lang="en-US" sz="2800" dirty="0" smtClean="0"/>
          </a:p>
          <a:p>
            <a:pPr marL="457200" indent="-457200">
              <a:buFont typeface="Arial" panose="020B0604020202020204" pitchFamily="34" charset="0"/>
              <a:buChar char="•"/>
            </a:pPr>
            <a:r>
              <a:rPr lang="en-US" sz="2800" dirty="0" smtClean="0"/>
              <a:t>The </a:t>
            </a:r>
            <a:r>
              <a:rPr lang="en-US" sz="2800" dirty="0" err="1"/>
              <a:t>CCP</a:t>
            </a:r>
            <a:r>
              <a:rPr lang="en-US" sz="2800" dirty="0"/>
              <a:t> thereby assumes the original parties’ contractual obligations to each other. </a:t>
            </a:r>
            <a:endParaRPr lang="en-US" sz="2800" dirty="0" smtClean="0"/>
          </a:p>
          <a:p>
            <a:pPr marL="457200" indent="-457200">
              <a:buFont typeface="Arial" panose="020B0604020202020204" pitchFamily="34" charset="0"/>
              <a:buChar char="•"/>
            </a:pPr>
            <a:r>
              <a:rPr lang="en-US" sz="2800" dirty="0" smtClean="0"/>
              <a:t>If </a:t>
            </a:r>
            <a:r>
              <a:rPr lang="en-US" sz="2800" dirty="0"/>
              <a:t>all pre-agreed conditions are met, there is never a contractual relationship between the buyer and seller. </a:t>
            </a:r>
            <a:endParaRPr lang="en-US" sz="2800" dirty="0" smtClean="0"/>
          </a:p>
        </p:txBody>
      </p:sp>
    </p:spTree>
    <p:extLst>
      <p:ext uri="{BB962C8B-B14F-4D97-AF65-F5344CB8AC3E}">
        <p14:creationId xmlns:p14="http://schemas.microsoft.com/office/powerpoint/2010/main" val="3022103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939" y="1017551"/>
            <a:ext cx="11896061" cy="4351338"/>
          </a:xfrm>
        </p:spPr>
        <p:txBody>
          <a:bodyPr>
            <a:noAutofit/>
          </a:bodyPr>
          <a:lstStyle/>
          <a:p>
            <a:pPr marL="0" indent="0">
              <a:buNone/>
            </a:pPr>
            <a:r>
              <a:rPr lang="en-US" sz="3600" b="1" dirty="0" smtClean="0">
                <a:solidFill>
                  <a:schemeClr val="accent1"/>
                </a:solidFill>
              </a:rPr>
              <a:t>What’s An FMI?</a:t>
            </a:r>
          </a:p>
          <a:p>
            <a:endParaRPr lang="en-US" dirty="0" smtClean="0"/>
          </a:p>
          <a:p>
            <a:pPr marL="457200" lvl="1" indent="0" algn="ctr">
              <a:buNone/>
            </a:pPr>
            <a:r>
              <a:rPr lang="en-US" sz="3200" dirty="0" smtClean="0"/>
              <a:t>“A </a:t>
            </a:r>
            <a:r>
              <a:rPr lang="en-US" sz="3200" dirty="0"/>
              <a:t>multilateral system among participating institutions, including the operator of the system, used for the purposes of clearing, settling, or recording payments, securities, derivatives, or other financial transactions</a:t>
            </a:r>
            <a:r>
              <a:rPr lang="en-US" sz="3200" dirty="0" smtClean="0"/>
              <a:t>.”</a:t>
            </a:r>
          </a:p>
          <a:p>
            <a:pPr marL="457200" lvl="1" indent="0">
              <a:buNone/>
            </a:pPr>
            <a:endParaRPr lang="en-US" sz="3200" dirty="0"/>
          </a:p>
          <a:p>
            <a:pPr marL="0" indent="0">
              <a:buNone/>
            </a:pPr>
            <a:r>
              <a:rPr lang="en-US" sz="2400" i="1" smtClean="0"/>
              <a:t>             CPMI </a:t>
            </a:r>
            <a:r>
              <a:rPr lang="en-US" sz="2400" i="1" dirty="0" smtClean="0"/>
              <a:t>Definition</a:t>
            </a:r>
          </a:p>
        </p:txBody>
      </p:sp>
      <p:pic>
        <p:nvPicPr>
          <p:cNvPr id="4" name="Picture 3"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Tree>
    <p:extLst>
      <p:ext uri="{BB962C8B-B14F-4D97-AF65-F5344CB8AC3E}">
        <p14:creationId xmlns:p14="http://schemas.microsoft.com/office/powerpoint/2010/main" val="3382904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88251" y="0"/>
            <a:ext cx="11964062" cy="5570756"/>
          </a:xfrm>
          <a:prstGeom prst="rect">
            <a:avLst/>
          </a:prstGeom>
        </p:spPr>
        <p:txBody>
          <a:bodyPr wrap="square">
            <a:spAutoFit/>
          </a:bodyPr>
          <a:lstStyle/>
          <a:p>
            <a:r>
              <a:rPr lang="en-US" sz="3200" b="1" dirty="0" smtClean="0"/>
              <a:t>2</a:t>
            </a:r>
            <a:r>
              <a:rPr lang="en-US" sz="3200" b="1" dirty="0"/>
              <a:t>. </a:t>
            </a:r>
            <a:r>
              <a:rPr lang="en-US" sz="3200" b="1" dirty="0">
                <a:solidFill>
                  <a:schemeClr val="accent1"/>
                </a:solidFill>
              </a:rPr>
              <a:t>An FMI should have rules, procedures, and contracts that are clear, understandable, and consistent with relevant laws and regulations</a:t>
            </a:r>
            <a:r>
              <a:rPr lang="en-US" sz="3200" b="1" dirty="0" smtClean="0">
                <a:solidFill>
                  <a:schemeClr val="accent1"/>
                </a:solidFill>
              </a:rPr>
              <a:t>.</a:t>
            </a:r>
          </a:p>
          <a:p>
            <a:endParaRPr lang="en-US" sz="2000" b="1" i="1" dirty="0" smtClean="0"/>
          </a:p>
          <a:p>
            <a:r>
              <a:rPr lang="en-US" sz="2400" b="1" i="1" dirty="0" smtClean="0"/>
              <a:t>Novation – 2</a:t>
            </a:r>
          </a:p>
          <a:p>
            <a:endParaRPr lang="en-US" sz="2400" b="1" dirty="0"/>
          </a:p>
          <a:p>
            <a:pPr marL="457200" indent="-457200">
              <a:buFont typeface="Arial" panose="020B0604020202020204" pitchFamily="34" charset="0"/>
              <a:buChar char="•"/>
            </a:pPr>
            <a:r>
              <a:rPr lang="en-US" sz="3200" dirty="0" smtClean="0"/>
              <a:t>Novation </a:t>
            </a:r>
            <a:r>
              <a:rPr lang="en-US" sz="3200" dirty="0"/>
              <a:t>and other similar legal devices that enable an FMI to act as a </a:t>
            </a:r>
            <a:r>
              <a:rPr lang="en-US" sz="3200" dirty="0" err="1"/>
              <a:t>CCP</a:t>
            </a:r>
            <a:r>
              <a:rPr lang="en-US" sz="3200" dirty="0"/>
              <a:t> should be founded on a sound legal basis</a:t>
            </a:r>
            <a:r>
              <a:rPr lang="en-US" sz="3200" dirty="0" smtClean="0"/>
              <a:t>.</a:t>
            </a:r>
          </a:p>
          <a:p>
            <a:pPr marL="457200" indent="-457200">
              <a:buFont typeface="Arial" panose="020B0604020202020204" pitchFamily="34" charset="0"/>
              <a:buChar char="•"/>
            </a:pPr>
            <a:r>
              <a:rPr lang="en-US" sz="3200" dirty="0"/>
              <a:t>Where supported by the legal framework, novation, open offer, and other similar legal devices give market participants legal certainty that a </a:t>
            </a:r>
            <a:r>
              <a:rPr lang="en-US" sz="3200" dirty="0" err="1"/>
              <a:t>CCP</a:t>
            </a:r>
            <a:r>
              <a:rPr lang="en-US" sz="3200" dirty="0"/>
              <a:t> is supporting the transaction. </a:t>
            </a:r>
          </a:p>
          <a:p>
            <a:pPr marL="457200" indent="-457200">
              <a:buFont typeface="Arial" panose="020B0604020202020204" pitchFamily="34" charset="0"/>
              <a:buChar char="•"/>
            </a:pPr>
            <a:endParaRPr lang="en-US" sz="3200" dirty="0"/>
          </a:p>
          <a:p>
            <a:endParaRPr lang="en-US" sz="3200" dirty="0" smtClean="0"/>
          </a:p>
        </p:txBody>
      </p:sp>
    </p:spTree>
    <p:extLst>
      <p:ext uri="{BB962C8B-B14F-4D97-AF65-F5344CB8AC3E}">
        <p14:creationId xmlns:p14="http://schemas.microsoft.com/office/powerpoint/2010/main" val="9050180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88251" y="0"/>
            <a:ext cx="11964062" cy="6801862"/>
          </a:xfrm>
          <a:prstGeom prst="rect">
            <a:avLst/>
          </a:prstGeom>
        </p:spPr>
        <p:txBody>
          <a:bodyPr wrap="square">
            <a:spAutoFit/>
          </a:bodyPr>
          <a:lstStyle/>
          <a:p>
            <a:r>
              <a:rPr lang="en-US" sz="3200" b="1" dirty="0" smtClean="0"/>
              <a:t>2</a:t>
            </a:r>
            <a:r>
              <a:rPr lang="en-US" sz="3200" b="1" dirty="0"/>
              <a:t>. </a:t>
            </a:r>
            <a:r>
              <a:rPr lang="en-US" sz="3200" b="1" dirty="0">
                <a:solidFill>
                  <a:schemeClr val="accent1"/>
                </a:solidFill>
              </a:rPr>
              <a:t>An FMI should have rules, procedures, and contracts that are clear, understandable, and consistent with relevant laws and regulations</a:t>
            </a:r>
            <a:r>
              <a:rPr lang="en-US" sz="3200" b="1" dirty="0" smtClean="0">
                <a:solidFill>
                  <a:schemeClr val="accent1"/>
                </a:solidFill>
              </a:rPr>
              <a:t>.</a:t>
            </a:r>
          </a:p>
          <a:p>
            <a:endParaRPr lang="en-US" sz="2000" b="1" i="1" dirty="0"/>
          </a:p>
          <a:p>
            <a:r>
              <a:rPr lang="en-US" sz="3200" b="1" dirty="0" smtClean="0"/>
              <a:t>Enforceability</a:t>
            </a:r>
            <a:r>
              <a:rPr lang="en-US" sz="3200" dirty="0" smtClean="0"/>
              <a:t> - 1</a:t>
            </a:r>
            <a:endParaRPr lang="en-US" sz="3200" dirty="0"/>
          </a:p>
          <a:p>
            <a:pPr marL="457200" indent="-457200">
              <a:buFont typeface="Arial" panose="020B0604020202020204" pitchFamily="34" charset="0"/>
              <a:buChar char="•"/>
            </a:pPr>
            <a:r>
              <a:rPr lang="en-US" sz="3200" dirty="0" smtClean="0"/>
              <a:t>Rules</a:t>
            </a:r>
            <a:r>
              <a:rPr lang="en-US" sz="3200" dirty="0"/>
              <a:t>, procedures, and contracts related to an FMI’s operation should be enforceable in all relevant jurisdictions. </a:t>
            </a:r>
            <a:endParaRPr lang="en-US" sz="3200" dirty="0" smtClean="0"/>
          </a:p>
          <a:p>
            <a:pPr marL="457200" indent="-457200">
              <a:buFont typeface="Arial" panose="020B0604020202020204" pitchFamily="34" charset="0"/>
              <a:buChar char="•"/>
            </a:pPr>
            <a:r>
              <a:rPr lang="en-US" sz="3200" dirty="0" smtClean="0"/>
              <a:t>In </a:t>
            </a:r>
            <a:r>
              <a:rPr lang="en-US" sz="3200" dirty="0"/>
              <a:t>particular, the legal basis should support the enforceability of the participant-default rules and procedures that an FMI uses to handle a defaulting or insolvent </a:t>
            </a:r>
            <a:r>
              <a:rPr lang="en-US" sz="3200" dirty="0" smtClean="0"/>
              <a:t>participant</a:t>
            </a:r>
          </a:p>
          <a:p>
            <a:pPr marL="457200" indent="-457200">
              <a:buFont typeface="Arial" panose="020B0604020202020204" pitchFamily="34" charset="0"/>
              <a:buChar char="•"/>
            </a:pPr>
            <a:r>
              <a:rPr lang="en-US" sz="3200" dirty="0" smtClean="0"/>
              <a:t>An </a:t>
            </a:r>
            <a:r>
              <a:rPr lang="en-US" sz="3200" dirty="0"/>
              <a:t>FMI should have a high degree of certainty that such actions taken under such rules and procedures will not be voided, reversed, or subject to stays, including with respect to the resolution regimes applicable to its participants</a:t>
            </a:r>
            <a:r>
              <a:rPr lang="en-US" sz="3200" dirty="0" smtClean="0"/>
              <a:t>.</a:t>
            </a:r>
          </a:p>
          <a:p>
            <a:endParaRPr lang="en-US" sz="3200" dirty="0" smtClean="0"/>
          </a:p>
        </p:txBody>
      </p:sp>
    </p:spTree>
    <p:extLst>
      <p:ext uri="{BB962C8B-B14F-4D97-AF65-F5344CB8AC3E}">
        <p14:creationId xmlns:p14="http://schemas.microsoft.com/office/powerpoint/2010/main" val="14953927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88251" y="0"/>
            <a:ext cx="11964062" cy="6186309"/>
          </a:xfrm>
          <a:prstGeom prst="rect">
            <a:avLst/>
          </a:prstGeom>
        </p:spPr>
        <p:txBody>
          <a:bodyPr wrap="square">
            <a:spAutoFit/>
          </a:bodyPr>
          <a:lstStyle/>
          <a:p>
            <a:r>
              <a:rPr lang="en-US" sz="3200" b="1" dirty="0" smtClean="0"/>
              <a:t>2</a:t>
            </a:r>
            <a:r>
              <a:rPr lang="en-US" sz="3200" b="1" dirty="0"/>
              <a:t>. </a:t>
            </a:r>
            <a:r>
              <a:rPr lang="en-US" sz="3200" b="1" dirty="0">
                <a:solidFill>
                  <a:schemeClr val="accent1"/>
                </a:solidFill>
              </a:rPr>
              <a:t>An FMI should have rules, procedures, and contracts that are clear, understandable, and consistent with relevant laws and regulations</a:t>
            </a:r>
            <a:r>
              <a:rPr lang="en-US" sz="3200" b="1" dirty="0" smtClean="0">
                <a:solidFill>
                  <a:schemeClr val="accent1"/>
                </a:solidFill>
              </a:rPr>
              <a:t>.</a:t>
            </a:r>
          </a:p>
          <a:p>
            <a:endParaRPr lang="en-US" sz="2000" b="1" i="1" dirty="0"/>
          </a:p>
          <a:p>
            <a:r>
              <a:rPr lang="en-US" sz="3200" b="1" dirty="0" smtClean="0"/>
              <a:t>Enforceability </a:t>
            </a:r>
            <a:r>
              <a:rPr lang="en-US" sz="3200" b="1" dirty="0" smtClean="0"/>
              <a:t>– 2: </a:t>
            </a:r>
            <a:r>
              <a:rPr lang="en-US" sz="3200" dirty="0" smtClean="0"/>
              <a:t> </a:t>
            </a:r>
            <a:r>
              <a:rPr lang="en-US" sz="3200" b="1" dirty="0" smtClean="0"/>
              <a:t>Insolvency (a)</a:t>
            </a:r>
            <a:endParaRPr lang="en-US" sz="3200" b="1" dirty="0"/>
          </a:p>
          <a:p>
            <a:pPr marL="457200" indent="-457200">
              <a:buFont typeface="Arial" panose="020B0604020202020204" pitchFamily="34" charset="0"/>
              <a:buChar char="•"/>
            </a:pPr>
            <a:r>
              <a:rPr lang="en-US" sz="2800" dirty="0" smtClean="0"/>
              <a:t>Insolvency </a:t>
            </a:r>
            <a:r>
              <a:rPr lang="en-US" sz="2800" dirty="0"/>
              <a:t>law should support isolating risk and retaining and using collateral and cash payments previously paid into an FMI, notwithstanding a participant default or the commencement of an insolvency proceeding against a participant.</a:t>
            </a:r>
          </a:p>
          <a:p>
            <a:pPr marL="457200" indent="-457200">
              <a:buFont typeface="Arial" panose="020B0604020202020204" pitchFamily="34" charset="0"/>
              <a:buChar char="•"/>
            </a:pPr>
            <a:r>
              <a:rPr lang="en-US" sz="2800" dirty="0" smtClean="0"/>
              <a:t>An </a:t>
            </a:r>
            <a:r>
              <a:rPr lang="en-US" sz="2800" dirty="0"/>
              <a:t>FMI should establish rules, procedures, and contracts related to its operations that are enforceable when the FMI is implementing its plans for recovery or orderly </a:t>
            </a:r>
            <a:r>
              <a:rPr lang="en-US" sz="2800" dirty="0" err="1"/>
              <a:t>winddown</a:t>
            </a:r>
            <a:r>
              <a:rPr lang="en-US" sz="2800" dirty="0"/>
              <a:t>. </a:t>
            </a:r>
            <a:endParaRPr lang="en-US" sz="2800" dirty="0" smtClean="0"/>
          </a:p>
          <a:p>
            <a:pPr marL="457200" indent="-457200">
              <a:buFont typeface="Arial" panose="020B0604020202020204" pitchFamily="34" charset="0"/>
              <a:buChar char="•"/>
            </a:pPr>
            <a:r>
              <a:rPr lang="en-US" sz="2800" dirty="0" smtClean="0"/>
              <a:t>Where </a:t>
            </a:r>
            <a:r>
              <a:rPr lang="en-US" sz="2800" dirty="0"/>
              <a:t>relevant, they should adequately address issues and associated risks resulting from (a) cross-border participation and interoperability of </a:t>
            </a:r>
            <a:r>
              <a:rPr lang="en-US" sz="2800" dirty="0" err="1"/>
              <a:t>FMIs</a:t>
            </a:r>
            <a:r>
              <a:rPr lang="en-US" sz="2800" dirty="0"/>
              <a:t> and (b) foreign participants in the case of an FMI which is being wound down. </a:t>
            </a:r>
            <a:endParaRPr lang="en-US" sz="2800" dirty="0" smtClean="0"/>
          </a:p>
        </p:txBody>
      </p:sp>
    </p:spTree>
    <p:extLst>
      <p:ext uri="{BB962C8B-B14F-4D97-AF65-F5344CB8AC3E}">
        <p14:creationId xmlns:p14="http://schemas.microsoft.com/office/powerpoint/2010/main" val="23777658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88251" y="0"/>
            <a:ext cx="11964062" cy="7909858"/>
          </a:xfrm>
          <a:prstGeom prst="rect">
            <a:avLst/>
          </a:prstGeom>
        </p:spPr>
        <p:txBody>
          <a:bodyPr wrap="square">
            <a:spAutoFit/>
          </a:bodyPr>
          <a:lstStyle/>
          <a:p>
            <a:r>
              <a:rPr lang="en-US" sz="3200" b="1" dirty="0" smtClean="0"/>
              <a:t>2</a:t>
            </a:r>
            <a:r>
              <a:rPr lang="en-US" sz="3200" b="1" dirty="0"/>
              <a:t>. </a:t>
            </a:r>
            <a:r>
              <a:rPr lang="en-US" sz="3200" b="1" dirty="0">
                <a:solidFill>
                  <a:schemeClr val="accent1"/>
                </a:solidFill>
              </a:rPr>
              <a:t>An FMI should have rules, procedures, and contracts that are clear, understandable, and consistent with relevant laws and regulations</a:t>
            </a:r>
            <a:r>
              <a:rPr lang="en-US" sz="3200" b="1" dirty="0" smtClean="0">
                <a:solidFill>
                  <a:schemeClr val="accent1"/>
                </a:solidFill>
              </a:rPr>
              <a:t>.</a:t>
            </a:r>
          </a:p>
          <a:p>
            <a:endParaRPr lang="en-US" sz="2000" b="1" i="1" dirty="0"/>
          </a:p>
          <a:p>
            <a:r>
              <a:rPr lang="en-US" sz="3200" dirty="0" smtClean="0"/>
              <a:t>Enforceability 3 – </a:t>
            </a:r>
            <a:r>
              <a:rPr lang="en-US" sz="3200" b="1" dirty="0" smtClean="0"/>
              <a:t>Insolvency (b)</a:t>
            </a:r>
            <a:endParaRPr lang="en-US" sz="3200" b="1" dirty="0"/>
          </a:p>
          <a:p>
            <a:pPr marL="457200" indent="-457200">
              <a:buFont typeface="Arial" panose="020B0604020202020204" pitchFamily="34" charset="0"/>
              <a:buChar char="•"/>
            </a:pPr>
            <a:r>
              <a:rPr lang="en-US" sz="2800" dirty="0" smtClean="0"/>
              <a:t>Should </a:t>
            </a:r>
            <a:r>
              <a:rPr lang="en-US" sz="2800" dirty="0"/>
              <a:t>be a high degree of certainty that actions taken by the FMI under such rules and procedures will not be voided, reversed, or subject to stays. </a:t>
            </a:r>
          </a:p>
          <a:p>
            <a:pPr marL="457200" indent="-457200">
              <a:buFont typeface="Arial" panose="020B0604020202020204" pitchFamily="34" charset="0"/>
              <a:buChar char="•"/>
            </a:pPr>
            <a:r>
              <a:rPr lang="en-US" sz="2800" dirty="0" smtClean="0"/>
              <a:t>Ambiguity </a:t>
            </a:r>
            <a:r>
              <a:rPr lang="en-US" sz="2800" dirty="0"/>
              <a:t>about </a:t>
            </a:r>
            <a:r>
              <a:rPr lang="en-US" sz="2800" dirty="0" smtClean="0"/>
              <a:t>enforceability </a:t>
            </a:r>
            <a:r>
              <a:rPr lang="en-US" sz="2800" dirty="0"/>
              <a:t>of procedures </a:t>
            </a:r>
            <a:r>
              <a:rPr lang="en-US" sz="2800" dirty="0" smtClean="0"/>
              <a:t>facilitating </a:t>
            </a:r>
            <a:r>
              <a:rPr lang="en-US" sz="2800" dirty="0"/>
              <a:t>implementation of </a:t>
            </a:r>
            <a:r>
              <a:rPr lang="en-US" sz="2800" dirty="0" smtClean="0"/>
              <a:t>FMI’s </a:t>
            </a:r>
            <a:r>
              <a:rPr lang="en-US" sz="2800" dirty="0"/>
              <a:t>plans for recovery or orderly </a:t>
            </a:r>
            <a:r>
              <a:rPr lang="en-US" sz="2800" dirty="0" smtClean="0"/>
              <a:t>wind-down </a:t>
            </a:r>
            <a:r>
              <a:rPr lang="en-US" sz="2800" dirty="0"/>
              <a:t>or the resolution of the FMI, could delay and possibly prevent the FMI or the relevant authorities from taking appropriate actions and hence increase the risk of a disruption to its critical services or a disorderly wind-down of the FMI. </a:t>
            </a:r>
            <a:endParaRPr lang="en-US" sz="2800" dirty="0" smtClean="0"/>
          </a:p>
          <a:p>
            <a:pPr marL="457200" indent="-457200">
              <a:buFont typeface="Arial" panose="020B0604020202020204" pitchFamily="34" charset="0"/>
              <a:buChar char="•"/>
            </a:pPr>
            <a:r>
              <a:rPr lang="en-US" sz="2800" dirty="0" smtClean="0"/>
              <a:t>Where an </a:t>
            </a:r>
            <a:r>
              <a:rPr lang="en-US" sz="2800" dirty="0"/>
              <a:t>FMI is being wound down or resolved, </a:t>
            </a:r>
            <a:r>
              <a:rPr lang="en-US" sz="2800" dirty="0" smtClean="0"/>
              <a:t>legal </a:t>
            </a:r>
            <a:r>
              <a:rPr lang="en-US" sz="2800" dirty="0"/>
              <a:t>basis should support decisions or actions concerning termination, close-out netting, the transfer of cash and securities positions of an FMI, or the transfer of all or parts of the rights and obligations provided in a link arrangement to a new entity.</a:t>
            </a:r>
          </a:p>
          <a:p>
            <a:r>
              <a:rPr lang="en-US" sz="2800" dirty="0" smtClean="0"/>
              <a:t> </a:t>
            </a:r>
            <a:endParaRPr lang="en-US" sz="2800" dirty="0"/>
          </a:p>
          <a:p>
            <a:pPr marL="457200" indent="-457200">
              <a:buFont typeface="Arial" panose="020B0604020202020204" pitchFamily="34" charset="0"/>
              <a:buChar char="•"/>
            </a:pPr>
            <a:endParaRPr lang="en-US" sz="2800" dirty="0"/>
          </a:p>
          <a:p>
            <a:endParaRPr lang="en-US" sz="2800" dirty="0" smtClean="0"/>
          </a:p>
        </p:txBody>
      </p:sp>
    </p:spTree>
    <p:extLst>
      <p:ext uri="{BB962C8B-B14F-4D97-AF65-F5344CB8AC3E}">
        <p14:creationId xmlns:p14="http://schemas.microsoft.com/office/powerpoint/2010/main" val="2562048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287034" y="0"/>
            <a:ext cx="11964062" cy="7148111"/>
          </a:xfrm>
          <a:prstGeom prst="rect">
            <a:avLst/>
          </a:prstGeom>
        </p:spPr>
        <p:txBody>
          <a:bodyPr wrap="square">
            <a:spAutoFit/>
          </a:bodyPr>
          <a:lstStyle/>
          <a:p>
            <a:r>
              <a:rPr lang="en-US" sz="3200" b="1" dirty="0" smtClean="0">
                <a:solidFill>
                  <a:schemeClr val="accent1"/>
                </a:solidFill>
              </a:rPr>
              <a:t>3. An </a:t>
            </a:r>
            <a:r>
              <a:rPr lang="en-US" sz="3200" b="1" dirty="0">
                <a:solidFill>
                  <a:schemeClr val="accent1"/>
                </a:solidFill>
              </a:rPr>
              <a:t>FMI should be able to articulate the legal basis for its activities to relevant authorities, participants, and, where relevant, participants’ customers, in a clear and understandable way.</a:t>
            </a:r>
          </a:p>
          <a:p>
            <a:endParaRPr lang="en-US" sz="3200" b="1" dirty="0" smtClean="0">
              <a:solidFill>
                <a:schemeClr val="accent1"/>
              </a:solidFill>
            </a:endParaRPr>
          </a:p>
          <a:p>
            <a:endParaRPr lang="en-US" sz="1050" b="1" dirty="0" smtClean="0">
              <a:solidFill>
                <a:schemeClr val="accent1"/>
              </a:solidFill>
            </a:endParaRPr>
          </a:p>
          <a:p>
            <a:pPr marL="457200" indent="-457200">
              <a:buFont typeface="Arial" panose="020B0604020202020204" pitchFamily="34" charset="0"/>
              <a:buChar char="•"/>
            </a:pPr>
            <a:r>
              <a:rPr lang="en-US" sz="3000" dirty="0" smtClean="0"/>
              <a:t>There </a:t>
            </a:r>
            <a:r>
              <a:rPr lang="en-US" sz="3000" dirty="0"/>
              <a:t>should be a high degree of certainty that actions taken by the FMI under such rules and procedures will not be voided, reversed, or subject to stays</a:t>
            </a:r>
            <a:r>
              <a:rPr lang="en-US" sz="3000" dirty="0" smtClean="0"/>
              <a:t>.</a:t>
            </a:r>
          </a:p>
          <a:p>
            <a:pPr marL="457200" indent="-457200">
              <a:buFont typeface="Arial" panose="020B0604020202020204" pitchFamily="34" charset="0"/>
              <a:buChar char="•"/>
            </a:pPr>
            <a:endParaRPr lang="en-US" sz="3000" dirty="0"/>
          </a:p>
          <a:p>
            <a:pPr marL="457200" indent="-457200">
              <a:buFont typeface="Arial" panose="020B0604020202020204" pitchFamily="34" charset="0"/>
              <a:buChar char="•"/>
            </a:pPr>
            <a:r>
              <a:rPr lang="en-US" sz="3000" dirty="0" smtClean="0"/>
              <a:t>These </a:t>
            </a:r>
            <a:r>
              <a:rPr lang="en-US" sz="3000" dirty="0"/>
              <a:t>jurisdictions could </a:t>
            </a:r>
            <a:r>
              <a:rPr lang="en-US" sz="3000" dirty="0" smtClean="0"/>
              <a:t>include those where:</a:t>
            </a:r>
          </a:p>
          <a:p>
            <a:pPr marL="914400" lvl="1" indent="-457200">
              <a:buFont typeface="Arial" panose="020B0604020202020204" pitchFamily="34" charset="0"/>
              <a:buChar char="•"/>
            </a:pPr>
            <a:r>
              <a:rPr lang="en-US" sz="2800" dirty="0" smtClean="0"/>
              <a:t>An </a:t>
            </a:r>
            <a:r>
              <a:rPr lang="en-US" sz="2800" dirty="0"/>
              <a:t>FMI is conducting business (including through linked FMIs</a:t>
            </a:r>
            <a:r>
              <a:rPr lang="en-US" sz="2800" dirty="0" smtClean="0"/>
              <a:t>)</a:t>
            </a:r>
          </a:p>
          <a:p>
            <a:pPr marL="914400" lvl="1" indent="-457200">
              <a:buFont typeface="Arial" panose="020B0604020202020204" pitchFamily="34" charset="0"/>
              <a:buChar char="•"/>
            </a:pPr>
            <a:r>
              <a:rPr lang="en-US" sz="2800" dirty="0" smtClean="0"/>
              <a:t>Participants </a:t>
            </a:r>
            <a:r>
              <a:rPr lang="en-US" sz="2800" dirty="0"/>
              <a:t>are incorporated, located, or </a:t>
            </a:r>
            <a:r>
              <a:rPr lang="en-US" sz="2800" dirty="0" smtClean="0"/>
              <a:t>doing </a:t>
            </a:r>
            <a:r>
              <a:rPr lang="en-US" sz="2800" dirty="0"/>
              <a:t>business for </a:t>
            </a:r>
            <a:r>
              <a:rPr lang="en-US" sz="2800" dirty="0" smtClean="0"/>
              <a:t>purposes </a:t>
            </a:r>
            <a:r>
              <a:rPr lang="en-US" sz="2800" dirty="0"/>
              <a:t>of </a:t>
            </a:r>
            <a:r>
              <a:rPr lang="en-US" sz="2800" dirty="0" smtClean="0"/>
              <a:t>participation;</a:t>
            </a:r>
          </a:p>
          <a:p>
            <a:pPr marL="914400" lvl="1" indent="-457200">
              <a:buFont typeface="Arial" panose="020B0604020202020204" pitchFamily="34" charset="0"/>
              <a:buChar char="•"/>
            </a:pPr>
            <a:r>
              <a:rPr lang="en-US" sz="2800" dirty="0" smtClean="0"/>
              <a:t>Collateral </a:t>
            </a:r>
            <a:r>
              <a:rPr lang="en-US" sz="2800" dirty="0"/>
              <a:t>is located or </a:t>
            </a:r>
            <a:r>
              <a:rPr lang="en-US" sz="2800" dirty="0" smtClean="0"/>
              <a:t>held</a:t>
            </a:r>
          </a:p>
          <a:p>
            <a:pPr marL="914400" lvl="1" indent="-457200">
              <a:buFont typeface="Arial" panose="020B0604020202020204" pitchFamily="34" charset="0"/>
              <a:buChar char="•"/>
            </a:pPr>
            <a:r>
              <a:rPr lang="en-US" sz="2800" dirty="0" smtClean="0"/>
              <a:t>Indicated </a:t>
            </a:r>
            <a:r>
              <a:rPr lang="en-US" sz="2800" dirty="0"/>
              <a:t>in relevant contracts. </a:t>
            </a:r>
            <a:endParaRPr lang="en-US" sz="2800" dirty="0" smtClean="0"/>
          </a:p>
          <a:p>
            <a:endParaRPr lang="en-US" sz="3000" b="1" dirty="0">
              <a:solidFill>
                <a:schemeClr val="accent1"/>
              </a:solidFill>
            </a:endParaRPr>
          </a:p>
        </p:txBody>
      </p:sp>
    </p:spTree>
    <p:extLst>
      <p:ext uri="{BB962C8B-B14F-4D97-AF65-F5344CB8AC3E}">
        <p14:creationId xmlns:p14="http://schemas.microsoft.com/office/powerpoint/2010/main" val="22332133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227938" y="-399393"/>
            <a:ext cx="11964062" cy="8463855"/>
          </a:xfrm>
          <a:prstGeom prst="rect">
            <a:avLst/>
          </a:prstGeom>
        </p:spPr>
        <p:txBody>
          <a:bodyPr wrap="square">
            <a:spAutoFit/>
          </a:bodyPr>
          <a:lstStyle/>
          <a:p>
            <a:r>
              <a:rPr lang="en-US" sz="3200" b="1" dirty="0" smtClean="0">
                <a:solidFill>
                  <a:schemeClr val="accent1"/>
                </a:solidFill>
              </a:rPr>
              <a:t>3</a:t>
            </a:r>
            <a:r>
              <a:rPr lang="en-US" sz="3200" b="1" dirty="0">
                <a:solidFill>
                  <a:schemeClr val="accent1"/>
                </a:solidFill>
              </a:rPr>
              <a:t>. An FMI should be able to articulate the legal basis for its activities to relevant authorities, participants, and, where relevant, participants’ customers, in a clear and understandable way</a:t>
            </a:r>
            <a:r>
              <a:rPr lang="en-US" sz="3200" b="1" dirty="0" smtClean="0">
                <a:solidFill>
                  <a:schemeClr val="accent1"/>
                </a:solidFill>
              </a:rPr>
              <a:t>.</a:t>
            </a:r>
          </a:p>
          <a:p>
            <a:endParaRPr lang="en-US" sz="1600" b="1" dirty="0">
              <a:solidFill>
                <a:schemeClr val="accent1"/>
              </a:solidFill>
            </a:endParaRPr>
          </a:p>
          <a:p>
            <a:pPr marL="457200" indent="-457200">
              <a:buFont typeface="Arial" panose="020B0604020202020204" pitchFamily="34" charset="0"/>
              <a:buChar char="•"/>
            </a:pPr>
            <a:r>
              <a:rPr lang="en-US" sz="3200" dirty="0" smtClean="0"/>
              <a:t>If </a:t>
            </a:r>
            <a:r>
              <a:rPr lang="en-US" sz="3200" dirty="0"/>
              <a:t>the legal basis for an FMI’s activities and operations is inadequate, uncertain, or opaque, then the FMI, its participants, and their customers may face unintended, uncertain, or unmanageable credit or liquidity risks, which may also create or amplify systemic risks. </a:t>
            </a:r>
            <a:endParaRPr lang="en-US" sz="3200" b="1" dirty="0" smtClean="0">
              <a:solidFill>
                <a:schemeClr val="accent1"/>
              </a:solidFill>
            </a:endParaRPr>
          </a:p>
          <a:p>
            <a:pPr marL="457200" indent="-457200">
              <a:buFont typeface="Arial" panose="020B0604020202020204" pitchFamily="34" charset="0"/>
              <a:buChar char="•"/>
            </a:pPr>
            <a:r>
              <a:rPr lang="en-US" sz="3200" dirty="0" smtClean="0"/>
              <a:t>How? Obtain </a:t>
            </a:r>
            <a:r>
              <a:rPr lang="en-US" sz="3200" dirty="0"/>
              <a:t>well-reasoned and independent legal opinions or analyses to confirm the enforceability of the FMI’s rules and procedures and must provide reasoned support for its conclusions. </a:t>
            </a:r>
          </a:p>
          <a:p>
            <a:pPr marL="457200" indent="-457200">
              <a:buFont typeface="Arial" panose="020B0604020202020204" pitchFamily="34" charset="0"/>
              <a:buChar char="•"/>
            </a:pPr>
            <a:r>
              <a:rPr lang="en-US" sz="3200" dirty="0"/>
              <a:t>An FMI should share these legal opinions and analyses with its participants in an effort to promote confidence among participants and transparency in the system. </a:t>
            </a:r>
          </a:p>
          <a:p>
            <a:endParaRPr lang="en-US" sz="3200" b="1" dirty="0">
              <a:solidFill>
                <a:schemeClr val="accent1"/>
              </a:solidFill>
            </a:endParaRPr>
          </a:p>
          <a:p>
            <a:endParaRPr lang="en-US" sz="3200" b="1" dirty="0" smtClean="0"/>
          </a:p>
          <a:p>
            <a:endParaRPr lang="en-US" sz="3200" b="1" dirty="0"/>
          </a:p>
        </p:txBody>
      </p:sp>
    </p:spTree>
    <p:extLst>
      <p:ext uri="{BB962C8B-B14F-4D97-AF65-F5344CB8AC3E}">
        <p14:creationId xmlns:p14="http://schemas.microsoft.com/office/powerpoint/2010/main" val="3835200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674" y="620306"/>
            <a:ext cx="11655056" cy="1325563"/>
          </a:xfrm>
        </p:spPr>
        <p:txBody>
          <a:bodyPr>
            <a:noAutofit/>
          </a:bodyPr>
          <a:lstStyle/>
          <a:p>
            <a:r>
              <a:rPr lang="en-US" sz="3200" dirty="0" smtClean="0">
                <a:solidFill>
                  <a:schemeClr val="accent1"/>
                </a:solidFill>
              </a:rPr>
              <a:t>3. An </a:t>
            </a:r>
            <a:r>
              <a:rPr lang="en-US" sz="3200" dirty="0">
                <a:solidFill>
                  <a:schemeClr val="accent1"/>
                </a:solidFill>
              </a:rPr>
              <a:t>FMI should be able to articulate the legal basis for its activities to relevant authorities, participants, and, where relevant, participants’ customers, in a clear </a:t>
            </a:r>
            <a:r>
              <a:rPr lang="en-US" sz="3200" dirty="0" smtClean="0">
                <a:solidFill>
                  <a:schemeClr val="accent1"/>
                </a:solidFill>
              </a:rPr>
              <a:t>&amp; understandable </a:t>
            </a:r>
            <a:r>
              <a:rPr lang="en-US" sz="3200" dirty="0">
                <a:solidFill>
                  <a:schemeClr val="accent1"/>
                </a:solidFill>
              </a:rPr>
              <a:t>way.</a:t>
            </a:r>
            <a:br>
              <a:rPr lang="en-US" sz="3200" dirty="0">
                <a:solidFill>
                  <a:schemeClr val="accent1"/>
                </a:solidFill>
              </a:rPr>
            </a:br>
            <a:endParaRPr lang="en-US" sz="3200" dirty="0"/>
          </a:p>
        </p:txBody>
      </p:sp>
      <p:sp>
        <p:nvSpPr>
          <p:cNvPr id="3" name="Content Placeholder 2"/>
          <p:cNvSpPr>
            <a:spLocks noGrp="1"/>
          </p:cNvSpPr>
          <p:nvPr>
            <p:ph idx="1"/>
          </p:nvPr>
        </p:nvSpPr>
        <p:spPr>
          <a:xfrm>
            <a:off x="423530" y="2272192"/>
            <a:ext cx="10515600" cy="4351338"/>
          </a:xfrm>
        </p:spPr>
        <p:txBody>
          <a:bodyPr>
            <a:normAutofit lnSpcReduction="10000"/>
          </a:bodyPr>
          <a:lstStyle/>
          <a:p>
            <a:pPr marL="0" indent="0">
              <a:buNone/>
            </a:pPr>
            <a:r>
              <a:rPr lang="en-US" b="1" dirty="0"/>
              <a:t>Mitigating legal </a:t>
            </a:r>
            <a:r>
              <a:rPr lang="en-US" b="1" dirty="0" smtClean="0"/>
              <a:t>risk -1 </a:t>
            </a:r>
            <a:endParaRPr lang="en-US" b="1" dirty="0"/>
          </a:p>
          <a:p>
            <a:r>
              <a:rPr lang="en-US" dirty="0" smtClean="0"/>
              <a:t>In </a:t>
            </a:r>
            <a:r>
              <a:rPr lang="en-US" dirty="0"/>
              <a:t>some practical </a:t>
            </a:r>
            <a:r>
              <a:rPr lang="en-US" dirty="0" smtClean="0"/>
              <a:t>situations </a:t>
            </a:r>
            <a:r>
              <a:rPr lang="en-US" dirty="0"/>
              <a:t>full legal certainty may not be achievable</a:t>
            </a:r>
            <a:r>
              <a:rPr lang="en-US" dirty="0" smtClean="0"/>
              <a:t>.</a:t>
            </a:r>
          </a:p>
          <a:p>
            <a:r>
              <a:rPr lang="en-US" dirty="0" smtClean="0"/>
              <a:t>In </a:t>
            </a:r>
            <a:r>
              <a:rPr lang="en-US" dirty="0"/>
              <a:t>this case, the authorities may need to take steps to address the legal framework. </a:t>
            </a:r>
            <a:endParaRPr lang="en-US" dirty="0" smtClean="0"/>
          </a:p>
          <a:p>
            <a:r>
              <a:rPr lang="en-US" dirty="0" smtClean="0"/>
              <a:t>Pending </a:t>
            </a:r>
            <a:r>
              <a:rPr lang="en-US" dirty="0"/>
              <a:t>this resolution, an FMI should investigate steps to mitigate its legal risk through the selective use of alternative risk-management tools that do not suffer from the legal uncertainty identified. </a:t>
            </a:r>
          </a:p>
          <a:p>
            <a:r>
              <a:rPr lang="en-US" dirty="0" smtClean="0"/>
              <a:t>These </a:t>
            </a:r>
            <a:r>
              <a:rPr lang="en-US" dirty="0"/>
              <a:t>could </a:t>
            </a:r>
            <a:r>
              <a:rPr lang="en-US" dirty="0" smtClean="0"/>
              <a:t>include (if </a:t>
            </a:r>
            <a:r>
              <a:rPr lang="en-US" dirty="0"/>
              <a:t>legally </a:t>
            </a:r>
            <a:r>
              <a:rPr lang="en-US" dirty="0" smtClean="0"/>
              <a:t>enforceable):</a:t>
            </a:r>
          </a:p>
          <a:p>
            <a:pPr lvl="1"/>
            <a:r>
              <a:rPr lang="en-US" dirty="0" smtClean="0"/>
              <a:t>Participant </a:t>
            </a:r>
            <a:r>
              <a:rPr lang="en-US" dirty="0"/>
              <a:t>requirements, exposure limits, collateral requirements, and prefunded default arrangements. </a:t>
            </a:r>
            <a:endParaRPr lang="en-US" dirty="0" smtClean="0"/>
          </a:p>
        </p:txBody>
      </p:sp>
    </p:spTree>
    <p:extLst>
      <p:ext uri="{BB962C8B-B14F-4D97-AF65-F5344CB8AC3E}">
        <p14:creationId xmlns:p14="http://schemas.microsoft.com/office/powerpoint/2010/main" val="308366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837" y="843590"/>
            <a:ext cx="10515600" cy="1325563"/>
          </a:xfrm>
        </p:spPr>
        <p:txBody>
          <a:bodyPr>
            <a:noAutofit/>
          </a:bodyPr>
          <a:lstStyle/>
          <a:p>
            <a:r>
              <a:rPr lang="en-US" sz="3200" dirty="0" smtClean="0">
                <a:solidFill>
                  <a:schemeClr val="accent1"/>
                </a:solidFill>
              </a:rPr>
              <a:t>3. An </a:t>
            </a:r>
            <a:r>
              <a:rPr lang="en-US" sz="3200" dirty="0">
                <a:solidFill>
                  <a:schemeClr val="accent1"/>
                </a:solidFill>
              </a:rPr>
              <a:t>FMI should be able to articulate the legal basis for its activities to relevant authorities, participants, and, where relevant, participants’ customers, in a clear and understandable way.</a:t>
            </a:r>
            <a:br>
              <a:rPr lang="en-US" sz="3200" dirty="0">
                <a:solidFill>
                  <a:schemeClr val="accent1"/>
                </a:solidFill>
              </a:rPr>
            </a:br>
            <a:endParaRPr lang="en-US" sz="3200" dirty="0"/>
          </a:p>
        </p:txBody>
      </p:sp>
      <p:sp>
        <p:nvSpPr>
          <p:cNvPr id="3" name="Content Placeholder 2"/>
          <p:cNvSpPr>
            <a:spLocks noGrp="1"/>
          </p:cNvSpPr>
          <p:nvPr>
            <p:ph idx="1"/>
          </p:nvPr>
        </p:nvSpPr>
        <p:spPr>
          <a:xfrm>
            <a:off x="423530" y="2272192"/>
            <a:ext cx="10515600" cy="4351338"/>
          </a:xfrm>
        </p:spPr>
        <p:txBody>
          <a:bodyPr>
            <a:normAutofit/>
          </a:bodyPr>
          <a:lstStyle/>
          <a:p>
            <a:pPr marL="0" indent="0">
              <a:buNone/>
            </a:pPr>
            <a:r>
              <a:rPr lang="en-US" b="1" dirty="0"/>
              <a:t>Mitigating legal </a:t>
            </a:r>
            <a:r>
              <a:rPr lang="en-US" b="1" dirty="0" smtClean="0"/>
              <a:t>risk -2</a:t>
            </a:r>
            <a:endParaRPr lang="en-US" b="1" dirty="0"/>
          </a:p>
          <a:p>
            <a:r>
              <a:rPr lang="en-US" dirty="0" smtClean="0"/>
              <a:t>The </a:t>
            </a:r>
            <a:r>
              <a:rPr lang="en-US" dirty="0"/>
              <a:t>use of such tools may limit an FMI’s exposure if its activities are found to be not supported by relevant laws and </a:t>
            </a:r>
            <a:r>
              <a:rPr lang="en-US" dirty="0" smtClean="0"/>
              <a:t>regulations.</a:t>
            </a:r>
          </a:p>
          <a:p>
            <a:r>
              <a:rPr lang="en-US" dirty="0" smtClean="0"/>
              <a:t>If </a:t>
            </a:r>
            <a:r>
              <a:rPr lang="en-US" dirty="0"/>
              <a:t>such controls are insufficient or not feasible, an FMI could apply activity limits and, in extreme circumstances, restrict access or not perform the problematic activity until the legal situation is addressed.</a:t>
            </a:r>
          </a:p>
        </p:txBody>
      </p:sp>
    </p:spTree>
    <p:extLst>
      <p:ext uri="{BB962C8B-B14F-4D97-AF65-F5344CB8AC3E}">
        <p14:creationId xmlns:p14="http://schemas.microsoft.com/office/powerpoint/2010/main" val="34803267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287034" y="475250"/>
            <a:ext cx="11964062" cy="5293757"/>
          </a:xfrm>
          <a:prstGeom prst="rect">
            <a:avLst/>
          </a:prstGeom>
        </p:spPr>
        <p:txBody>
          <a:bodyPr wrap="square">
            <a:spAutoFit/>
          </a:bodyPr>
          <a:lstStyle/>
          <a:p>
            <a:r>
              <a:rPr lang="en-US" sz="3200" dirty="0" smtClean="0"/>
              <a:t>4</a:t>
            </a:r>
            <a:r>
              <a:rPr lang="en-US" sz="3200" dirty="0"/>
              <a:t>. </a:t>
            </a:r>
            <a:r>
              <a:rPr lang="en-US" sz="3200" b="1" dirty="0">
                <a:solidFill>
                  <a:schemeClr val="accent1"/>
                </a:solidFill>
              </a:rPr>
              <a:t>An FMI should have rules, procedures, and contracts that are enforceable in all relevant jurisdictions</a:t>
            </a:r>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r>
              <a:rPr lang="en-US" sz="3200" dirty="0" smtClean="0"/>
              <a:t>Risk-management </a:t>
            </a:r>
            <a:r>
              <a:rPr lang="en-US" sz="3200" dirty="0"/>
              <a:t>mechanisms based on assumptions about the manner and time at which rights and obligations arise via FMI. </a:t>
            </a:r>
            <a:endParaRPr lang="en-US" sz="3200" dirty="0" smtClean="0"/>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smtClean="0"/>
              <a:t>If </a:t>
            </a:r>
            <a:r>
              <a:rPr lang="en-US" sz="3200" dirty="0"/>
              <a:t>risk management is to be sound/effective, enforceability of rights and obligations relating to an FMI and its risk management should be established with a high degree of certainty </a:t>
            </a:r>
            <a:endParaRPr lang="en-US" sz="3200" b="1" dirty="0">
              <a:solidFill>
                <a:schemeClr val="accent1"/>
              </a:solidFill>
            </a:endParaRPr>
          </a:p>
          <a:p>
            <a:endParaRPr lang="en-US" sz="3200" b="1" dirty="0">
              <a:solidFill>
                <a:schemeClr val="accent1"/>
              </a:solidFill>
            </a:endParaRPr>
          </a:p>
          <a:p>
            <a:endParaRPr lang="en-US" dirty="0"/>
          </a:p>
        </p:txBody>
      </p:sp>
    </p:spTree>
    <p:extLst>
      <p:ext uri="{BB962C8B-B14F-4D97-AF65-F5344CB8AC3E}">
        <p14:creationId xmlns:p14="http://schemas.microsoft.com/office/powerpoint/2010/main" val="3710863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116913" y="24842"/>
            <a:ext cx="11964062" cy="6001643"/>
          </a:xfrm>
          <a:prstGeom prst="rect">
            <a:avLst/>
          </a:prstGeom>
        </p:spPr>
        <p:txBody>
          <a:bodyPr wrap="square">
            <a:spAutoFit/>
          </a:bodyPr>
          <a:lstStyle/>
          <a:p>
            <a:r>
              <a:rPr lang="en-US" sz="3200" b="1" dirty="0" smtClean="0">
                <a:solidFill>
                  <a:schemeClr val="accent1"/>
                </a:solidFill>
              </a:rPr>
              <a:t>5</a:t>
            </a:r>
            <a:r>
              <a:rPr lang="en-US" sz="3200" b="1" dirty="0">
                <a:solidFill>
                  <a:schemeClr val="accent1"/>
                </a:solidFill>
              </a:rPr>
              <a:t>. FMI conducting business in multiple jurisdictions should identify &amp; mitigate risks arising from potential conflict of laws over jurisdictions</a:t>
            </a:r>
          </a:p>
          <a:p>
            <a:endParaRPr lang="en-US" sz="3200" b="1" dirty="0" smtClean="0"/>
          </a:p>
          <a:p>
            <a:r>
              <a:rPr lang="en-US" sz="3200" b="1" dirty="0" smtClean="0"/>
              <a:t>Conflict of Laws 1:</a:t>
            </a:r>
          </a:p>
          <a:p>
            <a:endParaRPr lang="en-US" sz="3200" b="1" dirty="0" smtClean="0"/>
          </a:p>
          <a:p>
            <a:pPr marL="457200" indent="-457200">
              <a:buFont typeface="Arial" panose="020B0604020202020204" pitchFamily="34" charset="0"/>
              <a:buChar char="•"/>
            </a:pPr>
            <a:r>
              <a:rPr lang="en-US" sz="3200" dirty="0" smtClean="0"/>
              <a:t>Legal </a:t>
            </a:r>
            <a:r>
              <a:rPr lang="en-US" sz="3200" dirty="0"/>
              <a:t>risk </a:t>
            </a:r>
            <a:r>
              <a:rPr lang="en-US" sz="3200" dirty="0" smtClean="0"/>
              <a:t>from conflict </a:t>
            </a:r>
            <a:r>
              <a:rPr lang="en-US" sz="3200" dirty="0"/>
              <a:t>of laws may arise if </a:t>
            </a:r>
            <a:r>
              <a:rPr lang="en-US" sz="3200" dirty="0" smtClean="0"/>
              <a:t>FMI is </a:t>
            </a:r>
            <a:r>
              <a:rPr lang="en-US" sz="3200" dirty="0"/>
              <a:t>or </a:t>
            </a:r>
            <a:r>
              <a:rPr lang="en-US" sz="3200" dirty="0" smtClean="0"/>
              <a:t>may become </a:t>
            </a:r>
            <a:r>
              <a:rPr lang="en-US" sz="3200" dirty="0"/>
              <a:t>subject to the laws of various other </a:t>
            </a:r>
            <a:r>
              <a:rPr lang="en-US" sz="3200" dirty="0" smtClean="0"/>
              <a:t>jurisdictions</a:t>
            </a:r>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r>
              <a:rPr lang="en-US" sz="3200" dirty="0" err="1" smtClean="0"/>
              <a:t>FMIs</a:t>
            </a:r>
            <a:r>
              <a:rPr lang="en-US" sz="3200" dirty="0" smtClean="0"/>
              <a:t> </a:t>
            </a:r>
            <a:r>
              <a:rPr lang="en-US" sz="3200" dirty="0"/>
              <a:t>should </a:t>
            </a:r>
            <a:r>
              <a:rPr lang="en-US" sz="3200" dirty="0" smtClean="0"/>
              <a:t>identify/</a:t>
            </a:r>
            <a:r>
              <a:rPr lang="en-US" sz="3200" dirty="0" err="1" smtClean="0"/>
              <a:t>analyse</a:t>
            </a:r>
            <a:r>
              <a:rPr lang="en-US" sz="3200" dirty="0" smtClean="0"/>
              <a:t> </a:t>
            </a:r>
            <a:r>
              <a:rPr lang="en-US" sz="3200" dirty="0"/>
              <a:t>potential conflict-of-laws issues </a:t>
            </a:r>
            <a:r>
              <a:rPr lang="en-US" sz="3200" dirty="0" smtClean="0"/>
              <a:t>&amp; develop </a:t>
            </a:r>
            <a:r>
              <a:rPr lang="en-US" sz="3200" dirty="0"/>
              <a:t>rules </a:t>
            </a:r>
            <a:r>
              <a:rPr lang="en-US" sz="3200" dirty="0" smtClean="0"/>
              <a:t>&amp; </a:t>
            </a:r>
            <a:r>
              <a:rPr lang="en-US" sz="3200" dirty="0"/>
              <a:t>procedures to mitigate this risk. </a:t>
            </a:r>
            <a:endParaRPr lang="en-US" sz="3200" dirty="0" smtClean="0"/>
          </a:p>
          <a:p>
            <a:pPr marL="914400" lvl="1" indent="-457200">
              <a:buFont typeface="Arial" panose="020B0604020202020204" pitchFamily="34" charset="0"/>
              <a:buChar char="•"/>
            </a:pPr>
            <a:r>
              <a:rPr lang="en-US" sz="3200" dirty="0" err="1" smtClean="0"/>
              <a:t>eg</a:t>
            </a:r>
            <a:r>
              <a:rPr lang="en-US" sz="3200" dirty="0" smtClean="0"/>
              <a:t> Rules </a:t>
            </a:r>
            <a:r>
              <a:rPr lang="en-US" sz="3200" dirty="0"/>
              <a:t>governing its activities should clearly indicate the law that is intended to apply to each aspect of an FMI’s operations. </a:t>
            </a:r>
            <a:endParaRPr lang="en-US" sz="3200" dirty="0" smtClean="0"/>
          </a:p>
        </p:txBody>
      </p:sp>
    </p:spTree>
    <p:extLst>
      <p:ext uri="{BB962C8B-B14F-4D97-AF65-F5344CB8AC3E}">
        <p14:creationId xmlns:p14="http://schemas.microsoft.com/office/powerpoint/2010/main" val="2296197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3530" y="400863"/>
            <a:ext cx="11102163" cy="4351338"/>
          </a:xfrm>
        </p:spPr>
        <p:txBody>
          <a:bodyPr>
            <a:noAutofit/>
          </a:bodyPr>
          <a:lstStyle/>
          <a:p>
            <a:pPr marL="0" indent="0" algn="just">
              <a:buNone/>
            </a:pPr>
            <a:r>
              <a:rPr lang="en-US" sz="3600" b="1" dirty="0" smtClean="0">
                <a:solidFill>
                  <a:schemeClr val="accent1"/>
                </a:solidFill>
              </a:rPr>
              <a:t>What </a:t>
            </a:r>
            <a:r>
              <a:rPr lang="en-US" sz="3600" b="1" dirty="0" err="1" smtClean="0">
                <a:solidFill>
                  <a:schemeClr val="accent1"/>
                </a:solidFill>
              </a:rPr>
              <a:t>FMIs</a:t>
            </a:r>
            <a:r>
              <a:rPr lang="en-US" sz="3600" b="1" dirty="0" smtClean="0">
                <a:solidFill>
                  <a:schemeClr val="accent1"/>
                </a:solidFill>
              </a:rPr>
              <a:t> Typically Do:</a:t>
            </a:r>
          </a:p>
          <a:p>
            <a:pPr marL="0" indent="0" algn="just">
              <a:buNone/>
            </a:pPr>
            <a:endParaRPr lang="en-US" sz="800" b="1" dirty="0" smtClean="0">
              <a:solidFill>
                <a:schemeClr val="accent1"/>
              </a:solidFill>
            </a:endParaRPr>
          </a:p>
          <a:p>
            <a:pPr algn="just"/>
            <a:r>
              <a:rPr lang="en-US" sz="3200" dirty="0" smtClean="0"/>
              <a:t>Typically </a:t>
            </a:r>
            <a:r>
              <a:rPr lang="en-US" sz="3200" dirty="0"/>
              <a:t>establish a set of common rules and procedures for all participants, a technical infrastructure, and a </a:t>
            </a:r>
            <a:r>
              <a:rPr lang="en-US" sz="3200" dirty="0" err="1"/>
              <a:t>specialised</a:t>
            </a:r>
            <a:r>
              <a:rPr lang="en-US" sz="3200" dirty="0"/>
              <a:t> risk-management framework appropriate to the risks they incur. </a:t>
            </a:r>
            <a:endParaRPr lang="en-US" sz="3200" dirty="0" smtClean="0"/>
          </a:p>
          <a:p>
            <a:pPr algn="just"/>
            <a:r>
              <a:rPr lang="en-US" sz="3200" dirty="0" smtClean="0"/>
              <a:t>Provide </a:t>
            </a:r>
            <a:r>
              <a:rPr lang="en-US" sz="3200" dirty="0"/>
              <a:t>participants with centralised clearing, settlement, and recording of financial transactions among themselves or between each of them and a central party to allow for greater efficiency and reduced costs and </a:t>
            </a:r>
            <a:r>
              <a:rPr lang="en-US" sz="3200" dirty="0" smtClean="0"/>
              <a:t>risks.</a:t>
            </a:r>
          </a:p>
          <a:p>
            <a:pPr algn="just"/>
            <a:r>
              <a:rPr lang="en-US" sz="3200" dirty="0" smtClean="0"/>
              <a:t>Allow </a:t>
            </a:r>
            <a:r>
              <a:rPr lang="en-US" sz="3200" dirty="0"/>
              <a:t>participants to manage their risks more efficiently and effectively, and, in some instances, eliminate certain risks. </a:t>
            </a:r>
            <a:endParaRPr lang="en-US" sz="3200" dirty="0" smtClean="0"/>
          </a:p>
          <a:p>
            <a:pPr algn="just"/>
            <a:r>
              <a:rPr lang="en-US" sz="3200" dirty="0" smtClean="0"/>
              <a:t>Promote </a:t>
            </a:r>
            <a:r>
              <a:rPr lang="en-US" sz="3200" dirty="0"/>
              <a:t>increased transparency in particular markets. </a:t>
            </a:r>
            <a:endParaRPr lang="en-US" sz="3200" dirty="0" smtClean="0"/>
          </a:p>
        </p:txBody>
      </p:sp>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Tree>
    <p:extLst>
      <p:ext uri="{BB962C8B-B14F-4D97-AF65-F5344CB8AC3E}">
        <p14:creationId xmlns:p14="http://schemas.microsoft.com/office/powerpoint/2010/main" val="1943481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287034" y="124375"/>
            <a:ext cx="11964062" cy="6278642"/>
          </a:xfrm>
          <a:prstGeom prst="rect">
            <a:avLst/>
          </a:prstGeom>
        </p:spPr>
        <p:txBody>
          <a:bodyPr wrap="square">
            <a:spAutoFit/>
          </a:bodyPr>
          <a:lstStyle/>
          <a:p>
            <a:r>
              <a:rPr lang="en-US" sz="3200" b="1" dirty="0" smtClean="0">
                <a:solidFill>
                  <a:schemeClr val="accent1"/>
                </a:solidFill>
              </a:rPr>
              <a:t>5</a:t>
            </a:r>
            <a:r>
              <a:rPr lang="en-US" sz="3200" b="1" dirty="0">
                <a:solidFill>
                  <a:schemeClr val="accent1"/>
                </a:solidFill>
              </a:rPr>
              <a:t>. </a:t>
            </a:r>
            <a:r>
              <a:rPr lang="en-US" sz="3200" b="1" dirty="0" smtClean="0">
                <a:solidFill>
                  <a:schemeClr val="accent1"/>
                </a:solidFill>
              </a:rPr>
              <a:t>FMI </a:t>
            </a:r>
            <a:r>
              <a:rPr lang="en-US" sz="3200" b="1" dirty="0">
                <a:solidFill>
                  <a:schemeClr val="accent1"/>
                </a:solidFill>
              </a:rPr>
              <a:t>conducting business in multiple jurisdictions should identify </a:t>
            </a:r>
            <a:r>
              <a:rPr lang="en-US" sz="3200" b="1" dirty="0" smtClean="0">
                <a:solidFill>
                  <a:schemeClr val="accent1"/>
                </a:solidFill>
              </a:rPr>
              <a:t>&amp; </a:t>
            </a:r>
            <a:r>
              <a:rPr lang="en-US" sz="3200" b="1" dirty="0">
                <a:solidFill>
                  <a:schemeClr val="accent1"/>
                </a:solidFill>
              </a:rPr>
              <a:t>mitigate </a:t>
            </a:r>
            <a:r>
              <a:rPr lang="en-US" sz="3200" b="1" dirty="0" smtClean="0">
                <a:solidFill>
                  <a:schemeClr val="accent1"/>
                </a:solidFill>
              </a:rPr>
              <a:t>risks </a:t>
            </a:r>
            <a:r>
              <a:rPr lang="en-US" sz="3200" b="1" dirty="0">
                <a:solidFill>
                  <a:schemeClr val="accent1"/>
                </a:solidFill>
              </a:rPr>
              <a:t>arising from </a:t>
            </a:r>
            <a:r>
              <a:rPr lang="en-US" sz="3200" b="1" dirty="0" smtClean="0">
                <a:solidFill>
                  <a:schemeClr val="accent1"/>
                </a:solidFill>
              </a:rPr>
              <a:t>potential </a:t>
            </a:r>
            <a:r>
              <a:rPr lang="en-US" sz="3200" b="1" dirty="0">
                <a:solidFill>
                  <a:schemeClr val="accent1"/>
                </a:solidFill>
              </a:rPr>
              <a:t>conflict of laws </a:t>
            </a:r>
            <a:r>
              <a:rPr lang="en-US" sz="3200" b="1" dirty="0" smtClean="0">
                <a:solidFill>
                  <a:schemeClr val="accent1"/>
                </a:solidFill>
              </a:rPr>
              <a:t>over jurisdictions</a:t>
            </a:r>
            <a:endParaRPr lang="en-US" sz="3200" b="1" dirty="0">
              <a:solidFill>
                <a:schemeClr val="accent1"/>
              </a:solidFill>
            </a:endParaRPr>
          </a:p>
          <a:p>
            <a:endParaRPr lang="en-US" sz="3200" b="1" dirty="0" smtClean="0">
              <a:solidFill>
                <a:schemeClr val="accent1"/>
              </a:solidFill>
            </a:endParaRPr>
          </a:p>
          <a:p>
            <a:r>
              <a:rPr lang="en-US" sz="3200" b="1" dirty="0" smtClean="0"/>
              <a:t>Conflict </a:t>
            </a:r>
            <a:r>
              <a:rPr lang="en-US" sz="3200" b="1" dirty="0"/>
              <a:t>of Laws </a:t>
            </a:r>
            <a:r>
              <a:rPr lang="en-US" sz="3200" b="1" dirty="0" smtClean="0"/>
              <a:t>2:</a:t>
            </a:r>
            <a:endParaRPr lang="en-US" sz="3200" b="1" dirty="0"/>
          </a:p>
          <a:p>
            <a:pPr marL="914400" lvl="1" indent="-457200">
              <a:buFont typeface="Arial" panose="020B0604020202020204" pitchFamily="34" charset="0"/>
              <a:buChar char="•"/>
            </a:pPr>
            <a:r>
              <a:rPr lang="en-US" sz="3200" dirty="0" smtClean="0"/>
              <a:t>A </a:t>
            </a:r>
            <a:r>
              <a:rPr lang="en-US" sz="3200" dirty="0"/>
              <a:t>jurisdiction ordinarily does not permit contractual choices of law that would circumvent that jurisdiction’s fundamental public </a:t>
            </a:r>
            <a:r>
              <a:rPr lang="en-US" sz="3200" dirty="0" smtClean="0"/>
              <a:t>policy.</a:t>
            </a:r>
          </a:p>
          <a:p>
            <a:pPr marL="914400" lvl="1" indent="-457200">
              <a:buFont typeface="Arial" panose="020B0604020202020204" pitchFamily="34" charset="0"/>
              <a:buChar char="•"/>
            </a:pPr>
            <a:r>
              <a:rPr lang="en-US" sz="3200" dirty="0" smtClean="0"/>
              <a:t>When </a:t>
            </a:r>
            <a:r>
              <a:rPr lang="en-US" sz="3200" dirty="0"/>
              <a:t>uncertainty exists regarding the enforceability of an FMI’s choice of law in relevant jurisdictions, </a:t>
            </a:r>
            <a:r>
              <a:rPr lang="en-US" sz="3200" dirty="0" smtClean="0"/>
              <a:t>FMI </a:t>
            </a:r>
            <a:r>
              <a:rPr lang="en-US" sz="3200" dirty="0"/>
              <a:t>should obtain reasoned and independent legal opinions and analysis in order to address properly such uncertainty.</a:t>
            </a:r>
          </a:p>
          <a:p>
            <a:endParaRPr lang="en-US" sz="3200" b="1" dirty="0">
              <a:solidFill>
                <a:schemeClr val="accent1"/>
              </a:solidFill>
            </a:endParaRPr>
          </a:p>
          <a:p>
            <a:endParaRPr lang="en-US" dirty="0"/>
          </a:p>
        </p:txBody>
      </p:sp>
    </p:spTree>
    <p:extLst>
      <p:ext uri="{BB962C8B-B14F-4D97-AF65-F5344CB8AC3E}">
        <p14:creationId xmlns:p14="http://schemas.microsoft.com/office/powerpoint/2010/main" val="23894583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287034" y="124375"/>
            <a:ext cx="11964062" cy="5293757"/>
          </a:xfrm>
          <a:prstGeom prst="rect">
            <a:avLst/>
          </a:prstGeom>
        </p:spPr>
        <p:txBody>
          <a:bodyPr wrap="square">
            <a:spAutoFit/>
          </a:bodyPr>
          <a:lstStyle/>
          <a:p>
            <a:r>
              <a:rPr lang="en-US" sz="3200" b="1" dirty="0" smtClean="0">
                <a:solidFill>
                  <a:schemeClr val="accent1"/>
                </a:solidFill>
              </a:rPr>
              <a:t>5</a:t>
            </a:r>
            <a:r>
              <a:rPr lang="en-US" sz="3200" b="1" dirty="0">
                <a:solidFill>
                  <a:schemeClr val="accent1"/>
                </a:solidFill>
              </a:rPr>
              <a:t>. </a:t>
            </a:r>
            <a:r>
              <a:rPr lang="en-US" sz="3200" b="1" dirty="0" smtClean="0">
                <a:solidFill>
                  <a:schemeClr val="accent1"/>
                </a:solidFill>
              </a:rPr>
              <a:t>FMI </a:t>
            </a:r>
            <a:r>
              <a:rPr lang="en-US" sz="3200" b="1" dirty="0">
                <a:solidFill>
                  <a:schemeClr val="accent1"/>
                </a:solidFill>
              </a:rPr>
              <a:t>conducting business in multiple jurisdictions should identify </a:t>
            </a:r>
            <a:r>
              <a:rPr lang="en-US" sz="3200" b="1" dirty="0" smtClean="0">
                <a:solidFill>
                  <a:schemeClr val="accent1"/>
                </a:solidFill>
              </a:rPr>
              <a:t>&amp; </a:t>
            </a:r>
            <a:r>
              <a:rPr lang="en-US" sz="3200" b="1" dirty="0">
                <a:solidFill>
                  <a:schemeClr val="accent1"/>
                </a:solidFill>
              </a:rPr>
              <a:t>mitigate </a:t>
            </a:r>
            <a:r>
              <a:rPr lang="en-US" sz="3200" b="1" dirty="0" smtClean="0">
                <a:solidFill>
                  <a:schemeClr val="accent1"/>
                </a:solidFill>
              </a:rPr>
              <a:t>risks </a:t>
            </a:r>
            <a:r>
              <a:rPr lang="en-US" sz="3200" b="1" dirty="0">
                <a:solidFill>
                  <a:schemeClr val="accent1"/>
                </a:solidFill>
              </a:rPr>
              <a:t>arising from </a:t>
            </a:r>
            <a:r>
              <a:rPr lang="en-US" sz="3200" b="1" dirty="0" smtClean="0">
                <a:solidFill>
                  <a:schemeClr val="accent1"/>
                </a:solidFill>
              </a:rPr>
              <a:t>potential </a:t>
            </a:r>
            <a:r>
              <a:rPr lang="en-US" sz="3200" b="1" dirty="0">
                <a:solidFill>
                  <a:schemeClr val="accent1"/>
                </a:solidFill>
              </a:rPr>
              <a:t>conflict of laws </a:t>
            </a:r>
            <a:r>
              <a:rPr lang="en-US" sz="3200" b="1" dirty="0" smtClean="0">
                <a:solidFill>
                  <a:schemeClr val="accent1"/>
                </a:solidFill>
              </a:rPr>
              <a:t>over jurisdictions</a:t>
            </a:r>
            <a:endParaRPr lang="en-US" sz="3200" b="1" dirty="0">
              <a:solidFill>
                <a:schemeClr val="accent1"/>
              </a:solidFill>
            </a:endParaRPr>
          </a:p>
          <a:p>
            <a:endParaRPr lang="en-US" sz="3200" b="1" dirty="0" smtClean="0">
              <a:solidFill>
                <a:schemeClr val="accent1"/>
              </a:solidFill>
            </a:endParaRPr>
          </a:p>
          <a:p>
            <a:r>
              <a:rPr lang="en-US" sz="3200" b="1" dirty="0" smtClean="0"/>
              <a:t>Conflict </a:t>
            </a:r>
            <a:r>
              <a:rPr lang="en-US" sz="3200" b="1" dirty="0"/>
              <a:t>of Laws 3</a:t>
            </a:r>
            <a:r>
              <a:rPr lang="en-US" sz="3200" b="1" dirty="0" smtClean="0"/>
              <a:t>:</a:t>
            </a:r>
            <a:endParaRPr lang="en-US" sz="3200" b="1" dirty="0"/>
          </a:p>
          <a:p>
            <a:pPr marL="914400" lvl="1" indent="-457200">
              <a:buFont typeface="Arial" panose="020B0604020202020204" pitchFamily="34" charset="0"/>
              <a:buChar char="•"/>
            </a:pPr>
            <a:r>
              <a:rPr lang="en-US" sz="3200" dirty="0" smtClean="0"/>
              <a:t>The </a:t>
            </a:r>
            <a:r>
              <a:rPr lang="en-US" sz="3200" dirty="0"/>
              <a:t>FMI and its participants should be aware of applicable constraints on their abilities to choose the law that will govern the FMI’s activities when there is a difference in the substantive laws of the relevant jurisdictions. </a:t>
            </a:r>
          </a:p>
          <a:p>
            <a:pPr marL="914400" lvl="1" indent="-457200">
              <a:buFont typeface="Arial" panose="020B0604020202020204" pitchFamily="34" charset="0"/>
              <a:buChar char="•"/>
            </a:pPr>
            <a:r>
              <a:rPr lang="en-US" sz="3200" dirty="0" smtClean="0"/>
              <a:t>Such </a:t>
            </a:r>
            <a:r>
              <a:rPr lang="en-US" sz="3200" dirty="0"/>
              <a:t>constraints may exist because of jurisdictions’ differing laws on insolvency and irrevocability. </a:t>
            </a:r>
            <a:endParaRPr lang="en-US" sz="3200" dirty="0" smtClean="0"/>
          </a:p>
          <a:p>
            <a:endParaRPr lang="en-US" dirty="0"/>
          </a:p>
        </p:txBody>
      </p:sp>
    </p:spTree>
    <p:extLst>
      <p:ext uri="{BB962C8B-B14F-4D97-AF65-F5344CB8AC3E}">
        <p14:creationId xmlns:p14="http://schemas.microsoft.com/office/powerpoint/2010/main" val="1480680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9586" y="2406576"/>
            <a:ext cx="10515600" cy="1325563"/>
          </a:xfrm>
        </p:spPr>
        <p:txBody>
          <a:bodyPr>
            <a:normAutofit fontScale="90000"/>
          </a:bodyPr>
          <a:lstStyle/>
          <a:p>
            <a:r>
              <a:rPr lang="en-US" dirty="0"/>
              <a:t>Principle 2: Governance </a:t>
            </a:r>
            <a:r>
              <a:rPr lang="en-US" b="0" dirty="0"/>
              <a:t/>
            </a:r>
            <a:br>
              <a:rPr lang="en-US" b="0" dirty="0"/>
            </a:br>
            <a:r>
              <a:rPr lang="en-US" sz="4000" i="1" dirty="0">
                <a:solidFill>
                  <a:schemeClr val="accent1"/>
                </a:solidFill>
              </a:rPr>
              <a:t>An FMI should have governance arrangements that are clear and transparent, promote the safety and efficiency of the FMI, and support the stability of the broader financial system, other relevant public interest considerations, and the objectives of relevant stakeholders</a:t>
            </a:r>
            <a:r>
              <a:rPr lang="en-US" i="1" dirty="0">
                <a:solidFill>
                  <a:schemeClr val="accent1"/>
                </a:solidFill>
              </a:rPr>
              <a:t>. </a:t>
            </a:r>
            <a:endParaRPr lang="en-US" dirty="0">
              <a:solidFill>
                <a:schemeClr val="accent1"/>
              </a:solidFill>
            </a:endParaRPr>
          </a:p>
        </p:txBody>
      </p:sp>
    </p:spTree>
    <p:extLst>
      <p:ext uri="{BB962C8B-B14F-4D97-AF65-F5344CB8AC3E}">
        <p14:creationId xmlns:p14="http://schemas.microsoft.com/office/powerpoint/2010/main" val="9862268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81638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041" y="368964"/>
            <a:ext cx="11655056" cy="4351338"/>
          </a:xfrm>
        </p:spPr>
        <p:txBody>
          <a:bodyPr>
            <a:noAutofit/>
          </a:bodyPr>
          <a:lstStyle/>
          <a:p>
            <a:pPr marL="0" indent="0">
              <a:buNone/>
            </a:pPr>
            <a:r>
              <a:rPr lang="en-US" sz="3600" b="1" dirty="0" smtClean="0">
                <a:solidFill>
                  <a:schemeClr val="accent1"/>
                </a:solidFill>
              </a:rPr>
              <a:t>Structure of </a:t>
            </a:r>
            <a:r>
              <a:rPr lang="en-US" sz="3600" b="1" dirty="0" err="1" smtClean="0">
                <a:solidFill>
                  <a:schemeClr val="accent1"/>
                </a:solidFill>
              </a:rPr>
              <a:t>FMIs</a:t>
            </a:r>
            <a:r>
              <a:rPr lang="en-US" sz="3600" b="1" dirty="0" smtClean="0">
                <a:solidFill>
                  <a:schemeClr val="accent1"/>
                </a:solidFill>
              </a:rPr>
              <a:t>:</a:t>
            </a:r>
          </a:p>
          <a:p>
            <a:r>
              <a:rPr lang="en-US" sz="3200" dirty="0" smtClean="0"/>
              <a:t>Can </a:t>
            </a:r>
            <a:r>
              <a:rPr lang="en-US" sz="3200" dirty="0"/>
              <a:t>differ significantly in </a:t>
            </a:r>
            <a:r>
              <a:rPr lang="en-US" sz="3200" dirty="0" err="1"/>
              <a:t>organisation</a:t>
            </a:r>
            <a:r>
              <a:rPr lang="en-US" sz="3200" dirty="0"/>
              <a:t>, function, and design. </a:t>
            </a:r>
            <a:endParaRPr lang="en-US" sz="3200" dirty="0" smtClean="0"/>
          </a:p>
          <a:p>
            <a:r>
              <a:rPr lang="en-US" sz="3200" dirty="0" smtClean="0"/>
              <a:t>Can </a:t>
            </a:r>
            <a:r>
              <a:rPr lang="en-US" sz="3200" dirty="0"/>
              <a:t>be legally </a:t>
            </a:r>
            <a:r>
              <a:rPr lang="en-US" sz="3200" dirty="0" err="1"/>
              <a:t>organised</a:t>
            </a:r>
            <a:r>
              <a:rPr lang="en-US" sz="3200" dirty="0"/>
              <a:t> in a variety of forms, including associations of financial institutions, non-bank clearing corporations, and </a:t>
            </a:r>
            <a:r>
              <a:rPr lang="en-US" sz="3200" dirty="0" err="1"/>
              <a:t>specialised</a:t>
            </a:r>
            <a:r>
              <a:rPr lang="en-US" sz="3200" dirty="0"/>
              <a:t> banking </a:t>
            </a:r>
            <a:r>
              <a:rPr lang="en-US" sz="3200" dirty="0" err="1"/>
              <a:t>organisations</a:t>
            </a:r>
            <a:r>
              <a:rPr lang="en-US" sz="3200" dirty="0"/>
              <a:t>. </a:t>
            </a:r>
            <a:endParaRPr lang="en-US" sz="3200" dirty="0" smtClean="0"/>
          </a:p>
          <a:p>
            <a:r>
              <a:rPr lang="en-US" sz="3200" dirty="0" smtClean="0"/>
              <a:t>May </a:t>
            </a:r>
            <a:r>
              <a:rPr lang="en-US" sz="3200" dirty="0"/>
              <a:t>be owned and operated by a central bank or by the private sector. </a:t>
            </a:r>
            <a:endParaRPr lang="en-US" sz="3200" dirty="0" smtClean="0"/>
          </a:p>
          <a:p>
            <a:r>
              <a:rPr lang="en-US" sz="3200" dirty="0" smtClean="0"/>
              <a:t>May operate </a:t>
            </a:r>
            <a:r>
              <a:rPr lang="en-US" sz="3200" dirty="0"/>
              <a:t>as for-profit or not-for-profit entities. </a:t>
            </a:r>
            <a:endParaRPr lang="en-US" sz="3200" dirty="0" smtClean="0"/>
          </a:p>
          <a:p>
            <a:r>
              <a:rPr lang="en-US" sz="3200" dirty="0" smtClean="0"/>
              <a:t>Can </a:t>
            </a:r>
            <a:r>
              <a:rPr lang="en-US" sz="3200" dirty="0"/>
              <a:t>be subject to different licensing and regulatory schemes within and across jurisdictions. </a:t>
            </a:r>
            <a:endParaRPr lang="en-US" sz="3200" dirty="0" smtClean="0"/>
          </a:p>
          <a:p>
            <a:pPr lvl="1"/>
            <a:r>
              <a:rPr lang="en-US" sz="2800" dirty="0" smtClean="0"/>
              <a:t>For </a:t>
            </a:r>
            <a:r>
              <a:rPr lang="en-US" sz="2800" dirty="0"/>
              <a:t>example, bank and non-bank </a:t>
            </a:r>
            <a:r>
              <a:rPr lang="en-US" sz="2800" dirty="0" err="1"/>
              <a:t>FMIs</a:t>
            </a:r>
            <a:r>
              <a:rPr lang="en-US" sz="2800" dirty="0"/>
              <a:t> are often regulated differently.</a:t>
            </a:r>
          </a:p>
        </p:txBody>
      </p:sp>
      <p:pic>
        <p:nvPicPr>
          <p:cNvPr id="4" name="Picture 3"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Tree>
    <p:extLst>
      <p:ext uri="{BB962C8B-B14F-4D97-AF65-F5344CB8AC3E}">
        <p14:creationId xmlns:p14="http://schemas.microsoft.com/office/powerpoint/2010/main" val="2774988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814" y="949916"/>
            <a:ext cx="10515600" cy="1325563"/>
          </a:xfrm>
        </p:spPr>
        <p:txBody>
          <a:bodyPr>
            <a:normAutofit fontScale="90000"/>
          </a:bodyPr>
          <a:lstStyle/>
          <a:p>
            <a:pPr marL="1084263" indent="-1084263">
              <a:tabLst>
                <a:tab pos="117475" algn="l"/>
              </a:tabLst>
            </a:pP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err="1" smtClean="0">
                <a:solidFill>
                  <a:schemeClr val="accent1"/>
                </a:solidFill>
              </a:rPr>
              <a:t>PMFI</a:t>
            </a:r>
            <a:r>
              <a:rPr lang="en-US" dirty="0" smtClean="0">
                <a:solidFill>
                  <a:schemeClr val="accent1"/>
                </a:solidFill>
              </a:rPr>
              <a:t> Principle 1 - Legal Basis:</a:t>
            </a:r>
            <a:br>
              <a:rPr lang="en-US" dirty="0" smtClean="0">
                <a:solidFill>
                  <a:schemeClr val="accent1"/>
                </a:solidFill>
              </a:rPr>
            </a:br>
            <a:r>
              <a:rPr lang="en-US" dirty="0" smtClean="0"/>
              <a:t/>
            </a:r>
            <a:br>
              <a:rPr lang="en-US" dirty="0" smtClean="0"/>
            </a:br>
            <a:r>
              <a:rPr lang="en-US" sz="4900" b="0" dirty="0" smtClean="0"/>
              <a:t>“An FMI should have a well-founded, clear, transparent, and enforceable legal basis for each material aspect of its activities in all relevant jurisdictions.”</a:t>
            </a:r>
            <a:endParaRPr lang="en-US" sz="4900" b="0" dirty="0"/>
          </a:p>
        </p:txBody>
      </p:sp>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Tree>
    <p:extLst>
      <p:ext uri="{BB962C8B-B14F-4D97-AF65-F5344CB8AC3E}">
        <p14:creationId xmlns:p14="http://schemas.microsoft.com/office/powerpoint/2010/main" val="1969980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287034" y="61783"/>
            <a:ext cx="11964062" cy="5816977"/>
          </a:xfrm>
          <a:prstGeom prst="rect">
            <a:avLst/>
          </a:prstGeom>
        </p:spPr>
        <p:txBody>
          <a:bodyPr wrap="square">
            <a:spAutoFit/>
          </a:bodyPr>
          <a:lstStyle/>
          <a:p>
            <a:r>
              <a:rPr lang="en-US" sz="3600" b="1" dirty="0" smtClean="0">
                <a:solidFill>
                  <a:schemeClr val="accent1"/>
                </a:solidFill>
              </a:rPr>
              <a:t>Laws And Regulations Specific To An FMI’s Activities May Include (1):</a:t>
            </a:r>
          </a:p>
          <a:p>
            <a:pPr marL="1201737"/>
            <a:endParaRPr lang="en-US" sz="2800" b="1" dirty="0"/>
          </a:p>
          <a:p>
            <a:pPr marL="1201737"/>
            <a:r>
              <a:rPr lang="en-US" sz="2800" b="1" dirty="0" smtClean="0"/>
              <a:t>Payment-Related:</a:t>
            </a:r>
          </a:p>
          <a:p>
            <a:pPr marL="1658937" indent="-457200">
              <a:buFont typeface="Arial" panose="020B0604020202020204" pitchFamily="34" charset="0"/>
              <a:buChar char="•"/>
            </a:pPr>
            <a:r>
              <a:rPr lang="en-US" sz="3600" dirty="0" smtClean="0"/>
              <a:t>National Payments Systems Act</a:t>
            </a:r>
          </a:p>
          <a:p>
            <a:pPr marL="1658937" indent="-457200">
              <a:buFont typeface="Arial" panose="020B0604020202020204" pitchFamily="34" charset="0"/>
              <a:buChar char="•"/>
            </a:pPr>
            <a:r>
              <a:rPr lang="en-US" sz="3600" dirty="0" smtClean="0"/>
              <a:t>Banking Law</a:t>
            </a:r>
          </a:p>
          <a:p>
            <a:pPr marL="1658937" indent="-457200">
              <a:buFont typeface="Arial" panose="020B0604020202020204" pitchFamily="34" charset="0"/>
              <a:buChar char="•"/>
            </a:pPr>
            <a:r>
              <a:rPr lang="en-US" sz="3600" dirty="0" smtClean="0"/>
              <a:t>Central Bank establishment laws</a:t>
            </a:r>
          </a:p>
          <a:p>
            <a:pPr marL="1658937" indent="-457200">
              <a:buFont typeface="Arial" panose="020B0604020202020204" pitchFamily="34" charset="0"/>
              <a:buChar char="•"/>
            </a:pPr>
            <a:r>
              <a:rPr lang="en-US" sz="3600" dirty="0" smtClean="0"/>
              <a:t>Central Bank Directives, Regulations</a:t>
            </a:r>
          </a:p>
          <a:p>
            <a:pPr marL="1658937" indent="-457200">
              <a:buFont typeface="Arial" panose="020B0604020202020204" pitchFamily="34" charset="0"/>
              <a:buChar char="•"/>
            </a:pPr>
            <a:r>
              <a:rPr lang="en-US" sz="3600" dirty="0" smtClean="0"/>
              <a:t>Letters of No Objection</a:t>
            </a:r>
          </a:p>
          <a:p>
            <a:pPr marL="1201737"/>
            <a:endParaRPr lang="en-US" sz="3200" dirty="0" smtClean="0"/>
          </a:p>
          <a:p>
            <a:pPr marL="1201737"/>
            <a:endParaRPr lang="en-US" sz="3200" b="1" dirty="0"/>
          </a:p>
        </p:txBody>
      </p:sp>
    </p:spTree>
    <p:extLst>
      <p:ext uri="{BB962C8B-B14F-4D97-AF65-F5344CB8AC3E}">
        <p14:creationId xmlns:p14="http://schemas.microsoft.com/office/powerpoint/2010/main" val="659842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287034" y="61783"/>
            <a:ext cx="11964062" cy="7201972"/>
          </a:xfrm>
          <a:prstGeom prst="rect">
            <a:avLst/>
          </a:prstGeom>
        </p:spPr>
        <p:txBody>
          <a:bodyPr wrap="square">
            <a:spAutoFit/>
          </a:bodyPr>
          <a:lstStyle/>
          <a:p>
            <a:r>
              <a:rPr lang="en-US" sz="3600" b="1" dirty="0" smtClean="0">
                <a:solidFill>
                  <a:schemeClr val="accent1"/>
                </a:solidFill>
              </a:rPr>
              <a:t>Laws And Regulations Touching On An FMI’s Activities May Include (2):</a:t>
            </a:r>
          </a:p>
          <a:p>
            <a:pPr marL="1201737"/>
            <a:endParaRPr lang="en-US" sz="2800" b="1" dirty="0"/>
          </a:p>
          <a:p>
            <a:pPr marL="1658937" indent="-457200">
              <a:buFont typeface="Arial" panose="020B0604020202020204" pitchFamily="34" charset="0"/>
              <a:buChar char="•"/>
            </a:pPr>
            <a:r>
              <a:rPr lang="en-US" sz="3000" dirty="0" smtClean="0"/>
              <a:t>E-commerce</a:t>
            </a:r>
          </a:p>
          <a:p>
            <a:pPr marL="1658937" indent="-457200">
              <a:buFont typeface="Arial" panose="020B0604020202020204" pitchFamily="34" charset="0"/>
              <a:buChar char="•"/>
            </a:pPr>
            <a:r>
              <a:rPr lang="en-US" sz="3000" dirty="0" smtClean="0"/>
              <a:t>Mobile Money/Digital Finance</a:t>
            </a:r>
          </a:p>
          <a:p>
            <a:pPr marL="1658937" indent="-457200">
              <a:buFont typeface="Arial" panose="020B0604020202020204" pitchFamily="34" charset="0"/>
              <a:buChar char="•"/>
            </a:pPr>
            <a:r>
              <a:rPr lang="en-US" sz="3000" dirty="0" smtClean="0"/>
              <a:t>Credit</a:t>
            </a:r>
          </a:p>
          <a:p>
            <a:pPr marL="1658937" indent="-457200">
              <a:buFont typeface="Arial" panose="020B0604020202020204" pitchFamily="34" charset="0"/>
              <a:buChar char="•"/>
            </a:pPr>
            <a:r>
              <a:rPr lang="en-US" sz="3000" dirty="0" smtClean="0"/>
              <a:t>E-signature</a:t>
            </a:r>
          </a:p>
          <a:p>
            <a:pPr marL="1658937" indent="-457200">
              <a:buFont typeface="Arial" panose="020B0604020202020204" pitchFamily="34" charset="0"/>
              <a:buChar char="•"/>
            </a:pPr>
            <a:r>
              <a:rPr lang="en-US" sz="3000" dirty="0" smtClean="0"/>
              <a:t>Competition</a:t>
            </a:r>
          </a:p>
          <a:p>
            <a:pPr marL="1658937" indent="-457200">
              <a:buFont typeface="Arial" panose="020B0604020202020204" pitchFamily="34" charset="0"/>
              <a:buChar char="•"/>
            </a:pPr>
            <a:r>
              <a:rPr lang="en-US" sz="3000" dirty="0" smtClean="0"/>
              <a:t>Consumer Protection</a:t>
            </a:r>
          </a:p>
          <a:p>
            <a:pPr marL="1658937" indent="-457200">
              <a:buFont typeface="Arial" panose="020B0604020202020204" pitchFamily="34" charset="0"/>
              <a:buChar char="•"/>
            </a:pPr>
            <a:r>
              <a:rPr lang="en-US" sz="3000" dirty="0" smtClean="0"/>
              <a:t>Cybersecurity</a:t>
            </a:r>
          </a:p>
          <a:p>
            <a:pPr marL="1658937" indent="-457200">
              <a:buFont typeface="Arial" panose="020B0604020202020204" pitchFamily="34" charset="0"/>
              <a:buChar char="•"/>
            </a:pPr>
            <a:r>
              <a:rPr lang="en-US" sz="3000" dirty="0" smtClean="0"/>
              <a:t>AML </a:t>
            </a:r>
            <a:r>
              <a:rPr lang="en-US" sz="3000" dirty="0"/>
              <a:t>(via </a:t>
            </a:r>
            <a:r>
              <a:rPr lang="en-US" sz="3000" dirty="0" err="1"/>
              <a:t>FIUs</a:t>
            </a:r>
            <a:r>
              <a:rPr lang="en-US" sz="3000" dirty="0" smtClean="0"/>
              <a:t>)</a:t>
            </a:r>
          </a:p>
          <a:p>
            <a:pPr marL="1658937" indent="-457200">
              <a:buFont typeface="Arial" panose="020B0604020202020204" pitchFamily="34" charset="0"/>
              <a:buChar char="•"/>
            </a:pPr>
            <a:r>
              <a:rPr lang="en-US" sz="3000" dirty="0" smtClean="0"/>
              <a:t>Company</a:t>
            </a:r>
          </a:p>
          <a:p>
            <a:pPr marL="1658937" indent="-457200">
              <a:buFont typeface="Arial" panose="020B0604020202020204" pitchFamily="34" charset="0"/>
              <a:buChar char="•"/>
            </a:pPr>
            <a:r>
              <a:rPr lang="en-US" sz="3000" dirty="0" smtClean="0"/>
              <a:t>Insolvency</a:t>
            </a:r>
          </a:p>
          <a:p>
            <a:pPr marL="1658937" indent="-457200">
              <a:buFont typeface="Arial" panose="020B0604020202020204" pitchFamily="34" charset="0"/>
              <a:buChar char="•"/>
            </a:pPr>
            <a:r>
              <a:rPr lang="en-US" sz="3000" dirty="0" smtClean="0"/>
              <a:t>Contract</a:t>
            </a:r>
            <a:endParaRPr lang="en-US" sz="3000" dirty="0"/>
          </a:p>
          <a:p>
            <a:pPr marL="1201737"/>
            <a:endParaRPr lang="en-US" sz="3200" b="1" dirty="0"/>
          </a:p>
        </p:txBody>
      </p:sp>
    </p:spTree>
    <p:extLst>
      <p:ext uri="{BB962C8B-B14F-4D97-AF65-F5344CB8AC3E}">
        <p14:creationId xmlns:p14="http://schemas.microsoft.com/office/powerpoint/2010/main" val="2323865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3" name="Rectangle 2"/>
          <p:cNvSpPr/>
          <p:nvPr/>
        </p:nvSpPr>
        <p:spPr>
          <a:xfrm>
            <a:off x="287034" y="61783"/>
            <a:ext cx="11964062" cy="6124754"/>
          </a:xfrm>
          <a:prstGeom prst="rect">
            <a:avLst/>
          </a:prstGeom>
        </p:spPr>
        <p:txBody>
          <a:bodyPr wrap="square">
            <a:spAutoFit/>
          </a:bodyPr>
          <a:lstStyle/>
          <a:p>
            <a:r>
              <a:rPr lang="en-US" sz="3600" b="1" dirty="0" smtClean="0">
                <a:solidFill>
                  <a:schemeClr val="accent1"/>
                </a:solidFill>
              </a:rPr>
              <a:t>Laws And Regulations Specific To An FMI’s Payment-related Activities Include Those Governing:</a:t>
            </a:r>
          </a:p>
          <a:p>
            <a:endParaRPr lang="en-US" sz="2800" b="1" dirty="0" smtClean="0"/>
          </a:p>
          <a:p>
            <a:pPr marL="1711325" indent="-509588">
              <a:buFont typeface="Arial" panose="020B0604020202020204" pitchFamily="34" charset="0"/>
              <a:buChar char="•"/>
            </a:pPr>
            <a:r>
              <a:rPr lang="en-US" sz="3200" dirty="0" smtClean="0"/>
              <a:t>Authorization </a:t>
            </a:r>
          </a:p>
          <a:p>
            <a:pPr marL="1711325" indent="-509588">
              <a:buFont typeface="Arial" panose="020B0604020202020204" pitchFamily="34" charset="0"/>
              <a:buChar char="•"/>
            </a:pPr>
            <a:r>
              <a:rPr lang="en-US" sz="3200" dirty="0" smtClean="0"/>
              <a:t>Regulation</a:t>
            </a:r>
          </a:p>
          <a:p>
            <a:pPr marL="1711325" indent="-509588">
              <a:buFont typeface="Arial" panose="020B0604020202020204" pitchFamily="34" charset="0"/>
              <a:buChar char="•"/>
            </a:pPr>
            <a:r>
              <a:rPr lang="en-US" sz="3200" dirty="0" smtClean="0"/>
              <a:t>Supervision</a:t>
            </a:r>
          </a:p>
          <a:p>
            <a:pPr marL="1711325" indent="-509588">
              <a:buFont typeface="Arial" panose="020B0604020202020204" pitchFamily="34" charset="0"/>
              <a:buChar char="•"/>
            </a:pPr>
            <a:r>
              <a:rPr lang="en-US" sz="3200" dirty="0" smtClean="0"/>
              <a:t>Oversight</a:t>
            </a:r>
          </a:p>
          <a:p>
            <a:pPr marL="1711325" indent="-509588">
              <a:buFont typeface="Arial" panose="020B0604020202020204" pitchFamily="34" charset="0"/>
              <a:buChar char="•"/>
            </a:pPr>
            <a:r>
              <a:rPr lang="en-US" sz="3200" dirty="0" smtClean="0"/>
              <a:t>Rights </a:t>
            </a:r>
            <a:r>
              <a:rPr lang="en-US" sz="3200" dirty="0"/>
              <a:t>and interests in financial </a:t>
            </a:r>
            <a:r>
              <a:rPr lang="en-US" sz="3200" dirty="0" smtClean="0"/>
              <a:t>instruments </a:t>
            </a:r>
          </a:p>
          <a:p>
            <a:pPr marL="1711325" indent="-509588">
              <a:buFont typeface="Arial" panose="020B0604020202020204" pitchFamily="34" charset="0"/>
              <a:buChar char="•"/>
            </a:pPr>
            <a:r>
              <a:rPr lang="en-US" sz="3200" dirty="0" smtClean="0"/>
              <a:t>Settlement finality</a:t>
            </a:r>
          </a:p>
          <a:p>
            <a:pPr marL="1711325" indent="-509588">
              <a:buFont typeface="Arial" panose="020B0604020202020204" pitchFamily="34" charset="0"/>
              <a:buChar char="•"/>
            </a:pPr>
            <a:r>
              <a:rPr lang="en-US" sz="3200" dirty="0" smtClean="0"/>
              <a:t>Netting</a:t>
            </a:r>
          </a:p>
          <a:p>
            <a:pPr marL="1711325" indent="-509588">
              <a:buFont typeface="Arial" panose="020B0604020202020204" pitchFamily="34" charset="0"/>
              <a:buChar char="•"/>
            </a:pPr>
            <a:r>
              <a:rPr lang="en-US" sz="3200" dirty="0" smtClean="0"/>
              <a:t>Default procedures</a:t>
            </a:r>
          </a:p>
          <a:p>
            <a:pPr marL="1711325" indent="-509588">
              <a:buFont typeface="Arial" panose="020B0604020202020204" pitchFamily="34" charset="0"/>
              <a:buChar char="•"/>
            </a:pPr>
            <a:r>
              <a:rPr lang="en-US" sz="3200" dirty="0" smtClean="0"/>
              <a:t>Resolution</a:t>
            </a:r>
            <a:endParaRPr lang="en-US" sz="3200" dirty="0"/>
          </a:p>
        </p:txBody>
      </p:sp>
    </p:spTree>
    <p:extLst>
      <p:ext uri="{BB962C8B-B14F-4D97-AF65-F5344CB8AC3E}">
        <p14:creationId xmlns:p14="http://schemas.microsoft.com/office/powerpoint/2010/main" val="2097981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columbia business school"/>
          <p:cNvPicPr>
            <a:picLocks noChangeAspect="1" noChangeArrowheads="1"/>
          </p:cNvPicPr>
          <p:nvPr/>
        </p:nvPicPr>
        <p:blipFill rotWithShape="1">
          <a:blip r:embed="rId2">
            <a:extLst>
              <a:ext uri="{28A0092B-C50C-407E-A947-70E740481C1C}">
                <a14:useLocalDpi xmlns:a14="http://schemas.microsoft.com/office/drawing/2010/main" val="0"/>
              </a:ext>
            </a:extLst>
          </a:blip>
          <a:srcRect t="27295" b="26076"/>
          <a:stretch/>
        </p:blipFill>
        <p:spPr bwMode="auto">
          <a:xfrm>
            <a:off x="9393079" y="6413943"/>
            <a:ext cx="2858017" cy="394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351" y="6435318"/>
            <a:ext cx="1557556" cy="410175"/>
          </a:xfrm>
          <a:prstGeom prst="rect">
            <a:avLst/>
          </a:prstGeom>
        </p:spPr>
      </p:pic>
      <p:sp>
        <p:nvSpPr>
          <p:cNvPr id="2" name="TextBox 1"/>
          <p:cNvSpPr txBox="1"/>
          <p:nvPr/>
        </p:nvSpPr>
        <p:spPr>
          <a:xfrm>
            <a:off x="1190847" y="914400"/>
            <a:ext cx="184731" cy="369332"/>
          </a:xfrm>
          <a:prstGeom prst="rect">
            <a:avLst/>
          </a:prstGeom>
          <a:noFill/>
        </p:spPr>
        <p:txBody>
          <a:bodyPr wrap="none" rtlCol="0">
            <a:spAutoFit/>
          </a:bodyPr>
          <a:lstStyle/>
          <a:p>
            <a:endParaRPr lang="en-US" dirty="0"/>
          </a:p>
        </p:txBody>
      </p:sp>
      <p:sp>
        <p:nvSpPr>
          <p:cNvPr id="4" name="TextBox 3"/>
          <p:cNvSpPr txBox="1"/>
          <p:nvPr/>
        </p:nvSpPr>
        <p:spPr>
          <a:xfrm>
            <a:off x="82031" y="230979"/>
            <a:ext cx="3934046" cy="2585323"/>
          </a:xfrm>
          <a:prstGeom prst="rect">
            <a:avLst/>
          </a:prstGeom>
          <a:solidFill>
            <a:srgbClr val="FFFF00"/>
          </a:solidFill>
        </p:spPr>
        <p:txBody>
          <a:bodyPr wrap="square" rtlCol="0">
            <a:spAutoFit/>
          </a:bodyPr>
          <a:lstStyle/>
          <a:p>
            <a:r>
              <a:rPr lang="en-US" dirty="0"/>
              <a:t>Authorization </a:t>
            </a:r>
          </a:p>
          <a:p>
            <a:r>
              <a:rPr lang="en-US" dirty="0"/>
              <a:t>Regulation</a:t>
            </a:r>
          </a:p>
          <a:p>
            <a:r>
              <a:rPr lang="en-US" dirty="0"/>
              <a:t>Supervision</a:t>
            </a:r>
          </a:p>
          <a:p>
            <a:r>
              <a:rPr lang="en-US" dirty="0"/>
              <a:t>Oversight</a:t>
            </a:r>
          </a:p>
          <a:p>
            <a:r>
              <a:rPr lang="en-US" dirty="0" smtClean="0"/>
              <a:t>Rights/interests </a:t>
            </a:r>
            <a:r>
              <a:rPr lang="en-US" dirty="0"/>
              <a:t>in financial instruments </a:t>
            </a:r>
          </a:p>
          <a:p>
            <a:r>
              <a:rPr lang="en-US" dirty="0"/>
              <a:t>Settlement finality</a:t>
            </a:r>
          </a:p>
          <a:p>
            <a:r>
              <a:rPr lang="en-US" dirty="0"/>
              <a:t>Netting</a:t>
            </a:r>
          </a:p>
          <a:p>
            <a:r>
              <a:rPr lang="en-US" dirty="0"/>
              <a:t>Default procedures</a:t>
            </a:r>
          </a:p>
          <a:p>
            <a:r>
              <a:rPr lang="en-US" dirty="0"/>
              <a:t>Resolution</a:t>
            </a:r>
          </a:p>
        </p:txBody>
      </p:sp>
      <p:sp>
        <p:nvSpPr>
          <p:cNvPr id="5" name="TextBox 4"/>
          <p:cNvSpPr txBox="1"/>
          <p:nvPr/>
        </p:nvSpPr>
        <p:spPr>
          <a:xfrm>
            <a:off x="8692116" y="240477"/>
            <a:ext cx="3189768" cy="3139321"/>
          </a:xfrm>
          <a:prstGeom prst="rect">
            <a:avLst/>
          </a:prstGeom>
          <a:solidFill>
            <a:srgbClr val="FFC000"/>
          </a:solidFill>
        </p:spPr>
        <p:txBody>
          <a:bodyPr wrap="square" rtlCol="0">
            <a:spAutoFit/>
          </a:bodyPr>
          <a:lstStyle/>
          <a:p>
            <a:r>
              <a:rPr lang="en-US" b="1" dirty="0"/>
              <a:t>E-commerce</a:t>
            </a:r>
          </a:p>
          <a:p>
            <a:r>
              <a:rPr lang="en-US" b="1" dirty="0"/>
              <a:t>Mobile Money/Digital Finance</a:t>
            </a:r>
          </a:p>
          <a:p>
            <a:r>
              <a:rPr lang="en-US" b="1" dirty="0"/>
              <a:t>Credit</a:t>
            </a:r>
          </a:p>
          <a:p>
            <a:r>
              <a:rPr lang="en-US" b="1" dirty="0"/>
              <a:t>E-signature</a:t>
            </a:r>
          </a:p>
          <a:p>
            <a:r>
              <a:rPr lang="en-US" b="1" dirty="0"/>
              <a:t>Competition</a:t>
            </a:r>
          </a:p>
          <a:p>
            <a:r>
              <a:rPr lang="en-US" b="1" dirty="0"/>
              <a:t>Consumer Protection</a:t>
            </a:r>
          </a:p>
          <a:p>
            <a:r>
              <a:rPr lang="en-US" b="1" dirty="0"/>
              <a:t>Cybersecurity</a:t>
            </a:r>
          </a:p>
          <a:p>
            <a:r>
              <a:rPr lang="en-US" b="1" dirty="0"/>
              <a:t>AML (via </a:t>
            </a:r>
            <a:r>
              <a:rPr lang="en-US" b="1" dirty="0" err="1"/>
              <a:t>FIUs</a:t>
            </a:r>
            <a:r>
              <a:rPr lang="en-US" b="1" dirty="0"/>
              <a:t>)</a:t>
            </a:r>
          </a:p>
          <a:p>
            <a:r>
              <a:rPr lang="en-US" b="1" dirty="0"/>
              <a:t>Company</a:t>
            </a:r>
          </a:p>
          <a:p>
            <a:r>
              <a:rPr lang="en-US" b="1" dirty="0"/>
              <a:t>Insolvency</a:t>
            </a:r>
          </a:p>
          <a:p>
            <a:r>
              <a:rPr lang="en-US" b="1" dirty="0"/>
              <a:t>Contract</a:t>
            </a:r>
          </a:p>
        </p:txBody>
      </p:sp>
      <p:sp>
        <p:nvSpPr>
          <p:cNvPr id="8" name="Rectangle 7"/>
          <p:cNvSpPr/>
          <p:nvPr/>
        </p:nvSpPr>
        <p:spPr>
          <a:xfrm>
            <a:off x="271131" y="3902953"/>
            <a:ext cx="3583171" cy="1477328"/>
          </a:xfrm>
          <a:prstGeom prst="rect">
            <a:avLst/>
          </a:prstGeom>
          <a:solidFill>
            <a:srgbClr val="92D050"/>
          </a:solidFill>
        </p:spPr>
        <p:txBody>
          <a:bodyPr wrap="square">
            <a:spAutoFit/>
          </a:bodyPr>
          <a:lstStyle/>
          <a:p>
            <a:r>
              <a:rPr lang="en-US" dirty="0"/>
              <a:t>National Payments Systems Act</a:t>
            </a:r>
          </a:p>
          <a:p>
            <a:r>
              <a:rPr lang="en-US" dirty="0"/>
              <a:t>Banking Law</a:t>
            </a:r>
          </a:p>
          <a:p>
            <a:r>
              <a:rPr lang="en-US" dirty="0"/>
              <a:t>Central Bank establishment laws</a:t>
            </a:r>
          </a:p>
          <a:p>
            <a:r>
              <a:rPr lang="en-US" dirty="0"/>
              <a:t>Central Bank Directives, Regulations</a:t>
            </a:r>
          </a:p>
          <a:p>
            <a:r>
              <a:rPr lang="en-US" dirty="0"/>
              <a:t>Letters of No Objection</a:t>
            </a:r>
          </a:p>
        </p:txBody>
      </p:sp>
      <p:cxnSp>
        <p:nvCxnSpPr>
          <p:cNvPr id="10" name="Straight Arrow Connector 9"/>
          <p:cNvCxnSpPr/>
          <p:nvPr/>
        </p:nvCxnSpPr>
        <p:spPr>
          <a:xfrm flipV="1">
            <a:off x="3840639" y="4324908"/>
            <a:ext cx="1116161" cy="10164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840639" y="2755986"/>
            <a:ext cx="1116161" cy="7545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8261498" y="3379798"/>
            <a:ext cx="453910" cy="1574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8070112" y="4216142"/>
            <a:ext cx="572642" cy="11641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8642754" y="4799049"/>
            <a:ext cx="2849526" cy="646331"/>
          </a:xfrm>
          <a:prstGeom prst="rect">
            <a:avLst/>
          </a:prstGeom>
          <a:solidFill>
            <a:srgbClr val="D3D3FF"/>
          </a:solidFill>
        </p:spPr>
        <p:txBody>
          <a:bodyPr wrap="square">
            <a:spAutoFit/>
          </a:bodyPr>
          <a:lstStyle/>
          <a:p>
            <a:r>
              <a:rPr lang="en-US" dirty="0" smtClean="0"/>
              <a:t>Internal Legal Framework Governance Rules</a:t>
            </a:r>
            <a:endParaRPr lang="en-US" dirty="0"/>
          </a:p>
        </p:txBody>
      </p:sp>
      <p:sp>
        <p:nvSpPr>
          <p:cNvPr id="34" name="Rectangle 33"/>
          <p:cNvSpPr/>
          <p:nvPr/>
        </p:nvSpPr>
        <p:spPr>
          <a:xfrm>
            <a:off x="4575544" y="3261032"/>
            <a:ext cx="3685954" cy="1477328"/>
          </a:xfrm>
          <a:prstGeom prst="rect">
            <a:avLst/>
          </a:prstGeom>
          <a:solidFill>
            <a:srgbClr val="FF0000"/>
          </a:solidFill>
        </p:spPr>
        <p:txBody>
          <a:bodyPr wrap="square">
            <a:spAutoFit/>
          </a:bodyPr>
          <a:lstStyle/>
          <a:p>
            <a:pPr algn="ctr"/>
            <a:r>
              <a:rPr lang="en-US" sz="4500" b="1" dirty="0" smtClean="0">
                <a:solidFill>
                  <a:schemeClr val="bg1"/>
                </a:solidFill>
              </a:rPr>
              <a:t>FMI LEGAL FRAMEWORK</a:t>
            </a:r>
            <a:endParaRPr lang="en-US" sz="4500" b="1" dirty="0">
              <a:solidFill>
                <a:schemeClr val="bg1"/>
              </a:solidFill>
            </a:endParaRPr>
          </a:p>
        </p:txBody>
      </p:sp>
      <p:sp>
        <p:nvSpPr>
          <p:cNvPr id="3" name="TextBox 2"/>
          <p:cNvSpPr txBox="1"/>
          <p:nvPr/>
        </p:nvSpPr>
        <p:spPr>
          <a:xfrm>
            <a:off x="155945" y="2839385"/>
            <a:ext cx="3860132" cy="369332"/>
          </a:xfrm>
          <a:prstGeom prst="rect">
            <a:avLst/>
          </a:prstGeom>
          <a:solidFill>
            <a:schemeClr val="tx1"/>
          </a:solidFill>
        </p:spPr>
        <p:txBody>
          <a:bodyPr wrap="square" rtlCol="0">
            <a:spAutoFit/>
          </a:bodyPr>
          <a:lstStyle/>
          <a:p>
            <a:pPr algn="ctr"/>
            <a:r>
              <a:rPr lang="en-US" b="1" dirty="0" smtClean="0">
                <a:solidFill>
                  <a:schemeClr val="bg1"/>
                </a:solidFill>
              </a:rPr>
              <a:t>Central Bank</a:t>
            </a:r>
            <a:endParaRPr lang="en-US" b="1" dirty="0">
              <a:solidFill>
                <a:schemeClr val="bg1"/>
              </a:solidFill>
            </a:endParaRPr>
          </a:p>
        </p:txBody>
      </p:sp>
      <p:sp>
        <p:nvSpPr>
          <p:cNvPr id="15" name="TextBox 14"/>
          <p:cNvSpPr txBox="1"/>
          <p:nvPr/>
        </p:nvSpPr>
        <p:spPr>
          <a:xfrm>
            <a:off x="273433" y="5380281"/>
            <a:ext cx="3580869" cy="369332"/>
          </a:xfrm>
          <a:prstGeom prst="rect">
            <a:avLst/>
          </a:prstGeom>
          <a:solidFill>
            <a:schemeClr val="tx1"/>
          </a:solidFill>
        </p:spPr>
        <p:txBody>
          <a:bodyPr wrap="square" rtlCol="0">
            <a:spAutoFit/>
          </a:bodyPr>
          <a:lstStyle/>
          <a:p>
            <a:pPr algn="ctr"/>
            <a:r>
              <a:rPr lang="en-US" b="1" dirty="0" smtClean="0">
                <a:solidFill>
                  <a:schemeClr val="bg1"/>
                </a:solidFill>
              </a:rPr>
              <a:t>Payment Related</a:t>
            </a:r>
            <a:endParaRPr lang="en-US" b="1" dirty="0">
              <a:solidFill>
                <a:schemeClr val="bg1"/>
              </a:solidFill>
            </a:endParaRPr>
          </a:p>
        </p:txBody>
      </p:sp>
      <p:sp>
        <p:nvSpPr>
          <p:cNvPr id="16" name="TextBox 15"/>
          <p:cNvSpPr txBox="1"/>
          <p:nvPr/>
        </p:nvSpPr>
        <p:spPr>
          <a:xfrm>
            <a:off x="8692116" y="3369255"/>
            <a:ext cx="3189768" cy="369332"/>
          </a:xfrm>
          <a:prstGeom prst="rect">
            <a:avLst/>
          </a:prstGeom>
          <a:solidFill>
            <a:schemeClr val="tx1"/>
          </a:solidFill>
        </p:spPr>
        <p:txBody>
          <a:bodyPr wrap="square" rtlCol="0">
            <a:spAutoFit/>
          </a:bodyPr>
          <a:lstStyle/>
          <a:p>
            <a:pPr algn="ctr"/>
            <a:r>
              <a:rPr lang="en-US" b="1" dirty="0" smtClean="0">
                <a:solidFill>
                  <a:schemeClr val="bg1"/>
                </a:solidFill>
              </a:rPr>
              <a:t>Ancillary Legislation</a:t>
            </a:r>
            <a:endParaRPr lang="en-US" b="1" dirty="0">
              <a:solidFill>
                <a:schemeClr val="bg1"/>
              </a:solidFill>
            </a:endParaRPr>
          </a:p>
        </p:txBody>
      </p:sp>
      <p:sp>
        <p:nvSpPr>
          <p:cNvPr id="17" name="TextBox 16"/>
          <p:cNvSpPr txBox="1"/>
          <p:nvPr/>
        </p:nvSpPr>
        <p:spPr>
          <a:xfrm>
            <a:off x="8642754" y="5435545"/>
            <a:ext cx="2849526" cy="369332"/>
          </a:xfrm>
          <a:prstGeom prst="rect">
            <a:avLst/>
          </a:prstGeom>
          <a:solidFill>
            <a:schemeClr val="tx1"/>
          </a:solidFill>
        </p:spPr>
        <p:txBody>
          <a:bodyPr wrap="square" rtlCol="0">
            <a:spAutoFit/>
          </a:bodyPr>
          <a:lstStyle/>
          <a:p>
            <a:pPr algn="ctr"/>
            <a:r>
              <a:rPr lang="en-US" b="1" dirty="0" smtClean="0">
                <a:solidFill>
                  <a:schemeClr val="bg1"/>
                </a:solidFill>
              </a:rPr>
              <a:t>Internal Rules</a:t>
            </a:r>
            <a:endParaRPr lang="en-US" b="1" dirty="0">
              <a:solidFill>
                <a:schemeClr val="bg1"/>
              </a:solidFill>
            </a:endParaRPr>
          </a:p>
        </p:txBody>
      </p:sp>
    </p:spTree>
    <p:extLst>
      <p:ext uri="{BB962C8B-B14F-4D97-AF65-F5344CB8AC3E}">
        <p14:creationId xmlns:p14="http://schemas.microsoft.com/office/powerpoint/2010/main" val="2014684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3635</TotalTime>
  <Words>2680</Words>
  <Application>Microsoft Office PowerPoint</Application>
  <PresentationFormat>Widescreen</PresentationFormat>
  <Paragraphs>253</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  Legal Frameworks For  Payment Systems Oversight  Dr Leon J. Perlman Digital Financial Services Observatory Columbia University, New York  www.dfsobservatory.com </vt:lpstr>
      <vt:lpstr>PowerPoint Presentation</vt:lpstr>
      <vt:lpstr>PowerPoint Presentation</vt:lpstr>
      <vt:lpstr>PowerPoint Presentation</vt:lpstr>
      <vt:lpstr>     PMFI Principle 1 - Legal Basis:  “An FMI should have a well-founded, clear, transparent, and enforceable legal basis for each material aspect of its activities in all relevant jurisdictions.”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An FMI should be able to articulate the legal basis for its activities to relevant authorities, participants, and, where relevant, participants’ customers, in a clear &amp; understandable way. </vt:lpstr>
      <vt:lpstr>3. An FMI should be able to articulate the legal basis for its activities to relevant authorities, participants, and, where relevant, participants’ customers, in a clear and understandable way. </vt:lpstr>
      <vt:lpstr>PowerPoint Presentation</vt:lpstr>
      <vt:lpstr>PowerPoint Presentation</vt:lpstr>
      <vt:lpstr>PowerPoint Presentation</vt:lpstr>
      <vt:lpstr>PowerPoint Presentation</vt:lpstr>
      <vt:lpstr>Principle 2: Governance  An FMI should have governance arrangements that are clear and transparent, promote the safety and efficiency of the FMI, and support the stability of the broader financial system, other relevant public interest considerations, and the objectives of relevant stakeholders. </vt:lpstr>
      <vt:lpstr>Thank you.</vt:lpstr>
    </vt:vector>
  </TitlesOfParts>
  <Company>Columbia Business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Perlman, Leon</dc:creator>
  <cp:lastModifiedBy>Perlman, Leon</cp:lastModifiedBy>
  <cp:revision>232</cp:revision>
  <cp:lastPrinted>2017-04-18T10:00:21Z</cp:lastPrinted>
  <dcterms:created xsi:type="dcterms:W3CDTF">2017-04-16T13:36:13Z</dcterms:created>
  <dcterms:modified xsi:type="dcterms:W3CDTF">2017-10-18T06:14:07Z</dcterms:modified>
</cp:coreProperties>
</file>