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handoutMasterIdLst>
    <p:handoutMasterId r:id="rId14"/>
  </p:handoutMasterIdLst>
  <p:sldIdLst>
    <p:sldId id="256" r:id="rId3"/>
    <p:sldId id="353" r:id="rId4"/>
    <p:sldId id="597" r:id="rId5"/>
    <p:sldId id="596" r:id="rId6"/>
    <p:sldId id="606" r:id="rId7"/>
    <p:sldId id="604" r:id="rId8"/>
    <p:sldId id="600" r:id="rId9"/>
    <p:sldId id="603" r:id="rId10"/>
    <p:sldId id="608" r:id="rId11"/>
    <p:sldId id="595" r:id="rId1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1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9129D-A83D-4645-B914-414746A063A4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6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1E4A8-638B-4D2A-B020-59B5D2778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85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2A7F1-19FF-43EF-8C8B-D9C7519D500C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16426"/>
            <a:ext cx="5485158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446F70-DD1F-4770-B575-D0576F1AD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50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0AA9-8262-4D35-9E64-9E38D762A79D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C0CA5-2274-45AB-B4C1-FE2CCD2F7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33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0AA9-8262-4D35-9E64-9E38D762A79D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C0CA5-2274-45AB-B4C1-FE2CCD2F7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71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0AA9-8262-4D35-9E64-9E38D762A79D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C0CA5-2274-45AB-B4C1-FE2CCD2F7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78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8405-CA54-4FF4-912F-344B0D524020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96BC-9760-48C8-AEE0-F9D59AA87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5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8405-CA54-4FF4-912F-344B0D524020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96BC-9760-48C8-AEE0-F9D59AA87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25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8405-CA54-4FF4-912F-344B0D524020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96BC-9760-48C8-AEE0-F9D59AA87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1403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8405-CA54-4FF4-912F-344B0D524020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96BC-9760-48C8-AEE0-F9D59AA87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616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8405-CA54-4FF4-912F-344B0D524020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96BC-9760-48C8-AEE0-F9D59AA87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16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8405-CA54-4FF4-912F-344B0D524020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96BC-9760-48C8-AEE0-F9D59AA87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99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8405-CA54-4FF4-912F-344B0D524020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96BC-9760-48C8-AEE0-F9D59AA87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24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8405-CA54-4FF4-912F-344B0D524020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96BC-9760-48C8-AEE0-F9D59AA87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00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0AA9-8262-4D35-9E64-9E38D762A79D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C0CA5-2274-45AB-B4C1-FE2CCD2F7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85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8405-CA54-4FF4-912F-344B0D524020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96BC-9760-48C8-AEE0-F9D59AA87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711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8405-CA54-4FF4-912F-344B0D524020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96BC-9760-48C8-AEE0-F9D59AA87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3503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8405-CA54-4FF4-912F-344B0D524020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96BC-9760-48C8-AEE0-F9D59AA87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6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0AA9-8262-4D35-9E64-9E38D762A79D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C0CA5-2274-45AB-B4C1-FE2CCD2F7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3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0AA9-8262-4D35-9E64-9E38D762A79D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C0CA5-2274-45AB-B4C1-FE2CCD2F7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71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0AA9-8262-4D35-9E64-9E38D762A79D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C0CA5-2274-45AB-B4C1-FE2CCD2F7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5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0AA9-8262-4D35-9E64-9E38D762A79D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C0CA5-2274-45AB-B4C1-FE2CCD2F7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9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0AA9-8262-4D35-9E64-9E38D762A79D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C0CA5-2274-45AB-B4C1-FE2CCD2F7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0AA9-8262-4D35-9E64-9E38D762A79D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C0CA5-2274-45AB-B4C1-FE2CCD2F7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03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0AA9-8262-4D35-9E64-9E38D762A79D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C0CA5-2274-45AB-B4C1-FE2CCD2F7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21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40AA9-8262-4D35-9E64-9E38D762A79D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C0CA5-2274-45AB-B4C1-FE2CCD2F7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532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D8405-CA54-4FF4-912F-344B0D524020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A96BC-9760-48C8-AEE0-F9D59AA87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1"/>
            <a:ext cx="8251223" cy="1524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/>
            </a:r>
            <a:br>
              <a:rPr lang="en-US" dirty="0" smtClean="0">
                <a:latin typeface="Bookman Old Style" panose="02050604050505020204" pitchFamily="18" charset="0"/>
              </a:rPr>
            </a:br>
            <a:r>
              <a:rPr lang="en-US" dirty="0">
                <a:latin typeface="Bookman Old Style" panose="02050604050505020204" pitchFamily="18" charset="0"/>
              </a:rPr>
              <a:t/>
            </a:r>
            <a:br>
              <a:rPr lang="en-US" dirty="0">
                <a:latin typeface="Bookman Old Style" panose="02050604050505020204" pitchFamily="18" charset="0"/>
              </a:rPr>
            </a:br>
            <a:r>
              <a:rPr lang="en-US" dirty="0" smtClean="0">
                <a:latin typeface="Bookman Old Style" panose="02050604050505020204" pitchFamily="18" charset="0"/>
              </a:rPr>
              <a:t/>
            </a:r>
            <a:br>
              <a:rPr lang="en-US" dirty="0" smtClean="0">
                <a:latin typeface="Bookman Old Style" panose="02050604050505020204" pitchFamily="18" charset="0"/>
              </a:rPr>
            </a:br>
            <a:r>
              <a:rPr lang="en-US" b="1" dirty="0">
                <a:latin typeface="Bookman Old Style" panose="02050604050505020204" pitchFamily="18" charset="0"/>
              </a:rPr>
              <a:t>P</a:t>
            </a:r>
            <a:r>
              <a:rPr lang="en-US" b="1" dirty="0" smtClean="0">
                <a:latin typeface="Bookman Old Style" panose="02050604050505020204" pitchFamily="18" charset="0"/>
              </a:rPr>
              <a:t>ayment Systems </a:t>
            </a:r>
            <a:r>
              <a:rPr lang="en-US" b="1" dirty="0">
                <a:latin typeface="Bookman Old Style" panose="02050604050505020204" pitchFamily="18" charset="0"/>
              </a:rPr>
              <a:t>O</a:t>
            </a:r>
            <a:r>
              <a:rPr lang="en-US" b="1" dirty="0" smtClean="0">
                <a:latin typeface="Bookman Old Style" panose="02050604050505020204" pitchFamily="18" charset="0"/>
              </a:rPr>
              <a:t>versight approach</a:t>
            </a:r>
            <a:r>
              <a:rPr lang="en-US" sz="4000" b="1" dirty="0" smtClean="0">
                <a:latin typeface="Bookman Old Style" panose="02050604050505020204" pitchFamily="18" charset="0"/>
              </a:rPr>
              <a:t/>
            </a:r>
            <a:br>
              <a:rPr lang="en-US" sz="4000" b="1" dirty="0" smtClean="0">
                <a:latin typeface="Bookman Old Style" panose="02050604050505020204" pitchFamily="18" charset="0"/>
              </a:rPr>
            </a:br>
            <a:r>
              <a:rPr lang="en-US" sz="4000" b="1" dirty="0" smtClean="0">
                <a:latin typeface="Bookman Old Style" panose="02050604050505020204" pitchFamily="18" charset="0"/>
              </a:rPr>
              <a:t/>
            </a:r>
            <a:br>
              <a:rPr lang="en-US" sz="4000" b="1" dirty="0" smtClean="0">
                <a:latin typeface="Bookman Old Style" panose="02050604050505020204" pitchFamily="18" charset="0"/>
              </a:rPr>
            </a:br>
            <a:r>
              <a:rPr lang="en-US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/>
            </a:r>
            <a:br>
              <a:rPr lang="en-US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r>
              <a:rPr lang="en-US" sz="4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/>
            </a:r>
            <a:br>
              <a:rPr lang="en-US" sz="4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r>
              <a:rPr lang="en-US" sz="4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/>
            </a:r>
            <a:br>
              <a:rPr lang="en-US" sz="4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r>
              <a:rPr lang="en-US" dirty="0" smtClean="0">
                <a:latin typeface="Bookman Old Style" panose="02050604050505020204" pitchFamily="18" charset="0"/>
              </a:rPr>
              <a:t/>
            </a:r>
            <a:br>
              <a:rPr lang="en-US" dirty="0" smtClean="0">
                <a:latin typeface="Bookman Old Style" panose="02050604050505020204" pitchFamily="18" charset="0"/>
              </a:rPr>
            </a:br>
            <a:r>
              <a:rPr lang="en-US" b="1" dirty="0" smtClean="0">
                <a:latin typeface="Bookman Old Style" panose="02050604050505020204" pitchFamily="18" charset="0"/>
              </a:rPr>
              <a:t>                          </a:t>
            </a:r>
            <a:r>
              <a:rPr lang="en-US" sz="1800" b="1" dirty="0" smtClean="0">
                <a:latin typeface="Bookman Old Style" panose="02050604050505020204" pitchFamily="18" charset="0"/>
              </a:rPr>
              <a:t>16</a:t>
            </a:r>
            <a:r>
              <a:rPr lang="en-US" sz="1800" b="1" baseline="30000" dirty="0" smtClean="0">
                <a:latin typeface="Bookman Old Style" panose="02050604050505020204" pitchFamily="18" charset="0"/>
              </a:rPr>
              <a:t>th</a:t>
            </a:r>
            <a:r>
              <a:rPr lang="en-US" sz="1800" b="1" dirty="0" smtClean="0">
                <a:latin typeface="Bookman Old Style" panose="02050604050505020204" pitchFamily="18" charset="0"/>
              </a:rPr>
              <a:t> October, 2017</a:t>
            </a:r>
            <a:endParaRPr lang="en-US" sz="1800" b="1" dirty="0"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36423" y="3783497"/>
            <a:ext cx="4343400" cy="1066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Regional Workshop on practical application of payment systems operations &amp; oversight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54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2138362" y="1419225"/>
            <a:ext cx="486727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05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Bookman Old Style" panose="02050604050505020204" pitchFamily="18" charset="0"/>
              </a:rPr>
              <a:t>Presentation</a:t>
            </a:r>
            <a:r>
              <a:rPr lang="en-US" sz="4000" b="1" dirty="0" smtClean="0">
                <a:solidFill>
                  <a:srgbClr val="0000FF"/>
                </a:solidFill>
                <a:latin typeface="Bookman Old Style" panose="02050604050505020204" pitchFamily="18" charset="0"/>
              </a:rPr>
              <a:t> Outline</a:t>
            </a:r>
            <a:endParaRPr lang="en-US" sz="4000" b="1" dirty="0">
              <a:solidFill>
                <a:srgbClr val="0000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4876800"/>
          </a:xfrm>
        </p:spPr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Bookman Old Style" panose="02050604050505020204" pitchFamily="18" charset="0"/>
              </a:rPr>
              <a:t>Current legal and regulatory framework;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Bookman Old Style" panose="02050604050505020204" pitchFamily="18" charset="0"/>
              </a:rPr>
              <a:t>Infrastructure developments;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Bookman Old Style" panose="02050604050505020204" pitchFamily="18" charset="0"/>
              </a:rPr>
              <a:t>Institutional arrangements;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Bookman Old Style" panose="02050604050505020204" pitchFamily="18" charset="0"/>
              </a:rPr>
              <a:t>Coordination and cooperation with other regulators;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Bookman Old Style" panose="02050604050505020204" pitchFamily="18" charset="0"/>
              </a:rPr>
              <a:t>Challenges;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Bookman Old Style" panose="02050604050505020204" pitchFamily="18" charset="0"/>
              </a:rPr>
              <a:t>Way forward.</a:t>
            </a:r>
          </a:p>
          <a:p>
            <a:pPr marL="0" indent="0">
              <a:buNone/>
            </a:pPr>
            <a:r>
              <a:rPr lang="en-US" dirty="0" smtClean="0">
                <a:latin typeface="Bookman Old Style" panose="02050604050505020204" pitchFamily="18" charset="0"/>
              </a:rPr>
              <a:t>  </a:t>
            </a:r>
          </a:p>
          <a:p>
            <a:pPr marL="0" indent="0">
              <a:buNone/>
            </a:pPr>
            <a:endParaRPr lang="en-US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83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  <a:latin typeface="Bookman Old Style" panose="02050604050505020204" pitchFamily="18" charset="0"/>
              </a:rPr>
              <a:t>Current legal and regulatory framework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76867"/>
            <a:ext cx="9144000" cy="51054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 smtClean="0">
                <a:latin typeface="Bookman Old Style" panose="02050604050505020204" pitchFamily="18" charset="0"/>
              </a:rPr>
              <a:t>Responsible authority</a:t>
            </a:r>
            <a:r>
              <a:rPr lang="en-US" dirty="0" smtClean="0">
                <a:latin typeface="Bookman Old Style" panose="02050604050505020204" pitchFamily="18" charset="0"/>
              </a:rPr>
              <a:t>: The National Bank of Rwanda (BNR);</a:t>
            </a:r>
          </a:p>
          <a:p>
            <a:pPr algn="just"/>
            <a:r>
              <a:rPr lang="en-US" b="1" dirty="0" smtClean="0">
                <a:latin typeface="Bookman Old Style" panose="02050604050505020204" pitchFamily="18" charset="0"/>
              </a:rPr>
              <a:t>Oversight mandate</a:t>
            </a:r>
            <a:r>
              <a:rPr lang="en-US" dirty="0" smtClean="0">
                <a:latin typeface="Bookman Old Style" panose="02050604050505020204" pitchFamily="18" charset="0"/>
              </a:rPr>
              <a:t>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  <a:ea typeface="Calibri"/>
              </a:rPr>
              <a:t>The Central Bank Act 2007;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GB" dirty="0" smtClean="0">
                <a:latin typeface="Bookman Old Style" panose="02050604050505020204" pitchFamily="18" charset="0"/>
                <a:ea typeface="Calibri"/>
              </a:rPr>
              <a:t>The NPS Act 2010.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algn="just"/>
            <a:r>
              <a:rPr lang="en-US" b="1" dirty="0" smtClean="0">
                <a:latin typeface="Bookman Old Style" panose="02050604050505020204" pitchFamily="18" charset="0"/>
              </a:rPr>
              <a:t>Regulations</a:t>
            </a:r>
            <a:r>
              <a:rPr lang="en-US" dirty="0" smtClean="0">
                <a:latin typeface="Bookman Old Style" panose="02050604050505020204" pitchFamily="18" charset="0"/>
              </a:rPr>
              <a:t>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 smtClean="0">
                <a:latin typeface="Bookman Old Style" panose="02050604050505020204" pitchFamily="18" charset="0"/>
                <a:ea typeface="Calibri"/>
              </a:rPr>
              <a:t>Payment Service Providers Regulation; </a:t>
            </a:r>
            <a:endParaRPr lang="en-US" dirty="0">
              <a:latin typeface="Bookman Old Style" panose="02050604050505020204" pitchFamily="18" charset="0"/>
              <a:ea typeface="Calibri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 smtClean="0">
                <a:latin typeface="Bookman Old Style" panose="02050604050505020204" pitchFamily="18" charset="0"/>
                <a:ea typeface="Calibri"/>
              </a:rPr>
              <a:t>Regulation </a:t>
            </a:r>
            <a:r>
              <a:rPr lang="en-US" dirty="0">
                <a:latin typeface="Bookman Old Style" panose="02050604050505020204" pitchFamily="18" charset="0"/>
                <a:ea typeface="Calibri"/>
              </a:rPr>
              <a:t>relating to the licensing criteria of operating payment and securities settlement systems;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>
                <a:latin typeface="Bookman Old Style" panose="02050604050505020204" pitchFamily="18" charset="0"/>
                <a:ea typeface="Calibri"/>
              </a:rPr>
              <a:t>Regulation on the licensing requirements for participants in central securities depository and the protection of securities holders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>
                <a:latin typeface="Bookman Old Style" panose="02050604050505020204" pitchFamily="18" charset="0"/>
                <a:ea typeface="Calibri"/>
              </a:rPr>
              <a:t>Regulation governing e-money </a:t>
            </a:r>
            <a:r>
              <a:rPr lang="en-US" dirty="0" smtClean="0">
                <a:latin typeface="Bookman Old Style" panose="02050604050505020204" pitchFamily="18" charset="0"/>
                <a:ea typeface="Calibri"/>
              </a:rPr>
              <a:t>issuers;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algn="just"/>
            <a:r>
              <a:rPr lang="en-US" b="1" dirty="0" smtClean="0">
                <a:latin typeface="Bookman Old Style" panose="02050604050505020204" pitchFamily="18" charset="0"/>
              </a:rPr>
              <a:t>Systems </a:t>
            </a:r>
            <a:r>
              <a:rPr lang="en-US" b="1" dirty="0">
                <a:latin typeface="Bookman Old Style" panose="02050604050505020204" pitchFamily="18" charset="0"/>
              </a:rPr>
              <a:t>rules and procedures</a:t>
            </a:r>
            <a:r>
              <a:rPr lang="en-US" dirty="0">
                <a:latin typeface="Bookman Old Style" panose="02050604050505020204" pitchFamily="18" charset="0"/>
              </a:rPr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10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5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  <a:latin typeface="Bookman Old Style" panose="02050604050505020204" pitchFamily="18" charset="0"/>
              </a:rPr>
              <a:t>Infrastructure developments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105400"/>
          </a:xfrm>
        </p:spPr>
        <p:txBody>
          <a:bodyPr>
            <a:normAutofit/>
          </a:bodyPr>
          <a:lstStyle/>
          <a:p>
            <a:pPr lvl="0" algn="just">
              <a:defRPr/>
            </a:pPr>
            <a:r>
              <a:rPr lang="en-US" sz="24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The payment system modernization in Rwanda recorded important changes : </a:t>
            </a:r>
          </a:p>
          <a:p>
            <a:pPr lvl="1" algn="just">
              <a:defRPr/>
            </a:pPr>
            <a:r>
              <a:rPr lang="en-US" sz="2400" dirty="0">
                <a:solidFill>
                  <a:prstClr val="black"/>
                </a:solidFill>
                <a:latin typeface="Bookman Old Style" panose="02050604050505020204" pitchFamily="18" charset="0"/>
              </a:rPr>
              <a:t>In 2005 with the introduction of payment cards (local and international cards);</a:t>
            </a:r>
          </a:p>
          <a:p>
            <a:pPr lvl="1" algn="just">
              <a:defRPr/>
            </a:pPr>
            <a:r>
              <a:rPr lang="en-US" sz="2400" dirty="0">
                <a:solidFill>
                  <a:prstClr val="black"/>
                </a:solidFill>
                <a:latin typeface="Bookman Old Style" panose="02050604050505020204" pitchFamily="18" charset="0"/>
              </a:rPr>
              <a:t>2010 with the introduction of mobile money </a:t>
            </a:r>
            <a:r>
              <a:rPr lang="en-US" sz="24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services; </a:t>
            </a:r>
            <a:endParaRPr lang="en-US" sz="24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lvl="1" algn="just">
              <a:defRPr/>
            </a:pPr>
            <a:r>
              <a:rPr lang="en-US" sz="2400" dirty="0">
                <a:solidFill>
                  <a:prstClr val="black"/>
                </a:solidFill>
                <a:latin typeface="Bookman Old Style" panose="02050604050505020204" pitchFamily="18" charset="0"/>
              </a:rPr>
              <a:t>In 2011 with the implementation of Rwanda Integrated Payment Processing System(RIPPS</a:t>
            </a:r>
            <a:r>
              <a:rPr lang="en-US" sz="24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)</a:t>
            </a:r>
            <a:r>
              <a:rPr lang="en-US" sz="2400" dirty="0">
                <a:latin typeface="Bookman Old Style" panose="02050604050505020204" pitchFamily="18" charset="0"/>
              </a:rPr>
              <a:t> encompassing ACH, RTGS and CSD, all three running on the same platform. </a:t>
            </a:r>
            <a:endParaRPr lang="en-US" sz="24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lvl="1" algn="just">
              <a:defRPr/>
            </a:pPr>
            <a:r>
              <a:rPr lang="en-US" sz="24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RIPPS </a:t>
            </a:r>
            <a:r>
              <a:rPr lang="en-US" sz="2400" dirty="0">
                <a:solidFill>
                  <a:prstClr val="black"/>
                </a:solidFill>
                <a:latin typeface="Bookman Old Style" panose="02050604050505020204" pitchFamily="18" charset="0"/>
              </a:rPr>
              <a:t>interaction with other systems </a:t>
            </a:r>
          </a:p>
          <a:p>
            <a:pPr lvl="2" algn="just">
              <a:defRPr/>
            </a:pPr>
            <a:r>
              <a:rPr lang="en-US" dirty="0">
                <a:solidFill>
                  <a:prstClr val="black"/>
                </a:solidFill>
                <a:latin typeface="Bookman Old Style" panose="02050604050505020204" pitchFamily="18" charset="0"/>
              </a:rPr>
              <a:t>EAPS</a:t>
            </a:r>
          </a:p>
          <a:p>
            <a:pPr lvl="2" algn="just">
              <a:defRPr/>
            </a:pPr>
            <a:r>
              <a:rPr lang="en-US" dirty="0">
                <a:solidFill>
                  <a:prstClr val="black"/>
                </a:solidFill>
                <a:latin typeface="Bookman Old Style" panose="02050604050505020204" pitchFamily="18" charset="0"/>
              </a:rPr>
              <a:t>REPPS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18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2939"/>
            <a:ext cx="8915400" cy="4943061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Bookman Old Style" panose="02050604050505020204" pitchFamily="18" charset="0"/>
              </a:rPr>
              <a:t>Three Mobile Network Operators (MNOs) are licensed by the Central Bank: MTN, Tigo &amp; Airtel. 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algn="just"/>
            <a:r>
              <a:rPr lang="en-US" dirty="0">
                <a:latin typeface="Bookman Old Style" panose="02050604050505020204" pitchFamily="18" charset="0"/>
              </a:rPr>
              <a:t>All MNOs are authorized to provide cross border mobile payments.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377604"/>
              </p:ext>
            </p:extLst>
          </p:nvPr>
        </p:nvGraphicFramePr>
        <p:xfrm>
          <a:off x="457200" y="3886200"/>
          <a:ext cx="84582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7010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panose="02050604050505020204" pitchFamily="18" charset="0"/>
                        </a:rPr>
                        <a:t>MNO</a:t>
                      </a:r>
                      <a:endParaRPr lang="en-US" sz="20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panose="02050604050505020204" pitchFamily="18" charset="0"/>
                        </a:rPr>
                        <a:t>PARTNER COMPANY</a:t>
                      </a:r>
                      <a:endParaRPr lang="en-US" sz="20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panose="02050604050505020204" pitchFamily="18" charset="0"/>
                        </a:rPr>
                        <a:t>MTN</a:t>
                      </a:r>
                      <a:endParaRPr lang="en-US" sz="20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Vodacom, Safaricom, MTN Uganda, MTN Zambia, Small World, World Remit, Western Union.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panose="02050604050505020204" pitchFamily="18" charset="0"/>
                        </a:rPr>
                        <a:t>TIGO</a:t>
                      </a:r>
                      <a:endParaRPr lang="en-US" sz="20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Tigo Tanzania, World Remit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man Old Style" panose="02050604050505020204" pitchFamily="18" charset="0"/>
                        </a:rPr>
                        <a:t>AIRTEL</a:t>
                      </a:r>
                      <a:endParaRPr lang="en-US" sz="20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DRC, Niger, Malawi, Zambia, Tanzania, Kenya, Congo Brazzaville, Ghana.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524000" y="152400"/>
            <a:ext cx="7391400" cy="9144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00FF"/>
                </a:solidFill>
                <a:latin typeface="Bookman Old Style" panose="02050604050505020204" pitchFamily="18" charset="0"/>
              </a:rPr>
              <a:t>Infrastructure </a:t>
            </a:r>
            <a:r>
              <a:rPr lang="en-US" sz="3200" b="1" dirty="0" smtClean="0">
                <a:solidFill>
                  <a:srgbClr val="0000FF"/>
                </a:solidFill>
                <a:latin typeface="Bookman Old Style" panose="02050604050505020204" pitchFamily="18" charset="0"/>
              </a:rPr>
              <a:t>developments (Cont’)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0296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394" y="-1489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  <a:latin typeface="Bookman Old Style" panose="02050604050505020204" pitchFamily="18" charset="0"/>
              </a:rPr>
              <a:t>Institutional arrangements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11320" y="3249835"/>
            <a:ext cx="1752600" cy="3284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Governor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3517761" y="4290498"/>
            <a:ext cx="1752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DG, Financial Stability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215402" y="5026046"/>
            <a:ext cx="1317938" cy="814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 Supervision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39402" y="5026046"/>
            <a:ext cx="1470338" cy="814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MFI Supervision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11320" y="5026046"/>
            <a:ext cx="1752600" cy="814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Payment System Department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5565500" y="5026046"/>
            <a:ext cx="1301840" cy="814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Non Bank Supervision (Insurance)</a:t>
            </a:r>
            <a:endParaRPr lang="en-US" dirty="0"/>
          </a:p>
        </p:txBody>
      </p:sp>
      <p:cxnSp>
        <p:nvCxnSpPr>
          <p:cNvPr id="11" name="Straight Connector 10"/>
          <p:cNvCxnSpPr>
            <a:stCxn id="4" idx="2"/>
            <a:endCxn id="38" idx="0"/>
          </p:cNvCxnSpPr>
          <p:nvPr/>
        </p:nvCxnSpPr>
        <p:spPr>
          <a:xfrm>
            <a:off x="4387620" y="3578246"/>
            <a:ext cx="0" cy="2053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2"/>
            <a:endCxn id="8" idx="0"/>
          </p:cNvCxnSpPr>
          <p:nvPr/>
        </p:nvCxnSpPr>
        <p:spPr>
          <a:xfrm flipH="1">
            <a:off x="4387620" y="4823898"/>
            <a:ext cx="6441" cy="2021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2523940" y="4621748"/>
            <a:ext cx="9873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523940" y="4621748"/>
            <a:ext cx="0" cy="3810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999940" y="4393148"/>
            <a:ext cx="25113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999940" y="4393148"/>
            <a:ext cx="0" cy="6096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263920" y="4621748"/>
            <a:ext cx="9938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257740" y="4621748"/>
            <a:ext cx="0" cy="4042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511320" y="3783548"/>
            <a:ext cx="1752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Vice Governor</a:t>
            </a:r>
            <a:endParaRPr lang="en-US" b="1" dirty="0"/>
          </a:p>
        </p:txBody>
      </p:sp>
      <p:cxnSp>
        <p:nvCxnSpPr>
          <p:cNvPr id="41" name="Straight Connector 40"/>
          <p:cNvCxnSpPr>
            <a:stCxn id="38" idx="2"/>
            <a:endCxn id="5" idx="0"/>
          </p:cNvCxnSpPr>
          <p:nvPr/>
        </p:nvCxnSpPr>
        <p:spPr>
          <a:xfrm>
            <a:off x="4387620" y="4088348"/>
            <a:ext cx="6441" cy="2021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7127599" y="5002749"/>
            <a:ext cx="1873341" cy="8381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Financial Stability monitoring &amp; policy</a:t>
            </a:r>
            <a:endParaRPr lang="en-US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5270361" y="4393148"/>
            <a:ext cx="26637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934140" y="4393148"/>
            <a:ext cx="0" cy="63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04879" y="2590800"/>
            <a:ext cx="1759041" cy="480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Board of Directors</a:t>
            </a:r>
            <a:endParaRPr lang="en-US" b="1" dirty="0"/>
          </a:p>
        </p:txBody>
      </p:sp>
      <p:cxnSp>
        <p:nvCxnSpPr>
          <p:cNvPr id="53" name="Straight Connector 52"/>
          <p:cNvCxnSpPr>
            <a:stCxn id="51" idx="2"/>
            <a:endCxn id="4" idx="0"/>
          </p:cNvCxnSpPr>
          <p:nvPr/>
        </p:nvCxnSpPr>
        <p:spPr>
          <a:xfrm>
            <a:off x="4384400" y="3071297"/>
            <a:ext cx="3220" cy="1785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659487" y="1495308"/>
            <a:ext cx="4046113" cy="5697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Bookman Old Style" panose="02050604050505020204" pitchFamily="18" charset="0"/>
              </a:rPr>
              <a:t>BNR Organizational Structure</a:t>
            </a:r>
            <a:endParaRPr lang="en-US" sz="20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8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  <a:latin typeface="Bookman Old Style" panose="02050604050505020204" pitchFamily="18" charset="0"/>
              </a:rPr>
              <a:t>Coordination and cooperation with other regulators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4876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Bookman Old Style" panose="02050604050505020204" pitchFamily="18" charset="0"/>
              </a:rPr>
              <a:t>MoU between BNR and </a:t>
            </a:r>
            <a:r>
              <a:rPr lang="en-US" dirty="0">
                <a:latin typeface="Bookman Old Style" panose="02050604050505020204" pitchFamily="18" charset="0"/>
              </a:rPr>
              <a:t>Rwanda Utility Regulatory </a:t>
            </a:r>
            <a:r>
              <a:rPr lang="en-US" dirty="0" smtClean="0">
                <a:latin typeface="Bookman Old Style" panose="02050604050505020204" pitchFamily="18" charset="0"/>
              </a:rPr>
              <a:t>Agency (RURA). </a:t>
            </a:r>
          </a:p>
          <a:p>
            <a:pPr algn="just"/>
            <a:r>
              <a:rPr lang="en-US" dirty="0" smtClean="0">
                <a:latin typeface="Bookman Old Style" panose="02050604050505020204" pitchFamily="18" charset="0"/>
              </a:rPr>
              <a:t>MoU between BNR and Capital Market Authority (CMA).</a:t>
            </a:r>
            <a:endParaRPr lang="en-US" dirty="0">
              <a:latin typeface="Bookman Old Style" panose="02050604050505020204" pitchFamily="18" charset="0"/>
            </a:endParaRPr>
          </a:p>
          <a:p>
            <a:pPr algn="just"/>
            <a:r>
              <a:rPr lang="en-US" dirty="0">
                <a:latin typeface="Bookman Old Style" panose="02050604050505020204" pitchFamily="18" charset="0"/>
              </a:rPr>
              <a:t>BNR also cooperates with other central banks with regard to the oversight of EAPS and REPSS and other payment services provision through information sharing</a:t>
            </a:r>
            <a:r>
              <a:rPr lang="en-US" dirty="0" smtClean="0">
                <a:latin typeface="Bookman Old Style" panose="02050604050505020204" pitchFamily="18" charset="0"/>
              </a:rPr>
              <a:t>.</a:t>
            </a:r>
          </a:p>
          <a:p>
            <a:pPr algn="just"/>
            <a:endParaRPr lang="en-US" dirty="0">
              <a:latin typeface="Bookman Old Style" panose="0205060405050502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7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  <a:latin typeface="Bookman Old Style" panose="02050604050505020204" pitchFamily="18" charset="0"/>
              </a:rPr>
              <a:t>Challenges</a:t>
            </a:r>
            <a:endParaRPr lang="en-US" b="1" dirty="0">
              <a:solidFill>
                <a:srgbClr val="0000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010400" cy="4800600"/>
          </a:xfrm>
        </p:spPr>
        <p:txBody>
          <a:bodyPr>
            <a:normAutofit/>
          </a:bodyPr>
          <a:lstStyle/>
          <a:p>
            <a:pPr lvl="0" algn="just"/>
            <a:r>
              <a:rPr lang="en-US" dirty="0" smtClean="0">
                <a:solidFill>
                  <a:prstClr val="black"/>
                </a:solidFill>
                <a:latin typeface="Bookman Old Style" panose="02050604050505020204" pitchFamily="18" charset="0"/>
                <a:cs typeface="Times New Roman" pitchFamily="18" charset="0"/>
              </a:rPr>
              <a:t>Technology being ahead of regulation;</a:t>
            </a:r>
          </a:p>
          <a:p>
            <a:pPr lvl="0" algn="just"/>
            <a:r>
              <a:rPr lang="en-US" dirty="0" smtClean="0">
                <a:solidFill>
                  <a:prstClr val="black"/>
                </a:solidFill>
                <a:latin typeface="Bookman Old Style" panose="02050604050505020204" pitchFamily="18" charset="0"/>
                <a:cs typeface="Times New Roman" pitchFamily="18" charset="0"/>
              </a:rPr>
              <a:t>Low </a:t>
            </a:r>
            <a:r>
              <a:rPr lang="en-US" dirty="0">
                <a:solidFill>
                  <a:prstClr val="black"/>
                </a:solidFill>
                <a:latin typeface="Bookman Old Style" panose="02050604050505020204" pitchFamily="18" charset="0"/>
                <a:cs typeface="Times New Roman" pitchFamily="18" charset="0"/>
              </a:rPr>
              <a:t>skills on oversight of </a:t>
            </a:r>
            <a:r>
              <a:rPr lang="en-US" dirty="0" smtClean="0">
                <a:solidFill>
                  <a:prstClr val="black"/>
                </a:solidFill>
                <a:latin typeface="Bookman Old Style" panose="02050604050505020204" pitchFamily="18" charset="0"/>
                <a:cs typeface="Times New Roman" pitchFamily="18" charset="0"/>
              </a:rPr>
              <a:t>new technologies;</a:t>
            </a:r>
            <a:endParaRPr lang="en-US" dirty="0">
              <a:solidFill>
                <a:prstClr val="black"/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lvl="0" algn="just"/>
            <a:r>
              <a:rPr lang="en-US" dirty="0" smtClean="0">
                <a:solidFill>
                  <a:prstClr val="black"/>
                </a:solidFill>
                <a:latin typeface="Bookman Old Style" panose="02050604050505020204" pitchFamily="18" charset="0"/>
                <a:cs typeface="Times New Roman" pitchFamily="18" charset="0"/>
              </a:rPr>
              <a:t>Low </a:t>
            </a:r>
            <a:r>
              <a:rPr lang="en-US" dirty="0">
                <a:solidFill>
                  <a:prstClr val="black"/>
                </a:solidFill>
                <a:latin typeface="Bookman Old Style" panose="02050604050505020204" pitchFamily="18" charset="0"/>
                <a:cs typeface="Times New Roman" pitchFamily="18" charset="0"/>
              </a:rPr>
              <a:t>public </a:t>
            </a:r>
            <a:r>
              <a:rPr lang="en-US" dirty="0" smtClean="0">
                <a:solidFill>
                  <a:prstClr val="black"/>
                </a:solidFill>
                <a:latin typeface="Bookman Old Style" panose="02050604050505020204" pitchFamily="18" charset="0"/>
                <a:cs typeface="Times New Roman" pitchFamily="18" charset="0"/>
              </a:rPr>
              <a:t>awareness;</a:t>
            </a:r>
          </a:p>
          <a:p>
            <a:pPr lvl="0" algn="just"/>
            <a:r>
              <a:rPr lang="en-US" dirty="0" smtClean="0">
                <a:solidFill>
                  <a:prstClr val="black"/>
                </a:solidFill>
                <a:latin typeface="Bookman Old Style" panose="02050604050505020204" pitchFamily="18" charset="0"/>
                <a:cs typeface="Times New Roman" pitchFamily="18" charset="0"/>
              </a:rPr>
              <a:t>Different legal requirements for cross border transactions;</a:t>
            </a:r>
          </a:p>
          <a:p>
            <a:pPr algn="just"/>
            <a:endParaRPr lang="en-US" dirty="0">
              <a:latin typeface="Bookman Old Style" panose="02050604050505020204" pitchFamily="18" charset="0"/>
            </a:endParaRPr>
          </a:p>
          <a:p>
            <a:pPr algn="just"/>
            <a:endParaRPr lang="en-US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lvl="0" algn="just"/>
            <a:endParaRPr lang="en-US" dirty="0" smtClean="0">
              <a:solidFill>
                <a:prstClr val="black"/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lvl="0" algn="just"/>
            <a:endParaRPr lang="en-US" dirty="0" smtClean="0">
              <a:solidFill>
                <a:prstClr val="black"/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lvl="0" algn="just"/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51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  <a:latin typeface="Bookman Old Style" panose="02050604050505020204" pitchFamily="18" charset="0"/>
              </a:rPr>
              <a:t>Way Forward</a:t>
            </a:r>
            <a:endParaRPr lang="en-US" b="1" dirty="0">
              <a:solidFill>
                <a:srgbClr val="0000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162800" cy="4525963"/>
          </a:xfrm>
        </p:spPr>
        <p:txBody>
          <a:bodyPr>
            <a:normAutofit/>
          </a:bodyPr>
          <a:lstStyle/>
          <a:p>
            <a:pPr algn="just"/>
            <a:r>
              <a:rPr lang="en-US" sz="3600" dirty="0">
                <a:latin typeface="Bookman Old Style" panose="02050604050505020204" pitchFamily="18" charset="0"/>
              </a:rPr>
              <a:t>Enhance cooperation with foreign </a:t>
            </a:r>
            <a:r>
              <a:rPr lang="en-US" sz="3600" dirty="0" smtClean="0">
                <a:latin typeface="Bookman Old Style" panose="02050604050505020204" pitchFamily="18" charset="0"/>
              </a:rPr>
              <a:t>regulators;</a:t>
            </a:r>
            <a:endParaRPr lang="en-US" sz="3600" dirty="0">
              <a:latin typeface="Bookman Old Style" panose="02050604050505020204" pitchFamily="18" charset="0"/>
            </a:endParaRPr>
          </a:p>
          <a:p>
            <a:pPr algn="just"/>
            <a:r>
              <a:rPr lang="en-US" sz="3600" dirty="0" smtClean="0">
                <a:latin typeface="Bookman Old Style" panose="02050604050505020204" pitchFamily="18" charset="0"/>
              </a:rPr>
              <a:t>Enforce </a:t>
            </a:r>
            <a:r>
              <a:rPr lang="en-US" sz="3600" dirty="0">
                <a:latin typeface="Bookman Old Style" panose="02050604050505020204" pitchFamily="18" charset="0"/>
              </a:rPr>
              <a:t>consumer protection </a:t>
            </a:r>
            <a:r>
              <a:rPr lang="en-US" sz="3600" dirty="0" smtClean="0">
                <a:latin typeface="Bookman Old Style" panose="02050604050505020204" pitchFamily="18" charset="0"/>
              </a:rPr>
              <a:t>measures;</a:t>
            </a:r>
            <a:endParaRPr lang="en-US" sz="3600" dirty="0">
              <a:latin typeface="Bookman Old Style" panose="02050604050505020204" pitchFamily="18" charset="0"/>
            </a:endParaRPr>
          </a:p>
          <a:p>
            <a:pPr algn="just"/>
            <a:r>
              <a:rPr lang="en-US" sz="3600" dirty="0">
                <a:latin typeface="Bookman Old Style" panose="02050604050505020204" pitchFamily="18" charset="0"/>
              </a:rPr>
              <a:t>Regular monitoring of operations and onsite </a:t>
            </a:r>
            <a:r>
              <a:rPr lang="en-US" sz="3600" dirty="0" smtClean="0">
                <a:latin typeface="Bookman Old Style" panose="02050604050505020204" pitchFamily="18" charset="0"/>
              </a:rPr>
              <a:t>visits;</a:t>
            </a:r>
            <a:endParaRPr lang="en-US" sz="3600" dirty="0">
              <a:latin typeface="Bookman Old Style" panose="0205060405050502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66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401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Bookman Old Style</vt:lpstr>
      <vt:lpstr>Calibri</vt:lpstr>
      <vt:lpstr>Times New Roman</vt:lpstr>
      <vt:lpstr>Wingdings</vt:lpstr>
      <vt:lpstr>template</vt:lpstr>
      <vt:lpstr>Office Theme</vt:lpstr>
      <vt:lpstr>   Payment Systems Oversight approach                                16th October, 2017</vt:lpstr>
      <vt:lpstr>Presentation Outline</vt:lpstr>
      <vt:lpstr>Current legal and regulatory framework</vt:lpstr>
      <vt:lpstr>Infrastructure developments</vt:lpstr>
      <vt:lpstr>PowerPoint Presentation</vt:lpstr>
      <vt:lpstr>Institutional arrangements</vt:lpstr>
      <vt:lpstr>Coordination and cooperation with other regulators</vt:lpstr>
      <vt:lpstr>Challenges</vt:lpstr>
      <vt:lpstr>Way Forward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Payment Systems Oversight approach                                16th October, 2017</dc:title>
  <dc:creator>user</dc:creator>
  <cp:lastModifiedBy>pofsm3</cp:lastModifiedBy>
  <cp:revision>3</cp:revision>
  <dcterms:modified xsi:type="dcterms:W3CDTF">2017-10-17T11:35:07Z</dcterms:modified>
</cp:coreProperties>
</file>