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56" r:id="rId3"/>
    <p:sldId id="353" r:id="rId4"/>
    <p:sldId id="597" r:id="rId5"/>
    <p:sldId id="596" r:id="rId6"/>
    <p:sldId id="606" r:id="rId7"/>
    <p:sldId id="604" r:id="rId8"/>
    <p:sldId id="600" r:id="rId9"/>
    <p:sldId id="603" r:id="rId10"/>
    <p:sldId id="608" r:id="rId11"/>
    <p:sldId id="595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9129D-A83D-4645-B914-414746A063A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1E4A8-638B-4D2A-B020-59B5D277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85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2A7F1-19FF-43EF-8C8B-D9C7519D500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46F70-DD1F-4770-B575-D0576F1A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33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2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40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16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1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4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0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85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71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5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7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0AA9-8262-4D35-9E64-9E38D762A79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C0CA5-2274-45AB-B4C1-FE2CCD2F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3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8405-CA54-4FF4-912F-344B0D52402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96BC-9760-48C8-AEE0-F9D59AA8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1"/>
            <a:ext cx="8251223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/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>
                <a:latin typeface="Bookman Old Style" panose="02050604050505020204" pitchFamily="18" charset="0"/>
              </a:rPr>
              <a:t/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/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b="1" dirty="0">
                <a:latin typeface="Bookman Old Style" panose="02050604050505020204" pitchFamily="18" charset="0"/>
              </a:rPr>
              <a:t>P</a:t>
            </a:r>
            <a:r>
              <a:rPr lang="en-US" b="1" dirty="0" smtClean="0">
                <a:latin typeface="Bookman Old Style" panose="02050604050505020204" pitchFamily="18" charset="0"/>
              </a:rPr>
              <a:t>ayment Systems </a:t>
            </a:r>
            <a:r>
              <a:rPr lang="en-US" b="1" dirty="0">
                <a:latin typeface="Bookman Old Style" panose="02050604050505020204" pitchFamily="18" charset="0"/>
              </a:rPr>
              <a:t>O</a:t>
            </a:r>
            <a:r>
              <a:rPr lang="en-US" b="1" dirty="0" smtClean="0">
                <a:latin typeface="Bookman Old Style" panose="02050604050505020204" pitchFamily="18" charset="0"/>
              </a:rPr>
              <a:t>versight approach</a:t>
            </a:r>
            <a:r>
              <a:rPr lang="en-US" sz="4000" b="1" dirty="0" smtClean="0">
                <a:latin typeface="Bookman Old Style" panose="02050604050505020204" pitchFamily="18" charset="0"/>
              </a:rPr>
              <a:t/>
            </a:r>
            <a:br>
              <a:rPr lang="en-US" sz="4000" b="1" dirty="0" smtClean="0">
                <a:latin typeface="Bookman Old Style" panose="02050604050505020204" pitchFamily="18" charset="0"/>
              </a:rPr>
            </a:br>
            <a:r>
              <a:rPr lang="en-US" sz="4000" b="1" dirty="0" smtClean="0">
                <a:latin typeface="Bookman Old Style" panose="02050604050505020204" pitchFamily="18" charset="0"/>
              </a:rPr>
              <a:t/>
            </a:r>
            <a:br>
              <a:rPr lang="en-US" sz="4000" b="1" dirty="0" smtClean="0">
                <a:latin typeface="Bookman Old Style" panose="02050604050505020204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en-US" sz="4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/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b="1" dirty="0" smtClean="0">
                <a:latin typeface="Bookman Old Style" panose="02050604050505020204" pitchFamily="18" charset="0"/>
              </a:rPr>
              <a:t>                          </a:t>
            </a:r>
            <a:r>
              <a:rPr lang="en-US" sz="1800" b="1" dirty="0" smtClean="0">
                <a:latin typeface="Bookman Old Style" panose="02050604050505020204" pitchFamily="18" charset="0"/>
              </a:rPr>
              <a:t>16</a:t>
            </a:r>
            <a:r>
              <a:rPr lang="en-US" sz="1800" b="1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sz="1800" b="1" dirty="0" smtClean="0">
                <a:latin typeface="Bookman Old Style" panose="02050604050505020204" pitchFamily="18" charset="0"/>
              </a:rPr>
              <a:t> October, 2017</a:t>
            </a:r>
            <a:endParaRPr lang="en-US" sz="1800" b="1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6423" y="3783497"/>
            <a:ext cx="43434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Regional Workshop on practical application of payment systems operations &amp; oversight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138362" y="1419225"/>
            <a:ext cx="48672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Presentation</a:t>
            </a:r>
            <a:r>
              <a:rPr lang="en-US" sz="40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 Outline</a:t>
            </a:r>
            <a:endParaRPr lang="en-US" sz="4000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876800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okman Old Style" panose="02050604050505020204" pitchFamily="18" charset="0"/>
              </a:rPr>
              <a:t>Current legal and regulatory framework;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okman Old Style" panose="02050604050505020204" pitchFamily="18" charset="0"/>
              </a:rPr>
              <a:t>Infrastructure developments;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okman Old Style" panose="02050604050505020204" pitchFamily="18" charset="0"/>
              </a:rPr>
              <a:t>Institutional arrangements;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okman Old Style" panose="02050604050505020204" pitchFamily="18" charset="0"/>
              </a:rPr>
              <a:t>Coordination and cooperation with other regulators;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okman Old Style" panose="02050604050505020204" pitchFamily="18" charset="0"/>
              </a:rPr>
              <a:t>Challenges;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okman Old Style" panose="02050604050505020204" pitchFamily="18" charset="0"/>
              </a:rPr>
              <a:t>Way forward.</a:t>
            </a: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Current legal and regulatory framework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6867"/>
            <a:ext cx="91440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latin typeface="Bookman Old Style" panose="02050604050505020204" pitchFamily="18" charset="0"/>
              </a:rPr>
              <a:t>Responsible authority</a:t>
            </a:r>
            <a:r>
              <a:rPr lang="en-US" dirty="0" smtClean="0">
                <a:latin typeface="Bookman Old Style" panose="02050604050505020204" pitchFamily="18" charset="0"/>
              </a:rPr>
              <a:t>: The National Bank of Rwanda (BNR);</a:t>
            </a:r>
          </a:p>
          <a:p>
            <a:pPr algn="just"/>
            <a:r>
              <a:rPr lang="en-US" b="1" dirty="0" smtClean="0">
                <a:latin typeface="Bookman Old Style" panose="02050604050505020204" pitchFamily="18" charset="0"/>
              </a:rPr>
              <a:t>Oversight mandate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  <a:ea typeface="Calibri"/>
              </a:rPr>
              <a:t>The Central Bank Act 2007;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dirty="0" smtClean="0">
                <a:latin typeface="Bookman Old Style" panose="02050604050505020204" pitchFamily="18" charset="0"/>
                <a:ea typeface="Calibri"/>
              </a:rPr>
              <a:t>The NPS Act 2010.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b="1" dirty="0" smtClean="0">
                <a:latin typeface="Bookman Old Style" panose="02050604050505020204" pitchFamily="18" charset="0"/>
              </a:rPr>
              <a:t>Regulations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Bookman Old Style" panose="02050604050505020204" pitchFamily="18" charset="0"/>
                <a:ea typeface="Calibri"/>
              </a:rPr>
              <a:t>Payment Service Providers Regulation; </a:t>
            </a:r>
            <a:endParaRPr lang="en-US" dirty="0">
              <a:latin typeface="Bookman Old Style" panose="02050604050505020204" pitchFamily="18" charset="0"/>
              <a:ea typeface="Calibri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Bookman Old Style" panose="02050604050505020204" pitchFamily="18" charset="0"/>
                <a:ea typeface="Calibri"/>
              </a:rPr>
              <a:t>Regulation </a:t>
            </a:r>
            <a:r>
              <a:rPr lang="en-US" dirty="0">
                <a:latin typeface="Bookman Old Style" panose="02050604050505020204" pitchFamily="18" charset="0"/>
                <a:ea typeface="Calibri"/>
              </a:rPr>
              <a:t>relating to the licensing criteria of operating payment and securities settlement systems;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Bookman Old Style" panose="02050604050505020204" pitchFamily="18" charset="0"/>
                <a:ea typeface="Calibri"/>
              </a:rPr>
              <a:t>Regulation on the licensing requirements for participants in central securities depository and the protection of securities holders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Bookman Old Style" panose="02050604050505020204" pitchFamily="18" charset="0"/>
                <a:ea typeface="Calibri"/>
              </a:rPr>
              <a:t>Regulation governing e-money </a:t>
            </a:r>
            <a:r>
              <a:rPr lang="en-US" dirty="0" smtClean="0">
                <a:latin typeface="Bookman Old Style" panose="02050604050505020204" pitchFamily="18" charset="0"/>
                <a:ea typeface="Calibri"/>
              </a:rPr>
              <a:t>issuers;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b="1" dirty="0" smtClean="0">
                <a:latin typeface="Bookman Old Style" panose="02050604050505020204" pitchFamily="18" charset="0"/>
              </a:rPr>
              <a:t>Systems </a:t>
            </a:r>
            <a:r>
              <a:rPr lang="en-US" b="1" dirty="0">
                <a:latin typeface="Bookman Old Style" panose="02050604050505020204" pitchFamily="18" charset="0"/>
              </a:rPr>
              <a:t>rules and procedures</a:t>
            </a:r>
            <a:r>
              <a:rPr lang="en-US" dirty="0">
                <a:latin typeface="Bookman Old Style" panose="02050604050505020204" pitchFamily="18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Infrastructure developments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/>
          </a:bodyPr>
          <a:lstStyle/>
          <a:p>
            <a:pPr lvl="0" algn="just">
              <a:defRPr/>
            </a:pPr>
            <a:r>
              <a:rPr lang="en-US" sz="2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The payment system modernization in Rwanda recorded important changes : </a:t>
            </a:r>
          </a:p>
          <a:p>
            <a:pPr lvl="1" algn="just">
              <a:defRPr/>
            </a:pP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In 2005 with the introduction of payment cards (local and international cards);</a:t>
            </a:r>
          </a:p>
          <a:p>
            <a:pPr lvl="1" algn="just">
              <a:defRPr/>
            </a:pP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2010 with the introduction of mobile money </a:t>
            </a:r>
            <a:r>
              <a:rPr lang="en-US" sz="24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services; </a:t>
            </a:r>
            <a:endParaRPr lang="en-US" sz="2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lvl="1" algn="just">
              <a:defRPr/>
            </a:pP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In 2011 with the implementation of Rwanda Integrated Payment Processing System(RIPPS</a:t>
            </a:r>
            <a:r>
              <a:rPr lang="en-US" sz="24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r>
              <a:rPr lang="en-US" sz="2400" dirty="0">
                <a:latin typeface="Bookman Old Style" panose="02050604050505020204" pitchFamily="18" charset="0"/>
              </a:rPr>
              <a:t> encompassing ACH, RTGS and CSD, all three running on the same platform. </a:t>
            </a:r>
            <a:endParaRPr lang="en-US" sz="2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lvl="1" algn="just">
              <a:defRPr/>
            </a:pPr>
            <a:r>
              <a:rPr lang="en-US" sz="24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RIPPS </a:t>
            </a: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interaction with other systems </a:t>
            </a:r>
          </a:p>
          <a:p>
            <a:pPr lvl="2" algn="just">
              <a:defRPr/>
            </a:pP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</a:rPr>
              <a:t>EAPS</a:t>
            </a:r>
          </a:p>
          <a:p>
            <a:pPr lvl="2" algn="just">
              <a:defRPr/>
            </a:pP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</a:rPr>
              <a:t>REPPS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939"/>
            <a:ext cx="8915400" cy="4943061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man Old Style" panose="02050604050505020204" pitchFamily="18" charset="0"/>
              </a:rPr>
              <a:t>Three Mobile Network Operators (MNOs) are licensed by the Central Bank: MTN, Tigo &amp; Airtel.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algn="just"/>
            <a:r>
              <a:rPr lang="en-US" dirty="0">
                <a:latin typeface="Bookman Old Style" panose="02050604050505020204" pitchFamily="18" charset="0"/>
              </a:rPr>
              <a:t>All MNOs are authorized to provide cross border mobile payments.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377604"/>
              </p:ext>
            </p:extLst>
          </p:nvPr>
        </p:nvGraphicFramePr>
        <p:xfrm>
          <a:off x="457200" y="3886200"/>
          <a:ext cx="8458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01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panose="02050604050505020204" pitchFamily="18" charset="0"/>
                        </a:rPr>
                        <a:t>MNO</a:t>
                      </a:r>
                      <a:endParaRPr lang="en-US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panose="02050604050505020204" pitchFamily="18" charset="0"/>
                        </a:rPr>
                        <a:t>PARTNER COMPANY</a:t>
                      </a:r>
                      <a:endParaRPr lang="en-US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panose="02050604050505020204" pitchFamily="18" charset="0"/>
                        </a:rPr>
                        <a:t>MTN</a:t>
                      </a:r>
                      <a:endParaRPr lang="en-US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Vodacom, Safaricom, MTN Uganda, MTN Zambia, Small World, World Remit, Western Union.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panose="02050604050505020204" pitchFamily="18" charset="0"/>
                        </a:rPr>
                        <a:t>TIGO</a:t>
                      </a:r>
                      <a:endParaRPr lang="en-US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Tigo Tanzania, World Remit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ookman Old Style" panose="02050604050505020204" pitchFamily="18" charset="0"/>
                        </a:rPr>
                        <a:t>AIRTEL</a:t>
                      </a:r>
                      <a:endParaRPr lang="en-US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DRC, Niger, Malawi, Zambia, Tanzania, Kenya, Congo Brazzaville, Ghana.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152400"/>
            <a:ext cx="7391400" cy="914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Infrastructure </a:t>
            </a:r>
            <a:r>
              <a:rPr lang="en-US" sz="32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developments (Cont’)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29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4" y="-1489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Bookman Old Style" panose="02050604050505020204" pitchFamily="18" charset="0"/>
              </a:rPr>
              <a:t>Institutional arrangements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1320" y="3249835"/>
            <a:ext cx="1752600" cy="32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Governor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17761" y="4290498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DG, Financial Stability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15402" y="5026046"/>
            <a:ext cx="1317938" cy="814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Supervision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39402" y="5026046"/>
            <a:ext cx="1470338" cy="814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MFI Supervision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11320" y="5026046"/>
            <a:ext cx="1752600" cy="814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Payment System Department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565500" y="5026046"/>
            <a:ext cx="1301840" cy="814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 Bank Supervision (Insurance)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2"/>
            <a:endCxn id="38" idx="0"/>
          </p:cNvCxnSpPr>
          <p:nvPr/>
        </p:nvCxnSpPr>
        <p:spPr>
          <a:xfrm>
            <a:off x="4387620" y="3578246"/>
            <a:ext cx="0" cy="2053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8" idx="0"/>
          </p:cNvCxnSpPr>
          <p:nvPr/>
        </p:nvCxnSpPr>
        <p:spPr>
          <a:xfrm flipH="1">
            <a:off x="4387620" y="4823898"/>
            <a:ext cx="6441" cy="2021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23940" y="4621748"/>
            <a:ext cx="987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23940" y="4621748"/>
            <a:ext cx="0" cy="381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999940" y="4393148"/>
            <a:ext cx="2511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9940" y="4393148"/>
            <a:ext cx="0" cy="609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63920" y="4621748"/>
            <a:ext cx="993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57740" y="4621748"/>
            <a:ext cx="0" cy="404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511320" y="3783548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Vice Governor</a:t>
            </a:r>
            <a:endParaRPr lang="en-US" b="1" dirty="0"/>
          </a:p>
        </p:txBody>
      </p:sp>
      <p:cxnSp>
        <p:nvCxnSpPr>
          <p:cNvPr id="41" name="Straight Connector 40"/>
          <p:cNvCxnSpPr>
            <a:stCxn id="38" idx="2"/>
            <a:endCxn id="5" idx="0"/>
          </p:cNvCxnSpPr>
          <p:nvPr/>
        </p:nvCxnSpPr>
        <p:spPr>
          <a:xfrm>
            <a:off x="4387620" y="4088348"/>
            <a:ext cx="6441" cy="2021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127599" y="5002749"/>
            <a:ext cx="1873341" cy="838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Financial Stability monitoring &amp; policy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270361" y="4393148"/>
            <a:ext cx="2663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934140" y="4393148"/>
            <a:ext cx="0" cy="63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04879" y="2590800"/>
            <a:ext cx="1759041" cy="480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Board of Directors</a:t>
            </a:r>
            <a:endParaRPr lang="en-US" b="1" dirty="0"/>
          </a:p>
        </p:txBody>
      </p:sp>
      <p:cxnSp>
        <p:nvCxnSpPr>
          <p:cNvPr id="53" name="Straight Connector 52"/>
          <p:cNvCxnSpPr>
            <a:stCxn id="51" idx="2"/>
            <a:endCxn id="4" idx="0"/>
          </p:cNvCxnSpPr>
          <p:nvPr/>
        </p:nvCxnSpPr>
        <p:spPr>
          <a:xfrm>
            <a:off x="4384400" y="3071297"/>
            <a:ext cx="3220" cy="1785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659487" y="1495308"/>
            <a:ext cx="4046113" cy="5697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Bookman Old Style" panose="02050604050505020204" pitchFamily="18" charset="0"/>
              </a:rPr>
              <a:t>BNR Organizational Structure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Bookman Old Style" panose="02050604050505020204" pitchFamily="18" charset="0"/>
              </a:rPr>
              <a:t>Coordination and cooperation with other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MoU between BNR and </a:t>
            </a:r>
            <a:r>
              <a:rPr lang="en-US" dirty="0">
                <a:latin typeface="Bookman Old Style" panose="02050604050505020204" pitchFamily="18" charset="0"/>
              </a:rPr>
              <a:t>Rwanda Utility Regulatory </a:t>
            </a:r>
            <a:r>
              <a:rPr lang="en-US" dirty="0" smtClean="0">
                <a:latin typeface="Bookman Old Style" panose="02050604050505020204" pitchFamily="18" charset="0"/>
              </a:rPr>
              <a:t>Agency (RURA). </a:t>
            </a:r>
          </a:p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MoU between BNR and Capital Market Authority (CMA).</a:t>
            </a:r>
            <a:endParaRPr lang="en-US" dirty="0">
              <a:latin typeface="Bookman Old Style" panose="02050604050505020204" pitchFamily="18" charset="0"/>
            </a:endParaRPr>
          </a:p>
          <a:p>
            <a:pPr algn="just"/>
            <a:r>
              <a:rPr lang="en-US" dirty="0">
                <a:latin typeface="Bookman Old Style" panose="02050604050505020204" pitchFamily="18" charset="0"/>
              </a:rPr>
              <a:t>BNR also cooperates with other central banks with regard to the oversight of EAPS and REPSS and other payment services provision through information sharing</a:t>
            </a:r>
            <a:r>
              <a:rPr lang="en-US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Challenges</a:t>
            </a:r>
            <a:endParaRPr lang="en-US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010400" cy="4800600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Technology being ahead of regulation;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Low </a:t>
            </a: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skills on oversight of </a:t>
            </a:r>
            <a:r>
              <a:rPr lang="en-US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new technologies;</a:t>
            </a:r>
            <a:endParaRPr lang="en-US" dirty="0">
              <a:solidFill>
                <a:prstClr val="black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Low </a:t>
            </a: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public </a:t>
            </a:r>
            <a:r>
              <a:rPr lang="en-US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awareness;</a:t>
            </a:r>
          </a:p>
          <a:p>
            <a:pPr lvl="0" algn="just"/>
            <a:r>
              <a:rPr lang="en-US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itchFamily="18" charset="0"/>
              </a:rPr>
              <a:t>Different legal requirements for cross border transactions;</a:t>
            </a:r>
          </a:p>
          <a:p>
            <a:pPr algn="just"/>
            <a:endParaRPr lang="en-US" dirty="0">
              <a:latin typeface="Bookman Old Style" panose="02050604050505020204" pitchFamily="18" charset="0"/>
            </a:endParaRPr>
          </a:p>
          <a:p>
            <a:pPr algn="just"/>
            <a:endParaRPr lang="en-US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lvl="0" algn="just"/>
            <a:endParaRPr lang="en-US" dirty="0" smtClean="0">
              <a:solidFill>
                <a:prstClr val="black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 algn="just"/>
            <a:endParaRPr lang="en-US" dirty="0" smtClean="0">
              <a:solidFill>
                <a:prstClr val="black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 algn="just"/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Way Forward</a:t>
            </a:r>
            <a:endParaRPr lang="en-US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162800" cy="4525963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latin typeface="Bookman Old Style" panose="02050604050505020204" pitchFamily="18" charset="0"/>
              </a:rPr>
              <a:t>Enhance cooperation with foreign </a:t>
            </a:r>
            <a:r>
              <a:rPr lang="en-US" sz="3600" dirty="0" smtClean="0">
                <a:latin typeface="Bookman Old Style" panose="02050604050505020204" pitchFamily="18" charset="0"/>
              </a:rPr>
              <a:t>regulators;</a:t>
            </a:r>
            <a:endParaRPr lang="en-US" sz="3600" dirty="0">
              <a:latin typeface="Bookman Old Style" panose="02050604050505020204" pitchFamily="18" charset="0"/>
            </a:endParaRPr>
          </a:p>
          <a:p>
            <a:pPr algn="just"/>
            <a:r>
              <a:rPr lang="en-US" sz="3600" dirty="0" smtClean="0">
                <a:latin typeface="Bookman Old Style" panose="02050604050505020204" pitchFamily="18" charset="0"/>
              </a:rPr>
              <a:t>Enforce </a:t>
            </a:r>
            <a:r>
              <a:rPr lang="en-US" sz="3600" dirty="0">
                <a:latin typeface="Bookman Old Style" panose="02050604050505020204" pitchFamily="18" charset="0"/>
              </a:rPr>
              <a:t>consumer protection </a:t>
            </a:r>
            <a:r>
              <a:rPr lang="en-US" sz="3600" dirty="0" smtClean="0">
                <a:latin typeface="Bookman Old Style" panose="02050604050505020204" pitchFamily="18" charset="0"/>
              </a:rPr>
              <a:t>measures;</a:t>
            </a:r>
            <a:endParaRPr lang="en-US" sz="3600" dirty="0">
              <a:latin typeface="Bookman Old Style" panose="02050604050505020204" pitchFamily="18" charset="0"/>
            </a:endParaRPr>
          </a:p>
          <a:p>
            <a:pPr algn="just"/>
            <a:r>
              <a:rPr lang="en-US" sz="3600" dirty="0">
                <a:latin typeface="Bookman Old Style" panose="02050604050505020204" pitchFamily="18" charset="0"/>
              </a:rPr>
              <a:t>Regular monitoring of operations and onsite </a:t>
            </a:r>
            <a:r>
              <a:rPr lang="en-US" sz="3600" dirty="0" smtClean="0">
                <a:latin typeface="Bookman Old Style" panose="02050604050505020204" pitchFamily="18" charset="0"/>
              </a:rPr>
              <a:t>visits;</a:t>
            </a:r>
            <a:endParaRPr lang="en-US" sz="36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401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Times New Roman</vt:lpstr>
      <vt:lpstr>Wingdings</vt:lpstr>
      <vt:lpstr>template</vt:lpstr>
      <vt:lpstr>Office Theme</vt:lpstr>
      <vt:lpstr>   Payment Systems Oversight approach                                16th October, 2017</vt:lpstr>
      <vt:lpstr>Presentation Outline</vt:lpstr>
      <vt:lpstr>Current legal and regulatory framework</vt:lpstr>
      <vt:lpstr>Infrastructure developments</vt:lpstr>
      <vt:lpstr>PowerPoint Presentation</vt:lpstr>
      <vt:lpstr>Institutional arrangements</vt:lpstr>
      <vt:lpstr>Coordination and cooperation with other regulators</vt:lpstr>
      <vt:lpstr>Challenges</vt:lpstr>
      <vt:lpstr>Way Forward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Payment Systems Oversight approach                                16th October, 2017</dc:title>
  <dc:creator>user</dc:creator>
  <cp:lastModifiedBy>pofsm3</cp:lastModifiedBy>
  <cp:revision>3</cp:revision>
  <dcterms:modified xsi:type="dcterms:W3CDTF">2017-10-17T11:35:07Z</dcterms:modified>
</cp:coreProperties>
</file>