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53" r:id="rId2"/>
    <p:sldId id="416" r:id="rId3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76" autoAdjust="0"/>
  </p:normalViewPr>
  <p:slideViewPr>
    <p:cSldViewPr>
      <p:cViewPr>
        <p:scale>
          <a:sx n="94" d="100"/>
          <a:sy n="94" d="100"/>
        </p:scale>
        <p:origin x="-2172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27C3B-BFE7-4ABD-BF0D-F567ED6FA7CF}" type="datetimeFigureOut">
              <a:rPr lang="en-ZA" smtClean="0"/>
              <a:t>17/10/2017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48256-D4D9-487D-A43B-CD6B8F2903C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973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2" charset="0"/>
                <a:ea typeface="MS PGothic" pitchFamily="32" charset="-128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itchFamily="32" charset="0"/>
                <a:ea typeface="MS PGothic" pitchFamily="32" charset="-128"/>
              </a:defRPr>
            </a:lvl1pPr>
          </a:lstStyle>
          <a:p>
            <a:pPr>
              <a:defRPr/>
            </a:pPr>
            <a:fld id="{2178D6D9-C5C6-4CC2-A232-B4B06D418216}" type="datetimeFigureOut">
              <a:rPr lang="en-ZA"/>
              <a:pPr>
                <a:defRPr/>
              </a:pPr>
              <a:t>17/10/2017</a:t>
            </a:fld>
            <a:endParaRPr lang="en-ZA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2" charset="0"/>
                <a:ea typeface="MS PGothic" pitchFamily="32" charset="-128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2" charset="0"/>
                <a:ea typeface="MS PGothic" pitchFamily="32" charset="-128"/>
              </a:defRPr>
            </a:lvl1pPr>
          </a:lstStyle>
          <a:p>
            <a:pPr>
              <a:defRPr/>
            </a:pPr>
            <a:fld id="{92A4A69C-8682-42BA-8244-BBC276C9C2C6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164633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420C9-4C19-4107-BD02-919F6B4F6AC5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AFE11-19FF-494F-8E49-4247835EB2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47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C3022-57DF-4B99-AAE7-34866AB08CFA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2761F-22B3-44A0-A590-54A4375F9C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46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E5A0-F7BC-4C55-A150-4381166BDBA8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556A2-8EE0-42F9-8765-5515DD5EB6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95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828E-05F7-4D20-A458-A5335CA14B0B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1592D-7D9D-4B3A-B8B1-78D18548A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6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6A92B-6DCB-4019-9141-64682F154530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848BF-AA68-49B1-B9E1-8C0D976C78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74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3E68B-F3BC-4045-BB39-4BF64E066D72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79020-5C53-47FD-AD7F-6CBB53A63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67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53597-B13A-4486-806F-99BADA214D18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91CF1-2F19-47A4-B62E-1C757FB5A8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13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0FF1C-EAE8-4B0E-BE80-7B101A48D6C5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5355A-00E7-40C0-9B52-70EB4247E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15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F997E-8D6A-4E90-BB10-5414FBE7E262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61E42-1DD6-486D-882A-09B782F4DE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01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4FCD7-371E-412A-B478-4AE6B8F1480E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0BAAA-2426-4A28-975E-95B60BE613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20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48E87-D8A3-4F5C-B9C4-D2DA3418FD62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E2FA1-8E88-48CB-9E89-E1342DCD23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35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9D917F04-D6E4-4CF1-926D-2E7C2002BAA5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2" charset="0"/>
                <a:ea typeface="MS PGothic" pitchFamily="32" charset="-128"/>
                <a:cs typeface="Arial" charset="0"/>
              </a:defRPr>
            </a:lvl1pPr>
          </a:lstStyle>
          <a:p>
            <a:pPr>
              <a:defRPr/>
            </a:pPr>
            <a:fld id="{2568D56F-F0AF-4BEE-91FB-00D225A5DA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Stats_Exercises.x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>
          <a:xfrm>
            <a:off x="463550" y="1066800"/>
            <a:ext cx="7921625" cy="1825625"/>
          </a:xfrm>
        </p:spPr>
        <p:txBody>
          <a:bodyPr/>
          <a:lstStyle/>
          <a:p>
            <a:pPr eaLnBrk="1" hangingPunct="1"/>
            <a:r>
              <a:rPr lang="en-US" sz="2800" smtClean="0"/>
              <a:t>The Regional Workshop on the Practical Application of Payment Systems Operations and Oversight </a:t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Windhoek – October 2017 </a:t>
            </a:r>
            <a:br>
              <a:rPr lang="en-US" sz="2800" smtClean="0"/>
            </a:br>
            <a:endParaRPr lang="en-ZA" sz="2800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4294967295"/>
          </p:nvPr>
        </p:nvSpPr>
        <p:spPr>
          <a:xfrm>
            <a:off x="609600" y="3276600"/>
            <a:ext cx="7620000" cy="7620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b="1" dirty="0" smtClean="0">
                <a:solidFill>
                  <a:srgbClr val="A50021"/>
                </a:solidFill>
              </a:rPr>
              <a:t>Statistical analysis: Exercises </a:t>
            </a:r>
            <a:endParaRPr lang="en-ZA" b="1" dirty="0" smtClean="0">
              <a:solidFill>
                <a:srgbClr val="A50021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68313" y="2566988"/>
            <a:ext cx="6624637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endParaRPr lang="en-US" sz="2000" b="1">
              <a:solidFill>
                <a:srgbClr val="990033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62000" y="5029200"/>
            <a:ext cx="51847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dirty="0" err="1">
                <a:solidFill>
                  <a:srgbClr val="990033"/>
                </a:solidFill>
              </a:rPr>
              <a:t>Hopolang</a:t>
            </a:r>
            <a:r>
              <a:rPr lang="en-US" sz="2800" dirty="0">
                <a:solidFill>
                  <a:srgbClr val="990033"/>
                </a:solidFill>
              </a:rPr>
              <a:t> Phillip </a:t>
            </a:r>
            <a:r>
              <a:rPr lang="en-US" sz="2800" dirty="0" err="1">
                <a:solidFill>
                  <a:srgbClr val="990033"/>
                </a:solidFill>
              </a:rPr>
              <a:t>Mashele</a:t>
            </a:r>
            <a:endParaRPr lang="en-US" sz="28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r>
              <a:rPr lang="en-ZA" sz="2800" smtClean="0"/>
              <a:t>Exercises</a:t>
            </a:r>
            <a:br>
              <a:rPr lang="en-ZA" sz="2800" smtClean="0"/>
            </a:br>
            <a:endParaRPr lang="en-US" sz="2800" smtClean="0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75688" cy="45259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/>
              <a:t>Open </a:t>
            </a:r>
            <a:r>
              <a:rPr lang="en-US" sz="2000" dirty="0" smtClean="0">
                <a:hlinkClick r:id="rId2" action="ppaction://hlinkfile"/>
              </a:rPr>
              <a:t>Stats-Exercises.xls</a:t>
            </a:r>
            <a:r>
              <a:rPr lang="en-US" sz="2000" dirty="0" smtClean="0"/>
              <a:t> </a:t>
            </a:r>
            <a:endParaRPr lang="en-US" sz="2000" dirty="0"/>
          </a:p>
          <a:p>
            <a:pPr marL="457200" indent="-457200">
              <a:buFont typeface="+mj-lt"/>
              <a:buAutoNum type="arabicPeriod"/>
              <a:defRPr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/>
              <a:t>Open </a:t>
            </a:r>
            <a:r>
              <a:rPr lang="en-US" sz="2000" dirty="0">
                <a:hlinkClick r:id="rId2" action="ppaction://hlinkfile"/>
              </a:rPr>
              <a:t>Stats-Exercises.xls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  <a:defRPr/>
            </a:pPr>
            <a:r>
              <a:rPr lang="en-US" sz="2000" dirty="0" smtClean="0"/>
              <a:t>Assume that the annual Earnings Per Share (EPS) of a large </a:t>
            </a:r>
            <a:r>
              <a:rPr lang="en-US" sz="2000" smtClean="0"/>
              <a:t>sample </a:t>
            </a:r>
            <a:r>
              <a:rPr lang="en-US" sz="2000" smtClean="0"/>
              <a:t>of Central </a:t>
            </a:r>
            <a:r>
              <a:rPr lang="en-US" sz="2000" dirty="0" smtClean="0"/>
              <a:t>Banks in Africa are normally distributed with the mean of $6.00 and the standard deviation of $2.</a:t>
            </a:r>
          </a:p>
          <a:p>
            <a:pPr marL="762000" lvl="1" indent="-304800">
              <a:buClr>
                <a:srgbClr val="A50021"/>
              </a:buClr>
              <a:buFontTx/>
              <a:buAutoNum type="alphaLcPeriod"/>
              <a:defRPr/>
            </a:pPr>
            <a:r>
              <a:rPr lang="en-US" sz="2000" b="1" dirty="0" smtClean="0">
                <a:solidFill>
                  <a:srgbClr val="A50021"/>
                </a:solidFill>
              </a:rPr>
              <a:t>What is the probability that the EPS values are </a:t>
            </a:r>
            <a:r>
              <a:rPr lang="en-US" sz="2000" b="1" dirty="0" smtClean="0">
                <a:solidFill>
                  <a:schemeClr val="accent2"/>
                </a:solidFill>
              </a:rPr>
              <a:t>at most</a:t>
            </a:r>
            <a:r>
              <a:rPr lang="en-US" sz="2000" b="1" dirty="0" smtClean="0">
                <a:solidFill>
                  <a:srgbClr val="A50021"/>
                </a:solidFill>
              </a:rPr>
              <a:t> $4.10?</a:t>
            </a:r>
          </a:p>
          <a:p>
            <a:pPr marL="762000" lvl="1" indent="-304800">
              <a:buClr>
                <a:srgbClr val="A50021"/>
              </a:buClr>
              <a:buFontTx/>
              <a:buAutoNum type="alphaLcPeriod"/>
              <a:defRPr/>
            </a:pPr>
            <a:r>
              <a:rPr lang="en-US" sz="2000" b="1" dirty="0" smtClean="0">
                <a:solidFill>
                  <a:srgbClr val="A50021"/>
                </a:solidFill>
              </a:rPr>
              <a:t>Determine the probability that EPS values will </a:t>
            </a:r>
            <a:r>
              <a:rPr lang="en-US" sz="2000" b="1" dirty="0" smtClean="0">
                <a:solidFill>
                  <a:schemeClr val="accent2"/>
                </a:solidFill>
              </a:rPr>
              <a:t>exceed</a:t>
            </a:r>
            <a:r>
              <a:rPr lang="en-US" sz="2000" b="1" dirty="0" smtClean="0">
                <a:solidFill>
                  <a:srgbClr val="A50021"/>
                </a:solidFill>
              </a:rPr>
              <a:t> $3.64</a:t>
            </a:r>
            <a:r>
              <a:rPr lang="en-US" sz="2000" b="1" dirty="0" smtClean="0">
                <a:solidFill>
                  <a:srgbClr val="A50021"/>
                </a:solidFill>
              </a:rPr>
              <a:t>?</a:t>
            </a:r>
          </a:p>
          <a:p>
            <a:pPr marL="762000" lvl="1" indent="-304800">
              <a:buClr>
                <a:srgbClr val="A50021"/>
              </a:buClr>
              <a:buFontTx/>
              <a:buAutoNum type="alphaLcPeriod"/>
              <a:defRPr/>
            </a:pPr>
            <a:endParaRPr lang="en-US" sz="2000" b="1" dirty="0">
              <a:solidFill>
                <a:srgbClr val="A50021"/>
              </a:solidFill>
            </a:endParaRPr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en-US" sz="2000" dirty="0"/>
              <a:t>Open </a:t>
            </a:r>
            <a:r>
              <a:rPr lang="en-US" sz="2000" dirty="0">
                <a:hlinkClick r:id="rId2" action="ppaction://hlinkfile"/>
              </a:rPr>
              <a:t>Stats-Exercises.xls</a:t>
            </a:r>
            <a:r>
              <a:rPr lang="en-US" sz="2000" dirty="0"/>
              <a:t>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2000" dirty="0" smtClean="0">
                <a:ea typeface="Calibri"/>
                <a:cs typeface="Times New Roman"/>
              </a:rPr>
              <a:t>The </a:t>
            </a:r>
            <a:r>
              <a:rPr lang="en-ZA" sz="2000" dirty="0">
                <a:ea typeface="Calibri"/>
                <a:cs typeface="Times New Roman"/>
              </a:rPr>
              <a:t>average weight of a raspberry is 4.4 </a:t>
            </a:r>
            <a:r>
              <a:rPr lang="en-ZA" sz="2000" dirty="0" smtClean="0">
                <a:ea typeface="Calibri"/>
                <a:cs typeface="Times New Roman"/>
              </a:rPr>
              <a:t>g </a:t>
            </a:r>
            <a:r>
              <a:rPr lang="en-ZA" sz="2000" dirty="0">
                <a:ea typeface="Calibri"/>
                <a:cs typeface="Times New Roman"/>
              </a:rPr>
              <a:t>with a standard deviation of 1.3 </a:t>
            </a:r>
            <a:r>
              <a:rPr lang="en-ZA" sz="2000" dirty="0" smtClean="0">
                <a:ea typeface="Calibri"/>
                <a:cs typeface="Times New Roman"/>
              </a:rPr>
              <a:t>g. </a:t>
            </a:r>
            <a:r>
              <a:rPr lang="en-ZA" sz="2000" b="1" dirty="0">
                <a:solidFill>
                  <a:schemeClr val="accent2"/>
                </a:solidFill>
                <a:ea typeface="Calibri"/>
                <a:cs typeface="Times New Roman"/>
              </a:rPr>
              <a:t>What is the probability that a randomly selected raspberry would weigh at least 3.1 </a:t>
            </a:r>
            <a:r>
              <a:rPr lang="en-ZA" sz="2000" b="1" dirty="0" smtClean="0">
                <a:solidFill>
                  <a:schemeClr val="accent2"/>
                </a:solidFill>
                <a:ea typeface="Calibri"/>
                <a:cs typeface="Times New Roman"/>
              </a:rPr>
              <a:t>g </a:t>
            </a:r>
            <a:r>
              <a:rPr lang="en-ZA" sz="2000" b="1" dirty="0">
                <a:solidFill>
                  <a:schemeClr val="accent2"/>
                </a:solidFill>
                <a:ea typeface="Calibri"/>
                <a:cs typeface="Times New Roman"/>
              </a:rPr>
              <a:t>but not more than 7.0 </a:t>
            </a:r>
            <a:r>
              <a:rPr lang="en-ZA" sz="2000" b="1" dirty="0" smtClean="0">
                <a:solidFill>
                  <a:schemeClr val="accent2"/>
                </a:solidFill>
                <a:ea typeface="Calibri"/>
                <a:cs typeface="Times New Roman"/>
              </a:rPr>
              <a:t>g?</a:t>
            </a:r>
            <a:endParaRPr lang="en-ZA" sz="2000" b="1" dirty="0">
              <a:solidFill>
                <a:schemeClr val="accent2"/>
              </a:solidFill>
              <a:ea typeface="Calibri"/>
              <a:cs typeface="Times New Roman"/>
            </a:endParaRPr>
          </a:p>
          <a:p>
            <a:pPr marL="57150" indent="0">
              <a:buClr>
                <a:srgbClr val="A50021"/>
              </a:buClr>
              <a:buNone/>
              <a:defRPr/>
            </a:pPr>
            <a:endParaRPr lang="en-US" sz="2400" b="1" dirty="0" smtClean="0">
              <a:solidFill>
                <a:srgbClr val="A50021"/>
              </a:solidFill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780050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11188</TotalTime>
  <Words>95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Regional Workshop on the Practical Application of Payment Systems Operations and Oversight   Windhoek – October 2017  </vt:lpstr>
      <vt:lpstr>Exercises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farai</dc:creator>
  <cp:lastModifiedBy>Phillip Mashele</cp:lastModifiedBy>
  <cp:revision>433</cp:revision>
  <cp:lastPrinted>2017-10-17T16:10:33Z</cp:lastPrinted>
  <dcterms:created xsi:type="dcterms:W3CDTF">2014-01-22T10:06:30Z</dcterms:created>
  <dcterms:modified xsi:type="dcterms:W3CDTF">2017-10-17T16:12:12Z</dcterms:modified>
</cp:coreProperties>
</file>