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6" r:id="rId4"/>
    <p:sldId id="267" r:id="rId5"/>
    <p:sldId id="276" r:id="rId6"/>
    <p:sldId id="273" r:id="rId7"/>
    <p:sldId id="263" r:id="rId8"/>
    <p:sldId id="270" r:id="rId9"/>
    <p:sldId id="262" r:id="rId10"/>
    <p:sldId id="275" r:id="rId11"/>
    <p:sldId id="259" r:id="rId12"/>
    <p:sldId id="261" r:id="rId13"/>
    <p:sldId id="269" r:id="rId14"/>
    <p:sldId id="271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5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6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7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0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2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3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7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5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4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9EA18-7031-4858-AAD6-5D22F2762957}" type="datetimeFigureOut">
              <a:rPr lang="en-US" smtClean="0"/>
              <a:t>16-Oct-17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7CA1-23B8-4DAE-A839-67983604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9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00398"/>
          </a:xfrm>
        </p:spPr>
        <p:txBody>
          <a:bodyPr>
            <a:normAutofit/>
          </a:bodyPr>
          <a:lstStyle/>
          <a:p>
            <a:r>
              <a:rPr lang="en-US" dirty="0" smtClean="0"/>
              <a:t>BANK OF TANZANIA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Regional workshop on Practical </a:t>
            </a:r>
            <a:r>
              <a:rPr lang="en-US" sz="4000" dirty="0"/>
              <a:t>A</a:t>
            </a:r>
            <a:r>
              <a:rPr lang="en-US" sz="4000" dirty="0" smtClean="0"/>
              <a:t>pplications of Payment </a:t>
            </a:r>
            <a:r>
              <a:rPr lang="en-US" sz="4000" dirty="0"/>
              <a:t>S</a:t>
            </a:r>
            <a:r>
              <a:rPr lang="en-US" sz="4000" dirty="0" smtClean="0"/>
              <a:t>ystems </a:t>
            </a:r>
            <a:r>
              <a:rPr lang="en-US" sz="4000" dirty="0"/>
              <a:t>O</a:t>
            </a:r>
            <a:r>
              <a:rPr lang="en-US" sz="4000" dirty="0" smtClean="0"/>
              <a:t>perations and Oversight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en-US" dirty="0" smtClean="0"/>
              <a:t>October 2017</a:t>
            </a:r>
          </a:p>
          <a:p>
            <a:r>
              <a:rPr lang="en-US" dirty="0" smtClean="0"/>
              <a:t>Windhoek – Namibia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528400"/>
              </p:ext>
            </p:extLst>
          </p:nvPr>
        </p:nvGraphicFramePr>
        <p:xfrm>
          <a:off x="9051306" y="797911"/>
          <a:ext cx="13049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Picture" r:id="rId3" imgW="1409700" imgH="1353312" progId="Word.Picture.8">
                  <p:embed/>
                </p:oleObj>
              </mc:Choice>
              <mc:Fallback>
                <p:oleObj name="Picture" r:id="rId3" imgW="1409700" imgH="1353312" progId="Word.Picture.8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51306" y="797911"/>
                        <a:ext cx="130492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7" name="Picture 43" descr="mefmi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1" y="988411"/>
            <a:ext cx="9048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98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Coordination and </a:t>
            </a:r>
            <a:r>
              <a:rPr lang="en-US" dirty="0" smtClean="0"/>
              <a:t>Co </a:t>
            </a:r>
            <a:r>
              <a:rPr lang="en-US" dirty="0" err="1" smtClean="0"/>
              <a:t>orperation</a:t>
            </a:r>
            <a:r>
              <a:rPr lang="en-US" dirty="0" smtClean="0"/>
              <a:t> </a:t>
            </a:r>
            <a:r>
              <a:rPr lang="en-US" dirty="0"/>
              <a:t>with other </a:t>
            </a:r>
            <a:r>
              <a:rPr lang="en-US" dirty="0" smtClean="0"/>
              <a:t>Regulators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</a:p>
          <a:p>
            <a:pPr lvl="1"/>
            <a:r>
              <a:rPr lang="en-US" dirty="0" smtClean="0"/>
              <a:t>Tanzania Communications Regulatory Authority (TCRA) </a:t>
            </a:r>
          </a:p>
          <a:p>
            <a:pPr lvl="1"/>
            <a:r>
              <a:rPr lang="en-US" dirty="0" smtClean="0"/>
              <a:t>Financial Intelligence Unit (FIU), </a:t>
            </a:r>
          </a:p>
          <a:p>
            <a:pPr lvl="1"/>
            <a:r>
              <a:rPr lang="en-US" dirty="0" smtClean="0"/>
              <a:t>Ministry of Finance (MOF</a:t>
            </a:r>
            <a:r>
              <a:rPr lang="en-US" dirty="0"/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The Capital Markets and Securities Authority (CMSA) is a Government Agency established to promote and regulate securities business in the country. </a:t>
            </a:r>
            <a:endParaRPr lang="en-US" dirty="0" smtClean="0"/>
          </a:p>
          <a:p>
            <a:pPr lvl="2"/>
            <a:r>
              <a:rPr lang="en-US" dirty="0" smtClean="0"/>
              <a:t>It </a:t>
            </a:r>
            <a:r>
              <a:rPr lang="en-US" dirty="0"/>
              <a:t>was established under Capital Markets and Securities Act, </a:t>
            </a:r>
            <a:r>
              <a:rPr lang="en-US" dirty="0" smtClean="0"/>
              <a:t>1994.</a:t>
            </a:r>
          </a:p>
          <a:p>
            <a:r>
              <a:rPr lang="en-US" dirty="0" smtClean="0"/>
              <a:t>International bodies</a:t>
            </a:r>
          </a:p>
          <a:p>
            <a:pPr lvl="1"/>
            <a:r>
              <a:rPr lang="en-US" dirty="0" smtClean="0"/>
              <a:t>World Bank</a:t>
            </a:r>
          </a:p>
          <a:p>
            <a:pPr lvl="1"/>
            <a:r>
              <a:rPr lang="en-US" dirty="0" smtClean="0"/>
              <a:t>Regional integration bodies (EAC, SADC, AFI, …..)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47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Challenges - Cross </a:t>
            </a:r>
            <a:r>
              <a:rPr lang="en-US" dirty="0"/>
              <a:t>border payments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EAPS..</a:t>
            </a:r>
          </a:p>
          <a:p>
            <a:pPr lvl="1"/>
            <a:r>
              <a:rPr lang="en-US" dirty="0" smtClean="0"/>
              <a:t>Challenges </a:t>
            </a:r>
            <a:r>
              <a:rPr lang="en-US" dirty="0"/>
              <a:t>from the existing architecture</a:t>
            </a:r>
          </a:p>
          <a:p>
            <a:pPr lvl="1"/>
            <a:r>
              <a:rPr lang="en-US" dirty="0"/>
              <a:t>Delay in processing transactions from the 3 systems</a:t>
            </a:r>
          </a:p>
          <a:p>
            <a:pPr lvl="1"/>
            <a:r>
              <a:rPr lang="en-US" dirty="0"/>
              <a:t>Maintenance for the 3 systems is </a:t>
            </a:r>
            <a:r>
              <a:rPr lang="en-US" dirty="0" smtClean="0"/>
              <a:t>huge</a:t>
            </a:r>
          </a:p>
          <a:p>
            <a:pPr lvl="1"/>
            <a:r>
              <a:rPr lang="en-ZW" dirty="0"/>
              <a:t>Countries are at different levels of development </a:t>
            </a:r>
          </a:p>
          <a:p>
            <a:pPr lvl="1"/>
            <a:r>
              <a:rPr lang="en-US" dirty="0" smtClean="0"/>
              <a:t>Currency compatibility </a:t>
            </a:r>
          </a:p>
          <a:p>
            <a:r>
              <a:rPr lang="en-US" dirty="0" smtClean="0"/>
              <a:t>Interoperability of Mobile Payments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9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714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Interoperability </a:t>
            </a:r>
            <a:r>
              <a:rPr lang="en-US" sz="3200" dirty="0"/>
              <a:t>of Mobile Payments</a:t>
            </a:r>
          </a:p>
          <a:p>
            <a:r>
              <a:rPr lang="en-US" dirty="0" smtClean="0"/>
              <a:t>RTGS </a:t>
            </a:r>
            <a:r>
              <a:rPr lang="en-US" dirty="0"/>
              <a:t>Modernization </a:t>
            </a:r>
            <a:r>
              <a:rPr lang="en-US" dirty="0" smtClean="0"/>
              <a:t>Project</a:t>
            </a:r>
            <a:endParaRPr lang="en-US" altLang="en-US" sz="3000" dirty="0" smtClean="0"/>
          </a:p>
          <a:p>
            <a:pPr lvl="1"/>
            <a:r>
              <a:rPr lang="en-US" altLang="en-US" sz="2600" dirty="0" smtClean="0"/>
              <a:t>Due </a:t>
            </a:r>
            <a:r>
              <a:rPr lang="en-US" altLang="en-US" sz="2600" dirty="0"/>
              <a:t>to various demands and developments for new functionalities (Multi-currency and Interfaces for Revenue Authority, Ministry of Finance and </a:t>
            </a:r>
            <a:r>
              <a:rPr lang="en-US" altLang="en-US" sz="2600" dirty="0" smtClean="0"/>
              <a:t>DSE)</a:t>
            </a:r>
          </a:p>
          <a:p>
            <a:pPr lvl="1"/>
            <a:r>
              <a:rPr lang="en-US" sz="3000" dirty="0" smtClean="0"/>
              <a:t>Technology: </a:t>
            </a:r>
            <a:r>
              <a:rPr lang="en-US" altLang="en-US" sz="3000" dirty="0" smtClean="0"/>
              <a:t>Payment </a:t>
            </a:r>
            <a:r>
              <a:rPr lang="en-US" altLang="en-US" sz="3000" dirty="0"/>
              <a:t>system to meet international standards e.g. ISO 20022 </a:t>
            </a:r>
            <a:r>
              <a:rPr lang="en-US" altLang="en-US" sz="3000" dirty="0" smtClean="0"/>
              <a:t>Compliance</a:t>
            </a:r>
            <a:endParaRPr lang="en-IN" altLang="en-US" sz="3000" dirty="0"/>
          </a:p>
          <a:p>
            <a:pPr lvl="1"/>
            <a:r>
              <a:rPr lang="en-IN" altLang="en-US" sz="3000" dirty="0"/>
              <a:t>Developing efficient payment systems in the country and to meet the broader needs of the economy.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dirty="0"/>
              <a:t>Innovations in payment systems tend to be ahead of regulation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Lack of </a:t>
            </a:r>
            <a:r>
              <a:rPr lang="en-US" altLang="en-US" dirty="0" smtClean="0"/>
              <a:t>skills- </a:t>
            </a:r>
            <a:r>
              <a:rPr lang="en-US" dirty="0"/>
              <a:t>capacity building is necessary as new technologies lead to the emergence of new payment products in the financial services space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High </a:t>
            </a:r>
            <a:r>
              <a:rPr lang="en-ZA" dirty="0"/>
              <a:t>transaction cost </a:t>
            </a:r>
          </a:p>
          <a:p>
            <a:pPr>
              <a:lnSpc>
                <a:spcPct val="150000"/>
              </a:lnSpc>
            </a:pPr>
            <a:r>
              <a:rPr lang="en-ZA" dirty="0"/>
              <a:t>Low </a:t>
            </a:r>
            <a:r>
              <a:rPr lang="en-ZA" dirty="0" smtClean="0"/>
              <a:t>Literacy/awareness </a:t>
            </a:r>
            <a:r>
              <a:rPr lang="en-ZA" dirty="0"/>
              <a:t>Level </a:t>
            </a:r>
          </a:p>
          <a:p>
            <a:pPr>
              <a:lnSpc>
                <a:spcPct val="150000"/>
              </a:lnSpc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63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Support modernization process</a:t>
            </a:r>
          </a:p>
          <a:p>
            <a:pPr lvl="1"/>
            <a:r>
              <a:rPr lang="en-US" altLang="en-US" dirty="0"/>
              <a:t>Support the existing payment systems (Clearing and settlement systems)</a:t>
            </a:r>
          </a:p>
          <a:p>
            <a:pPr lvl="1"/>
            <a:r>
              <a:rPr lang="en-US" altLang="en-US" dirty="0"/>
              <a:t>System </a:t>
            </a:r>
            <a:r>
              <a:rPr lang="en-US" altLang="en-US" dirty="0" smtClean="0"/>
              <a:t>enhancements</a:t>
            </a:r>
          </a:p>
          <a:p>
            <a:pPr lvl="2"/>
            <a:r>
              <a:rPr lang="en-US" altLang="en-US" dirty="0" smtClean="0"/>
              <a:t>EAPS 2</a:t>
            </a:r>
          </a:p>
          <a:p>
            <a:pPr lvl="2"/>
            <a:r>
              <a:rPr lang="en-US" altLang="en-US" dirty="0" smtClean="0"/>
              <a:t>TISS Modernization (ISO 20022) </a:t>
            </a:r>
            <a:endParaRPr lang="en-US" altLang="en-US" dirty="0"/>
          </a:p>
          <a:p>
            <a:r>
              <a:rPr lang="en-US" altLang="en-US" dirty="0"/>
              <a:t>Enhancement of the legal and regulatory framework</a:t>
            </a:r>
          </a:p>
          <a:p>
            <a:r>
              <a:rPr lang="en-US" altLang="en-US" dirty="0"/>
              <a:t>Working with </a:t>
            </a:r>
            <a:r>
              <a:rPr lang="en-US" altLang="en-US" dirty="0" smtClean="0"/>
              <a:t>partner </a:t>
            </a:r>
            <a:r>
              <a:rPr lang="en-US" altLang="en-US" dirty="0"/>
              <a:t>states to harmonize payment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0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Ahsante</a:t>
            </a:r>
            <a:endParaRPr lang="en-US" dirty="0"/>
          </a:p>
        </p:txBody>
      </p:sp>
      <p:pic>
        <p:nvPicPr>
          <p:cNvPr id="2056" name="Picture 8" descr="Image result for bank of tanzan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142" y="1901651"/>
            <a:ext cx="600075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55207" y="5423623"/>
            <a:ext cx="2060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Bank of Tanzania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Current legal and regulatory framework</a:t>
            </a:r>
          </a:p>
          <a:p>
            <a:r>
              <a:rPr lang="en-US" dirty="0"/>
              <a:t>Infrastructural development (Payment systems modernization initiatives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High Value and Retail Payments</a:t>
            </a:r>
            <a:endParaRPr lang="en-US" dirty="0"/>
          </a:p>
          <a:p>
            <a:pPr lvl="1"/>
            <a:r>
              <a:rPr lang="en-ZA" dirty="0"/>
              <a:t>Cross Border </a:t>
            </a:r>
            <a:r>
              <a:rPr lang="en-ZA" dirty="0" smtClean="0"/>
              <a:t>Payments</a:t>
            </a:r>
          </a:p>
          <a:p>
            <a:pPr lvl="1"/>
            <a:r>
              <a:rPr lang="en-ZA" dirty="0" smtClean="0"/>
              <a:t>Mobile Payments</a:t>
            </a:r>
            <a:endParaRPr lang="en-US" dirty="0"/>
          </a:p>
          <a:p>
            <a:r>
              <a:rPr lang="en-US" dirty="0"/>
              <a:t>Institutional arrangements</a:t>
            </a:r>
          </a:p>
          <a:p>
            <a:r>
              <a:rPr lang="en-US" dirty="0"/>
              <a:t>Coordination and </a:t>
            </a:r>
            <a:r>
              <a:rPr lang="en-US" dirty="0" smtClean="0"/>
              <a:t>cooperation </a:t>
            </a:r>
            <a:r>
              <a:rPr lang="en-US" dirty="0"/>
              <a:t>with other regulators (both domestic and international)</a:t>
            </a:r>
          </a:p>
          <a:p>
            <a:r>
              <a:rPr lang="en-US" dirty="0"/>
              <a:t>Challenges, lessons learned and Opportunities</a:t>
            </a:r>
          </a:p>
          <a:p>
            <a:r>
              <a:rPr lang="en-ZA" dirty="0"/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2053673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Development (RTGS)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RTGS systems process and settle large-value payment instructions on an individual basis throughout the day across accounts</a:t>
            </a:r>
          </a:p>
          <a:p>
            <a:r>
              <a:rPr lang="en-US" alt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Tanzania Interbank Settlement System (TISS)</a:t>
            </a:r>
          </a:p>
          <a:p>
            <a:r>
              <a:rPr lang="en-US" alt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Held at the Central Bank.</a:t>
            </a:r>
          </a:p>
          <a:p>
            <a:r>
              <a:rPr lang="en-US" alt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The systems operate on a real time basis and guarantee the finality of settlement in TZS and USD. </a:t>
            </a:r>
            <a:endParaRPr lang="en-GB" altLang="en-US" dirty="0" smtClean="0"/>
          </a:p>
          <a:p>
            <a:r>
              <a:rPr lang="en-US" dirty="0" smtClean="0"/>
              <a:t>Operational since 2004</a:t>
            </a:r>
          </a:p>
          <a:p>
            <a:r>
              <a:rPr lang="en-US" dirty="0" smtClean="0"/>
              <a:t>All participants are bound by</a:t>
            </a:r>
          </a:p>
          <a:p>
            <a:pPr lvl="1"/>
            <a:r>
              <a:rPr lang="en-US" dirty="0" smtClean="0"/>
              <a:t>Rules &amp; Procedures and </a:t>
            </a:r>
          </a:p>
          <a:p>
            <a:pPr lvl="1"/>
            <a:r>
              <a:rPr lang="en-US" dirty="0" smtClean="0"/>
              <a:t>“Agreement for Participating in the RTGS” signed by the RTGS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1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Development (RTGS)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>
              <a:buFontTx/>
              <a:buChar char="•"/>
              <a:defRPr/>
            </a:pPr>
            <a:r>
              <a:rPr lang="en-US" sz="3200" dirty="0"/>
              <a:t>Participants</a:t>
            </a:r>
          </a:p>
          <a:p>
            <a:pPr marL="800100" lvl="3" indent="-342900">
              <a:buFontTx/>
              <a:buChar char="•"/>
              <a:defRPr/>
            </a:pPr>
            <a:r>
              <a:rPr lang="en-US" kern="0" dirty="0" smtClean="0">
                <a:latin typeface="Arial"/>
              </a:rPr>
              <a:t>Commercial Banks </a:t>
            </a:r>
            <a:endParaRPr lang="en-US" kern="0" dirty="0">
              <a:latin typeface="Arial"/>
            </a:endParaRPr>
          </a:p>
          <a:p>
            <a:pPr marL="800100" lvl="3" indent="-342900">
              <a:buFontTx/>
              <a:buChar char="•"/>
              <a:defRPr/>
            </a:pPr>
            <a:r>
              <a:rPr lang="en-US" kern="0" dirty="0" smtClean="0">
                <a:latin typeface="Arial"/>
              </a:rPr>
              <a:t>Government through LGAs, </a:t>
            </a:r>
            <a:r>
              <a:rPr lang="en-US" kern="0" dirty="0">
                <a:latin typeface="Arial"/>
              </a:rPr>
              <a:t>Revenue Authority and Dar Es Salaam Stock </a:t>
            </a:r>
            <a:r>
              <a:rPr lang="en-US" kern="0" dirty="0" smtClean="0">
                <a:latin typeface="Arial"/>
              </a:rPr>
              <a:t>Exchange</a:t>
            </a:r>
            <a:endParaRPr lang="en-US" kern="0" dirty="0">
              <a:latin typeface="Arial"/>
            </a:endParaRPr>
          </a:p>
          <a:p>
            <a:pPr>
              <a:buFontTx/>
              <a:buChar char="•"/>
              <a:defRPr/>
            </a:pPr>
            <a:r>
              <a:rPr lang="en-ZA" altLang="en-US" dirty="0" smtClean="0"/>
              <a:t>Facilitate </a:t>
            </a:r>
            <a:r>
              <a:rPr lang="en-ZA" altLang="en-US" dirty="0"/>
              <a:t>net settlement </a:t>
            </a:r>
            <a:r>
              <a:rPr lang="en-ZA" altLang="en-US" dirty="0" smtClean="0"/>
              <a:t>of obligations for </a:t>
            </a:r>
            <a:r>
              <a:rPr lang="en-ZA" altLang="en-US" dirty="0"/>
              <a:t>(</a:t>
            </a:r>
            <a:r>
              <a:rPr lang="en-ZA" altLang="en-US" dirty="0" smtClean="0"/>
              <a:t>ACH), </a:t>
            </a:r>
          </a:p>
          <a:p>
            <a:pPr>
              <a:buFontTx/>
              <a:buChar char="•"/>
              <a:defRPr/>
            </a:pPr>
            <a:r>
              <a:rPr lang="en-ZA" altLang="en-US" sz="3200" dirty="0" smtClean="0"/>
              <a:t>The </a:t>
            </a:r>
            <a:r>
              <a:rPr lang="en-ZA" altLang="en-US" sz="3200" dirty="0"/>
              <a:t>CSD for Government securities operated by the Bank of Tanzania. Facilitates net settlements &amp; </a:t>
            </a:r>
            <a:r>
              <a:rPr lang="en-ZA" altLang="en-US" sz="3200" dirty="0" smtClean="0"/>
              <a:t>DVP</a:t>
            </a:r>
          </a:p>
          <a:p>
            <a:pPr>
              <a:buFontTx/>
              <a:buChar char="•"/>
              <a:defRPr/>
            </a:pPr>
            <a:r>
              <a:rPr lang="en-ZA" altLang="en-US" sz="3200" dirty="0" smtClean="0"/>
              <a:t>Payment switches (VISA, MasterCard, UMOJA)</a:t>
            </a:r>
            <a:endParaRPr lang="en-ZA" alt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5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Infrastructure Development </a:t>
            </a:r>
            <a:r>
              <a:rPr lang="en-US" dirty="0" smtClean="0"/>
              <a:t>- Mobile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0019"/>
            <a:ext cx="10515600" cy="4351338"/>
          </a:xfrm>
        </p:spPr>
        <p:txBody>
          <a:bodyPr/>
          <a:lstStyle/>
          <a:p>
            <a:endParaRPr lang="en-GB" dirty="0" smtClean="0"/>
          </a:p>
          <a:p>
            <a:r>
              <a:rPr lang="en-US" dirty="0"/>
              <a:t>A strong mobile phone market penetration </a:t>
            </a:r>
            <a:endParaRPr lang="en-US" dirty="0" smtClean="0"/>
          </a:p>
          <a:p>
            <a:r>
              <a:rPr lang="en-US" dirty="0"/>
              <a:t>Wide mobile network coverage</a:t>
            </a:r>
          </a:p>
          <a:p>
            <a:r>
              <a:rPr lang="en-GB" dirty="0" smtClean="0"/>
              <a:t>Mobile </a:t>
            </a:r>
            <a:r>
              <a:rPr lang="en-GB" dirty="0"/>
              <a:t>money transfers operators (MNOs), M-</a:t>
            </a:r>
            <a:r>
              <a:rPr lang="en-GB" dirty="0" err="1"/>
              <a:t>Pesa</a:t>
            </a:r>
            <a:r>
              <a:rPr lang="en-GB" dirty="0"/>
              <a:t> Vodacom, </a:t>
            </a:r>
            <a:r>
              <a:rPr lang="en-GB" dirty="0" err="1"/>
              <a:t>Tigo-Pesa</a:t>
            </a:r>
            <a:r>
              <a:rPr lang="en-GB" dirty="0"/>
              <a:t>, Airtel money and </a:t>
            </a:r>
            <a:r>
              <a:rPr lang="en-GB" dirty="0" err="1" smtClean="0"/>
              <a:t>Zantel</a:t>
            </a:r>
            <a:endParaRPr lang="en-GB" dirty="0" smtClean="0"/>
          </a:p>
          <a:p>
            <a:pPr lvl="1"/>
            <a:r>
              <a:rPr lang="en-GB" dirty="0" smtClean="0"/>
              <a:t>Agent banking</a:t>
            </a:r>
          </a:p>
          <a:p>
            <a:pPr lvl="1"/>
            <a:r>
              <a:rPr lang="en-GB" dirty="0" err="1" smtClean="0"/>
              <a:t>Mlobile</a:t>
            </a:r>
            <a:r>
              <a:rPr lang="en-GB" dirty="0" smtClean="0"/>
              <a:t> banking</a:t>
            </a:r>
            <a:endParaRPr lang="en-GB" dirty="0"/>
          </a:p>
          <a:p>
            <a:r>
              <a:rPr lang="en-US" dirty="0" smtClean="0"/>
              <a:t>Interoperability of mobile money payments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377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Development </a:t>
            </a:r>
            <a:r>
              <a:rPr lang="en-US" dirty="0" smtClean="0"/>
              <a:t>(ACH)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  <a:defRPr/>
            </a:pPr>
            <a:r>
              <a:rPr lang="en-GB" sz="3600" dirty="0" smtClean="0"/>
              <a:t>Tanzania Automated Clearing House (TACH)</a:t>
            </a:r>
          </a:p>
          <a:p>
            <a:pPr>
              <a:buFontTx/>
              <a:buChar char="•"/>
              <a:defRPr/>
            </a:pPr>
            <a:r>
              <a:rPr lang="en-US" sz="3600" dirty="0"/>
              <a:t>Operational since </a:t>
            </a:r>
            <a:r>
              <a:rPr lang="en-GB" sz="3600" dirty="0" smtClean="0"/>
              <a:t>April </a:t>
            </a:r>
            <a:r>
              <a:rPr lang="en-GB" sz="3600" dirty="0"/>
              <a:t>2015</a:t>
            </a:r>
          </a:p>
          <a:p>
            <a:pPr>
              <a:buFontTx/>
              <a:buChar char="•"/>
              <a:defRPr/>
            </a:pPr>
            <a:r>
              <a:rPr lang="en-ZA" altLang="en-US" sz="3600" dirty="0" smtClean="0"/>
              <a:t>Cheques </a:t>
            </a:r>
            <a:r>
              <a:rPr lang="en-ZA" altLang="en-US" sz="3600" dirty="0"/>
              <a:t>&amp; Credits Electronic </a:t>
            </a:r>
            <a:r>
              <a:rPr lang="en-ZA" altLang="en-US" sz="3600" dirty="0" smtClean="0"/>
              <a:t>transfers</a:t>
            </a:r>
          </a:p>
          <a:p>
            <a:pPr>
              <a:buFontTx/>
              <a:buChar char="•"/>
              <a:defRPr/>
            </a:pPr>
            <a:r>
              <a:rPr lang="en-ZA" sz="3600" dirty="0" smtClean="0"/>
              <a:t>Direct debits**</a:t>
            </a:r>
            <a:r>
              <a:rPr lang="en-IN" sz="3600" dirty="0" smtClean="0"/>
              <a:t> </a:t>
            </a:r>
            <a:endParaRPr lang="en-IN" sz="3600" dirty="0"/>
          </a:p>
          <a:p>
            <a:pPr>
              <a:buFontTx/>
              <a:buChar char="•"/>
              <a:defRPr/>
            </a:pPr>
            <a:r>
              <a:rPr lang="en-IN" sz="3600" dirty="0"/>
              <a:t>TACH aims at enhancing efficiency to clear payment instruments (T+ 1)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7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Infrastructure Development </a:t>
            </a:r>
            <a:r>
              <a:rPr lang="en-US" dirty="0" smtClean="0"/>
              <a:t>- </a:t>
            </a:r>
            <a:r>
              <a:rPr lang="en-ZA" dirty="0" smtClean="0"/>
              <a:t>Cross </a:t>
            </a:r>
            <a:r>
              <a:rPr lang="en-ZA" dirty="0"/>
              <a:t>Border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tx1"/>
              </a:buClr>
              <a:buSzPct val="71000"/>
            </a:pPr>
            <a:r>
              <a:rPr lang="en-ZA" dirty="0" smtClean="0"/>
              <a:t>These </a:t>
            </a:r>
            <a:r>
              <a:rPr lang="en-ZA" dirty="0"/>
              <a:t>are East African Payment System (EAPS) transfers that use EAC Currencies across the EAC region. </a:t>
            </a:r>
          </a:p>
          <a:p>
            <a:pPr>
              <a:buClr>
                <a:schemeClr val="tx1"/>
              </a:buClr>
              <a:buSzPct val="71000"/>
            </a:pPr>
            <a:r>
              <a:rPr lang="en-ZA" dirty="0"/>
              <a:t>Currently active currencies in the system are TZS, </a:t>
            </a:r>
            <a:r>
              <a:rPr lang="en-ZA" dirty="0" smtClean="0"/>
              <a:t>UGX, RWF and KES, </a:t>
            </a:r>
          </a:p>
          <a:p>
            <a:pPr>
              <a:buClr>
                <a:schemeClr val="tx1"/>
              </a:buClr>
              <a:buSzPct val="71000"/>
            </a:pPr>
            <a:r>
              <a:rPr lang="en-US" dirty="0" smtClean="0"/>
              <a:t>RTGS in East Africa</a:t>
            </a:r>
          </a:p>
          <a:p>
            <a:pPr lvl="1"/>
            <a:r>
              <a:rPr lang="en-US" dirty="0" smtClean="0"/>
              <a:t>Kenya Electronic Payment and Settlement System (KEPSS)</a:t>
            </a:r>
          </a:p>
          <a:p>
            <a:pPr lvl="1"/>
            <a:r>
              <a:rPr lang="en-US" dirty="0" smtClean="0"/>
              <a:t>Tanzania Interbank Settlement System (TISS)</a:t>
            </a:r>
          </a:p>
          <a:p>
            <a:pPr lvl="1"/>
            <a:r>
              <a:rPr lang="en-US" dirty="0" smtClean="0"/>
              <a:t>Uganda National Interbank Settlement (UNISS)</a:t>
            </a:r>
          </a:p>
          <a:p>
            <a:pPr lvl="1"/>
            <a:r>
              <a:rPr lang="en-US" dirty="0" smtClean="0"/>
              <a:t>Rwanda Integrated Payment Processing System (RIPPS)</a:t>
            </a:r>
            <a:endParaRPr lang="en-GB" dirty="0" smtClean="0"/>
          </a:p>
          <a:p>
            <a:r>
              <a:rPr lang="en-US" altLang="en-US" dirty="0"/>
              <a:t>Mobile money transfers</a:t>
            </a:r>
          </a:p>
          <a:p>
            <a:pPr lvl="1"/>
            <a:r>
              <a:rPr lang="en-US" altLang="en-US" dirty="0"/>
              <a:t>Vodacom Tanzania and </a:t>
            </a:r>
            <a:r>
              <a:rPr lang="en-US" altLang="en-US" dirty="0" err="1"/>
              <a:t>Safaricom</a:t>
            </a:r>
            <a:r>
              <a:rPr lang="en-US" altLang="en-US" dirty="0"/>
              <a:t> Kenya</a:t>
            </a:r>
          </a:p>
          <a:p>
            <a:pPr lvl="1"/>
            <a:r>
              <a:rPr lang="en-US" altLang="en-US" dirty="0" err="1"/>
              <a:t>Tigo</a:t>
            </a:r>
            <a:r>
              <a:rPr lang="en-US" altLang="en-US" dirty="0"/>
              <a:t> Tanzania and </a:t>
            </a:r>
            <a:r>
              <a:rPr lang="en-US" altLang="en-US" dirty="0" err="1"/>
              <a:t>Tigo</a:t>
            </a:r>
            <a:r>
              <a:rPr lang="en-US" altLang="en-US" dirty="0"/>
              <a:t> Rwanda</a:t>
            </a:r>
          </a:p>
          <a:p>
            <a:pPr>
              <a:buClr>
                <a:schemeClr val="tx1"/>
              </a:buClr>
              <a:buSzPct val="71000"/>
            </a:pPr>
            <a:endParaRPr lang="en-Z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Infrastructure Development </a:t>
            </a:r>
            <a:r>
              <a:rPr lang="en-US" dirty="0" smtClean="0"/>
              <a:t>- </a:t>
            </a:r>
            <a:r>
              <a:rPr lang="en-ZA" dirty="0" smtClean="0"/>
              <a:t>Cross </a:t>
            </a:r>
            <a:r>
              <a:rPr lang="en-ZA" dirty="0"/>
              <a:t>Border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SIRESS Implementation, 6 commercial banks joined. Mostly with business related to South Africa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legal and regulatory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NPS </a:t>
            </a:r>
            <a:r>
              <a:rPr lang="en-US" dirty="0"/>
              <a:t>Act 2015</a:t>
            </a:r>
          </a:p>
          <a:p>
            <a:r>
              <a:rPr lang="en-US" dirty="0"/>
              <a:t>Regulations for facilitating the </a:t>
            </a:r>
            <a:r>
              <a:rPr lang="en-US" dirty="0" smtClean="0"/>
              <a:t>Act</a:t>
            </a:r>
          </a:p>
          <a:p>
            <a:pPr lvl="1"/>
            <a:r>
              <a:rPr lang="en-US" dirty="0" smtClean="0"/>
              <a:t>Payment </a:t>
            </a:r>
            <a:r>
              <a:rPr lang="en-US" dirty="0"/>
              <a:t>S</a:t>
            </a:r>
            <a:r>
              <a:rPr lang="en-US" dirty="0" smtClean="0"/>
              <a:t>ystems </a:t>
            </a:r>
            <a:r>
              <a:rPr lang="en-US" dirty="0"/>
              <a:t>L</a:t>
            </a:r>
            <a:r>
              <a:rPr lang="en-US" dirty="0" smtClean="0"/>
              <a:t>icensing and Approval Regulations 2015</a:t>
            </a:r>
          </a:p>
          <a:p>
            <a:pPr lvl="2"/>
            <a:r>
              <a:rPr lang="en-US" dirty="0" smtClean="0"/>
              <a:t>Licenses </a:t>
            </a:r>
            <a:r>
              <a:rPr lang="en-US" dirty="0"/>
              <a:t>to Payment Systems Providers</a:t>
            </a:r>
          </a:p>
          <a:p>
            <a:pPr lvl="1"/>
            <a:r>
              <a:rPr lang="en-US" dirty="0" smtClean="0"/>
              <a:t>Electronic </a:t>
            </a:r>
            <a:r>
              <a:rPr lang="en-US" dirty="0"/>
              <a:t>Money </a:t>
            </a:r>
            <a:r>
              <a:rPr lang="en-US" dirty="0" smtClean="0"/>
              <a:t>Issuance </a:t>
            </a:r>
            <a:r>
              <a:rPr lang="en-US" dirty="0"/>
              <a:t>Regulation </a:t>
            </a:r>
            <a:r>
              <a:rPr lang="en-US" dirty="0" smtClean="0"/>
              <a:t>2015</a:t>
            </a:r>
          </a:p>
          <a:p>
            <a:pPr lvl="2"/>
            <a:r>
              <a:rPr lang="en-US" dirty="0" smtClean="0"/>
              <a:t>Separate/subsidiary </a:t>
            </a:r>
            <a:r>
              <a:rPr lang="en-US" dirty="0"/>
              <a:t>company for MNOs ( safeguard customers interests since Mobile money is not the core function of the </a:t>
            </a:r>
            <a:r>
              <a:rPr lang="en-US" dirty="0" smtClean="0"/>
              <a:t>MNOs</a:t>
            </a:r>
          </a:p>
          <a:p>
            <a:r>
              <a:rPr lang="en-US" dirty="0" smtClean="0"/>
              <a:t>Remittances (</a:t>
            </a:r>
            <a:r>
              <a:rPr lang="en-ZA" altLang="en-US" dirty="0" smtClean="0"/>
              <a:t>remittances </a:t>
            </a:r>
            <a:r>
              <a:rPr lang="en-ZA" altLang="en-US" dirty="0"/>
              <a:t>are </a:t>
            </a:r>
            <a:r>
              <a:rPr lang="en-ZA" altLang="en-US" dirty="0" smtClean="0"/>
              <a:t>informal)</a:t>
            </a:r>
            <a:endParaRPr lang="en-US" dirty="0"/>
          </a:p>
          <a:p>
            <a:pPr marL="228600" lvl="2">
              <a:spcBef>
                <a:spcPts val="1000"/>
              </a:spcBef>
            </a:pPr>
            <a:r>
              <a:rPr lang="en-US" sz="2800" dirty="0"/>
              <a:t>AML/CFT 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6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698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Picture</vt:lpstr>
      <vt:lpstr>BANK OF TANZANIA  Regional workshop on Practical Applications of Payment Systems Operations and Oversight</vt:lpstr>
      <vt:lpstr>Outline </vt:lpstr>
      <vt:lpstr>Infrastructure Development (RTGS)</vt:lpstr>
      <vt:lpstr>Infrastructure Development (RTGS)</vt:lpstr>
      <vt:lpstr>Infrastructure Development - Mobile Payments</vt:lpstr>
      <vt:lpstr>Infrastructure Development (ACH)</vt:lpstr>
      <vt:lpstr>Infrastructure Development - Cross Border Payments</vt:lpstr>
      <vt:lpstr>Infrastructure Development - Cross Border Payments</vt:lpstr>
      <vt:lpstr>Current legal and regulatory framework</vt:lpstr>
      <vt:lpstr>Coordination and Co orperation with other Regulators</vt:lpstr>
      <vt:lpstr>Challenges - Cross border payments </vt:lpstr>
      <vt:lpstr>Challenges…</vt:lpstr>
      <vt:lpstr>Challenges…</vt:lpstr>
      <vt:lpstr>Way forward</vt:lpstr>
      <vt:lpstr>Ahsante</vt:lpstr>
    </vt:vector>
  </TitlesOfParts>
  <Company>Bank of Tanzania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TANZANIA SADC PAYMENT SYSTEMS COURSE</dc:title>
  <dc:creator>hp1</dc:creator>
  <cp:lastModifiedBy>hp1</cp:lastModifiedBy>
  <cp:revision>50</cp:revision>
  <dcterms:created xsi:type="dcterms:W3CDTF">2017-06-10T12:27:11Z</dcterms:created>
  <dcterms:modified xsi:type="dcterms:W3CDTF">2017-10-16T07:06:51Z</dcterms:modified>
</cp:coreProperties>
</file>