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0" r:id="rId2"/>
    <p:sldId id="270" r:id="rId3"/>
    <p:sldId id="279" r:id="rId4"/>
    <p:sldId id="273" r:id="rId5"/>
    <p:sldId id="272" r:id="rId6"/>
    <p:sldId id="278" r:id="rId7"/>
    <p:sldId id="264" r:id="rId8"/>
    <p:sldId id="268" r:id="rId9"/>
    <p:sldId id="263" r:id="rId10"/>
    <p:sldId id="259" r:id="rId11"/>
    <p:sldId id="267"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62" d="100"/>
          <a:sy n="62" d="100"/>
        </p:scale>
        <p:origin x="90" y="3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1761969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4224363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04756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4008442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8065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3478761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3373692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46955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1117712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AF2262-CDBA-4A1C-ACA9-435B86A70008}"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285349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AF2262-CDBA-4A1C-ACA9-435B86A70008}"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2254252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AF2262-CDBA-4A1C-ACA9-435B86A70008}" type="datetimeFigureOut">
              <a:rPr lang="en-US" smtClean="0"/>
              <a:t>10/18/2017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3158415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AF2262-CDBA-4A1C-ACA9-435B86A70008}" type="datetimeFigureOut">
              <a:rPr lang="en-US" smtClean="0"/>
              <a:t>10/18/2017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284021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F2262-CDBA-4A1C-ACA9-435B86A70008}" type="datetimeFigureOut">
              <a:rPr lang="en-US" smtClean="0"/>
              <a:t>10/18/2017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202954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AF2262-CDBA-4A1C-ACA9-435B86A70008}"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4196155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AF2262-CDBA-4A1C-ACA9-435B86A70008}"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86B86F-F295-410C-B927-536B6A71AAC8}" type="slidenum">
              <a:rPr lang="en-US" smtClean="0"/>
              <a:t>‹#›</a:t>
            </a:fld>
            <a:endParaRPr lang="en-US"/>
          </a:p>
        </p:txBody>
      </p:sp>
    </p:spTree>
    <p:extLst>
      <p:ext uri="{BB962C8B-B14F-4D97-AF65-F5344CB8AC3E}">
        <p14:creationId xmlns:p14="http://schemas.microsoft.com/office/powerpoint/2010/main" val="425017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AF2262-CDBA-4A1C-ACA9-435B86A70008}" type="datetimeFigureOut">
              <a:rPr lang="en-US" smtClean="0"/>
              <a:t>10/18/2017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86B86F-F295-410C-B927-536B6A71AAC8}" type="slidenum">
              <a:rPr lang="en-US" smtClean="0"/>
              <a:t>‹#›</a:t>
            </a:fld>
            <a:endParaRPr lang="en-US"/>
          </a:p>
        </p:txBody>
      </p:sp>
    </p:spTree>
    <p:extLst>
      <p:ext uri="{BB962C8B-B14F-4D97-AF65-F5344CB8AC3E}">
        <p14:creationId xmlns:p14="http://schemas.microsoft.com/office/powerpoint/2010/main" val="36606827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759854"/>
            <a:ext cx="7766936" cy="3290982"/>
          </a:xfrm>
        </p:spPr>
        <p:txBody>
          <a:bodyPr>
            <a:normAutofit fontScale="90000"/>
          </a:bodyPr>
          <a:lstStyle/>
          <a:p>
            <a:r>
              <a:rPr lang="en-US" dirty="0" smtClean="0"/>
              <a:t>PRESENTATION ON UGANDA’S APPROACH TO PAYMENT SYSTEMS OVERSIGHT</a:t>
            </a:r>
            <a:endParaRPr lang="en-US" dirty="0"/>
          </a:p>
        </p:txBody>
      </p:sp>
      <p:sp>
        <p:nvSpPr>
          <p:cNvPr id="3" name="TextBox 2"/>
          <p:cNvSpPr txBox="1"/>
          <p:nvPr/>
        </p:nvSpPr>
        <p:spPr>
          <a:xfrm>
            <a:off x="9659815" y="5298831"/>
            <a:ext cx="2309415" cy="369332"/>
          </a:xfrm>
          <a:prstGeom prst="rect">
            <a:avLst/>
          </a:prstGeom>
          <a:noFill/>
        </p:spPr>
        <p:txBody>
          <a:bodyPr wrap="none" rtlCol="0">
            <a:spAutoFit/>
          </a:bodyPr>
          <a:lstStyle/>
          <a:p>
            <a:r>
              <a:rPr lang="en-US" dirty="0" smtClean="0"/>
              <a:t>By Maureen </a:t>
            </a:r>
            <a:r>
              <a:rPr lang="en-US" dirty="0" err="1" smtClean="0"/>
              <a:t>Kiconco</a:t>
            </a:r>
            <a:r>
              <a:rPr lang="en-US" dirty="0" smtClean="0"/>
              <a:t> </a:t>
            </a:r>
            <a:endParaRPr lang="en-US" dirty="0"/>
          </a:p>
        </p:txBody>
      </p:sp>
    </p:spTree>
    <p:extLst>
      <p:ext uri="{BB962C8B-B14F-4D97-AF65-F5344CB8AC3E}">
        <p14:creationId xmlns:p14="http://schemas.microsoft.com/office/powerpoint/2010/main" val="2202736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4736"/>
          </a:xfrm>
        </p:spPr>
        <p:txBody>
          <a:bodyPr/>
          <a:lstStyle/>
          <a:p>
            <a:r>
              <a:rPr lang="en-US" dirty="0" smtClean="0"/>
              <a:t>Lesions learnt</a:t>
            </a:r>
            <a:endParaRPr lang="en-US" dirty="0"/>
          </a:p>
        </p:txBody>
      </p:sp>
      <p:sp>
        <p:nvSpPr>
          <p:cNvPr id="3" name="Content Placeholder 2"/>
          <p:cNvSpPr>
            <a:spLocks noGrp="1"/>
          </p:cNvSpPr>
          <p:nvPr>
            <p:ph idx="1"/>
          </p:nvPr>
        </p:nvSpPr>
        <p:spPr>
          <a:xfrm>
            <a:off x="677334" y="1579418"/>
            <a:ext cx="8596668" cy="4150217"/>
          </a:xfrm>
        </p:spPr>
        <p:txBody>
          <a:bodyPr/>
          <a:lstStyle/>
          <a:p>
            <a:r>
              <a:rPr lang="en-US" dirty="0" smtClean="0"/>
              <a:t>There is bureaucratic </a:t>
            </a:r>
            <a:r>
              <a:rPr lang="en-US" dirty="0"/>
              <a:t>and slow process in </a:t>
            </a:r>
            <a:r>
              <a:rPr lang="en-US" dirty="0" smtClean="0"/>
              <a:t>making laws</a:t>
            </a:r>
            <a:endParaRPr lang="en-US" dirty="0"/>
          </a:p>
          <a:p>
            <a:r>
              <a:rPr lang="en-US" dirty="0"/>
              <a:t>There </a:t>
            </a:r>
            <a:r>
              <a:rPr lang="en-US" dirty="0" smtClean="0"/>
              <a:t>should be </a:t>
            </a:r>
            <a:r>
              <a:rPr lang="en-US" dirty="0"/>
              <a:t>Political will</a:t>
            </a:r>
          </a:p>
          <a:p>
            <a:r>
              <a:rPr lang="en-US" dirty="0" smtClean="0"/>
              <a:t>There is need to mobilize </a:t>
            </a:r>
            <a:r>
              <a:rPr lang="en-US" dirty="0"/>
              <a:t>the public and commercial banks to embrace EAPS and </a:t>
            </a:r>
            <a:r>
              <a:rPr lang="en-US" dirty="0" smtClean="0"/>
              <a:t>REPSS</a:t>
            </a:r>
          </a:p>
          <a:p>
            <a:r>
              <a:rPr lang="en-US" dirty="0" smtClean="0"/>
              <a:t>There is need </a:t>
            </a:r>
            <a:r>
              <a:rPr lang="en-US" dirty="0"/>
              <a:t>for aggressive public awareness campaigns.</a:t>
            </a:r>
          </a:p>
          <a:p>
            <a:endParaRPr lang="en-US" dirty="0"/>
          </a:p>
          <a:p>
            <a:pPr marL="0" indent="0">
              <a:buNone/>
            </a:pPr>
            <a:endParaRPr lang="en-US" dirty="0"/>
          </a:p>
        </p:txBody>
      </p:sp>
    </p:spTree>
    <p:extLst>
      <p:ext uri="{BB962C8B-B14F-4D97-AF65-F5344CB8AC3E}">
        <p14:creationId xmlns:p14="http://schemas.microsoft.com/office/powerpoint/2010/main" val="4176645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6918"/>
          </a:xfrm>
        </p:spPr>
        <p:txBody>
          <a:bodyPr>
            <a:normAutofit fontScale="90000"/>
          </a:bodyPr>
          <a:lstStyle/>
          <a:p>
            <a:r>
              <a:rPr lang="en-US" dirty="0" smtClean="0"/>
              <a:t>Opportunities</a:t>
            </a:r>
            <a:endParaRPr lang="en-US" dirty="0"/>
          </a:p>
        </p:txBody>
      </p:sp>
      <p:sp>
        <p:nvSpPr>
          <p:cNvPr id="3" name="Content Placeholder 2"/>
          <p:cNvSpPr>
            <a:spLocks noGrp="1"/>
          </p:cNvSpPr>
          <p:nvPr>
            <p:ph idx="1"/>
          </p:nvPr>
        </p:nvSpPr>
        <p:spPr>
          <a:xfrm>
            <a:off x="677334" y="1631373"/>
            <a:ext cx="8596668" cy="4409989"/>
          </a:xfrm>
        </p:spPr>
        <p:txBody>
          <a:bodyPr/>
          <a:lstStyle/>
          <a:p>
            <a:r>
              <a:rPr lang="en-US" dirty="0"/>
              <a:t>U</a:t>
            </a:r>
            <a:r>
              <a:rPr lang="en-US" dirty="0" smtClean="0"/>
              <a:t>se </a:t>
            </a:r>
            <a:r>
              <a:rPr lang="en-US" dirty="0"/>
              <a:t>of local currencies across the region</a:t>
            </a:r>
          </a:p>
          <a:p>
            <a:r>
              <a:rPr lang="en-US" dirty="0"/>
              <a:t>I</a:t>
            </a:r>
            <a:r>
              <a:rPr lang="en-US" dirty="0" smtClean="0"/>
              <a:t>nter </a:t>
            </a:r>
            <a:r>
              <a:rPr lang="en-US" dirty="0"/>
              <a:t>regional trade by </a:t>
            </a:r>
            <a:r>
              <a:rPr lang="en-US" dirty="0" smtClean="0"/>
              <a:t>using the available </a:t>
            </a:r>
            <a:r>
              <a:rPr lang="en-US" smtClean="0"/>
              <a:t>regional payment </a:t>
            </a:r>
            <a:r>
              <a:rPr lang="en-US" dirty="0" smtClean="0"/>
              <a:t>systems</a:t>
            </a:r>
            <a:endParaRPr lang="en-US" dirty="0"/>
          </a:p>
        </p:txBody>
      </p:sp>
    </p:spTree>
    <p:extLst>
      <p:ext uri="{BB962C8B-B14F-4D97-AF65-F5344CB8AC3E}">
        <p14:creationId xmlns:p14="http://schemas.microsoft.com/office/powerpoint/2010/main" val="906156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33352"/>
            <a:ext cx="8596668" cy="2047740"/>
          </a:xfrm>
        </p:spPr>
        <p:txBody>
          <a:bodyPr/>
          <a:lstStyle/>
          <a:p>
            <a:pPr algn="ctr"/>
            <a:r>
              <a:rPr lang="en-US" dirty="0" smtClean="0"/>
              <a:t>END</a:t>
            </a:r>
            <a:endParaRPr lang="en-US" dirty="0"/>
          </a:p>
        </p:txBody>
      </p:sp>
    </p:spTree>
    <p:extLst>
      <p:ext uri="{BB962C8B-B14F-4D97-AF65-F5344CB8AC3E}">
        <p14:creationId xmlns:p14="http://schemas.microsoft.com/office/powerpoint/2010/main" val="334215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99655"/>
          </a:xfrm>
        </p:spPr>
        <p:txBody>
          <a:bodyPr>
            <a:normAutofit/>
          </a:bodyPr>
          <a:lstStyle/>
          <a:p>
            <a:r>
              <a:rPr lang="en-US" dirty="0" smtClean="0"/>
              <a:t>Table of Content</a:t>
            </a:r>
            <a:endParaRPr lang="en-US" dirty="0"/>
          </a:p>
        </p:txBody>
      </p:sp>
      <p:sp>
        <p:nvSpPr>
          <p:cNvPr id="3" name="Content Placeholder 2"/>
          <p:cNvSpPr>
            <a:spLocks noGrp="1"/>
          </p:cNvSpPr>
          <p:nvPr>
            <p:ph idx="1"/>
          </p:nvPr>
        </p:nvSpPr>
        <p:spPr>
          <a:xfrm>
            <a:off x="677334" y="1631373"/>
            <a:ext cx="8596668" cy="4409989"/>
          </a:xfrm>
        </p:spPr>
        <p:txBody>
          <a:bodyPr/>
          <a:lstStyle/>
          <a:p>
            <a:pPr>
              <a:buFont typeface="+mj-lt"/>
              <a:buAutoNum type="arabicPeriod"/>
            </a:pPr>
            <a:r>
              <a:rPr lang="en-US" dirty="0" smtClean="0"/>
              <a:t>Current legal and regulatory framework</a:t>
            </a:r>
          </a:p>
          <a:p>
            <a:pPr>
              <a:buFont typeface="+mj-lt"/>
              <a:buAutoNum type="arabicPeriod"/>
            </a:pPr>
            <a:r>
              <a:rPr lang="en-US" dirty="0" smtClean="0"/>
              <a:t>Infrastructure developments</a:t>
            </a:r>
          </a:p>
          <a:p>
            <a:pPr>
              <a:buFont typeface="+mj-lt"/>
              <a:buAutoNum type="arabicPeriod"/>
            </a:pPr>
            <a:r>
              <a:rPr lang="en-US" dirty="0" smtClean="0"/>
              <a:t>Institutional </a:t>
            </a:r>
            <a:r>
              <a:rPr lang="en-US" dirty="0" smtClean="0"/>
              <a:t>arrangements</a:t>
            </a:r>
            <a:endParaRPr lang="en-US" dirty="0" smtClean="0"/>
          </a:p>
          <a:p>
            <a:pPr>
              <a:buFont typeface="+mj-lt"/>
              <a:buAutoNum type="arabicPeriod"/>
            </a:pPr>
            <a:r>
              <a:rPr lang="en-US" dirty="0" smtClean="0"/>
              <a:t>Challenges, lessons learned and opportunities</a:t>
            </a:r>
          </a:p>
          <a:p>
            <a:pPr>
              <a:buFont typeface="+mj-lt"/>
              <a:buAutoNum type="arabicPeriod"/>
            </a:pPr>
            <a:r>
              <a:rPr lang="en-US" dirty="0" smtClean="0"/>
              <a:t>Any other aspects that deemed relevant</a:t>
            </a:r>
            <a:endParaRPr lang="en-US" dirty="0"/>
          </a:p>
        </p:txBody>
      </p:sp>
    </p:spTree>
    <p:extLst>
      <p:ext uri="{BB962C8B-B14F-4D97-AF65-F5344CB8AC3E}">
        <p14:creationId xmlns:p14="http://schemas.microsoft.com/office/powerpoint/2010/main" val="1373629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742682"/>
          </a:xfrm>
        </p:spPr>
        <p:txBody>
          <a:bodyPr>
            <a:normAutofit fontScale="90000"/>
          </a:bodyPr>
          <a:lstStyle/>
          <a:p>
            <a:r>
              <a:rPr lang="en-US" dirty="0" smtClean="0"/>
              <a:t>1. Current </a:t>
            </a:r>
            <a:r>
              <a:rPr lang="en-US" dirty="0"/>
              <a:t>legal and regulatory </a:t>
            </a:r>
            <a:r>
              <a:rPr lang="en-US" dirty="0" smtClean="0"/>
              <a:t>framework</a:t>
            </a:r>
            <a:endParaRPr lang="en-US" dirty="0"/>
          </a:p>
        </p:txBody>
      </p:sp>
      <p:sp>
        <p:nvSpPr>
          <p:cNvPr id="3" name="Content Placeholder 2"/>
          <p:cNvSpPr>
            <a:spLocks noGrp="1"/>
          </p:cNvSpPr>
          <p:nvPr>
            <p:ph idx="1"/>
          </p:nvPr>
        </p:nvSpPr>
        <p:spPr>
          <a:xfrm>
            <a:off x="677334" y="1506829"/>
            <a:ext cx="8596668" cy="4534534"/>
          </a:xfrm>
        </p:spPr>
        <p:txBody>
          <a:bodyPr/>
          <a:lstStyle/>
          <a:p>
            <a:pPr>
              <a:buFont typeface="Wingdings" panose="05000000000000000000" pitchFamily="2" charset="2"/>
              <a:buChar char="v"/>
            </a:pPr>
            <a:r>
              <a:rPr lang="en-US" dirty="0" smtClean="0"/>
              <a:t>GOU </a:t>
            </a:r>
            <a:r>
              <a:rPr lang="en-US" dirty="0"/>
              <a:t>is participating in two major regional payment system </a:t>
            </a:r>
            <a:r>
              <a:rPr lang="en-US" dirty="0" smtClean="0"/>
              <a:t>systems namely: </a:t>
            </a:r>
            <a:r>
              <a:rPr lang="en-US" dirty="0"/>
              <a:t>The East African Payment System (EAPS) and </a:t>
            </a:r>
            <a:r>
              <a:rPr lang="en-US" dirty="0" smtClean="0"/>
              <a:t>the Regional </a:t>
            </a:r>
            <a:r>
              <a:rPr lang="en-US" dirty="0"/>
              <a:t>Payment and Settlement System (REPSS)</a:t>
            </a:r>
          </a:p>
          <a:p>
            <a:pPr lvl="1">
              <a:buFont typeface="Arial" panose="020B0604020202020204" pitchFamily="34" charset="0"/>
              <a:buChar char="•"/>
            </a:pPr>
            <a:r>
              <a:rPr lang="en-US" sz="1400" dirty="0"/>
              <a:t>EAPS is an East African Community (EAC) cross-border payment system connecting the existing RTGSs to facilitate transfer of funds in the currencies of the participating countries.</a:t>
            </a:r>
          </a:p>
          <a:p>
            <a:pPr marL="800100" lvl="2" indent="0">
              <a:buNone/>
            </a:pPr>
            <a:r>
              <a:rPr lang="en-US" dirty="0"/>
              <a:t>EAPS went live on 25th November 2013 and currently four countries; Kenya, Tanzania, Rwanda and Uganda are connected. </a:t>
            </a:r>
            <a:r>
              <a:rPr lang="en-US" dirty="0" smtClean="0"/>
              <a:t>Burundi </a:t>
            </a:r>
            <a:r>
              <a:rPr lang="en-US" dirty="0"/>
              <a:t>and South Sudan are expected to join the </a:t>
            </a:r>
            <a:r>
              <a:rPr lang="en-US" dirty="0" smtClean="0"/>
              <a:t>system.</a:t>
            </a:r>
            <a:endParaRPr lang="en-US" dirty="0"/>
          </a:p>
          <a:p>
            <a:pPr lvl="1">
              <a:buFont typeface="Arial" panose="020B0604020202020204" pitchFamily="34" charset="0"/>
              <a:buChar char="•"/>
            </a:pPr>
            <a:r>
              <a:rPr lang="en-US" sz="1400" dirty="0" smtClean="0"/>
              <a:t>REPSS is a COMESA’s </a:t>
            </a:r>
            <a:r>
              <a:rPr lang="en-US" sz="1400" dirty="0"/>
              <a:t>Regional Payment and Settlement </a:t>
            </a:r>
            <a:r>
              <a:rPr lang="en-US" sz="1400" dirty="0" smtClean="0"/>
              <a:t>System. </a:t>
            </a:r>
            <a:endParaRPr lang="en-US" sz="1400" dirty="0"/>
          </a:p>
        </p:txBody>
      </p:sp>
    </p:spTree>
    <p:extLst>
      <p:ext uri="{BB962C8B-B14F-4D97-AF65-F5344CB8AC3E}">
        <p14:creationId xmlns:p14="http://schemas.microsoft.com/office/powerpoint/2010/main" val="4069625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175004" cy="1320800"/>
          </a:xfrm>
        </p:spPr>
        <p:txBody>
          <a:bodyPr/>
          <a:lstStyle/>
          <a:p>
            <a:r>
              <a:rPr lang="en-US" dirty="0" smtClean="0"/>
              <a:t>1. Current </a:t>
            </a:r>
            <a:r>
              <a:rPr lang="en-US" dirty="0"/>
              <a:t>legal and regulatory framework continued</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dirty="0" smtClean="0"/>
              <a:t>Currently, there </a:t>
            </a:r>
            <a:r>
              <a:rPr lang="en-US" dirty="0"/>
              <a:t>is no </a:t>
            </a:r>
            <a:r>
              <a:rPr lang="en-US" dirty="0" smtClean="0"/>
              <a:t>approved National </a:t>
            </a:r>
            <a:r>
              <a:rPr lang="en-US" dirty="0"/>
              <a:t>Payments System (NPS) </a:t>
            </a:r>
            <a:r>
              <a:rPr lang="en-US" dirty="0" smtClean="0"/>
              <a:t>law </a:t>
            </a:r>
          </a:p>
          <a:p>
            <a:pPr>
              <a:buFont typeface="Wingdings" panose="05000000000000000000" pitchFamily="2" charset="2"/>
              <a:buChar char="v"/>
            </a:pPr>
            <a:r>
              <a:rPr lang="en-US" dirty="0" smtClean="0"/>
              <a:t>However a National </a:t>
            </a:r>
            <a:r>
              <a:rPr lang="en-US" dirty="0"/>
              <a:t>Payments System (NPS) draft law has been </a:t>
            </a:r>
            <a:r>
              <a:rPr lang="en-US" dirty="0" smtClean="0"/>
              <a:t>made </a:t>
            </a:r>
            <a:r>
              <a:rPr lang="en-US" dirty="0"/>
              <a:t>with technical assistance from IMF East </a:t>
            </a:r>
            <a:r>
              <a:rPr lang="en-US" dirty="0" err="1" smtClean="0"/>
              <a:t>Afritac</a:t>
            </a:r>
            <a:r>
              <a:rPr lang="en-US" dirty="0" smtClean="0"/>
              <a:t> for;</a:t>
            </a:r>
          </a:p>
          <a:p>
            <a:pPr lvl="1">
              <a:buFont typeface="Arial" panose="020B0604020202020204" pitchFamily="34" charset="0"/>
              <a:buChar char="•"/>
            </a:pPr>
            <a:r>
              <a:rPr lang="en-US" dirty="0" smtClean="0"/>
              <a:t>Licensing </a:t>
            </a:r>
            <a:r>
              <a:rPr lang="en-US" dirty="0"/>
              <a:t>privately-operated payment systems  </a:t>
            </a:r>
          </a:p>
          <a:p>
            <a:pPr lvl="1">
              <a:buFont typeface="Arial" panose="020B0604020202020204" pitchFamily="34" charset="0"/>
              <a:buChar char="•"/>
            </a:pPr>
            <a:r>
              <a:rPr lang="en-US" dirty="0"/>
              <a:t>Protection </a:t>
            </a:r>
            <a:r>
              <a:rPr lang="en-US" dirty="0" smtClean="0"/>
              <a:t>of payment </a:t>
            </a:r>
            <a:r>
              <a:rPr lang="en-US" dirty="0"/>
              <a:t>and settlement systems </a:t>
            </a:r>
            <a:r>
              <a:rPr lang="en-US" dirty="0" smtClean="0"/>
              <a:t> </a:t>
            </a:r>
          </a:p>
          <a:p>
            <a:pPr>
              <a:buFont typeface="Wingdings" panose="05000000000000000000" pitchFamily="2" charset="2"/>
              <a:buChar char="v"/>
            </a:pPr>
            <a:r>
              <a:rPr lang="en-US" dirty="0" smtClean="0"/>
              <a:t>Also the Bank </a:t>
            </a:r>
            <a:r>
              <a:rPr lang="en-US" dirty="0"/>
              <a:t>of Uganda (BOU) Act is in the process of being amended to provide for regulation, supervision, and oversight of payments systems, payment system providers, and payment instruments</a:t>
            </a:r>
          </a:p>
          <a:p>
            <a:pPr>
              <a:buFont typeface="Wingdings" panose="05000000000000000000" pitchFamily="2" charset="2"/>
              <a:buChar char="v"/>
            </a:pPr>
            <a:r>
              <a:rPr lang="en-US" dirty="0" smtClean="0"/>
              <a:t>However </a:t>
            </a:r>
            <a:r>
              <a:rPr lang="en-US" dirty="0" err="1" smtClean="0"/>
              <a:t>BoU</a:t>
            </a:r>
            <a:r>
              <a:rPr lang="en-US" dirty="0" smtClean="0"/>
              <a:t> </a:t>
            </a:r>
            <a:r>
              <a:rPr lang="en-US" dirty="0"/>
              <a:t>has been performing some oversight activities</a:t>
            </a:r>
          </a:p>
          <a:p>
            <a:endParaRPr lang="en-US" dirty="0"/>
          </a:p>
        </p:txBody>
      </p:sp>
    </p:spTree>
    <p:extLst>
      <p:ext uri="{BB962C8B-B14F-4D97-AF65-F5344CB8AC3E}">
        <p14:creationId xmlns:p14="http://schemas.microsoft.com/office/powerpoint/2010/main" val="4133252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471218" cy="1077532"/>
          </a:xfrm>
        </p:spPr>
        <p:txBody>
          <a:bodyPr>
            <a:normAutofit fontScale="90000"/>
          </a:bodyPr>
          <a:lstStyle/>
          <a:p>
            <a:r>
              <a:rPr lang="en-US" dirty="0" smtClean="0"/>
              <a:t>1. Current </a:t>
            </a:r>
            <a:r>
              <a:rPr lang="en-US" dirty="0"/>
              <a:t>legal and regulatory framework continued</a:t>
            </a:r>
            <a:endParaRPr lang="en-ZW" dirty="0"/>
          </a:p>
        </p:txBody>
      </p:sp>
      <p:sp>
        <p:nvSpPr>
          <p:cNvPr id="3" name="Content Placeholder 2"/>
          <p:cNvSpPr>
            <a:spLocks noGrp="1"/>
          </p:cNvSpPr>
          <p:nvPr>
            <p:ph idx="1"/>
          </p:nvPr>
        </p:nvSpPr>
        <p:spPr>
          <a:xfrm>
            <a:off x="677334" y="1854559"/>
            <a:ext cx="8596668" cy="4186804"/>
          </a:xfrm>
        </p:spPr>
        <p:txBody>
          <a:bodyPr>
            <a:normAutofit fontScale="92500"/>
          </a:bodyPr>
          <a:lstStyle/>
          <a:p>
            <a:pPr marL="0" indent="0">
              <a:buNone/>
            </a:pPr>
            <a:r>
              <a:rPr lang="en-US" dirty="0"/>
              <a:t>The </a:t>
            </a:r>
            <a:r>
              <a:rPr lang="en-US" dirty="0" smtClean="0"/>
              <a:t>oversight activities carried out by Bank </a:t>
            </a:r>
            <a:r>
              <a:rPr lang="en-US" dirty="0"/>
              <a:t>of </a:t>
            </a:r>
            <a:r>
              <a:rPr lang="en-US" dirty="0" smtClean="0"/>
              <a:t>Uganda are to do with mitigating </a:t>
            </a:r>
            <a:r>
              <a:rPr lang="en-US" dirty="0"/>
              <a:t>risks in the payment </a:t>
            </a:r>
            <a:r>
              <a:rPr lang="en-US" dirty="0" smtClean="0"/>
              <a:t>systems and ensuring compliance </a:t>
            </a:r>
            <a:r>
              <a:rPr lang="en-US" dirty="0"/>
              <a:t>with these </a:t>
            </a:r>
            <a:r>
              <a:rPr lang="en-US" dirty="0" smtClean="0"/>
              <a:t>international standards</a:t>
            </a:r>
            <a:r>
              <a:rPr lang="en-US" dirty="0"/>
              <a:t>. </a:t>
            </a:r>
            <a:endParaRPr lang="en-US" dirty="0" smtClean="0"/>
          </a:p>
          <a:p>
            <a:pPr marL="0" indent="0">
              <a:buNone/>
            </a:pPr>
            <a:r>
              <a:rPr lang="en-US" dirty="0" smtClean="0"/>
              <a:t>The </a:t>
            </a:r>
            <a:r>
              <a:rPr lang="en-US" dirty="0"/>
              <a:t>main activities are:</a:t>
            </a:r>
          </a:p>
          <a:p>
            <a:r>
              <a:rPr lang="en-US" dirty="0"/>
              <a:t>Registration of all </a:t>
            </a:r>
            <a:r>
              <a:rPr lang="en-US" dirty="0" smtClean="0"/>
              <a:t>payment </a:t>
            </a:r>
            <a:r>
              <a:rPr lang="en-US" dirty="0"/>
              <a:t>institutions and system </a:t>
            </a:r>
            <a:r>
              <a:rPr lang="en-US" dirty="0" smtClean="0"/>
              <a:t>operators </a:t>
            </a:r>
            <a:r>
              <a:rPr lang="en-US" dirty="0"/>
              <a:t>ensuring that their operations will not compromise or pose a threat to the safety and efficiency of the Ugandan payment system.</a:t>
            </a:r>
          </a:p>
          <a:p>
            <a:r>
              <a:rPr lang="en-US" dirty="0"/>
              <a:t>M</a:t>
            </a:r>
            <a:r>
              <a:rPr lang="en-US" dirty="0" smtClean="0"/>
              <a:t>onitoring </a:t>
            </a:r>
            <a:r>
              <a:rPr lang="en-US" dirty="0"/>
              <a:t>to get </a:t>
            </a:r>
            <a:r>
              <a:rPr lang="en-US" dirty="0" smtClean="0"/>
              <a:t>understanding </a:t>
            </a:r>
            <a:r>
              <a:rPr lang="en-US" dirty="0"/>
              <a:t>of how interbank systems function and </a:t>
            </a:r>
            <a:r>
              <a:rPr lang="en-US" dirty="0" smtClean="0"/>
              <a:t>interact </a:t>
            </a:r>
            <a:r>
              <a:rPr lang="en-US" dirty="0"/>
              <a:t>and how the use of non-cash payment instruments </a:t>
            </a:r>
            <a:r>
              <a:rPr lang="en-US" dirty="0" smtClean="0"/>
              <a:t>are</a:t>
            </a:r>
            <a:r>
              <a:rPr lang="en-US" dirty="0" smtClean="0"/>
              <a:t> </a:t>
            </a:r>
            <a:r>
              <a:rPr lang="en-US" dirty="0"/>
              <a:t>evolving.</a:t>
            </a:r>
          </a:p>
          <a:p>
            <a:r>
              <a:rPr lang="en-US" dirty="0"/>
              <a:t>Assessing systemically important payment systems to determine their compliance with international </a:t>
            </a:r>
            <a:r>
              <a:rPr lang="en-US" dirty="0" smtClean="0"/>
              <a:t>standards e.g</a:t>
            </a:r>
            <a:r>
              <a:rPr lang="en-US" dirty="0"/>
              <a:t>. Real Time Gross Settlement System (RTGS</a:t>
            </a:r>
            <a:r>
              <a:rPr lang="en-US" dirty="0" smtClean="0"/>
              <a:t>), Electronic </a:t>
            </a:r>
            <a:r>
              <a:rPr lang="en-US" dirty="0"/>
              <a:t>Clearing System (ECS) </a:t>
            </a:r>
            <a:r>
              <a:rPr lang="en-US" dirty="0" smtClean="0"/>
              <a:t>and payment instruments </a:t>
            </a:r>
            <a:r>
              <a:rPr lang="en-US" dirty="0"/>
              <a:t>such as mobile money and Automated Teller Machines (ATMs).</a:t>
            </a:r>
          </a:p>
          <a:p>
            <a:r>
              <a:rPr lang="en-US" dirty="0" smtClean="0"/>
              <a:t>Inducing </a:t>
            </a:r>
            <a:r>
              <a:rPr lang="en-US" dirty="0"/>
              <a:t>change through moral suasion and the exercise of its statutory powers.</a:t>
            </a:r>
            <a:endParaRPr lang="en-ZW" dirty="0"/>
          </a:p>
        </p:txBody>
      </p:sp>
    </p:spTree>
    <p:extLst>
      <p:ext uri="{BB962C8B-B14F-4D97-AF65-F5344CB8AC3E}">
        <p14:creationId xmlns:p14="http://schemas.microsoft.com/office/powerpoint/2010/main" val="105378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 systems in Uganda</a:t>
            </a:r>
          </a:p>
        </p:txBody>
      </p:sp>
      <p:sp>
        <p:nvSpPr>
          <p:cNvPr id="3" name="Content Placeholder 2"/>
          <p:cNvSpPr>
            <a:spLocks noGrp="1"/>
          </p:cNvSpPr>
          <p:nvPr>
            <p:ph idx="1"/>
          </p:nvPr>
        </p:nvSpPr>
        <p:spPr>
          <a:xfrm>
            <a:off x="677334" y="1365161"/>
            <a:ext cx="8596668" cy="4676201"/>
          </a:xfrm>
        </p:spPr>
        <p:txBody>
          <a:bodyPr>
            <a:normAutofit/>
          </a:bodyPr>
          <a:lstStyle/>
          <a:p>
            <a:pPr lvl="0" defTabSz="914400" fontAlgn="base">
              <a:spcBef>
                <a:spcPct val="20000"/>
              </a:spcBef>
              <a:spcAft>
                <a:spcPct val="0"/>
              </a:spcAft>
              <a:buClrTx/>
              <a:buSzTx/>
              <a:buFont typeface="Arial" charset="0"/>
              <a:buChar char="•"/>
            </a:pPr>
            <a:r>
              <a:rPr lang="en-GB" sz="2000" dirty="0">
                <a:solidFill>
                  <a:prstClr val="black"/>
                </a:solidFill>
                <a:latin typeface="Trebuchet MS" panose="020B0603020202020204" pitchFamily="34" charset="0"/>
              </a:rPr>
              <a:t>Retail Payments Systems</a:t>
            </a:r>
          </a:p>
          <a:p>
            <a:pPr lvl="3" defTabSz="914400" fontAlgn="base">
              <a:spcBef>
                <a:spcPct val="20000"/>
              </a:spcBef>
              <a:spcAft>
                <a:spcPct val="0"/>
              </a:spcAft>
              <a:buClrTx/>
              <a:buSzTx/>
              <a:buFont typeface="Courier New" panose="02070309020205020404" pitchFamily="49" charset="0"/>
              <a:buChar char="o"/>
            </a:pPr>
            <a:r>
              <a:rPr lang="en-GB" sz="1800" dirty="0" smtClean="0">
                <a:solidFill>
                  <a:prstClr val="black"/>
                </a:solidFill>
                <a:latin typeface="Trebuchet MS" panose="020B0603020202020204" pitchFamily="34" charset="0"/>
              </a:rPr>
              <a:t>Cheques</a:t>
            </a:r>
            <a:endParaRPr lang="en-GB" sz="1800" dirty="0">
              <a:solidFill>
                <a:prstClr val="black"/>
              </a:solidFill>
              <a:latin typeface="Trebuchet MS" panose="020B0603020202020204" pitchFamily="34" charset="0"/>
            </a:endParaRPr>
          </a:p>
          <a:p>
            <a:pPr lvl="3" defTabSz="914400" fontAlgn="base">
              <a:spcBef>
                <a:spcPct val="20000"/>
              </a:spcBef>
              <a:spcAft>
                <a:spcPct val="0"/>
              </a:spcAft>
              <a:buClrTx/>
              <a:buSzTx/>
              <a:buFont typeface="Courier New" panose="02070309020205020404" pitchFamily="49" charset="0"/>
              <a:buChar char="o"/>
            </a:pPr>
            <a:r>
              <a:rPr lang="en-GB" sz="1800" dirty="0" smtClean="0">
                <a:solidFill>
                  <a:prstClr val="black"/>
                </a:solidFill>
                <a:latin typeface="Trebuchet MS" panose="020B0603020202020204" pitchFamily="34" charset="0"/>
              </a:rPr>
              <a:t>Electronic Funds Transfer</a:t>
            </a:r>
            <a:endParaRPr lang="en-GB" sz="1800" dirty="0">
              <a:solidFill>
                <a:prstClr val="black"/>
              </a:solidFill>
              <a:latin typeface="Trebuchet MS" panose="020B0603020202020204" pitchFamily="34" charset="0"/>
            </a:endParaRPr>
          </a:p>
          <a:p>
            <a:pPr lvl="3" defTabSz="914400" fontAlgn="base">
              <a:spcBef>
                <a:spcPct val="20000"/>
              </a:spcBef>
              <a:spcAft>
                <a:spcPct val="0"/>
              </a:spcAft>
              <a:buClrTx/>
              <a:buSzTx/>
              <a:buFont typeface="Courier New" panose="02070309020205020404" pitchFamily="49" charset="0"/>
              <a:buChar char="o"/>
            </a:pPr>
            <a:r>
              <a:rPr lang="en-GB" sz="1800" dirty="0">
                <a:solidFill>
                  <a:prstClr val="black"/>
                </a:solidFill>
                <a:latin typeface="Trebuchet MS" panose="020B0603020202020204" pitchFamily="34" charset="0"/>
              </a:rPr>
              <a:t>Bank </a:t>
            </a:r>
            <a:r>
              <a:rPr lang="en-GB" sz="1800" dirty="0" smtClean="0">
                <a:solidFill>
                  <a:prstClr val="black"/>
                </a:solidFill>
                <a:latin typeface="Trebuchet MS" panose="020B0603020202020204" pitchFamily="34" charset="0"/>
              </a:rPr>
              <a:t>drafts</a:t>
            </a:r>
            <a:endParaRPr lang="en-GB" sz="1800" dirty="0">
              <a:solidFill>
                <a:prstClr val="black"/>
              </a:solidFill>
              <a:latin typeface="Trebuchet MS" panose="020B0603020202020204" pitchFamily="34" charset="0"/>
            </a:endParaRPr>
          </a:p>
          <a:p>
            <a:pPr lvl="3" defTabSz="914400" fontAlgn="base">
              <a:spcBef>
                <a:spcPct val="20000"/>
              </a:spcBef>
              <a:spcAft>
                <a:spcPct val="0"/>
              </a:spcAft>
              <a:buClrTx/>
              <a:buSzTx/>
              <a:buFont typeface="Courier New" panose="02070309020205020404" pitchFamily="49" charset="0"/>
              <a:buChar char="o"/>
            </a:pPr>
            <a:r>
              <a:rPr lang="en-GB" sz="1800" dirty="0">
                <a:solidFill>
                  <a:prstClr val="black"/>
                </a:solidFill>
                <a:latin typeface="Trebuchet MS" panose="020B0603020202020204" pitchFamily="34" charset="0"/>
              </a:rPr>
              <a:t>International cards (VISA Card, MASTER Card)</a:t>
            </a:r>
          </a:p>
          <a:p>
            <a:pPr lvl="0" defTabSz="914400" fontAlgn="base">
              <a:spcBef>
                <a:spcPct val="20000"/>
              </a:spcBef>
              <a:spcAft>
                <a:spcPct val="0"/>
              </a:spcAft>
              <a:buClrTx/>
              <a:buSzTx/>
              <a:buFont typeface="Arial" charset="0"/>
              <a:buChar char="•"/>
            </a:pPr>
            <a:r>
              <a:rPr lang="en-GB" sz="2000" dirty="0">
                <a:solidFill>
                  <a:prstClr val="black"/>
                </a:solidFill>
                <a:latin typeface="Trebuchet MS" panose="020B0603020202020204" pitchFamily="34" charset="0"/>
              </a:rPr>
              <a:t>Large Value Payments Systems</a:t>
            </a:r>
          </a:p>
          <a:p>
            <a:pPr lvl="3" defTabSz="914400" fontAlgn="base">
              <a:spcBef>
                <a:spcPct val="20000"/>
              </a:spcBef>
              <a:spcAft>
                <a:spcPct val="0"/>
              </a:spcAft>
              <a:buClrTx/>
              <a:buSzTx/>
              <a:buFont typeface="Courier New" panose="02070309020205020404" pitchFamily="49" charset="0"/>
              <a:buChar char="o"/>
            </a:pPr>
            <a:r>
              <a:rPr lang="en-GB" sz="1800" dirty="0">
                <a:solidFill>
                  <a:prstClr val="black"/>
                </a:solidFill>
                <a:latin typeface="Trebuchet MS" panose="020B0603020202020204" pitchFamily="34" charset="0"/>
              </a:rPr>
              <a:t>Real Time Gross Settlement System (RTGS</a:t>
            </a:r>
            <a:r>
              <a:rPr lang="en-GB" sz="1800" dirty="0" smtClean="0">
                <a:solidFill>
                  <a:prstClr val="black"/>
                </a:solidFill>
                <a:latin typeface="Trebuchet MS" panose="020B0603020202020204" pitchFamily="34" charset="0"/>
              </a:rPr>
              <a:t>)</a:t>
            </a:r>
            <a:endParaRPr lang="en-GB" sz="1800" dirty="0">
              <a:solidFill>
                <a:prstClr val="black"/>
              </a:solidFill>
              <a:latin typeface="Trebuchet MS" panose="020B0603020202020204" pitchFamily="34" charset="0"/>
            </a:endParaRPr>
          </a:p>
          <a:p>
            <a:pPr lvl="0" defTabSz="914400" fontAlgn="base">
              <a:spcBef>
                <a:spcPct val="20000"/>
              </a:spcBef>
              <a:spcAft>
                <a:spcPct val="0"/>
              </a:spcAft>
              <a:buClrTx/>
              <a:buSzTx/>
              <a:buFont typeface="Arial" charset="0"/>
              <a:buChar char="•"/>
            </a:pPr>
            <a:r>
              <a:rPr lang="en-GB" sz="2000" dirty="0">
                <a:solidFill>
                  <a:prstClr val="black"/>
                </a:solidFill>
                <a:latin typeface="Trebuchet MS" panose="020B0603020202020204" pitchFamily="34" charset="0"/>
              </a:rPr>
              <a:t>Central Depository System- Government </a:t>
            </a:r>
            <a:r>
              <a:rPr lang="en-GB" sz="2000" dirty="0" smtClean="0">
                <a:solidFill>
                  <a:prstClr val="black"/>
                </a:solidFill>
                <a:latin typeface="Trebuchet MS" panose="020B0603020202020204" pitchFamily="34" charset="0"/>
              </a:rPr>
              <a:t>Securities</a:t>
            </a:r>
            <a:endParaRPr lang="en-GB" sz="2000" dirty="0">
              <a:solidFill>
                <a:prstClr val="black"/>
              </a:solidFill>
              <a:latin typeface="Trebuchet MS" panose="020B0603020202020204" pitchFamily="34" charset="0"/>
            </a:endParaRPr>
          </a:p>
          <a:p>
            <a:pPr lvl="0" defTabSz="914400" fontAlgn="base">
              <a:spcBef>
                <a:spcPct val="20000"/>
              </a:spcBef>
              <a:spcAft>
                <a:spcPct val="0"/>
              </a:spcAft>
              <a:buClrTx/>
              <a:buSzTx/>
              <a:buFont typeface="Arial" charset="0"/>
              <a:buChar char="•"/>
            </a:pPr>
            <a:r>
              <a:rPr lang="en-GB" sz="2000" dirty="0">
                <a:solidFill>
                  <a:prstClr val="black"/>
                </a:solidFill>
                <a:latin typeface="Trebuchet MS" panose="020B0603020202020204" pitchFamily="34" charset="0"/>
              </a:rPr>
              <a:t>Mobile money operators (MNOs)</a:t>
            </a:r>
          </a:p>
          <a:p>
            <a:pPr lvl="1" defTabSz="914400" fontAlgn="base">
              <a:spcBef>
                <a:spcPct val="20000"/>
              </a:spcBef>
              <a:spcAft>
                <a:spcPct val="0"/>
              </a:spcAft>
              <a:buClrTx/>
              <a:buSzTx/>
              <a:buFont typeface="Courier New" panose="02070309020205020404" pitchFamily="49" charset="0"/>
              <a:buChar char="o"/>
            </a:pPr>
            <a:r>
              <a:rPr lang="en-GB" sz="1800" dirty="0">
                <a:solidFill>
                  <a:prstClr val="black"/>
                </a:solidFill>
                <a:latin typeface="Trebuchet MS" panose="020B0603020202020204" pitchFamily="34" charset="0"/>
              </a:rPr>
              <a:t>Oversight in collaboration with telecommunication regulator – </a:t>
            </a:r>
            <a:r>
              <a:rPr lang="en-GB" sz="1800" dirty="0" err="1">
                <a:solidFill>
                  <a:prstClr val="black"/>
                </a:solidFill>
                <a:latin typeface="Trebuchet MS" panose="020B0603020202020204" pitchFamily="34" charset="0"/>
              </a:rPr>
              <a:t>ie</a:t>
            </a:r>
            <a:r>
              <a:rPr lang="en-GB" sz="1800" dirty="0">
                <a:solidFill>
                  <a:prstClr val="black"/>
                </a:solidFill>
                <a:latin typeface="Trebuchet MS" panose="020B0603020202020204" pitchFamily="34" charset="0"/>
              </a:rPr>
              <a:t> </a:t>
            </a:r>
            <a:r>
              <a:rPr lang="en-GB" sz="1800" dirty="0" smtClean="0">
                <a:solidFill>
                  <a:prstClr val="black"/>
                </a:solidFill>
                <a:latin typeface="Trebuchet MS" panose="020B0603020202020204" pitchFamily="34" charset="0"/>
              </a:rPr>
              <a:t>UCC</a:t>
            </a:r>
            <a:endParaRPr lang="en-GB" sz="1800" dirty="0">
              <a:solidFill>
                <a:prstClr val="black"/>
              </a:solidFill>
              <a:latin typeface="Trebuchet MS" panose="020B0603020202020204" pitchFamily="34" charset="0"/>
            </a:endParaRPr>
          </a:p>
        </p:txBody>
      </p:sp>
    </p:spTree>
    <p:extLst>
      <p:ext uri="{BB962C8B-B14F-4D97-AF65-F5344CB8AC3E}">
        <p14:creationId xmlns:p14="http://schemas.microsoft.com/office/powerpoint/2010/main" val="4129674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3046"/>
          </a:xfrm>
        </p:spPr>
        <p:txBody>
          <a:bodyPr>
            <a:normAutofit fontScale="90000"/>
          </a:bodyPr>
          <a:lstStyle/>
          <a:p>
            <a:r>
              <a:rPr lang="en-US" dirty="0" smtClean="0"/>
              <a:t>2. Infrastructure developments</a:t>
            </a:r>
            <a:endParaRPr lang="en-US" dirty="0"/>
          </a:p>
        </p:txBody>
      </p:sp>
      <p:sp>
        <p:nvSpPr>
          <p:cNvPr id="3" name="Content Placeholder 2"/>
          <p:cNvSpPr>
            <a:spLocks noGrp="1"/>
          </p:cNvSpPr>
          <p:nvPr>
            <p:ph idx="1"/>
          </p:nvPr>
        </p:nvSpPr>
        <p:spPr>
          <a:xfrm>
            <a:off x="677334" y="1477109"/>
            <a:ext cx="8596668" cy="4407876"/>
          </a:xfrm>
        </p:spPr>
        <p:txBody>
          <a:bodyPr>
            <a:normAutofit/>
          </a:bodyPr>
          <a:lstStyle/>
          <a:p>
            <a:pPr marL="0" indent="0">
              <a:buNone/>
            </a:pPr>
            <a:r>
              <a:rPr lang="en-US" dirty="0"/>
              <a:t>Current payment systems </a:t>
            </a:r>
            <a:r>
              <a:rPr lang="en-US" dirty="0" smtClean="0"/>
              <a:t>modernization </a:t>
            </a:r>
            <a:r>
              <a:rPr lang="en-US" dirty="0"/>
              <a:t>initiatives are: </a:t>
            </a:r>
          </a:p>
          <a:p>
            <a:pPr>
              <a:buFont typeface="Wingdings" panose="05000000000000000000" pitchFamily="2" charset="2"/>
              <a:buChar char="v"/>
            </a:pPr>
            <a:r>
              <a:rPr lang="en-US" dirty="0" smtClean="0"/>
              <a:t>Upgrading </a:t>
            </a:r>
            <a:r>
              <a:rPr lang="en-US" dirty="0"/>
              <a:t>of Real-time gross settlement systems (</a:t>
            </a:r>
            <a:r>
              <a:rPr lang="en-US" dirty="0" smtClean="0"/>
              <a:t>RTGSs) </a:t>
            </a:r>
            <a:r>
              <a:rPr lang="en-US" dirty="0"/>
              <a:t>to provide for automatic confirmation of settlement messages to give feedback to the originator that the transaction has </a:t>
            </a:r>
            <a:r>
              <a:rPr lang="en-US" dirty="0" smtClean="0"/>
              <a:t>been settled/not</a:t>
            </a:r>
            <a:r>
              <a:rPr lang="en-US" dirty="0"/>
              <a:t>. </a:t>
            </a:r>
            <a:endParaRPr lang="en-US" dirty="0" smtClean="0"/>
          </a:p>
          <a:p>
            <a:pPr marL="400050" lvl="1" indent="0">
              <a:buNone/>
            </a:pPr>
            <a:r>
              <a:rPr lang="en-US" dirty="0" smtClean="0"/>
              <a:t>RTGS is a system used </a:t>
            </a:r>
            <a:r>
              <a:rPr lang="en-US" dirty="0"/>
              <a:t>for transactions which are very high in value and need to be cleared immediately. The bank that receives the money has to credit the amount in the account within 30 minutes of receiving it. </a:t>
            </a:r>
            <a:endParaRPr lang="en-US" dirty="0" smtClean="0"/>
          </a:p>
          <a:p>
            <a:pPr marL="0" indent="0">
              <a:buNone/>
            </a:pPr>
            <a:endParaRPr lang="en-US" dirty="0"/>
          </a:p>
          <a:p>
            <a:pPr>
              <a:buFont typeface="Wingdings" panose="05000000000000000000" pitchFamily="2" charset="2"/>
              <a:buChar char="v"/>
            </a:pPr>
            <a:r>
              <a:rPr lang="en-US" dirty="0"/>
              <a:t>Regional CSD – discussions ongoing</a:t>
            </a:r>
          </a:p>
          <a:p>
            <a:pPr marL="0" indent="0">
              <a:buNone/>
            </a:pPr>
            <a:r>
              <a:rPr lang="en-US" dirty="0"/>
              <a:t> </a:t>
            </a:r>
            <a:r>
              <a:rPr lang="en-US" dirty="0" smtClean="0"/>
              <a:t>    </a:t>
            </a:r>
            <a:r>
              <a:rPr lang="en-US" sz="1600" dirty="0" smtClean="0"/>
              <a:t>Regional </a:t>
            </a:r>
            <a:r>
              <a:rPr lang="en-US" sz="1600" dirty="0"/>
              <a:t>CSD </a:t>
            </a:r>
            <a:r>
              <a:rPr lang="en-US" sz="1600" dirty="0" smtClean="0"/>
              <a:t>is East African Community </a:t>
            </a:r>
            <a:r>
              <a:rPr lang="en-US" sz="1600" dirty="0"/>
              <a:t>Central Security Depository </a:t>
            </a:r>
            <a:r>
              <a:rPr lang="en-US" sz="1600" dirty="0" smtClean="0"/>
              <a:t>(EACCSD) </a:t>
            </a:r>
            <a:endParaRPr lang="en-US" sz="1600" dirty="0"/>
          </a:p>
        </p:txBody>
      </p:sp>
    </p:spTree>
    <p:extLst>
      <p:ext uri="{BB962C8B-B14F-4D97-AF65-F5344CB8AC3E}">
        <p14:creationId xmlns:p14="http://schemas.microsoft.com/office/powerpoint/2010/main" val="396038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0436"/>
          </a:xfrm>
        </p:spPr>
        <p:txBody>
          <a:bodyPr/>
          <a:lstStyle/>
          <a:p>
            <a:r>
              <a:rPr lang="en-US" dirty="0" smtClean="0"/>
              <a:t>3. Institutional </a:t>
            </a:r>
            <a:r>
              <a:rPr lang="en-US" dirty="0"/>
              <a:t>arrangements</a:t>
            </a:r>
          </a:p>
        </p:txBody>
      </p:sp>
      <p:sp>
        <p:nvSpPr>
          <p:cNvPr id="3" name="Content Placeholder 2"/>
          <p:cNvSpPr>
            <a:spLocks noGrp="1"/>
          </p:cNvSpPr>
          <p:nvPr>
            <p:ph idx="1"/>
          </p:nvPr>
        </p:nvSpPr>
        <p:spPr>
          <a:xfrm>
            <a:off x="677334" y="1745673"/>
            <a:ext cx="8596668" cy="4295689"/>
          </a:xfrm>
        </p:spPr>
        <p:txBody>
          <a:bodyPr/>
          <a:lstStyle/>
          <a:p>
            <a:pPr marL="0" indent="0">
              <a:buNone/>
            </a:pPr>
            <a:r>
              <a:rPr lang="en-US" dirty="0" smtClean="0"/>
              <a:t>For East </a:t>
            </a:r>
            <a:r>
              <a:rPr lang="en-US" dirty="0"/>
              <a:t>African Payment System (EAPS</a:t>
            </a:r>
            <a:r>
              <a:rPr lang="en-US" dirty="0" smtClean="0"/>
              <a:t>) , two </a:t>
            </a:r>
            <a:r>
              <a:rPr lang="en-US" dirty="0"/>
              <a:t>agreements are signed, that is:</a:t>
            </a:r>
          </a:p>
          <a:p>
            <a:pPr marL="0" indent="0">
              <a:buNone/>
            </a:pPr>
            <a:r>
              <a:rPr lang="en-US" dirty="0"/>
              <a:t>	(a)	Commercial Banks with Bank of </a:t>
            </a:r>
            <a:r>
              <a:rPr lang="en-US" dirty="0" smtClean="0"/>
              <a:t>Uganda</a:t>
            </a:r>
          </a:p>
          <a:p>
            <a:pPr marL="400050" lvl="1" indent="0">
              <a:buNone/>
            </a:pPr>
            <a:r>
              <a:rPr lang="en-US" dirty="0" smtClean="0"/>
              <a:t>  (b)  </a:t>
            </a:r>
            <a:r>
              <a:rPr lang="en-US" sz="1800" dirty="0" smtClean="0"/>
              <a:t>Bank </a:t>
            </a:r>
            <a:r>
              <a:rPr lang="en-US" sz="1800" dirty="0"/>
              <a:t>of Uganda with each regional </a:t>
            </a:r>
            <a:r>
              <a:rPr lang="en-US" sz="1800" dirty="0" smtClean="0"/>
              <a:t>(EA) Central Banks</a:t>
            </a:r>
          </a:p>
          <a:p>
            <a:pPr marL="0" indent="0">
              <a:buNone/>
            </a:pPr>
            <a:endParaRPr lang="en-US" sz="2000" dirty="0"/>
          </a:p>
          <a:p>
            <a:pPr marL="0" indent="0">
              <a:buNone/>
            </a:pPr>
            <a:r>
              <a:rPr lang="en-US" dirty="0" smtClean="0"/>
              <a:t>For Regional </a:t>
            </a:r>
            <a:r>
              <a:rPr lang="en-US" dirty="0"/>
              <a:t>Payment and Settlement System (</a:t>
            </a:r>
            <a:r>
              <a:rPr lang="en-US" dirty="0" smtClean="0"/>
              <a:t>REPSS), two agreements are signed, that </a:t>
            </a:r>
            <a:r>
              <a:rPr lang="en-US" dirty="0"/>
              <a:t>is: </a:t>
            </a:r>
          </a:p>
          <a:p>
            <a:pPr marL="0" indent="0">
              <a:buNone/>
            </a:pPr>
            <a:r>
              <a:rPr lang="en-US" dirty="0"/>
              <a:t>	(a)	Commercial Banks with Bank of Uganda</a:t>
            </a:r>
          </a:p>
          <a:p>
            <a:pPr marL="0" indent="0">
              <a:buNone/>
            </a:pPr>
            <a:r>
              <a:rPr lang="en-US" dirty="0"/>
              <a:t>	(b)	Bank of Uganda with the COMESA </a:t>
            </a:r>
            <a:r>
              <a:rPr lang="en-US" dirty="0" smtClean="0"/>
              <a:t>Clearing House</a:t>
            </a:r>
            <a:endParaRPr lang="en-US" dirty="0"/>
          </a:p>
        </p:txBody>
      </p:sp>
    </p:spTree>
    <p:extLst>
      <p:ext uri="{BB962C8B-B14F-4D97-AF65-F5344CB8AC3E}">
        <p14:creationId xmlns:p14="http://schemas.microsoft.com/office/powerpoint/2010/main" val="2076815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74431"/>
            <a:ext cx="8596668" cy="726831"/>
          </a:xfrm>
        </p:spPr>
        <p:txBody>
          <a:bodyPr/>
          <a:lstStyle/>
          <a:p>
            <a:r>
              <a:rPr lang="en-US" dirty="0" smtClean="0"/>
              <a:t>Challenges</a:t>
            </a:r>
            <a:endParaRPr lang="en-US" dirty="0"/>
          </a:p>
        </p:txBody>
      </p:sp>
      <p:sp>
        <p:nvSpPr>
          <p:cNvPr id="3" name="Content Placeholder 2"/>
          <p:cNvSpPr>
            <a:spLocks noGrp="1"/>
          </p:cNvSpPr>
          <p:nvPr>
            <p:ph idx="1"/>
          </p:nvPr>
        </p:nvSpPr>
        <p:spPr>
          <a:xfrm>
            <a:off x="677334" y="1600201"/>
            <a:ext cx="8596668" cy="4441162"/>
          </a:xfrm>
        </p:spPr>
        <p:txBody>
          <a:bodyPr>
            <a:normAutofit/>
          </a:bodyPr>
          <a:lstStyle/>
          <a:p>
            <a:r>
              <a:rPr lang="en-US" dirty="0"/>
              <a:t>Inadequate legal and regulatory frameworks. Enactment of laws take long, hence exposing the Central Bank to legal challenges.</a:t>
            </a:r>
          </a:p>
          <a:p>
            <a:r>
              <a:rPr lang="en-US" dirty="0"/>
              <a:t>Failed transactions due to:</a:t>
            </a:r>
          </a:p>
          <a:p>
            <a:pPr lvl="1"/>
            <a:r>
              <a:rPr lang="en-US" dirty="0"/>
              <a:t>cut off times – EAPS cut off is 8:30 – 4:00pm. </a:t>
            </a:r>
          </a:p>
          <a:p>
            <a:pPr lvl="1"/>
            <a:r>
              <a:rPr lang="en-US" dirty="0" smtClean="0"/>
              <a:t>Incorrect </a:t>
            </a:r>
            <a:r>
              <a:rPr lang="en-US" dirty="0"/>
              <a:t>beneficiary details.</a:t>
            </a:r>
          </a:p>
          <a:p>
            <a:r>
              <a:rPr lang="en-ZW" dirty="0" smtClean="0"/>
              <a:t>Operational </a:t>
            </a:r>
            <a:r>
              <a:rPr lang="en-ZW" dirty="0"/>
              <a:t>risks resulting from technology or human error.</a:t>
            </a:r>
          </a:p>
          <a:p>
            <a:r>
              <a:rPr lang="en-ZW" dirty="0"/>
              <a:t>Technology changes requiring changes in the current </a:t>
            </a:r>
            <a:r>
              <a:rPr lang="en-ZW" dirty="0" smtClean="0"/>
              <a:t>payment systems</a:t>
            </a:r>
            <a:endParaRPr lang="en-ZW" dirty="0"/>
          </a:p>
          <a:p>
            <a:r>
              <a:rPr lang="en-ZW" dirty="0"/>
              <a:t>Lack of skills to operate the payment </a:t>
            </a:r>
            <a:r>
              <a:rPr lang="en-ZW" dirty="0" smtClean="0"/>
              <a:t>systems</a:t>
            </a:r>
          </a:p>
          <a:p>
            <a:r>
              <a:rPr lang="en-ZW" dirty="0" smtClean="0"/>
              <a:t>Low public awareness</a:t>
            </a:r>
          </a:p>
          <a:p>
            <a:pPr marL="0" indent="0">
              <a:buNone/>
            </a:pPr>
            <a:endParaRPr lang="en-ZW" dirty="0" smtClean="0"/>
          </a:p>
        </p:txBody>
      </p:sp>
    </p:spTree>
    <p:extLst>
      <p:ext uri="{BB962C8B-B14F-4D97-AF65-F5344CB8AC3E}">
        <p14:creationId xmlns:p14="http://schemas.microsoft.com/office/powerpoint/2010/main" val="4216298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507</TotalTime>
  <Words>694</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Courier New</vt:lpstr>
      <vt:lpstr>Trebuchet MS</vt:lpstr>
      <vt:lpstr>Wingdings</vt:lpstr>
      <vt:lpstr>Wingdings 3</vt:lpstr>
      <vt:lpstr>Facet</vt:lpstr>
      <vt:lpstr>PRESENTATION ON UGANDA’S APPROACH TO PAYMENT SYSTEMS OVERSIGHT</vt:lpstr>
      <vt:lpstr>Table of Content</vt:lpstr>
      <vt:lpstr>1. Current legal and regulatory framework</vt:lpstr>
      <vt:lpstr>1. Current legal and regulatory framework continued</vt:lpstr>
      <vt:lpstr>1. Current legal and regulatory framework continued</vt:lpstr>
      <vt:lpstr>Payment systems in Uganda</vt:lpstr>
      <vt:lpstr>2. Infrastructure developments</vt:lpstr>
      <vt:lpstr>3. Institutional arrangements</vt:lpstr>
      <vt:lpstr>Challenges</vt:lpstr>
      <vt:lpstr>Lesions learnt</vt:lpstr>
      <vt:lpstr>Opportunities</vt:lpstr>
      <vt:lpstr>END</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Vimbai S. Ndhlala</dc:creator>
  <cp:lastModifiedBy>pofsm3</cp:lastModifiedBy>
  <cp:revision>136</cp:revision>
  <dcterms:created xsi:type="dcterms:W3CDTF">2017-10-16T11:44:55Z</dcterms:created>
  <dcterms:modified xsi:type="dcterms:W3CDTF">2017-10-18T06:56:19Z</dcterms:modified>
</cp:coreProperties>
</file>