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57" r:id="rId3"/>
    <p:sldId id="259" r:id="rId4"/>
    <p:sldId id="258" r:id="rId5"/>
    <p:sldId id="279" r:id="rId6"/>
    <p:sldId id="260" r:id="rId7"/>
    <p:sldId id="261" r:id="rId8"/>
    <p:sldId id="262" r:id="rId9"/>
    <p:sldId id="263" r:id="rId10"/>
    <p:sldId id="278" r:id="rId11"/>
    <p:sldId id="264" r:id="rId12"/>
    <p:sldId id="275" r:id="rId13"/>
    <p:sldId id="274" r:id="rId14"/>
    <p:sldId id="267" r:id="rId15"/>
    <p:sldId id="268" r:id="rId16"/>
    <p:sldId id="276" r:id="rId17"/>
    <p:sldId id="269" r:id="rId18"/>
    <p:sldId id="270" r:id="rId19"/>
    <p:sldId id="271" r:id="rId20"/>
    <p:sldId id="265" r:id="rId21"/>
    <p:sldId id="266" r:id="rId22"/>
    <p:sldId id="277" r:id="rId23"/>
    <p:sldId id="27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5543" autoAdjust="0"/>
  </p:normalViewPr>
  <p:slideViewPr>
    <p:cSldViewPr snapToGrid="0">
      <p:cViewPr varScale="1">
        <p:scale>
          <a:sx n="34" d="100"/>
          <a:sy n="34" d="100"/>
        </p:scale>
        <p:origin x="6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usha\Google%20Drive\Work%20Trips%20and%20Activities\2017%20MEFMI%20Windhoek\Summary%20Statistic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usha\Google%20Drive\Work%20Trips%20and%20Activities\2017%20MEFMI%20Windhoek\Summary%20Statistic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usha\Google%20Drive\Work%20Trips%20and%20Activities\2017%20MEFMI%20Windhoek\Summary%20Statistic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usha\Google%20Drive\Work%20Trips%20and%20Activities\2017%20MEFMI%20Windhoek\Summary%20Statistic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 b="1"/>
              <a:t>ZIPSS Volumes and Values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ZIPSS!$B$1</c:f>
              <c:strCache>
                <c:ptCount val="1"/>
                <c:pt idx="0">
                  <c:v>Values (Approx. USD$ equivalent)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cat>
            <c:strRef>
              <c:f>ZIPSS!$A$2:$A$9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ZIPSS!$B$2:$B$9</c:f>
              <c:numCache>
                <c:formatCode>_-* #,##0_-;\-* #,##0_-;_-* "-"??_-;_-@_-</c:formatCode>
                <c:ptCount val="8"/>
                <c:pt idx="0">
                  <c:v>27616182282.932365</c:v>
                </c:pt>
                <c:pt idx="1">
                  <c:v>33977083777.713993</c:v>
                </c:pt>
                <c:pt idx="2">
                  <c:v>38832251220.02034</c:v>
                </c:pt>
                <c:pt idx="3">
                  <c:v>52895065697.798996</c:v>
                </c:pt>
                <c:pt idx="4">
                  <c:v>65720320959.342995</c:v>
                </c:pt>
                <c:pt idx="5">
                  <c:v>88754436293.834015</c:v>
                </c:pt>
                <c:pt idx="6">
                  <c:v>72348936652.419983</c:v>
                </c:pt>
                <c:pt idx="7">
                  <c:v>54403565463.303001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2806544"/>
        <c:axId val="203583088"/>
      </c:barChart>
      <c:lineChart>
        <c:grouping val="standard"/>
        <c:varyColors val="0"/>
        <c:ser>
          <c:idx val="1"/>
          <c:order val="1"/>
          <c:tx>
            <c:strRef>
              <c:f>ZIPSS!$D$1</c:f>
              <c:strCache>
                <c:ptCount val="1"/>
                <c:pt idx="0">
                  <c:v>Volumes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ZIPSS!$A$2:$A$9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ZIPSS!$D$2:$D$9</c:f>
              <c:numCache>
                <c:formatCode>_-* #,##0_-;\-* #,##0_-;_-* "-"??_-;_-@_-</c:formatCode>
                <c:ptCount val="8"/>
                <c:pt idx="0">
                  <c:v>170513</c:v>
                </c:pt>
                <c:pt idx="1">
                  <c:v>198586</c:v>
                </c:pt>
                <c:pt idx="2">
                  <c:v>240564</c:v>
                </c:pt>
                <c:pt idx="3">
                  <c:v>294503</c:v>
                </c:pt>
                <c:pt idx="4">
                  <c:v>319836</c:v>
                </c:pt>
                <c:pt idx="5">
                  <c:v>374661</c:v>
                </c:pt>
                <c:pt idx="6">
                  <c:v>388176</c:v>
                </c:pt>
                <c:pt idx="7">
                  <c:v>351955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3584208"/>
        <c:axId val="203583648"/>
      </c:lineChart>
      <c:catAx>
        <c:axId val="20280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583088"/>
        <c:crosses val="autoZero"/>
        <c:auto val="1"/>
        <c:lblAlgn val="ctr"/>
        <c:lblOffset val="100"/>
        <c:noMultiLvlLbl val="0"/>
      </c:catAx>
      <c:valAx>
        <c:axId val="203583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Values (Approx. US$ </a:t>
                </a:r>
                <a:r>
                  <a:rPr lang="en-US" dirty="0" smtClean="0"/>
                  <a:t>million </a:t>
                </a:r>
                <a:r>
                  <a:rPr lang="en-US" dirty="0"/>
                  <a:t>equivalent)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806544"/>
        <c:crosses val="autoZero"/>
        <c:crossBetween val="between"/>
        <c:dispUnits>
          <c:builtInUnit val="millions"/>
        </c:dispUnits>
      </c:valAx>
      <c:valAx>
        <c:axId val="20358364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Volumes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-* #,##0_-;\-* #,##0_-;_-* &quot;-&quot;??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584208"/>
        <c:crosses val="max"/>
        <c:crossBetween val="between"/>
      </c:valAx>
      <c:catAx>
        <c:axId val="2035842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35836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/>
              <a:t>EFT/DDACC Volumes and Values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'EFT-DDACC'!$B$1</c:f>
              <c:strCache>
                <c:ptCount val="1"/>
                <c:pt idx="0">
                  <c:v>Values (Approx. USD$ equivalent)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cat>
            <c:strRef>
              <c:f>'EFT-DDACC'!$A$2:$A$9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'EFT-DDACC'!$B$2:$B$9</c:f>
              <c:numCache>
                <c:formatCode>_-* #,##0_-;\-* #,##0_-;_-* "-"??_-;_-@_-</c:formatCode>
                <c:ptCount val="8"/>
                <c:pt idx="0">
                  <c:v>635290360.72512102</c:v>
                </c:pt>
                <c:pt idx="1">
                  <c:v>888810389.76351404</c:v>
                </c:pt>
                <c:pt idx="2">
                  <c:v>1275072803.0548348</c:v>
                </c:pt>
                <c:pt idx="3" formatCode="_(* #,##0.00_);_(* \(#,##0.00\);_(* &quot;-&quot;??_);_(@_)">
                  <c:v>1710423616.4809999</c:v>
                </c:pt>
                <c:pt idx="4" formatCode="_(* #,##0.00_);_(* \(#,##0.00\);_(* &quot;-&quot;??_);_(@_)">
                  <c:v>2090810279.8089995</c:v>
                </c:pt>
                <c:pt idx="5" formatCode="_(* #,##0.00_);_(* \(#,##0.00\);_(* &quot;-&quot;??_);_(@_)">
                  <c:v>2182918142.6190004</c:v>
                </c:pt>
                <c:pt idx="6" formatCode="_(* #,##0.00_);_(* \(#,##0.00\);_(* &quot;-&quot;??_);_(@_)">
                  <c:v>2445111178.5320001</c:v>
                </c:pt>
                <c:pt idx="7" formatCode="_(* #,##0.00_);_(* \(#,##0.00\);_(* &quot;-&quot;??_);_(@_)">
                  <c:v>2533595718.0070004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587008"/>
        <c:axId val="203587568"/>
      </c:barChart>
      <c:lineChart>
        <c:grouping val="standard"/>
        <c:varyColors val="0"/>
        <c:ser>
          <c:idx val="1"/>
          <c:order val="1"/>
          <c:tx>
            <c:strRef>
              <c:f>'EFT-DDACC'!$C$1</c:f>
              <c:strCache>
                <c:ptCount val="1"/>
                <c:pt idx="0">
                  <c:v>Volumes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'EFT-DDACC'!$C$2:$C$9</c:f>
              <c:numCache>
                <c:formatCode>_(* #,##0.00_);_(* \(#,##0.00\);_(* "-"??_);_(@_)</c:formatCode>
                <c:ptCount val="8"/>
                <c:pt idx="0">
                  <c:v>2182542</c:v>
                </c:pt>
                <c:pt idx="1">
                  <c:v>3140140</c:v>
                </c:pt>
                <c:pt idx="2">
                  <c:v>4027061</c:v>
                </c:pt>
                <c:pt idx="3">
                  <c:v>4643599</c:v>
                </c:pt>
                <c:pt idx="4">
                  <c:v>4955572</c:v>
                </c:pt>
                <c:pt idx="5">
                  <c:v>5171982</c:v>
                </c:pt>
                <c:pt idx="6">
                  <c:v>5297462</c:v>
                </c:pt>
                <c:pt idx="7">
                  <c:v>4269233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3588688"/>
        <c:axId val="203588128"/>
      </c:lineChart>
      <c:catAx>
        <c:axId val="2035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587568"/>
        <c:crosses val="autoZero"/>
        <c:auto val="1"/>
        <c:lblAlgn val="ctr"/>
        <c:lblOffset val="100"/>
        <c:noMultiLvlLbl val="0"/>
      </c:catAx>
      <c:valAx>
        <c:axId val="203587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Values (Approx. US$ </a:t>
                </a:r>
                <a:r>
                  <a:rPr lang="en-US" dirty="0" smtClean="0"/>
                  <a:t>million </a:t>
                </a:r>
                <a:r>
                  <a:rPr lang="en-US" dirty="0"/>
                  <a:t>equivalent)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587008"/>
        <c:crosses val="autoZero"/>
        <c:crossBetween val="between"/>
        <c:dispUnits>
          <c:builtInUnit val="millions"/>
        </c:dispUnits>
      </c:valAx>
      <c:valAx>
        <c:axId val="203588128"/>
        <c:scaling>
          <c:orientation val="minMax"/>
        </c:scaling>
        <c:delete val="0"/>
        <c:axPos val="r"/>
        <c:numFmt formatCode="_(* #,##0.00_);_(* \(#,##0.0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588688"/>
        <c:crosses val="max"/>
        <c:crossBetween val="between"/>
      </c:valAx>
      <c:catAx>
        <c:axId val="203588688"/>
        <c:scaling>
          <c:orientation val="minMax"/>
        </c:scaling>
        <c:delete val="1"/>
        <c:axPos val="b"/>
        <c:majorTickMark val="out"/>
        <c:minorTickMark val="none"/>
        <c:tickLblPos val="nextTo"/>
        <c:crossAx val="2035881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/>
              <a:t>Cheque Processing Volumes and Values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ZIPSS!$B$1</c:f>
              <c:strCache>
                <c:ptCount val="1"/>
                <c:pt idx="0">
                  <c:v>Values (Approx. USD$ equivalent)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cat>
            <c:strRef>
              <c:f>ZIPSS!$A$2:$A$9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ZIPSS!$B$2:$B$9</c:f>
              <c:numCache>
                <c:formatCode>_-* #,##0_-;\-* #,##0_-;_-* "-"??_-;_-@_-</c:formatCode>
                <c:ptCount val="8"/>
                <c:pt idx="0">
                  <c:v>27616182282.932365</c:v>
                </c:pt>
                <c:pt idx="1">
                  <c:v>33977083777.713993</c:v>
                </c:pt>
                <c:pt idx="2">
                  <c:v>38832251220.02034</c:v>
                </c:pt>
                <c:pt idx="3">
                  <c:v>52895065697.798996</c:v>
                </c:pt>
                <c:pt idx="4">
                  <c:v>65720320959.342995</c:v>
                </c:pt>
                <c:pt idx="5">
                  <c:v>88754436293.834015</c:v>
                </c:pt>
                <c:pt idx="6">
                  <c:v>72348936652.419983</c:v>
                </c:pt>
                <c:pt idx="7">
                  <c:v>54403565463.303001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4825936"/>
        <c:axId val="204826496"/>
      </c:barChart>
      <c:lineChart>
        <c:grouping val="standard"/>
        <c:varyColors val="0"/>
        <c:ser>
          <c:idx val="1"/>
          <c:order val="1"/>
          <c:tx>
            <c:strRef>
              <c:f>ZIPSS!$D$1</c:f>
              <c:strCache>
                <c:ptCount val="1"/>
                <c:pt idx="0">
                  <c:v>Volumes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ZIPSS!$A$2:$A$9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ZIPSS!$D$2:$D$9</c:f>
              <c:numCache>
                <c:formatCode>_-* #,##0_-;\-* #,##0_-;_-* "-"??_-;_-@_-</c:formatCode>
                <c:ptCount val="8"/>
                <c:pt idx="0">
                  <c:v>170513</c:v>
                </c:pt>
                <c:pt idx="1">
                  <c:v>198586</c:v>
                </c:pt>
                <c:pt idx="2">
                  <c:v>240564</c:v>
                </c:pt>
                <c:pt idx="3">
                  <c:v>294503</c:v>
                </c:pt>
                <c:pt idx="4">
                  <c:v>319836</c:v>
                </c:pt>
                <c:pt idx="5">
                  <c:v>374661</c:v>
                </c:pt>
                <c:pt idx="6">
                  <c:v>388176</c:v>
                </c:pt>
                <c:pt idx="7">
                  <c:v>351955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827616"/>
        <c:axId val="204827056"/>
      </c:lineChart>
      <c:catAx>
        <c:axId val="20482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826496"/>
        <c:crosses val="autoZero"/>
        <c:auto val="1"/>
        <c:lblAlgn val="ctr"/>
        <c:lblOffset val="100"/>
        <c:noMultiLvlLbl val="0"/>
      </c:catAx>
      <c:valAx>
        <c:axId val="204826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Values (Approx. US$ </a:t>
                </a:r>
                <a:r>
                  <a:rPr lang="en-US" dirty="0" smtClean="0"/>
                  <a:t>million </a:t>
                </a:r>
                <a:r>
                  <a:rPr lang="en-US" dirty="0"/>
                  <a:t>equivalent)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825936"/>
        <c:crosses val="autoZero"/>
        <c:crossBetween val="between"/>
        <c:dispUnits>
          <c:builtInUnit val="billions"/>
        </c:dispUnits>
      </c:valAx>
      <c:valAx>
        <c:axId val="20482705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Volumes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-* #,##0_-;\-* #,##0_-;_-* &quot;-&quot;??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827616"/>
        <c:crosses val="max"/>
        <c:crossBetween val="between"/>
      </c:valAx>
      <c:catAx>
        <c:axId val="2048276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48270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smtClean="0"/>
              <a:t>Mobile</a:t>
            </a:r>
            <a:r>
              <a:rPr lang="en-GB" b="1" baseline="0" smtClean="0"/>
              <a:t> Money</a:t>
            </a:r>
            <a:r>
              <a:rPr lang="en-GB" b="1" smtClean="0"/>
              <a:t> </a:t>
            </a:r>
            <a:r>
              <a:rPr lang="en-GB" b="1"/>
              <a:t>Volumes and Values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Mobile!$B$1</c:f>
              <c:strCache>
                <c:ptCount val="1"/>
                <c:pt idx="0">
                  <c:v>Values (Approx. USD$ equivalent)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cat>
            <c:strRef>
              <c:f>Mobile!$A$4:$A$9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strCache>
            </c:strRef>
          </c:cat>
          <c:val>
            <c:numRef>
              <c:f>Mobile!$B$4:$B$9</c:f>
              <c:numCache>
                <c:formatCode>_-* #,##0_-;\-* #,##0_-;_-* "-"??_-;_-@_-</c:formatCode>
                <c:ptCount val="6"/>
                <c:pt idx="0">
                  <c:v>116362852.90079741</c:v>
                </c:pt>
                <c:pt idx="1">
                  <c:v>95728821.642393813</c:v>
                </c:pt>
                <c:pt idx="2">
                  <c:v>157439493.81525564</c:v>
                </c:pt>
                <c:pt idx="3">
                  <c:v>206961107.07093632</c:v>
                </c:pt>
                <c:pt idx="4">
                  <c:v>356112195.92515069</c:v>
                </c:pt>
                <c:pt idx="5">
                  <c:v>462725403.89261991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4830416"/>
        <c:axId val="204830976"/>
      </c:barChart>
      <c:lineChart>
        <c:grouping val="standard"/>
        <c:varyColors val="0"/>
        <c:ser>
          <c:idx val="1"/>
          <c:order val="1"/>
          <c:tx>
            <c:strRef>
              <c:f>Mobile!$C$1</c:f>
              <c:strCache>
                <c:ptCount val="1"/>
                <c:pt idx="0">
                  <c:v>Volumes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Mobile!$A$4:$A$9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strCache>
            </c:strRef>
          </c:cat>
          <c:val>
            <c:numRef>
              <c:f>Mobile!$C$4:$C$9</c:f>
              <c:numCache>
                <c:formatCode>_(* #,##0.00_);_(* \(#,##0.00\);_(* "-"??_);_(@_)</c:formatCode>
                <c:ptCount val="6"/>
                <c:pt idx="0">
                  <c:v>17430411</c:v>
                </c:pt>
                <c:pt idx="1">
                  <c:v>24412326</c:v>
                </c:pt>
                <c:pt idx="2">
                  <c:v>35457948</c:v>
                </c:pt>
                <c:pt idx="3">
                  <c:v>62516655.700000003</c:v>
                </c:pt>
                <c:pt idx="4">
                  <c:v>105934181.25</c:v>
                </c:pt>
                <c:pt idx="5">
                  <c:v>116240903.89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832096"/>
        <c:axId val="204831536"/>
      </c:lineChart>
      <c:catAx>
        <c:axId val="20483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830976"/>
        <c:crosses val="autoZero"/>
        <c:auto val="1"/>
        <c:lblAlgn val="ctr"/>
        <c:lblOffset val="100"/>
        <c:noMultiLvlLbl val="0"/>
      </c:catAx>
      <c:valAx>
        <c:axId val="204830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Values (Approx. US$ million equivalent)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830416"/>
        <c:crosses val="autoZero"/>
        <c:crossBetween val="between"/>
        <c:dispUnits>
          <c:builtInUnit val="millions"/>
        </c:dispUnits>
      </c:valAx>
      <c:valAx>
        <c:axId val="204831536"/>
        <c:scaling>
          <c:orientation val="minMax"/>
        </c:scaling>
        <c:delete val="0"/>
        <c:axPos val="r"/>
        <c:numFmt formatCode="_(* #,##0.00_);_(* \(#,##0.0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832096"/>
        <c:crosses val="max"/>
        <c:crossBetween val="between"/>
      </c:valAx>
      <c:catAx>
        <c:axId val="2048320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48315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70697C-4317-46E4-AE4C-819FCB474EA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9B41743-24C3-4593-AD24-ADC1DCFE775C}">
      <dgm:prSet phldrT="[Text]" custT="1"/>
      <dgm:spPr/>
      <dgm:t>
        <a:bodyPr/>
        <a:lstStyle/>
        <a:p>
          <a:r>
            <a:rPr lang="en-GB" sz="1800" dirty="0" smtClean="0"/>
            <a:t>Governor</a:t>
          </a:r>
          <a:endParaRPr lang="en-GB" sz="1800" dirty="0"/>
        </a:p>
      </dgm:t>
    </dgm:pt>
    <dgm:pt modelId="{DA689373-4C4F-44DF-87C2-0D2BB7BEEB9A}" type="parTrans" cxnId="{259B927A-5EEE-45BC-9364-B1A6384D9688}">
      <dgm:prSet/>
      <dgm:spPr/>
      <dgm:t>
        <a:bodyPr/>
        <a:lstStyle/>
        <a:p>
          <a:endParaRPr lang="en-GB" sz="1800"/>
        </a:p>
      </dgm:t>
    </dgm:pt>
    <dgm:pt modelId="{89E85248-08A7-4F91-AFA7-62D1587F1A6A}" type="sibTrans" cxnId="{259B927A-5EEE-45BC-9364-B1A6384D9688}">
      <dgm:prSet/>
      <dgm:spPr/>
      <dgm:t>
        <a:bodyPr/>
        <a:lstStyle/>
        <a:p>
          <a:endParaRPr lang="en-GB" sz="1800"/>
        </a:p>
      </dgm:t>
    </dgm:pt>
    <dgm:pt modelId="{B8E73F3D-EC42-4385-A003-B4A1F0A7C8CE}">
      <dgm:prSet phldrT="[Text]" custT="1"/>
      <dgm:spPr/>
      <dgm:t>
        <a:bodyPr/>
        <a:lstStyle/>
        <a:p>
          <a:r>
            <a:rPr lang="en-GB" sz="1800" dirty="0" smtClean="0"/>
            <a:t>DG – Operations</a:t>
          </a:r>
          <a:endParaRPr lang="en-GB" sz="1800" dirty="0"/>
        </a:p>
      </dgm:t>
    </dgm:pt>
    <dgm:pt modelId="{A3629DCD-FD46-4504-8805-D832A15AB612}" type="parTrans" cxnId="{AF4658E5-B5C8-4BE6-BFDE-87F14E0CE69F}">
      <dgm:prSet/>
      <dgm:spPr/>
      <dgm:t>
        <a:bodyPr/>
        <a:lstStyle/>
        <a:p>
          <a:endParaRPr lang="en-GB" sz="1800"/>
        </a:p>
      </dgm:t>
    </dgm:pt>
    <dgm:pt modelId="{65FEA451-9FE9-4146-9398-DFDD57008A72}" type="sibTrans" cxnId="{AF4658E5-B5C8-4BE6-BFDE-87F14E0CE69F}">
      <dgm:prSet/>
      <dgm:spPr/>
      <dgm:t>
        <a:bodyPr/>
        <a:lstStyle/>
        <a:p>
          <a:endParaRPr lang="en-GB" sz="1800"/>
        </a:p>
      </dgm:t>
    </dgm:pt>
    <dgm:pt modelId="{B0C5E9B5-90B4-4A8D-AE01-037878A241A3}">
      <dgm:prSet phldrT="[Text]" custT="1"/>
      <dgm:spPr/>
      <dgm:t>
        <a:bodyPr/>
        <a:lstStyle/>
        <a:p>
          <a:r>
            <a:rPr lang="en-GB" sz="1800" dirty="0" smtClean="0"/>
            <a:t>DG - Administration</a:t>
          </a:r>
          <a:endParaRPr lang="en-GB" sz="1800" dirty="0"/>
        </a:p>
      </dgm:t>
    </dgm:pt>
    <dgm:pt modelId="{49DDF3F0-FECE-4760-9F36-B1494C9112BB}" type="parTrans" cxnId="{C8FD0759-EB00-401A-8975-DCA58D68EA94}">
      <dgm:prSet/>
      <dgm:spPr/>
      <dgm:t>
        <a:bodyPr/>
        <a:lstStyle/>
        <a:p>
          <a:endParaRPr lang="en-GB" sz="1800"/>
        </a:p>
      </dgm:t>
    </dgm:pt>
    <dgm:pt modelId="{6BE72D6C-DD17-4FC7-AE12-AEAEB954049C}" type="sibTrans" cxnId="{C8FD0759-EB00-401A-8975-DCA58D68EA94}">
      <dgm:prSet/>
      <dgm:spPr/>
      <dgm:t>
        <a:bodyPr/>
        <a:lstStyle/>
        <a:p>
          <a:endParaRPr lang="en-GB" sz="1800"/>
        </a:p>
      </dgm:t>
    </dgm:pt>
    <dgm:pt modelId="{E6A23539-0D5D-459C-9E8B-24D87C8CA1EE}">
      <dgm:prSet phldrT="[Text]" custT="1"/>
      <dgm:spPr/>
      <dgm:t>
        <a:bodyPr/>
        <a:lstStyle/>
        <a:p>
          <a:r>
            <a:rPr lang="en-GB" sz="1800" dirty="0" smtClean="0"/>
            <a:t>Director – </a:t>
          </a:r>
          <a:r>
            <a:rPr lang="en-GB" sz="1800" dirty="0" err="1" smtClean="0"/>
            <a:t>B,C&amp;PS</a:t>
          </a:r>
          <a:endParaRPr lang="en-GB" sz="1800" dirty="0"/>
        </a:p>
      </dgm:t>
    </dgm:pt>
    <dgm:pt modelId="{4986EEB0-8DB5-4D53-A4AF-A2B3F092CD2D}" type="parTrans" cxnId="{30738220-D53D-4F27-8D8E-F9C890D25CD1}">
      <dgm:prSet/>
      <dgm:spPr/>
      <dgm:t>
        <a:bodyPr/>
        <a:lstStyle/>
        <a:p>
          <a:endParaRPr lang="en-GB" sz="1800"/>
        </a:p>
      </dgm:t>
    </dgm:pt>
    <dgm:pt modelId="{3BDB97B1-AD96-43E1-BA08-9B32E3F00E2F}" type="sibTrans" cxnId="{30738220-D53D-4F27-8D8E-F9C890D25CD1}">
      <dgm:prSet/>
      <dgm:spPr/>
      <dgm:t>
        <a:bodyPr/>
        <a:lstStyle/>
        <a:p>
          <a:endParaRPr lang="en-GB" sz="1800"/>
        </a:p>
      </dgm:t>
    </dgm:pt>
    <dgm:pt modelId="{FB149095-3D82-4595-BA12-A4AD11F200C8}">
      <dgm:prSet phldrT="[Text]" custT="1"/>
      <dgm:spPr/>
      <dgm:t>
        <a:bodyPr/>
        <a:lstStyle/>
        <a:p>
          <a:r>
            <a:rPr lang="en-GB" sz="1800" dirty="0" smtClean="0"/>
            <a:t>Assistant Director – Payment Systems</a:t>
          </a:r>
          <a:endParaRPr lang="en-GB" sz="1800" dirty="0"/>
        </a:p>
      </dgm:t>
    </dgm:pt>
    <dgm:pt modelId="{525F3BE9-7B0A-43A6-B757-FC72056842FC}" type="parTrans" cxnId="{D6003A6F-CBC3-44CC-A267-7213DFAA0A9B}">
      <dgm:prSet/>
      <dgm:spPr/>
      <dgm:t>
        <a:bodyPr/>
        <a:lstStyle/>
        <a:p>
          <a:endParaRPr lang="en-GB" sz="1800"/>
        </a:p>
      </dgm:t>
    </dgm:pt>
    <dgm:pt modelId="{2E0F103F-C564-45D0-A2AA-993C5942AC50}" type="sibTrans" cxnId="{D6003A6F-CBC3-44CC-A267-7213DFAA0A9B}">
      <dgm:prSet/>
      <dgm:spPr/>
      <dgm:t>
        <a:bodyPr/>
        <a:lstStyle/>
        <a:p>
          <a:endParaRPr lang="en-GB" sz="1800"/>
        </a:p>
      </dgm:t>
    </dgm:pt>
    <dgm:pt modelId="{F66C2C4D-A556-467B-92F7-59FECEAC1263}">
      <dgm:prSet phldrT="[Text]" custT="1"/>
      <dgm:spPr/>
      <dgm:t>
        <a:bodyPr/>
        <a:lstStyle/>
        <a:p>
          <a:r>
            <a:rPr lang="en-GB" sz="1800" dirty="0" smtClean="0"/>
            <a:t>Senior Director – Sup. Policy</a:t>
          </a:r>
          <a:endParaRPr lang="en-GB" sz="1800" dirty="0"/>
        </a:p>
      </dgm:t>
    </dgm:pt>
    <dgm:pt modelId="{D0A00180-E114-4874-B6C5-6B7D9237E70B}" type="parTrans" cxnId="{6FDA9BC6-59CB-4BA2-8DA3-253DB420C7B4}">
      <dgm:prSet/>
      <dgm:spPr/>
      <dgm:t>
        <a:bodyPr/>
        <a:lstStyle/>
        <a:p>
          <a:endParaRPr lang="en-GB" sz="1800"/>
        </a:p>
      </dgm:t>
    </dgm:pt>
    <dgm:pt modelId="{9C00208C-ED48-4AC4-A4C1-E0A80AA99840}" type="sibTrans" cxnId="{6FDA9BC6-59CB-4BA2-8DA3-253DB420C7B4}">
      <dgm:prSet/>
      <dgm:spPr/>
      <dgm:t>
        <a:bodyPr/>
        <a:lstStyle/>
        <a:p>
          <a:endParaRPr lang="en-GB" sz="1800"/>
        </a:p>
      </dgm:t>
    </dgm:pt>
    <dgm:pt modelId="{940B287B-6318-4A82-AB02-8AE87122B7A0}">
      <dgm:prSet phldrT="[Text]" custT="1"/>
      <dgm:spPr/>
      <dgm:t>
        <a:bodyPr/>
        <a:lstStyle/>
        <a:p>
          <a:r>
            <a:rPr lang="en-GB" sz="1800" dirty="0" err="1" smtClean="0"/>
            <a:t>Seniro</a:t>
          </a:r>
          <a:r>
            <a:rPr lang="en-GB" sz="1800" dirty="0" smtClean="0"/>
            <a:t> Director – Mon. Policy</a:t>
          </a:r>
          <a:endParaRPr lang="en-GB" sz="1800" dirty="0"/>
        </a:p>
      </dgm:t>
    </dgm:pt>
    <dgm:pt modelId="{3A8A58D5-B0F9-46EF-A947-7538DE98CE14}" type="parTrans" cxnId="{DC8BED86-BC82-4090-8848-78B0AED756BF}">
      <dgm:prSet/>
      <dgm:spPr/>
      <dgm:t>
        <a:bodyPr/>
        <a:lstStyle/>
        <a:p>
          <a:endParaRPr lang="en-GB" sz="1800"/>
        </a:p>
      </dgm:t>
    </dgm:pt>
    <dgm:pt modelId="{4011FFA3-609A-43B6-A661-207A28F3DED9}" type="sibTrans" cxnId="{DC8BED86-BC82-4090-8848-78B0AED756BF}">
      <dgm:prSet/>
      <dgm:spPr/>
      <dgm:t>
        <a:bodyPr/>
        <a:lstStyle/>
        <a:p>
          <a:endParaRPr lang="en-GB" sz="1800"/>
        </a:p>
      </dgm:t>
    </dgm:pt>
    <dgm:pt modelId="{8F54D205-6933-4627-8F8C-2909D9BC9EC0}" type="pres">
      <dgm:prSet presAssocID="{CD70697C-4317-46E4-AE4C-819FCB474EA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B0335AE8-6395-430D-B7CF-873D06896F9C}" type="pres">
      <dgm:prSet presAssocID="{69B41743-24C3-4593-AD24-ADC1DCFE775C}" presName="hierRoot1" presStyleCnt="0">
        <dgm:presLayoutVars>
          <dgm:hierBranch val="init"/>
        </dgm:presLayoutVars>
      </dgm:prSet>
      <dgm:spPr/>
    </dgm:pt>
    <dgm:pt modelId="{AAB41B26-33A6-4CF4-9026-D167AA333CA6}" type="pres">
      <dgm:prSet presAssocID="{69B41743-24C3-4593-AD24-ADC1DCFE775C}" presName="rootComposite1" presStyleCnt="0"/>
      <dgm:spPr/>
    </dgm:pt>
    <dgm:pt modelId="{338EBECD-646C-4098-B6DF-884111F3DB33}" type="pres">
      <dgm:prSet presAssocID="{69B41743-24C3-4593-AD24-ADC1DCFE775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2298491-68FF-4571-8BF2-7D7C0989A094}" type="pres">
      <dgm:prSet presAssocID="{69B41743-24C3-4593-AD24-ADC1DCFE775C}" presName="rootConnector1" presStyleLbl="node1" presStyleIdx="0" presStyleCnt="0"/>
      <dgm:spPr/>
      <dgm:t>
        <a:bodyPr/>
        <a:lstStyle/>
        <a:p>
          <a:endParaRPr lang="en-GB"/>
        </a:p>
      </dgm:t>
    </dgm:pt>
    <dgm:pt modelId="{799E4A20-57A6-4E9C-A10A-5C2A9F5DF657}" type="pres">
      <dgm:prSet presAssocID="{69B41743-24C3-4593-AD24-ADC1DCFE775C}" presName="hierChild2" presStyleCnt="0"/>
      <dgm:spPr/>
    </dgm:pt>
    <dgm:pt modelId="{8751ABD3-5600-4137-8596-D503353A17BE}" type="pres">
      <dgm:prSet presAssocID="{A3629DCD-FD46-4504-8805-D832A15AB612}" presName="Name37" presStyleLbl="parChTrans1D2" presStyleIdx="0" presStyleCnt="2"/>
      <dgm:spPr/>
      <dgm:t>
        <a:bodyPr/>
        <a:lstStyle/>
        <a:p>
          <a:endParaRPr lang="en-GB"/>
        </a:p>
      </dgm:t>
    </dgm:pt>
    <dgm:pt modelId="{3BF218B4-A66B-4B17-A359-07538D85610B}" type="pres">
      <dgm:prSet presAssocID="{B8E73F3D-EC42-4385-A003-B4A1F0A7C8CE}" presName="hierRoot2" presStyleCnt="0">
        <dgm:presLayoutVars>
          <dgm:hierBranch val="init"/>
        </dgm:presLayoutVars>
      </dgm:prSet>
      <dgm:spPr/>
    </dgm:pt>
    <dgm:pt modelId="{CF3863DA-E7F4-4ED9-86FE-ADD33AEEA1AD}" type="pres">
      <dgm:prSet presAssocID="{B8E73F3D-EC42-4385-A003-B4A1F0A7C8CE}" presName="rootComposite" presStyleCnt="0"/>
      <dgm:spPr/>
    </dgm:pt>
    <dgm:pt modelId="{A8561D75-D69F-4BAF-8208-849E7B0F350F}" type="pres">
      <dgm:prSet presAssocID="{B8E73F3D-EC42-4385-A003-B4A1F0A7C8CE}" presName="rootText" presStyleLbl="node2" presStyleIdx="0" presStyleCnt="2" custScaleX="14639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54AC09C-67F4-42BA-BF51-7CFC130304A9}" type="pres">
      <dgm:prSet presAssocID="{B8E73F3D-EC42-4385-A003-B4A1F0A7C8CE}" presName="rootConnector" presStyleLbl="node2" presStyleIdx="0" presStyleCnt="2"/>
      <dgm:spPr/>
      <dgm:t>
        <a:bodyPr/>
        <a:lstStyle/>
        <a:p>
          <a:endParaRPr lang="en-GB"/>
        </a:p>
      </dgm:t>
    </dgm:pt>
    <dgm:pt modelId="{A1D5A27C-20A5-4102-92D5-CAFDEEDA890D}" type="pres">
      <dgm:prSet presAssocID="{B8E73F3D-EC42-4385-A003-B4A1F0A7C8CE}" presName="hierChild4" presStyleCnt="0"/>
      <dgm:spPr/>
    </dgm:pt>
    <dgm:pt modelId="{A55956A3-B25C-4F2F-A4AD-C70825BD2EA3}" type="pres">
      <dgm:prSet presAssocID="{3A8A58D5-B0F9-46EF-A947-7538DE98CE14}" presName="Name37" presStyleLbl="parChTrans1D3" presStyleIdx="0" presStyleCnt="2"/>
      <dgm:spPr/>
      <dgm:t>
        <a:bodyPr/>
        <a:lstStyle/>
        <a:p>
          <a:endParaRPr lang="en-GB"/>
        </a:p>
      </dgm:t>
    </dgm:pt>
    <dgm:pt modelId="{FDEE7F51-91B7-4A4A-A78D-504265F01F54}" type="pres">
      <dgm:prSet presAssocID="{940B287B-6318-4A82-AB02-8AE87122B7A0}" presName="hierRoot2" presStyleCnt="0">
        <dgm:presLayoutVars>
          <dgm:hierBranch val="init"/>
        </dgm:presLayoutVars>
      </dgm:prSet>
      <dgm:spPr/>
    </dgm:pt>
    <dgm:pt modelId="{81D1920E-7E6E-41A9-9EB3-25E9629FFA03}" type="pres">
      <dgm:prSet presAssocID="{940B287B-6318-4A82-AB02-8AE87122B7A0}" presName="rootComposite" presStyleCnt="0"/>
      <dgm:spPr/>
    </dgm:pt>
    <dgm:pt modelId="{862F44B1-7381-4410-AE6E-610E0526465A}" type="pres">
      <dgm:prSet presAssocID="{940B287B-6318-4A82-AB02-8AE87122B7A0}" presName="rootText" presStyleLbl="node3" presStyleIdx="0" presStyleCnt="2" custScaleX="14837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AD95F53-FB54-46B7-8E50-C8BF2C1231A8}" type="pres">
      <dgm:prSet presAssocID="{940B287B-6318-4A82-AB02-8AE87122B7A0}" presName="rootConnector" presStyleLbl="node3" presStyleIdx="0" presStyleCnt="2"/>
      <dgm:spPr/>
      <dgm:t>
        <a:bodyPr/>
        <a:lstStyle/>
        <a:p>
          <a:endParaRPr lang="en-GB"/>
        </a:p>
      </dgm:t>
    </dgm:pt>
    <dgm:pt modelId="{C5CCD2E3-0E9A-4564-B2F0-4AE39BD81A61}" type="pres">
      <dgm:prSet presAssocID="{940B287B-6318-4A82-AB02-8AE87122B7A0}" presName="hierChild4" presStyleCnt="0"/>
      <dgm:spPr/>
    </dgm:pt>
    <dgm:pt modelId="{4B1D5B44-26EC-47CB-8B80-4FE72B56E5E5}" type="pres">
      <dgm:prSet presAssocID="{940B287B-6318-4A82-AB02-8AE87122B7A0}" presName="hierChild5" presStyleCnt="0"/>
      <dgm:spPr/>
    </dgm:pt>
    <dgm:pt modelId="{4046E205-60E1-4D32-9D2E-BDA3E86142D0}" type="pres">
      <dgm:prSet presAssocID="{D0A00180-E114-4874-B6C5-6B7D9237E70B}" presName="Name37" presStyleLbl="parChTrans1D3" presStyleIdx="1" presStyleCnt="2"/>
      <dgm:spPr/>
      <dgm:t>
        <a:bodyPr/>
        <a:lstStyle/>
        <a:p>
          <a:endParaRPr lang="en-GB"/>
        </a:p>
      </dgm:t>
    </dgm:pt>
    <dgm:pt modelId="{01FF27F6-310F-498D-A90E-83AAD1940CB7}" type="pres">
      <dgm:prSet presAssocID="{F66C2C4D-A556-467B-92F7-59FECEAC1263}" presName="hierRoot2" presStyleCnt="0">
        <dgm:presLayoutVars>
          <dgm:hierBranch val="init"/>
        </dgm:presLayoutVars>
      </dgm:prSet>
      <dgm:spPr/>
    </dgm:pt>
    <dgm:pt modelId="{502B0CF6-BCF2-43DA-809D-5C8D4BA60A76}" type="pres">
      <dgm:prSet presAssocID="{F66C2C4D-A556-467B-92F7-59FECEAC1263}" presName="rootComposite" presStyleCnt="0"/>
      <dgm:spPr/>
    </dgm:pt>
    <dgm:pt modelId="{00CF0BFE-7A23-4EDA-88AD-A160BF70FC74}" type="pres">
      <dgm:prSet presAssocID="{F66C2C4D-A556-467B-92F7-59FECEAC1263}" presName="rootText" presStyleLbl="node3" presStyleIdx="1" presStyleCnt="2" custScaleX="16401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9AF7DD6-5D7B-4D58-91EB-575FAFA71AFF}" type="pres">
      <dgm:prSet presAssocID="{F66C2C4D-A556-467B-92F7-59FECEAC1263}" presName="rootConnector" presStyleLbl="node3" presStyleIdx="1" presStyleCnt="2"/>
      <dgm:spPr/>
      <dgm:t>
        <a:bodyPr/>
        <a:lstStyle/>
        <a:p>
          <a:endParaRPr lang="en-GB"/>
        </a:p>
      </dgm:t>
    </dgm:pt>
    <dgm:pt modelId="{0D01873C-ACE3-48F7-A5BF-8EE39D2CB30F}" type="pres">
      <dgm:prSet presAssocID="{F66C2C4D-A556-467B-92F7-59FECEAC1263}" presName="hierChild4" presStyleCnt="0"/>
      <dgm:spPr/>
    </dgm:pt>
    <dgm:pt modelId="{281C3B66-402C-4AC6-8ED3-079609828BC9}" type="pres">
      <dgm:prSet presAssocID="{4986EEB0-8DB5-4D53-A4AF-A2B3F092CD2D}" presName="Name37" presStyleLbl="parChTrans1D4" presStyleIdx="0" presStyleCnt="2"/>
      <dgm:spPr/>
      <dgm:t>
        <a:bodyPr/>
        <a:lstStyle/>
        <a:p>
          <a:endParaRPr lang="en-GB"/>
        </a:p>
      </dgm:t>
    </dgm:pt>
    <dgm:pt modelId="{CCCB48ED-FBBF-4C9E-8878-D57CA5C53E05}" type="pres">
      <dgm:prSet presAssocID="{E6A23539-0D5D-459C-9E8B-24D87C8CA1EE}" presName="hierRoot2" presStyleCnt="0">
        <dgm:presLayoutVars>
          <dgm:hierBranch val="init"/>
        </dgm:presLayoutVars>
      </dgm:prSet>
      <dgm:spPr/>
    </dgm:pt>
    <dgm:pt modelId="{9BCD2772-43E8-49B5-8E6E-B43E939558BC}" type="pres">
      <dgm:prSet presAssocID="{E6A23539-0D5D-459C-9E8B-24D87C8CA1EE}" presName="rootComposite" presStyleCnt="0"/>
      <dgm:spPr/>
    </dgm:pt>
    <dgm:pt modelId="{3FB596A8-37FD-4545-A838-CA87EE8D0820}" type="pres">
      <dgm:prSet presAssocID="{E6A23539-0D5D-459C-9E8B-24D87C8CA1EE}" presName="rootText" presStyleLbl="node4" presStyleIdx="0" presStyleCnt="2" custScaleX="13980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A18A8F9-620F-4462-85C8-D0B79F173D07}" type="pres">
      <dgm:prSet presAssocID="{E6A23539-0D5D-459C-9E8B-24D87C8CA1EE}" presName="rootConnector" presStyleLbl="node4" presStyleIdx="0" presStyleCnt="2"/>
      <dgm:spPr/>
      <dgm:t>
        <a:bodyPr/>
        <a:lstStyle/>
        <a:p>
          <a:endParaRPr lang="en-GB"/>
        </a:p>
      </dgm:t>
    </dgm:pt>
    <dgm:pt modelId="{04F52101-9732-4C16-8B96-AFF766F52017}" type="pres">
      <dgm:prSet presAssocID="{E6A23539-0D5D-459C-9E8B-24D87C8CA1EE}" presName="hierChild4" presStyleCnt="0"/>
      <dgm:spPr/>
    </dgm:pt>
    <dgm:pt modelId="{AE9351D7-8801-4532-910A-A58CF6D9A6C2}" type="pres">
      <dgm:prSet presAssocID="{525F3BE9-7B0A-43A6-B757-FC72056842FC}" presName="Name37" presStyleLbl="parChTrans1D4" presStyleIdx="1" presStyleCnt="2"/>
      <dgm:spPr/>
      <dgm:t>
        <a:bodyPr/>
        <a:lstStyle/>
        <a:p>
          <a:endParaRPr lang="en-GB"/>
        </a:p>
      </dgm:t>
    </dgm:pt>
    <dgm:pt modelId="{6FE69210-CB74-4021-B951-DEC3FE9D2773}" type="pres">
      <dgm:prSet presAssocID="{FB149095-3D82-4595-BA12-A4AD11F200C8}" presName="hierRoot2" presStyleCnt="0">
        <dgm:presLayoutVars>
          <dgm:hierBranch val="init"/>
        </dgm:presLayoutVars>
      </dgm:prSet>
      <dgm:spPr/>
    </dgm:pt>
    <dgm:pt modelId="{7A267113-98BE-4A32-AD30-D9C34F28A2A3}" type="pres">
      <dgm:prSet presAssocID="{FB149095-3D82-4595-BA12-A4AD11F200C8}" presName="rootComposite" presStyleCnt="0"/>
      <dgm:spPr/>
    </dgm:pt>
    <dgm:pt modelId="{FFD25FF2-CEA8-46A3-A257-94B29AECB2CC}" type="pres">
      <dgm:prSet presAssocID="{FB149095-3D82-4595-BA12-A4AD11F200C8}" presName="rootText" presStyleLbl="node4" presStyleIdx="1" presStyleCnt="2" custScaleX="16735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A71415D-D95F-4E08-9B8F-CBF6B02BDF9E}" type="pres">
      <dgm:prSet presAssocID="{FB149095-3D82-4595-BA12-A4AD11F200C8}" presName="rootConnector" presStyleLbl="node4" presStyleIdx="1" presStyleCnt="2"/>
      <dgm:spPr/>
      <dgm:t>
        <a:bodyPr/>
        <a:lstStyle/>
        <a:p>
          <a:endParaRPr lang="en-GB"/>
        </a:p>
      </dgm:t>
    </dgm:pt>
    <dgm:pt modelId="{EA8C862F-9680-42C2-ACF3-08C447CC64DC}" type="pres">
      <dgm:prSet presAssocID="{FB149095-3D82-4595-BA12-A4AD11F200C8}" presName="hierChild4" presStyleCnt="0"/>
      <dgm:spPr/>
    </dgm:pt>
    <dgm:pt modelId="{4C06D97D-4CD4-4B8C-B177-51DD7018F1A4}" type="pres">
      <dgm:prSet presAssocID="{FB149095-3D82-4595-BA12-A4AD11F200C8}" presName="hierChild5" presStyleCnt="0"/>
      <dgm:spPr/>
    </dgm:pt>
    <dgm:pt modelId="{EDE01AFF-8F4F-4F12-8A67-D741A04122DF}" type="pres">
      <dgm:prSet presAssocID="{E6A23539-0D5D-459C-9E8B-24D87C8CA1EE}" presName="hierChild5" presStyleCnt="0"/>
      <dgm:spPr/>
    </dgm:pt>
    <dgm:pt modelId="{B1B010AD-6A49-4496-82F6-D1B261568526}" type="pres">
      <dgm:prSet presAssocID="{F66C2C4D-A556-467B-92F7-59FECEAC1263}" presName="hierChild5" presStyleCnt="0"/>
      <dgm:spPr/>
    </dgm:pt>
    <dgm:pt modelId="{CFF08E45-9FE5-463A-B86D-026216826141}" type="pres">
      <dgm:prSet presAssocID="{B8E73F3D-EC42-4385-A003-B4A1F0A7C8CE}" presName="hierChild5" presStyleCnt="0"/>
      <dgm:spPr/>
    </dgm:pt>
    <dgm:pt modelId="{5C82B337-A27F-4969-A548-553EBA2B3B79}" type="pres">
      <dgm:prSet presAssocID="{49DDF3F0-FECE-4760-9F36-B1494C9112BB}" presName="Name37" presStyleLbl="parChTrans1D2" presStyleIdx="1" presStyleCnt="2"/>
      <dgm:spPr/>
      <dgm:t>
        <a:bodyPr/>
        <a:lstStyle/>
        <a:p>
          <a:endParaRPr lang="en-GB"/>
        </a:p>
      </dgm:t>
    </dgm:pt>
    <dgm:pt modelId="{1D18A401-A4A7-42EE-8E5E-F0A87B643728}" type="pres">
      <dgm:prSet presAssocID="{B0C5E9B5-90B4-4A8D-AE01-037878A241A3}" presName="hierRoot2" presStyleCnt="0">
        <dgm:presLayoutVars>
          <dgm:hierBranch val="init"/>
        </dgm:presLayoutVars>
      </dgm:prSet>
      <dgm:spPr/>
    </dgm:pt>
    <dgm:pt modelId="{27303DA6-4EC0-4E23-845B-4DEDCBCCC127}" type="pres">
      <dgm:prSet presAssocID="{B0C5E9B5-90B4-4A8D-AE01-037878A241A3}" presName="rootComposite" presStyleCnt="0"/>
      <dgm:spPr/>
    </dgm:pt>
    <dgm:pt modelId="{42F7A6F9-F019-4F86-A2F8-007EAF2BDF92}" type="pres">
      <dgm:prSet presAssocID="{B0C5E9B5-90B4-4A8D-AE01-037878A241A3}" presName="rootText" presStyleLbl="node2" presStyleIdx="1" presStyleCnt="2" custScaleX="14945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08EBC16-3235-413A-B4D1-829820CF61C8}" type="pres">
      <dgm:prSet presAssocID="{B0C5E9B5-90B4-4A8D-AE01-037878A241A3}" presName="rootConnector" presStyleLbl="node2" presStyleIdx="1" presStyleCnt="2"/>
      <dgm:spPr/>
      <dgm:t>
        <a:bodyPr/>
        <a:lstStyle/>
        <a:p>
          <a:endParaRPr lang="en-GB"/>
        </a:p>
      </dgm:t>
    </dgm:pt>
    <dgm:pt modelId="{62D4A02C-388C-4B37-AA43-1EF7DF1009BA}" type="pres">
      <dgm:prSet presAssocID="{B0C5E9B5-90B4-4A8D-AE01-037878A241A3}" presName="hierChild4" presStyleCnt="0"/>
      <dgm:spPr/>
    </dgm:pt>
    <dgm:pt modelId="{F39FDECD-2E84-4318-9023-D70BC45A6ECE}" type="pres">
      <dgm:prSet presAssocID="{B0C5E9B5-90B4-4A8D-AE01-037878A241A3}" presName="hierChild5" presStyleCnt="0"/>
      <dgm:spPr/>
    </dgm:pt>
    <dgm:pt modelId="{9CB426AF-EB7C-4B93-9F29-B2FF45C8EAC7}" type="pres">
      <dgm:prSet presAssocID="{69B41743-24C3-4593-AD24-ADC1DCFE775C}" presName="hierChild3" presStyleCnt="0"/>
      <dgm:spPr/>
    </dgm:pt>
  </dgm:ptLst>
  <dgm:cxnLst>
    <dgm:cxn modelId="{73B4BA19-44F5-4900-A456-9552A76BF8B2}" type="presOf" srcId="{3A8A58D5-B0F9-46EF-A947-7538DE98CE14}" destId="{A55956A3-B25C-4F2F-A4AD-C70825BD2EA3}" srcOrd="0" destOrd="0" presId="urn:microsoft.com/office/officeart/2005/8/layout/orgChart1"/>
    <dgm:cxn modelId="{BABE6615-CF6E-4989-94A5-7493B109EEDE}" type="presOf" srcId="{69B41743-24C3-4593-AD24-ADC1DCFE775C}" destId="{338EBECD-646C-4098-B6DF-884111F3DB33}" srcOrd="0" destOrd="0" presId="urn:microsoft.com/office/officeart/2005/8/layout/orgChart1"/>
    <dgm:cxn modelId="{28F0B0D1-9BC7-4C49-BE1B-346C800DD8F5}" type="presOf" srcId="{4986EEB0-8DB5-4D53-A4AF-A2B3F092CD2D}" destId="{281C3B66-402C-4AC6-8ED3-079609828BC9}" srcOrd="0" destOrd="0" presId="urn:microsoft.com/office/officeart/2005/8/layout/orgChart1"/>
    <dgm:cxn modelId="{6FDA9BC6-59CB-4BA2-8DA3-253DB420C7B4}" srcId="{B8E73F3D-EC42-4385-A003-B4A1F0A7C8CE}" destId="{F66C2C4D-A556-467B-92F7-59FECEAC1263}" srcOrd="1" destOrd="0" parTransId="{D0A00180-E114-4874-B6C5-6B7D9237E70B}" sibTransId="{9C00208C-ED48-4AC4-A4C1-E0A80AA99840}"/>
    <dgm:cxn modelId="{DC8BED86-BC82-4090-8848-78B0AED756BF}" srcId="{B8E73F3D-EC42-4385-A003-B4A1F0A7C8CE}" destId="{940B287B-6318-4A82-AB02-8AE87122B7A0}" srcOrd="0" destOrd="0" parTransId="{3A8A58D5-B0F9-46EF-A947-7538DE98CE14}" sibTransId="{4011FFA3-609A-43B6-A661-207A28F3DED9}"/>
    <dgm:cxn modelId="{9F8D1F8E-1C80-47A9-A73B-430DEEA92378}" type="presOf" srcId="{940B287B-6318-4A82-AB02-8AE87122B7A0}" destId="{AAD95F53-FB54-46B7-8E50-C8BF2C1231A8}" srcOrd="1" destOrd="0" presId="urn:microsoft.com/office/officeart/2005/8/layout/orgChart1"/>
    <dgm:cxn modelId="{CBEB2F1E-72E7-4B54-A86D-696D0FC43321}" type="presOf" srcId="{D0A00180-E114-4874-B6C5-6B7D9237E70B}" destId="{4046E205-60E1-4D32-9D2E-BDA3E86142D0}" srcOrd="0" destOrd="0" presId="urn:microsoft.com/office/officeart/2005/8/layout/orgChart1"/>
    <dgm:cxn modelId="{A4080AE7-8D87-4F1C-AD2D-2F25DBEEB97A}" type="presOf" srcId="{940B287B-6318-4A82-AB02-8AE87122B7A0}" destId="{862F44B1-7381-4410-AE6E-610E0526465A}" srcOrd="0" destOrd="0" presId="urn:microsoft.com/office/officeart/2005/8/layout/orgChart1"/>
    <dgm:cxn modelId="{FDDB7F0F-0D5C-4A3E-B616-EB498415E77C}" type="presOf" srcId="{E6A23539-0D5D-459C-9E8B-24D87C8CA1EE}" destId="{1A18A8F9-620F-4462-85C8-D0B79F173D07}" srcOrd="1" destOrd="0" presId="urn:microsoft.com/office/officeart/2005/8/layout/orgChart1"/>
    <dgm:cxn modelId="{FDDA9142-F04F-4BE3-8E81-911B4CFAF07C}" type="presOf" srcId="{A3629DCD-FD46-4504-8805-D832A15AB612}" destId="{8751ABD3-5600-4137-8596-D503353A17BE}" srcOrd="0" destOrd="0" presId="urn:microsoft.com/office/officeart/2005/8/layout/orgChart1"/>
    <dgm:cxn modelId="{95996CA0-E5C9-48C1-819A-75618DE371A0}" type="presOf" srcId="{FB149095-3D82-4595-BA12-A4AD11F200C8}" destId="{FFD25FF2-CEA8-46A3-A257-94B29AECB2CC}" srcOrd="0" destOrd="0" presId="urn:microsoft.com/office/officeart/2005/8/layout/orgChart1"/>
    <dgm:cxn modelId="{7DC5C8D1-0B9C-42C7-8C4E-2B111CD3F816}" type="presOf" srcId="{CD70697C-4317-46E4-AE4C-819FCB474EA3}" destId="{8F54D205-6933-4627-8F8C-2909D9BC9EC0}" srcOrd="0" destOrd="0" presId="urn:microsoft.com/office/officeart/2005/8/layout/orgChart1"/>
    <dgm:cxn modelId="{AF4658E5-B5C8-4BE6-BFDE-87F14E0CE69F}" srcId="{69B41743-24C3-4593-AD24-ADC1DCFE775C}" destId="{B8E73F3D-EC42-4385-A003-B4A1F0A7C8CE}" srcOrd="0" destOrd="0" parTransId="{A3629DCD-FD46-4504-8805-D832A15AB612}" sibTransId="{65FEA451-9FE9-4146-9398-DFDD57008A72}"/>
    <dgm:cxn modelId="{848A0A2C-EB31-478F-9938-68FA97E26A93}" type="presOf" srcId="{B8E73F3D-EC42-4385-A003-B4A1F0A7C8CE}" destId="{A54AC09C-67F4-42BA-BF51-7CFC130304A9}" srcOrd="1" destOrd="0" presId="urn:microsoft.com/office/officeart/2005/8/layout/orgChart1"/>
    <dgm:cxn modelId="{1A3C61C1-F228-431C-9057-432039039C68}" type="presOf" srcId="{B8E73F3D-EC42-4385-A003-B4A1F0A7C8CE}" destId="{A8561D75-D69F-4BAF-8208-849E7B0F350F}" srcOrd="0" destOrd="0" presId="urn:microsoft.com/office/officeart/2005/8/layout/orgChart1"/>
    <dgm:cxn modelId="{F1DDD255-5F71-47FA-88D7-78575748F1F3}" type="presOf" srcId="{F66C2C4D-A556-467B-92F7-59FECEAC1263}" destId="{E9AF7DD6-5D7B-4D58-91EB-575FAFA71AFF}" srcOrd="1" destOrd="0" presId="urn:microsoft.com/office/officeart/2005/8/layout/orgChart1"/>
    <dgm:cxn modelId="{99AA5056-51CB-453E-83F0-52EF0042F26F}" type="presOf" srcId="{F66C2C4D-A556-467B-92F7-59FECEAC1263}" destId="{00CF0BFE-7A23-4EDA-88AD-A160BF70FC74}" srcOrd="0" destOrd="0" presId="urn:microsoft.com/office/officeart/2005/8/layout/orgChart1"/>
    <dgm:cxn modelId="{ED58D136-4262-482A-86DF-A0B2843AC6A3}" type="presOf" srcId="{69B41743-24C3-4593-AD24-ADC1DCFE775C}" destId="{B2298491-68FF-4571-8BF2-7D7C0989A094}" srcOrd="1" destOrd="0" presId="urn:microsoft.com/office/officeart/2005/8/layout/orgChart1"/>
    <dgm:cxn modelId="{C8FD0759-EB00-401A-8975-DCA58D68EA94}" srcId="{69B41743-24C3-4593-AD24-ADC1DCFE775C}" destId="{B0C5E9B5-90B4-4A8D-AE01-037878A241A3}" srcOrd="1" destOrd="0" parTransId="{49DDF3F0-FECE-4760-9F36-B1494C9112BB}" sibTransId="{6BE72D6C-DD17-4FC7-AE12-AEAEB954049C}"/>
    <dgm:cxn modelId="{BFD75882-6667-487A-8E97-9489B9890CEE}" type="presOf" srcId="{FB149095-3D82-4595-BA12-A4AD11F200C8}" destId="{DA71415D-D95F-4E08-9B8F-CBF6B02BDF9E}" srcOrd="1" destOrd="0" presId="urn:microsoft.com/office/officeart/2005/8/layout/orgChart1"/>
    <dgm:cxn modelId="{D6003A6F-CBC3-44CC-A267-7213DFAA0A9B}" srcId="{E6A23539-0D5D-459C-9E8B-24D87C8CA1EE}" destId="{FB149095-3D82-4595-BA12-A4AD11F200C8}" srcOrd="0" destOrd="0" parTransId="{525F3BE9-7B0A-43A6-B757-FC72056842FC}" sibTransId="{2E0F103F-C564-45D0-A2AA-993C5942AC50}"/>
    <dgm:cxn modelId="{339D5A18-59A3-4BCE-8F05-2F1C6C439BAC}" type="presOf" srcId="{525F3BE9-7B0A-43A6-B757-FC72056842FC}" destId="{AE9351D7-8801-4532-910A-A58CF6D9A6C2}" srcOrd="0" destOrd="0" presId="urn:microsoft.com/office/officeart/2005/8/layout/orgChart1"/>
    <dgm:cxn modelId="{53CE522A-F660-4875-BE95-F0628FEE4BB9}" type="presOf" srcId="{B0C5E9B5-90B4-4A8D-AE01-037878A241A3}" destId="{42F7A6F9-F019-4F86-A2F8-007EAF2BDF92}" srcOrd="0" destOrd="0" presId="urn:microsoft.com/office/officeart/2005/8/layout/orgChart1"/>
    <dgm:cxn modelId="{8B1665FC-B148-4B85-9AE6-80FE1BB46852}" type="presOf" srcId="{B0C5E9B5-90B4-4A8D-AE01-037878A241A3}" destId="{508EBC16-3235-413A-B4D1-829820CF61C8}" srcOrd="1" destOrd="0" presId="urn:microsoft.com/office/officeart/2005/8/layout/orgChart1"/>
    <dgm:cxn modelId="{FE2150D5-01B7-4CDB-B5D2-74F308236A1A}" type="presOf" srcId="{49DDF3F0-FECE-4760-9F36-B1494C9112BB}" destId="{5C82B337-A27F-4969-A548-553EBA2B3B79}" srcOrd="0" destOrd="0" presId="urn:microsoft.com/office/officeart/2005/8/layout/orgChart1"/>
    <dgm:cxn modelId="{1D16766C-D369-4B84-ACDC-C4EDEAB24A23}" type="presOf" srcId="{E6A23539-0D5D-459C-9E8B-24D87C8CA1EE}" destId="{3FB596A8-37FD-4545-A838-CA87EE8D0820}" srcOrd="0" destOrd="0" presId="urn:microsoft.com/office/officeart/2005/8/layout/orgChart1"/>
    <dgm:cxn modelId="{30738220-D53D-4F27-8D8E-F9C890D25CD1}" srcId="{F66C2C4D-A556-467B-92F7-59FECEAC1263}" destId="{E6A23539-0D5D-459C-9E8B-24D87C8CA1EE}" srcOrd="0" destOrd="0" parTransId="{4986EEB0-8DB5-4D53-A4AF-A2B3F092CD2D}" sibTransId="{3BDB97B1-AD96-43E1-BA08-9B32E3F00E2F}"/>
    <dgm:cxn modelId="{259B927A-5EEE-45BC-9364-B1A6384D9688}" srcId="{CD70697C-4317-46E4-AE4C-819FCB474EA3}" destId="{69B41743-24C3-4593-AD24-ADC1DCFE775C}" srcOrd="0" destOrd="0" parTransId="{DA689373-4C4F-44DF-87C2-0D2BB7BEEB9A}" sibTransId="{89E85248-08A7-4F91-AFA7-62D1587F1A6A}"/>
    <dgm:cxn modelId="{1729DFDC-E60D-47E3-B6B3-0F6ACEF2799F}" type="presParOf" srcId="{8F54D205-6933-4627-8F8C-2909D9BC9EC0}" destId="{B0335AE8-6395-430D-B7CF-873D06896F9C}" srcOrd="0" destOrd="0" presId="urn:microsoft.com/office/officeart/2005/8/layout/orgChart1"/>
    <dgm:cxn modelId="{A06CA3BC-53CB-4CD0-91AC-69469CFDE3EE}" type="presParOf" srcId="{B0335AE8-6395-430D-B7CF-873D06896F9C}" destId="{AAB41B26-33A6-4CF4-9026-D167AA333CA6}" srcOrd="0" destOrd="0" presId="urn:microsoft.com/office/officeart/2005/8/layout/orgChart1"/>
    <dgm:cxn modelId="{4E5A9F00-4A88-4D19-88F8-643AD60C8431}" type="presParOf" srcId="{AAB41B26-33A6-4CF4-9026-D167AA333CA6}" destId="{338EBECD-646C-4098-B6DF-884111F3DB33}" srcOrd="0" destOrd="0" presId="urn:microsoft.com/office/officeart/2005/8/layout/orgChart1"/>
    <dgm:cxn modelId="{6BE6F9AE-158B-4033-83C9-81C894373CC5}" type="presParOf" srcId="{AAB41B26-33A6-4CF4-9026-D167AA333CA6}" destId="{B2298491-68FF-4571-8BF2-7D7C0989A094}" srcOrd="1" destOrd="0" presId="urn:microsoft.com/office/officeart/2005/8/layout/orgChart1"/>
    <dgm:cxn modelId="{35E585C9-2DB8-4F1F-AE90-31A8E2B81F31}" type="presParOf" srcId="{B0335AE8-6395-430D-B7CF-873D06896F9C}" destId="{799E4A20-57A6-4E9C-A10A-5C2A9F5DF657}" srcOrd="1" destOrd="0" presId="urn:microsoft.com/office/officeart/2005/8/layout/orgChart1"/>
    <dgm:cxn modelId="{30DF1F7B-AAA6-4D0F-92A8-499A3FF707C5}" type="presParOf" srcId="{799E4A20-57A6-4E9C-A10A-5C2A9F5DF657}" destId="{8751ABD3-5600-4137-8596-D503353A17BE}" srcOrd="0" destOrd="0" presId="urn:microsoft.com/office/officeart/2005/8/layout/orgChart1"/>
    <dgm:cxn modelId="{FF371A92-510E-491D-B999-F59AAE52055E}" type="presParOf" srcId="{799E4A20-57A6-4E9C-A10A-5C2A9F5DF657}" destId="{3BF218B4-A66B-4B17-A359-07538D85610B}" srcOrd="1" destOrd="0" presId="urn:microsoft.com/office/officeart/2005/8/layout/orgChart1"/>
    <dgm:cxn modelId="{BC224EDF-E739-41F0-977A-54C898485D5B}" type="presParOf" srcId="{3BF218B4-A66B-4B17-A359-07538D85610B}" destId="{CF3863DA-E7F4-4ED9-86FE-ADD33AEEA1AD}" srcOrd="0" destOrd="0" presId="urn:microsoft.com/office/officeart/2005/8/layout/orgChart1"/>
    <dgm:cxn modelId="{A8694F3F-68A7-4EA8-99D4-8EB0ED0B3E07}" type="presParOf" srcId="{CF3863DA-E7F4-4ED9-86FE-ADD33AEEA1AD}" destId="{A8561D75-D69F-4BAF-8208-849E7B0F350F}" srcOrd="0" destOrd="0" presId="urn:microsoft.com/office/officeart/2005/8/layout/orgChart1"/>
    <dgm:cxn modelId="{31A538A0-D7B5-41A2-868B-FFA3DE597284}" type="presParOf" srcId="{CF3863DA-E7F4-4ED9-86FE-ADD33AEEA1AD}" destId="{A54AC09C-67F4-42BA-BF51-7CFC130304A9}" srcOrd="1" destOrd="0" presId="urn:microsoft.com/office/officeart/2005/8/layout/orgChart1"/>
    <dgm:cxn modelId="{6BE0ACEE-3D36-4A23-A81A-367B9380004E}" type="presParOf" srcId="{3BF218B4-A66B-4B17-A359-07538D85610B}" destId="{A1D5A27C-20A5-4102-92D5-CAFDEEDA890D}" srcOrd="1" destOrd="0" presId="urn:microsoft.com/office/officeart/2005/8/layout/orgChart1"/>
    <dgm:cxn modelId="{1C762B80-C86D-454E-ACA2-7167ECE109FC}" type="presParOf" srcId="{A1D5A27C-20A5-4102-92D5-CAFDEEDA890D}" destId="{A55956A3-B25C-4F2F-A4AD-C70825BD2EA3}" srcOrd="0" destOrd="0" presId="urn:microsoft.com/office/officeart/2005/8/layout/orgChart1"/>
    <dgm:cxn modelId="{4465931A-ED65-4998-A8DC-795F361B83B3}" type="presParOf" srcId="{A1D5A27C-20A5-4102-92D5-CAFDEEDA890D}" destId="{FDEE7F51-91B7-4A4A-A78D-504265F01F54}" srcOrd="1" destOrd="0" presId="urn:microsoft.com/office/officeart/2005/8/layout/orgChart1"/>
    <dgm:cxn modelId="{A80BE748-8864-4E5B-8AF7-03DCBBB5255D}" type="presParOf" srcId="{FDEE7F51-91B7-4A4A-A78D-504265F01F54}" destId="{81D1920E-7E6E-41A9-9EB3-25E9629FFA03}" srcOrd="0" destOrd="0" presId="urn:microsoft.com/office/officeart/2005/8/layout/orgChart1"/>
    <dgm:cxn modelId="{51C2ED7C-2453-498D-B5B3-9FDD9B4D163D}" type="presParOf" srcId="{81D1920E-7E6E-41A9-9EB3-25E9629FFA03}" destId="{862F44B1-7381-4410-AE6E-610E0526465A}" srcOrd="0" destOrd="0" presId="urn:microsoft.com/office/officeart/2005/8/layout/orgChart1"/>
    <dgm:cxn modelId="{4513BA62-7E2A-4147-8557-8BE98E90B063}" type="presParOf" srcId="{81D1920E-7E6E-41A9-9EB3-25E9629FFA03}" destId="{AAD95F53-FB54-46B7-8E50-C8BF2C1231A8}" srcOrd="1" destOrd="0" presId="urn:microsoft.com/office/officeart/2005/8/layout/orgChart1"/>
    <dgm:cxn modelId="{9040D496-7EDA-4FEF-81C8-F55B076D184E}" type="presParOf" srcId="{FDEE7F51-91B7-4A4A-A78D-504265F01F54}" destId="{C5CCD2E3-0E9A-4564-B2F0-4AE39BD81A61}" srcOrd="1" destOrd="0" presId="urn:microsoft.com/office/officeart/2005/8/layout/orgChart1"/>
    <dgm:cxn modelId="{8E8B8B13-A2D5-489A-8C37-A48D82D0C570}" type="presParOf" srcId="{FDEE7F51-91B7-4A4A-A78D-504265F01F54}" destId="{4B1D5B44-26EC-47CB-8B80-4FE72B56E5E5}" srcOrd="2" destOrd="0" presId="urn:microsoft.com/office/officeart/2005/8/layout/orgChart1"/>
    <dgm:cxn modelId="{91985595-A6E2-47CD-9A2C-F8CC7B4F3851}" type="presParOf" srcId="{A1D5A27C-20A5-4102-92D5-CAFDEEDA890D}" destId="{4046E205-60E1-4D32-9D2E-BDA3E86142D0}" srcOrd="2" destOrd="0" presId="urn:microsoft.com/office/officeart/2005/8/layout/orgChart1"/>
    <dgm:cxn modelId="{49C19919-D5B6-4DB0-A6FB-98B533B9067A}" type="presParOf" srcId="{A1D5A27C-20A5-4102-92D5-CAFDEEDA890D}" destId="{01FF27F6-310F-498D-A90E-83AAD1940CB7}" srcOrd="3" destOrd="0" presId="urn:microsoft.com/office/officeart/2005/8/layout/orgChart1"/>
    <dgm:cxn modelId="{3CFCEEE5-6DB4-4DA9-85B2-86E69F9C96D1}" type="presParOf" srcId="{01FF27F6-310F-498D-A90E-83AAD1940CB7}" destId="{502B0CF6-BCF2-43DA-809D-5C8D4BA60A76}" srcOrd="0" destOrd="0" presId="urn:microsoft.com/office/officeart/2005/8/layout/orgChart1"/>
    <dgm:cxn modelId="{1E5A5C27-8095-455E-BC9E-798035A2FD5F}" type="presParOf" srcId="{502B0CF6-BCF2-43DA-809D-5C8D4BA60A76}" destId="{00CF0BFE-7A23-4EDA-88AD-A160BF70FC74}" srcOrd="0" destOrd="0" presId="urn:microsoft.com/office/officeart/2005/8/layout/orgChart1"/>
    <dgm:cxn modelId="{D02223C8-2AEB-4A1D-A4C3-FEBBFFDA7A19}" type="presParOf" srcId="{502B0CF6-BCF2-43DA-809D-5C8D4BA60A76}" destId="{E9AF7DD6-5D7B-4D58-91EB-575FAFA71AFF}" srcOrd="1" destOrd="0" presId="urn:microsoft.com/office/officeart/2005/8/layout/orgChart1"/>
    <dgm:cxn modelId="{C8FD20D6-3D5F-456B-9984-CA5B478CDEED}" type="presParOf" srcId="{01FF27F6-310F-498D-A90E-83AAD1940CB7}" destId="{0D01873C-ACE3-48F7-A5BF-8EE39D2CB30F}" srcOrd="1" destOrd="0" presId="urn:microsoft.com/office/officeart/2005/8/layout/orgChart1"/>
    <dgm:cxn modelId="{CB0CCA1E-E1D1-4064-99AC-06DC0B5ED82A}" type="presParOf" srcId="{0D01873C-ACE3-48F7-A5BF-8EE39D2CB30F}" destId="{281C3B66-402C-4AC6-8ED3-079609828BC9}" srcOrd="0" destOrd="0" presId="urn:microsoft.com/office/officeart/2005/8/layout/orgChart1"/>
    <dgm:cxn modelId="{C03BDC22-ACE2-4574-B5EB-FF45494E9D60}" type="presParOf" srcId="{0D01873C-ACE3-48F7-A5BF-8EE39D2CB30F}" destId="{CCCB48ED-FBBF-4C9E-8878-D57CA5C53E05}" srcOrd="1" destOrd="0" presId="urn:microsoft.com/office/officeart/2005/8/layout/orgChart1"/>
    <dgm:cxn modelId="{A4ABA8D8-3841-4240-AB01-BAFCAA9C597B}" type="presParOf" srcId="{CCCB48ED-FBBF-4C9E-8878-D57CA5C53E05}" destId="{9BCD2772-43E8-49B5-8E6E-B43E939558BC}" srcOrd="0" destOrd="0" presId="urn:microsoft.com/office/officeart/2005/8/layout/orgChart1"/>
    <dgm:cxn modelId="{B5DB5F75-A53F-4689-AB33-F0D55EEBEC1F}" type="presParOf" srcId="{9BCD2772-43E8-49B5-8E6E-B43E939558BC}" destId="{3FB596A8-37FD-4545-A838-CA87EE8D0820}" srcOrd="0" destOrd="0" presId="urn:microsoft.com/office/officeart/2005/8/layout/orgChart1"/>
    <dgm:cxn modelId="{C12EEAE5-EFE8-405E-91CC-3DCE0C49D0B1}" type="presParOf" srcId="{9BCD2772-43E8-49B5-8E6E-B43E939558BC}" destId="{1A18A8F9-620F-4462-85C8-D0B79F173D07}" srcOrd="1" destOrd="0" presId="urn:microsoft.com/office/officeart/2005/8/layout/orgChart1"/>
    <dgm:cxn modelId="{7ABADD7A-C768-4C7A-B96E-D618A085649C}" type="presParOf" srcId="{CCCB48ED-FBBF-4C9E-8878-D57CA5C53E05}" destId="{04F52101-9732-4C16-8B96-AFF766F52017}" srcOrd="1" destOrd="0" presId="urn:microsoft.com/office/officeart/2005/8/layout/orgChart1"/>
    <dgm:cxn modelId="{626246F6-9C75-4326-ABCA-74941651C0D1}" type="presParOf" srcId="{04F52101-9732-4C16-8B96-AFF766F52017}" destId="{AE9351D7-8801-4532-910A-A58CF6D9A6C2}" srcOrd="0" destOrd="0" presId="urn:microsoft.com/office/officeart/2005/8/layout/orgChart1"/>
    <dgm:cxn modelId="{C135D59D-5368-4C8E-9EB5-1CE96C34FA25}" type="presParOf" srcId="{04F52101-9732-4C16-8B96-AFF766F52017}" destId="{6FE69210-CB74-4021-B951-DEC3FE9D2773}" srcOrd="1" destOrd="0" presId="urn:microsoft.com/office/officeart/2005/8/layout/orgChart1"/>
    <dgm:cxn modelId="{24155770-7625-467D-82E9-B6FE2DB41614}" type="presParOf" srcId="{6FE69210-CB74-4021-B951-DEC3FE9D2773}" destId="{7A267113-98BE-4A32-AD30-D9C34F28A2A3}" srcOrd="0" destOrd="0" presId="urn:microsoft.com/office/officeart/2005/8/layout/orgChart1"/>
    <dgm:cxn modelId="{BB2BDCA6-9AD1-4660-95F0-9FB57BEBC5F0}" type="presParOf" srcId="{7A267113-98BE-4A32-AD30-D9C34F28A2A3}" destId="{FFD25FF2-CEA8-46A3-A257-94B29AECB2CC}" srcOrd="0" destOrd="0" presId="urn:microsoft.com/office/officeart/2005/8/layout/orgChart1"/>
    <dgm:cxn modelId="{15707ECA-67A5-4A8B-9A3F-9198B7A29E67}" type="presParOf" srcId="{7A267113-98BE-4A32-AD30-D9C34F28A2A3}" destId="{DA71415D-D95F-4E08-9B8F-CBF6B02BDF9E}" srcOrd="1" destOrd="0" presId="urn:microsoft.com/office/officeart/2005/8/layout/orgChart1"/>
    <dgm:cxn modelId="{A4E87171-7828-49D9-BBFB-21033A71BCA6}" type="presParOf" srcId="{6FE69210-CB74-4021-B951-DEC3FE9D2773}" destId="{EA8C862F-9680-42C2-ACF3-08C447CC64DC}" srcOrd="1" destOrd="0" presId="urn:microsoft.com/office/officeart/2005/8/layout/orgChart1"/>
    <dgm:cxn modelId="{97B94FD1-E84A-4113-902C-0C93C8C307C3}" type="presParOf" srcId="{6FE69210-CB74-4021-B951-DEC3FE9D2773}" destId="{4C06D97D-4CD4-4B8C-B177-51DD7018F1A4}" srcOrd="2" destOrd="0" presId="urn:microsoft.com/office/officeart/2005/8/layout/orgChart1"/>
    <dgm:cxn modelId="{AD4B818F-D4B4-4CE4-BC98-5C63B83C14CE}" type="presParOf" srcId="{CCCB48ED-FBBF-4C9E-8878-D57CA5C53E05}" destId="{EDE01AFF-8F4F-4F12-8A67-D741A04122DF}" srcOrd="2" destOrd="0" presId="urn:microsoft.com/office/officeart/2005/8/layout/orgChart1"/>
    <dgm:cxn modelId="{34156AB0-C054-4334-A33C-CC536C00B343}" type="presParOf" srcId="{01FF27F6-310F-498D-A90E-83AAD1940CB7}" destId="{B1B010AD-6A49-4496-82F6-D1B261568526}" srcOrd="2" destOrd="0" presId="urn:microsoft.com/office/officeart/2005/8/layout/orgChart1"/>
    <dgm:cxn modelId="{A02BE106-9C40-441D-BD6D-E2A18E76ADC1}" type="presParOf" srcId="{3BF218B4-A66B-4B17-A359-07538D85610B}" destId="{CFF08E45-9FE5-463A-B86D-026216826141}" srcOrd="2" destOrd="0" presId="urn:microsoft.com/office/officeart/2005/8/layout/orgChart1"/>
    <dgm:cxn modelId="{3F8CCA95-2367-4342-8551-C79B373175B4}" type="presParOf" srcId="{799E4A20-57A6-4E9C-A10A-5C2A9F5DF657}" destId="{5C82B337-A27F-4969-A548-553EBA2B3B79}" srcOrd="2" destOrd="0" presId="urn:microsoft.com/office/officeart/2005/8/layout/orgChart1"/>
    <dgm:cxn modelId="{10204216-C904-453B-9C73-9BE5E2EF2F32}" type="presParOf" srcId="{799E4A20-57A6-4E9C-A10A-5C2A9F5DF657}" destId="{1D18A401-A4A7-42EE-8E5E-F0A87B643728}" srcOrd="3" destOrd="0" presId="urn:microsoft.com/office/officeart/2005/8/layout/orgChart1"/>
    <dgm:cxn modelId="{438DB909-1F7F-420B-8B6B-CC9C4AF74B31}" type="presParOf" srcId="{1D18A401-A4A7-42EE-8E5E-F0A87B643728}" destId="{27303DA6-4EC0-4E23-845B-4DEDCBCCC127}" srcOrd="0" destOrd="0" presId="urn:microsoft.com/office/officeart/2005/8/layout/orgChart1"/>
    <dgm:cxn modelId="{893133C8-E0C0-490B-BC57-BDCFC53A9D6A}" type="presParOf" srcId="{27303DA6-4EC0-4E23-845B-4DEDCBCCC127}" destId="{42F7A6F9-F019-4F86-A2F8-007EAF2BDF92}" srcOrd="0" destOrd="0" presId="urn:microsoft.com/office/officeart/2005/8/layout/orgChart1"/>
    <dgm:cxn modelId="{F2468719-7006-42A7-BC76-2E1A725EFCA8}" type="presParOf" srcId="{27303DA6-4EC0-4E23-845B-4DEDCBCCC127}" destId="{508EBC16-3235-413A-B4D1-829820CF61C8}" srcOrd="1" destOrd="0" presId="urn:microsoft.com/office/officeart/2005/8/layout/orgChart1"/>
    <dgm:cxn modelId="{51C85DD9-9779-455D-B06B-23A21A92BEAD}" type="presParOf" srcId="{1D18A401-A4A7-42EE-8E5E-F0A87B643728}" destId="{62D4A02C-388C-4B37-AA43-1EF7DF1009BA}" srcOrd="1" destOrd="0" presId="urn:microsoft.com/office/officeart/2005/8/layout/orgChart1"/>
    <dgm:cxn modelId="{F48B465E-FDE5-4013-A696-F4D445730D02}" type="presParOf" srcId="{1D18A401-A4A7-42EE-8E5E-F0A87B643728}" destId="{F39FDECD-2E84-4318-9023-D70BC45A6ECE}" srcOrd="2" destOrd="0" presId="urn:microsoft.com/office/officeart/2005/8/layout/orgChart1"/>
    <dgm:cxn modelId="{95002824-5134-4FF4-8182-454DA68CF238}" type="presParOf" srcId="{B0335AE8-6395-430D-B7CF-873D06896F9C}" destId="{9CB426AF-EB7C-4B93-9F29-B2FF45C8EAC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8AB11-1DDD-4586-A78B-3FED50718AC5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BD957-C13A-4B1B-8BD1-BE4FDEAD1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249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Decrease in value of transactions was mainly due to reduced money market transactions signalling a reduced level of intervention in the market by the Bank of Zambia and also a reduction in the value of foreign exchange transactions processed during the period under review.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due to tightened liquidity conditions due to foreign exchange rate issues.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Hope 2017 will perform better.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BD957-C13A-4B1B-8BD1-BE4FDEAD1AD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863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BD957-C13A-4B1B-8BD1-BE4FDEAD1AD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8984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BD957-C13A-4B1B-8BD1-BE4FDEAD1AD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0652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BD957-C13A-4B1B-8BD1-BE4FDEAD1ADC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548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is because the initial e-money issues were telco companies.</a:t>
            </a:r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BD957-C13A-4B1B-8BD1-BE4FDEAD1ADC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02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Reason</a:t>
            </a:r>
            <a:r>
              <a:rPr lang="en-GB" baseline="0" dirty="0" smtClean="0"/>
              <a:t> for increase in 2017 on values due to revision of item value limits discussed later.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In value 97% to 99% of these transactions are direct credits. In volumes 80% to 95% of transactions are direct credits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BD957-C13A-4B1B-8BD1-BE4FDEAD1AD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10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smtClean="0"/>
              <a:t>Reason</a:t>
            </a:r>
            <a:r>
              <a:rPr lang="en-GB" baseline="0" dirty="0" smtClean="0"/>
              <a:t> for decrease in 2017 on values due to revision of item value limits discussed later. 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BD957-C13A-4B1B-8BD1-BE4FDEAD1AD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137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BD957-C13A-4B1B-8BD1-BE4FDEAD1AD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428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smtClean="0"/>
              <a:t>Reason</a:t>
            </a:r>
            <a:r>
              <a:rPr lang="en-GB" baseline="0" dirty="0" smtClean="0"/>
              <a:t> for decrease in 2017 on values due to revision of item value limits discussed later. 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BD957-C13A-4B1B-8BD1-BE4FDEAD1AD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657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Structure</a:t>
            </a:r>
            <a:r>
              <a:rPr lang="en-GB" baseline="0" dirty="0" smtClean="0"/>
              <a:t> is that, the </a:t>
            </a:r>
            <a:r>
              <a:rPr lang="en-GB" baseline="0" dirty="0" err="1" smtClean="0"/>
              <a:t>BCPS</a:t>
            </a:r>
            <a:r>
              <a:rPr lang="en-GB" baseline="0" dirty="0" smtClean="0"/>
              <a:t> department provides oversight for payment systems business and banks/non-banks supervision supervise banks and non-banks (bureaus, micro-fins and other non-banks)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BD957-C13A-4B1B-8BD1-BE4FDEAD1AD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189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Structure</a:t>
            </a:r>
            <a:r>
              <a:rPr lang="en-GB" baseline="0" dirty="0" smtClean="0"/>
              <a:t> is that, the </a:t>
            </a:r>
            <a:r>
              <a:rPr lang="en-GB" baseline="0" dirty="0" err="1" smtClean="0"/>
              <a:t>BCPS</a:t>
            </a:r>
            <a:r>
              <a:rPr lang="en-GB" baseline="0" dirty="0" smtClean="0"/>
              <a:t> department provides oversight for payment systems business and banks/non-banks supervision supervise banks and non-banks (bureaus, micro-fins and other non-banks)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BD957-C13A-4B1B-8BD1-BE4FDEAD1AD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97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Structure</a:t>
            </a:r>
            <a:r>
              <a:rPr lang="en-GB" baseline="0" dirty="0" smtClean="0"/>
              <a:t> is that, the </a:t>
            </a:r>
            <a:r>
              <a:rPr lang="en-GB" baseline="0" dirty="0" err="1" smtClean="0"/>
              <a:t>BCPS</a:t>
            </a:r>
            <a:r>
              <a:rPr lang="en-GB" baseline="0" dirty="0" smtClean="0"/>
              <a:t> department provides oversight for payment systems business and banks/non-banks supervision supervise banks and non-banks (bureaus, micro-fins and other non-banks)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BD957-C13A-4B1B-8BD1-BE4FDEAD1AD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613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One of</a:t>
            </a:r>
            <a:r>
              <a:rPr lang="en-GB" baseline="0" dirty="0" smtClean="0"/>
              <a:t> the strategic objectives for next year is to come up with layman draft of the revised law.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BD957-C13A-4B1B-8BD1-BE4FDEAD1AD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904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CBCB301-B4DF-4CAE-8E67-8288AF3378AE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64D758F-78DD-4E6B-AA63-7A165C9D7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582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B301-B4DF-4CAE-8E67-8288AF3378AE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758F-78DD-4E6B-AA63-7A165C9D7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1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B301-B4DF-4CAE-8E67-8288AF3378AE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758F-78DD-4E6B-AA63-7A165C9D7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38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43737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643270"/>
            <a:ext cx="10753725" cy="4465982"/>
          </a:xfrm>
        </p:spPr>
        <p:txBody>
          <a:bodyPr/>
          <a:lstStyle>
            <a:lvl1pPr marL="357188" indent="-357188">
              <a:spcAft>
                <a:spcPts val="600"/>
              </a:spcAft>
              <a:buFont typeface="Wingdings" panose="05000000000000000000" pitchFamily="2" charset="2"/>
              <a:buChar char="§"/>
              <a:defRPr sz="3200" b="1"/>
            </a:lvl1pPr>
            <a:lvl2pPr marL="808038" indent="-457200">
              <a:spcAft>
                <a:spcPts val="600"/>
              </a:spcAft>
              <a:buFont typeface="Arial" panose="020B0604020202020204" pitchFamily="34" charset="0"/>
              <a:buChar char="•"/>
              <a:defRPr sz="2800"/>
            </a:lvl2pPr>
            <a:lvl3pPr marL="1338263" indent="-547688">
              <a:spcAft>
                <a:spcPts val="600"/>
              </a:spcAft>
              <a:buFont typeface="Courier New" panose="02070309020205020404" pitchFamily="49" charset="0"/>
              <a:buChar char="o"/>
              <a:defRPr sz="2400"/>
            </a:lvl3pPr>
            <a:lvl4pPr marL="1881188" indent="-449263">
              <a:spcAft>
                <a:spcPts val="600"/>
              </a:spcAft>
              <a:buFont typeface="Arial" panose="020B0604020202020204" pitchFamily="34" charset="0"/>
              <a:buChar char="-"/>
              <a:defRPr sz="2000"/>
            </a:lvl4pPr>
            <a:lvl5pPr marL="2425700" indent="-544513">
              <a:spcAft>
                <a:spcPts val="600"/>
              </a:spcAft>
              <a:tabLst>
                <a:tab pos="2239963" algn="l"/>
              </a:tabLst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B301-B4DF-4CAE-8E67-8288AF3378AE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926" y="6109252"/>
            <a:ext cx="2926080" cy="1164199"/>
          </a:xfrm>
        </p:spPr>
        <p:txBody>
          <a:bodyPr/>
          <a:lstStyle/>
          <a:p>
            <a:fld id="{B64D758F-78DD-4E6B-AA63-7A165C9D7E3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65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B301-B4DF-4CAE-8E67-8288AF3378AE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758F-78DD-4E6B-AA63-7A165C9D7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4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B301-B4DF-4CAE-8E67-8288AF3378AE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758F-78DD-4E6B-AA63-7A165C9D7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02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B301-B4DF-4CAE-8E67-8288AF3378AE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758F-78DD-4E6B-AA63-7A165C9D7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64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B301-B4DF-4CAE-8E67-8288AF3378AE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758F-78DD-4E6B-AA63-7A165C9D7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063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B301-B4DF-4CAE-8E67-8288AF3378AE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758F-78DD-4E6B-AA63-7A165C9D7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026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B301-B4DF-4CAE-8E67-8288AF3378AE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4D758F-78DD-4E6B-AA63-7A165C9D7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354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CBCB301-B4DF-4CAE-8E67-8288AF3378AE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64D758F-78DD-4E6B-AA63-7A165C9D7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1006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7CBCB301-B4DF-4CAE-8E67-8288AF3378AE}" type="datetimeFigureOut">
              <a:rPr lang="en-GB" smtClean="0"/>
              <a:t>17/10/2017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B64D758F-78DD-4E6B-AA63-7A165C9D7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26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Payment Systems Oversight in Zambia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Jack Dumingu </a:t>
            </a:r>
            <a:r>
              <a:rPr lang="en-GB" dirty="0" smtClean="0"/>
              <a:t>and</a:t>
            </a:r>
            <a:r>
              <a:rPr lang="en-GB" b="1" dirty="0" smtClean="0"/>
              <a:t> Fred </a:t>
            </a:r>
            <a:r>
              <a:rPr lang="en-GB" b="1" dirty="0"/>
              <a:t>C</a:t>
            </a:r>
            <a:r>
              <a:rPr lang="en-GB" b="1" dirty="0" smtClean="0"/>
              <a:t>hikabuka</a:t>
            </a:r>
            <a:endParaRPr lang="en-GB" b="1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8471" y="1006091"/>
            <a:ext cx="2783541" cy="38399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23705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- Payment Systems in Zambia…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222572"/>
              </p:ext>
            </p:extLst>
          </p:nvPr>
        </p:nvGraphicFramePr>
        <p:xfrm>
          <a:off x="676275" y="1643063"/>
          <a:ext cx="10753725" cy="4465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7148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Oversight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Bank of Zambia takes a risk based oversight approach</a:t>
            </a:r>
          </a:p>
          <a:p>
            <a:pPr lvl="1"/>
            <a:r>
              <a:rPr lang="en-GB" dirty="0" smtClean="0"/>
              <a:t>This entails carrying out more oversight on systems/institutions that are considered of higher risk</a:t>
            </a:r>
          </a:p>
          <a:p>
            <a:pPr lvl="1"/>
            <a:r>
              <a:rPr lang="en-GB" dirty="0" smtClean="0"/>
              <a:t>Particular attention is given to the three systemically important system; ZIPSS, EFT/</a:t>
            </a:r>
            <a:r>
              <a:rPr lang="en-GB" dirty="0" err="1" smtClean="0"/>
              <a:t>DDACC</a:t>
            </a:r>
            <a:r>
              <a:rPr lang="en-GB" dirty="0" smtClean="0"/>
              <a:t> and Cheque clearing systems</a:t>
            </a:r>
          </a:p>
          <a:p>
            <a:pPr lvl="1"/>
            <a:r>
              <a:rPr lang="en-GB" dirty="0" smtClean="0"/>
              <a:t>Bank of Zambia has currently drafting a risk based oversight manual which </a:t>
            </a:r>
            <a:r>
              <a:rPr lang="en-GB" dirty="0"/>
              <a:t>is undergoing internal review </a:t>
            </a:r>
            <a:r>
              <a:rPr lang="en-GB" dirty="0" smtClean="0"/>
              <a:t>and approval</a:t>
            </a:r>
          </a:p>
          <a:p>
            <a:pPr lvl="1"/>
            <a:r>
              <a:rPr lang="en-GB" dirty="0" smtClean="0"/>
              <a:t>On-site and off-site inspection are combined</a:t>
            </a:r>
          </a:p>
          <a:p>
            <a:r>
              <a:rPr lang="en-GB" dirty="0" smtClean="0"/>
              <a:t>However Bank of Zambia also carries out regulation oversight inspections (mostly on an annual basis)</a:t>
            </a:r>
          </a:p>
        </p:txBody>
      </p:sp>
    </p:spTree>
    <p:extLst>
      <p:ext uri="{BB962C8B-B14F-4D97-AF65-F5344CB8AC3E}">
        <p14:creationId xmlns:p14="http://schemas.microsoft.com/office/powerpoint/2010/main" val="110223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Institutional Arrangement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618596"/>
              </p:ext>
            </p:extLst>
          </p:nvPr>
        </p:nvGraphicFramePr>
        <p:xfrm>
          <a:off x="676275" y="1643063"/>
          <a:ext cx="10753725" cy="4465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3924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Legal 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legal basis for Payment Systems is mainly on the following;</a:t>
            </a:r>
          </a:p>
          <a:p>
            <a:pPr lvl="1"/>
            <a:r>
              <a:rPr lang="en-GB" dirty="0" smtClean="0"/>
              <a:t>Bank of Zambia Act</a:t>
            </a:r>
          </a:p>
          <a:p>
            <a:pPr lvl="2"/>
            <a:r>
              <a:rPr lang="en-GB" dirty="0"/>
              <a:t>Bank of Zambia (</a:t>
            </a:r>
            <a:r>
              <a:rPr lang="en-GB" dirty="0" err="1" smtClean="0"/>
              <a:t>BoZ</a:t>
            </a:r>
            <a:r>
              <a:rPr lang="en-GB" dirty="0" smtClean="0"/>
              <a:t>) derives </a:t>
            </a:r>
            <a:r>
              <a:rPr lang="en-GB" dirty="0"/>
              <a:t>its functions </a:t>
            </a:r>
            <a:r>
              <a:rPr lang="en-GB" dirty="0" smtClean="0"/>
              <a:t>and </a:t>
            </a:r>
            <a:r>
              <a:rPr lang="en-GB" dirty="0"/>
              <a:t>powers from the Bank of Zambia Act, no,43 of </a:t>
            </a:r>
            <a:r>
              <a:rPr lang="en-GB" dirty="0" smtClean="0"/>
              <a:t>1996. </a:t>
            </a:r>
            <a:r>
              <a:rPr lang="en-GB" dirty="0"/>
              <a:t>The Mission Statement of the Bank is to achieve and maintain price and financial system stability to foster sustainable economic </a:t>
            </a:r>
            <a:r>
              <a:rPr lang="en-GB" dirty="0" smtClean="0"/>
              <a:t>development.</a:t>
            </a:r>
          </a:p>
          <a:p>
            <a:pPr lvl="1"/>
            <a:r>
              <a:rPr lang="en-GB" dirty="0" smtClean="0"/>
              <a:t>Banking and Financial Services Act (</a:t>
            </a:r>
            <a:r>
              <a:rPr lang="en-GB" dirty="0" err="1" smtClean="0"/>
              <a:t>BFSA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Although the </a:t>
            </a:r>
            <a:r>
              <a:rPr lang="en-GB" dirty="0" err="1" smtClean="0"/>
              <a:t>BFSA</a:t>
            </a:r>
            <a:r>
              <a:rPr lang="en-GB" dirty="0" smtClean="0"/>
              <a:t> has no direct coverage over payment systems, due to related nature of the payment system and banking and financial services provision, the Payment System Division makes references to the </a:t>
            </a:r>
            <a:r>
              <a:rPr lang="en-GB" dirty="0" err="1" smtClean="0"/>
              <a:t>BFSA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4171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Legal Framework…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National Payment Systems Act (</a:t>
            </a:r>
            <a:r>
              <a:rPr lang="en-GB" dirty="0" err="1" smtClean="0"/>
              <a:t>NPSA</a:t>
            </a:r>
            <a:r>
              <a:rPr lang="en-GB" dirty="0" smtClean="0"/>
              <a:t>) of 2007</a:t>
            </a:r>
          </a:p>
          <a:p>
            <a:pPr lvl="2"/>
            <a:r>
              <a:rPr lang="en-GB" dirty="0" smtClean="0"/>
              <a:t>Act </a:t>
            </a:r>
            <a:r>
              <a:rPr lang="en-GB" dirty="0"/>
              <a:t>empowers the Bank of Zambia to provide regulatory function that ensure safe, secure and reliable</a:t>
            </a:r>
            <a:r>
              <a:rPr lang="en-GB" dirty="0" smtClean="0"/>
              <a:t>.</a:t>
            </a:r>
          </a:p>
          <a:p>
            <a:pPr lvl="2"/>
            <a:r>
              <a:rPr lang="en-GB" dirty="0"/>
              <a:t>The purpose of the Act is to provide a legal backing for the operation of the various payment mechanism in Zambia. </a:t>
            </a:r>
          </a:p>
          <a:p>
            <a:pPr lvl="2"/>
            <a:r>
              <a:rPr lang="en-GB" dirty="0" smtClean="0"/>
              <a:t>The Bank of Zambia is in the process amending the Act</a:t>
            </a:r>
          </a:p>
          <a:p>
            <a:pPr lvl="3"/>
            <a:r>
              <a:rPr lang="en-GB" dirty="0" smtClean="0"/>
              <a:t>This is order to make enhancements in the Act</a:t>
            </a:r>
          </a:p>
          <a:p>
            <a:pPr lvl="3"/>
            <a:r>
              <a:rPr lang="en-GB" dirty="0" smtClean="0"/>
              <a:t>Harmonize it with other domestic regulations and the SADC Law </a:t>
            </a:r>
          </a:p>
          <a:p>
            <a:pPr lvl="3"/>
            <a:r>
              <a:rPr lang="en-GB" dirty="0" smtClean="0"/>
              <a:t>Incorporate learnings from other similar regulations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368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Legal Framework…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 smtClean="0"/>
              <a:t>Other Supportive Regulations</a:t>
            </a:r>
          </a:p>
          <a:p>
            <a:pPr lvl="2"/>
            <a:r>
              <a:rPr lang="en-GB" dirty="0" smtClean="0"/>
              <a:t>These are issued/amended from time-to-time to address specific risk in the payment systems</a:t>
            </a:r>
          </a:p>
          <a:p>
            <a:pPr lvl="2"/>
            <a:r>
              <a:rPr lang="en-GB" dirty="0" smtClean="0"/>
              <a:t>Some of these include;</a:t>
            </a:r>
          </a:p>
          <a:p>
            <a:pPr lvl="3"/>
            <a:r>
              <a:rPr lang="en-GB" dirty="0" smtClean="0"/>
              <a:t>Directives on e-money issuance</a:t>
            </a:r>
          </a:p>
          <a:p>
            <a:pPr lvl="3"/>
            <a:r>
              <a:rPr lang="en-GB" dirty="0" smtClean="0"/>
              <a:t>BOZ AML Directives</a:t>
            </a:r>
          </a:p>
          <a:p>
            <a:pPr lvl="3"/>
            <a:r>
              <a:rPr lang="en-GB" dirty="0" smtClean="0"/>
              <a:t>Directives for Implementation of NFS</a:t>
            </a:r>
          </a:p>
          <a:p>
            <a:pPr lvl="3"/>
            <a:r>
              <a:rPr lang="en-GB" dirty="0" smtClean="0"/>
              <a:t>Various circulars</a:t>
            </a:r>
          </a:p>
        </p:txBody>
      </p:sp>
    </p:spTree>
    <p:extLst>
      <p:ext uri="{BB962C8B-B14F-4D97-AF65-F5344CB8AC3E}">
        <p14:creationId xmlns:p14="http://schemas.microsoft.com/office/powerpoint/2010/main" val="84608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Legal Framework…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 smtClean="0"/>
              <a:t>Payment System Rules </a:t>
            </a:r>
          </a:p>
          <a:p>
            <a:pPr lvl="2"/>
            <a:r>
              <a:rPr lang="en-GB" dirty="0" smtClean="0"/>
              <a:t>The </a:t>
            </a:r>
            <a:r>
              <a:rPr lang="en-GB" dirty="0" err="1" smtClean="0"/>
              <a:t>NPSA</a:t>
            </a:r>
            <a:r>
              <a:rPr lang="en-GB" dirty="0" smtClean="0"/>
              <a:t> requires that payment systems (which are licenced and designated by the Bank of Zambia) should put in place Rules, which should guide the operations of the payment system in question</a:t>
            </a:r>
          </a:p>
          <a:p>
            <a:pPr lvl="2"/>
            <a:r>
              <a:rPr lang="en-GB" dirty="0" smtClean="0"/>
              <a:t>Rules are in place for the ZIPSS/RTGS System and the EFT/</a:t>
            </a:r>
            <a:r>
              <a:rPr lang="en-GB" dirty="0" err="1" smtClean="0"/>
              <a:t>DDACC</a:t>
            </a:r>
            <a:r>
              <a:rPr lang="en-GB" dirty="0" smtClean="0"/>
              <a:t> and Cheque Clearing Systems</a:t>
            </a:r>
          </a:p>
          <a:p>
            <a:pPr lvl="2"/>
            <a:r>
              <a:rPr lang="en-GB" dirty="0" smtClean="0"/>
              <a:t>ATMs and </a:t>
            </a:r>
            <a:r>
              <a:rPr lang="en-GB" dirty="0" err="1" smtClean="0"/>
              <a:t>PoS</a:t>
            </a:r>
            <a:r>
              <a:rPr lang="en-GB" dirty="0" smtClean="0"/>
              <a:t> have depended on the VISA rules or respective card payment scheme. </a:t>
            </a:r>
          </a:p>
          <a:p>
            <a:pPr lvl="2"/>
            <a:r>
              <a:rPr lang="en-GB" i="0" dirty="0" smtClean="0"/>
              <a:t>I</a:t>
            </a:r>
            <a:r>
              <a:rPr lang="en-GB" dirty="0" smtClean="0"/>
              <a:t>ndustry's is currently working on developing domestic rules for card and mobile payment.</a:t>
            </a:r>
          </a:p>
        </p:txBody>
      </p:sp>
    </p:spTree>
    <p:extLst>
      <p:ext uri="{BB962C8B-B14F-4D97-AF65-F5344CB8AC3E}">
        <p14:creationId xmlns:p14="http://schemas.microsoft.com/office/powerpoint/2010/main" val="17655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Legal Framework…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Adoption of the Principles for Financial Markets Infrastructure </a:t>
            </a:r>
            <a:endParaRPr lang="en-GB" dirty="0" smtClean="0"/>
          </a:p>
          <a:p>
            <a:pPr lvl="1"/>
            <a:r>
              <a:rPr lang="en-GB" dirty="0" smtClean="0"/>
              <a:t>The Bank of Zambia officially adopted the principles for financial markets infrastructure (</a:t>
            </a:r>
            <a:r>
              <a:rPr lang="en-GB" dirty="0" err="1" smtClean="0"/>
              <a:t>PFMIs</a:t>
            </a:r>
            <a:r>
              <a:rPr lang="en-GB" dirty="0" smtClean="0"/>
              <a:t>) issues by the BIS/CPMI in February, 2015</a:t>
            </a:r>
          </a:p>
          <a:p>
            <a:pPr lvl="1"/>
            <a:r>
              <a:rPr lang="en-GB" dirty="0" smtClean="0"/>
              <a:t>The Bank of Zambia required that all operators of Systemically Important Payment Systems and the two Central Securities Depositories (Bank of Zambia </a:t>
            </a:r>
            <a:r>
              <a:rPr lang="en-GB" dirty="0" err="1" smtClean="0"/>
              <a:t>CSD</a:t>
            </a:r>
            <a:r>
              <a:rPr lang="en-GB" dirty="0" smtClean="0"/>
              <a:t> and Lusaka Securities Exchange </a:t>
            </a:r>
            <a:r>
              <a:rPr lang="en-GB" dirty="0" err="1" smtClean="0"/>
              <a:t>CSD</a:t>
            </a:r>
            <a:r>
              <a:rPr lang="en-GB" dirty="0" smtClean="0"/>
              <a:t>) to conduct self assessment against </a:t>
            </a:r>
            <a:r>
              <a:rPr lang="en-GB" dirty="0" err="1" smtClean="0"/>
              <a:t>PFMIs</a:t>
            </a:r>
            <a:endParaRPr lang="en-GB" dirty="0" smtClean="0"/>
          </a:p>
          <a:p>
            <a:pPr lvl="1"/>
            <a:r>
              <a:rPr lang="en-GB" dirty="0" smtClean="0"/>
              <a:t>Staggered approach used where initial self-assessment was against only 6 principles and the remaining principles where done latter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436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Infrastructure Developments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Development of the National Financial Switch</a:t>
            </a:r>
          </a:p>
          <a:p>
            <a:pPr lvl="1"/>
            <a:r>
              <a:rPr lang="en-GB" dirty="0"/>
              <a:t>The industry is working to develop the National Financial Switch (NFS</a:t>
            </a:r>
            <a:r>
              <a:rPr lang="en-GB" dirty="0" smtClean="0"/>
              <a:t>) that will integrate and provide interoperability of various payment systems</a:t>
            </a:r>
          </a:p>
          <a:p>
            <a:pPr lvl="1"/>
            <a:r>
              <a:rPr lang="en-GB" dirty="0" smtClean="0"/>
              <a:t>Phase </a:t>
            </a:r>
            <a:r>
              <a:rPr lang="en-GB" dirty="0"/>
              <a:t>1 aims to commence domestic clearing and settlement for ATMs and </a:t>
            </a:r>
            <a:r>
              <a:rPr lang="en-GB" dirty="0" err="1" smtClean="0"/>
              <a:t>PoS</a:t>
            </a:r>
            <a:endParaRPr lang="en-GB" dirty="0" smtClean="0"/>
          </a:p>
          <a:p>
            <a:pPr lvl="1"/>
            <a:r>
              <a:rPr lang="en-GB" dirty="0" smtClean="0"/>
              <a:t>Phase 2 will commence domestic clearing and settlement for mobile </a:t>
            </a:r>
            <a:r>
              <a:rPr lang="en-GB" dirty="0"/>
              <a:t>payments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79793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Infrastructure Developments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RTGS System Upgrade</a:t>
            </a:r>
            <a:endParaRPr lang="en-GB" dirty="0"/>
          </a:p>
          <a:p>
            <a:pPr lvl="1"/>
            <a:r>
              <a:rPr lang="en-GB" dirty="0" smtClean="0"/>
              <a:t>The Bank of Zambia upgraded the RTGS System in September, 2014. </a:t>
            </a:r>
          </a:p>
          <a:p>
            <a:pPr lvl="1"/>
            <a:r>
              <a:rPr lang="en-GB" dirty="0" smtClean="0"/>
              <a:t>The new system provided a number of functionalities including the following;</a:t>
            </a:r>
          </a:p>
          <a:p>
            <a:pPr lvl="2"/>
            <a:r>
              <a:rPr lang="en-GB" dirty="0" smtClean="0"/>
              <a:t>Integration with </a:t>
            </a:r>
            <a:r>
              <a:rPr lang="en-GB" dirty="0" err="1" smtClean="0"/>
              <a:t>IFMIS</a:t>
            </a:r>
            <a:r>
              <a:rPr lang="en-GB" dirty="0" smtClean="0"/>
              <a:t> - this has allowed the Ministry of Finance to initiate payments from its </a:t>
            </a:r>
            <a:r>
              <a:rPr lang="en-GB" dirty="0" err="1" smtClean="0"/>
              <a:t>IFMIS</a:t>
            </a:r>
            <a:r>
              <a:rPr lang="en-GB" dirty="0" smtClean="0"/>
              <a:t> for settlement on the RTGS system</a:t>
            </a:r>
          </a:p>
          <a:p>
            <a:pPr lvl="2"/>
            <a:r>
              <a:rPr lang="en-GB" dirty="0" err="1" smtClean="0"/>
              <a:t>DvP</a:t>
            </a:r>
            <a:r>
              <a:rPr lang="en-GB" dirty="0" smtClean="0"/>
              <a:t> – the system is seamlessly integrated with the BOZ </a:t>
            </a:r>
            <a:r>
              <a:rPr lang="en-GB" dirty="0" err="1" smtClean="0"/>
              <a:t>CSD</a:t>
            </a:r>
            <a:r>
              <a:rPr lang="en-GB" dirty="0" smtClean="0"/>
              <a:t> system for securities trading</a:t>
            </a:r>
          </a:p>
          <a:p>
            <a:pPr lvl="2"/>
            <a:r>
              <a:rPr lang="en-GB" dirty="0" smtClean="0"/>
              <a:t>Integration with Revenue Authority – sending of notifications for auto-receipting tax payments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522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9017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Overview of Payment Systems in Zambia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Oversight Approach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Institutional Arrangements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Legal Framework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Payment Systems Infrastructure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Co-operation with Other Regulatory Bodies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Challenges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Lessons Learnt 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87603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Co-operation </a:t>
            </a:r>
            <a:r>
              <a:rPr lang="en-GB" dirty="0"/>
              <a:t>with Other </a:t>
            </a:r>
            <a:r>
              <a:rPr lang="en-GB" dirty="0" smtClean="0"/>
              <a:t>Regulators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Bank of Zambia co-operates with the following regulators</a:t>
            </a:r>
          </a:p>
          <a:p>
            <a:pPr lvl="1"/>
            <a:r>
              <a:rPr lang="en-GB" dirty="0"/>
              <a:t>The Zambia Information and Communications Technology Authority (</a:t>
            </a:r>
            <a:r>
              <a:rPr lang="en-GB" dirty="0" err="1"/>
              <a:t>ZICTA</a:t>
            </a:r>
            <a:r>
              <a:rPr lang="en-GB" dirty="0" smtClean="0"/>
              <a:t>) who are a telco regulator. The Bank of Zambia and </a:t>
            </a:r>
            <a:r>
              <a:rPr lang="en-GB" dirty="0" err="1" smtClean="0"/>
              <a:t>ZICTA</a:t>
            </a:r>
            <a:r>
              <a:rPr lang="en-GB" dirty="0" smtClean="0"/>
              <a:t> have signed a Memorandum of Understanding (MOU) to provide for among other things conduct joint oversight and share key information and learning.</a:t>
            </a:r>
          </a:p>
          <a:p>
            <a:pPr lvl="1"/>
            <a:r>
              <a:rPr lang="en-GB" dirty="0" smtClean="0"/>
              <a:t>The Securities and Exchange Commission (SEC), mainly is mainly in relation to the settlement aspect of securities trading</a:t>
            </a:r>
          </a:p>
          <a:p>
            <a:pPr lvl="1"/>
            <a:r>
              <a:rPr lang="en-GB" dirty="0" smtClean="0"/>
              <a:t>The Pensions and Insurance Authority (PIA)</a:t>
            </a:r>
          </a:p>
          <a:p>
            <a:pPr lvl="1"/>
            <a:r>
              <a:rPr lang="en-GB" dirty="0" smtClean="0"/>
              <a:t>The Financial Intelligence Centre (FIC)</a:t>
            </a:r>
          </a:p>
          <a:p>
            <a:pPr lvl="1"/>
            <a:r>
              <a:rPr lang="en-GB" dirty="0" smtClean="0"/>
              <a:t>Country representation on the SADC </a:t>
            </a:r>
            <a:r>
              <a:rPr lang="en-GB" dirty="0" err="1" smtClean="0"/>
              <a:t>PSOC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74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 Power</a:t>
            </a:r>
          </a:p>
          <a:p>
            <a:pPr lvl="1"/>
            <a:r>
              <a:rPr lang="en-GB" dirty="0" smtClean="0"/>
              <a:t>Payment System is not a fully fledged department, but is a division in the Banking, Currency and Payment Department</a:t>
            </a:r>
          </a:p>
          <a:p>
            <a:pPr lvl="1"/>
            <a:r>
              <a:rPr lang="en-GB" dirty="0" smtClean="0"/>
              <a:t>However, the number of designated payment system businesses has continued to increase</a:t>
            </a:r>
          </a:p>
          <a:p>
            <a:r>
              <a:rPr lang="en-GB" dirty="0" smtClean="0"/>
              <a:t>Increased Complexity of Modern Payment Systems</a:t>
            </a:r>
          </a:p>
          <a:p>
            <a:pPr lvl="1"/>
            <a:r>
              <a:rPr lang="en-GB" dirty="0" smtClean="0"/>
              <a:t>Payment systems have recently become more complex and technical, which is providing regulatory</a:t>
            </a:r>
          </a:p>
        </p:txBody>
      </p:sp>
    </p:spTree>
    <p:extLst>
      <p:ext uri="{BB962C8B-B14F-4D97-AF65-F5344CB8AC3E}">
        <p14:creationId xmlns:p14="http://schemas.microsoft.com/office/powerpoint/2010/main" val="17772649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Lessons Learnt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Stakeholder Collaboration Key</a:t>
            </a:r>
          </a:p>
          <a:p>
            <a:pPr lvl="1"/>
            <a:r>
              <a:rPr lang="en-GB" dirty="0" smtClean="0"/>
              <a:t>Important to have collaborative effort in the conduct of oversight (as the appropriate skills and </a:t>
            </a:r>
            <a:r>
              <a:rPr lang="en-GB" dirty="0" err="1" smtClean="0"/>
              <a:t>authroty</a:t>
            </a:r>
            <a:r>
              <a:rPr lang="en-GB" dirty="0" smtClean="0"/>
              <a:t> all aspects)</a:t>
            </a:r>
          </a:p>
          <a:p>
            <a:r>
              <a:rPr lang="en-GB" dirty="0" smtClean="0"/>
              <a:t>Adoption of Standard</a:t>
            </a:r>
          </a:p>
          <a:p>
            <a:pPr lvl="1"/>
            <a:r>
              <a:rPr lang="en-GB" dirty="0" smtClean="0"/>
              <a:t>Standards adoption makes work easier as such standard are initially accepted</a:t>
            </a:r>
          </a:p>
          <a:p>
            <a:r>
              <a:rPr lang="en-GB" dirty="0" smtClean="0"/>
              <a:t>But…</a:t>
            </a:r>
          </a:p>
          <a:p>
            <a:pPr lvl="1"/>
            <a:r>
              <a:rPr lang="en-GB" dirty="0" smtClean="0"/>
              <a:t>It is important to harmonize such standards with the environment </a:t>
            </a:r>
          </a:p>
        </p:txBody>
      </p:sp>
    </p:spTree>
    <p:extLst>
      <p:ext uri="{BB962C8B-B14F-4D97-AF65-F5344CB8AC3E}">
        <p14:creationId xmlns:p14="http://schemas.microsoft.com/office/powerpoint/2010/main" val="22921875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4134" y="2726267"/>
            <a:ext cx="690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chemeClr val="accent1"/>
                </a:solidFill>
              </a:rPr>
              <a:t>Questions and Thanks</a:t>
            </a:r>
            <a:endParaRPr lang="en-GB" sz="6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499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Overview - Payment Systems in Zambia…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Payment Systems in Zambia are split into two categories</a:t>
            </a:r>
          </a:p>
          <a:p>
            <a:pPr lvl="1"/>
            <a:r>
              <a:rPr lang="en-GB" dirty="0" smtClean="0"/>
              <a:t>Systemically Important Payment Systems (SIPS)</a:t>
            </a:r>
          </a:p>
          <a:p>
            <a:pPr lvl="2"/>
            <a:r>
              <a:rPr lang="en-GB" dirty="0" smtClean="0"/>
              <a:t>These are system which had </a:t>
            </a:r>
            <a:r>
              <a:rPr lang="en-GB" dirty="0"/>
              <a:t>whose failure </a:t>
            </a:r>
            <a:r>
              <a:rPr lang="en-GB" dirty="0" smtClean="0"/>
              <a:t>has </a:t>
            </a:r>
            <a:r>
              <a:rPr lang="en-GB" dirty="0"/>
              <a:t>the potential to trigger systemic risk and have an effect on the wider economy of the </a:t>
            </a:r>
            <a:r>
              <a:rPr lang="en-GB" dirty="0" smtClean="0"/>
              <a:t>country. Systems included under this category are the </a:t>
            </a:r>
          </a:p>
          <a:p>
            <a:pPr lvl="3"/>
            <a:r>
              <a:rPr lang="en-GB" dirty="0" smtClean="0"/>
              <a:t>Zambia Interbank Payment and Settlement Systems (ZIPSS)/Real-time gross settlement (RTGS)</a:t>
            </a:r>
          </a:p>
          <a:p>
            <a:pPr lvl="3"/>
            <a:r>
              <a:rPr lang="en-GB" dirty="0" smtClean="0"/>
              <a:t>Electronic Funds Transfer (EFT)/Direct Debit and Credit Clearing (</a:t>
            </a:r>
            <a:r>
              <a:rPr lang="en-GB" dirty="0" err="1" smtClean="0"/>
              <a:t>DDACC</a:t>
            </a:r>
            <a:r>
              <a:rPr lang="en-GB" dirty="0" smtClean="0"/>
              <a:t>) system</a:t>
            </a:r>
          </a:p>
          <a:p>
            <a:pPr lvl="3"/>
            <a:r>
              <a:rPr lang="en-GB" dirty="0" smtClean="0"/>
              <a:t>Cheque Image Clearing (</a:t>
            </a:r>
            <a:r>
              <a:rPr lang="en-GB" dirty="0" err="1" smtClean="0"/>
              <a:t>CIC</a:t>
            </a:r>
            <a:r>
              <a:rPr lang="en-GB" dirty="0" smtClean="0"/>
              <a:t>) system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2736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Overview - Payment Systems in Zambia…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 smtClean="0"/>
              <a:t>Non-Systemically Important Payment Systems (SIPS)</a:t>
            </a:r>
          </a:p>
          <a:p>
            <a:pPr lvl="2"/>
            <a:r>
              <a:rPr lang="en-GB" dirty="0"/>
              <a:t>Non-systemically important payment system are additional payment systems in Zambia. Under this category of payment systems, the following are available;</a:t>
            </a:r>
          </a:p>
          <a:p>
            <a:pPr lvl="3"/>
            <a:r>
              <a:rPr lang="en-GB" dirty="0" smtClean="0"/>
              <a:t>Remittances (both </a:t>
            </a:r>
            <a:r>
              <a:rPr lang="en-GB" b="1" dirty="0" smtClean="0"/>
              <a:t>domestic</a:t>
            </a:r>
            <a:r>
              <a:rPr lang="en-GB" dirty="0" smtClean="0"/>
              <a:t> and </a:t>
            </a:r>
            <a:r>
              <a:rPr lang="en-GB" b="1" dirty="0" smtClean="0"/>
              <a:t>International</a:t>
            </a:r>
            <a:r>
              <a:rPr lang="en-GB" dirty="0" smtClean="0"/>
              <a:t>)</a:t>
            </a:r>
          </a:p>
          <a:p>
            <a:pPr lvl="3"/>
            <a:r>
              <a:rPr lang="en-GB" dirty="0" smtClean="0"/>
              <a:t>Automated </a:t>
            </a:r>
            <a:r>
              <a:rPr lang="en-GB" dirty="0"/>
              <a:t>Teller Machines (ATMs)</a:t>
            </a:r>
          </a:p>
          <a:p>
            <a:pPr lvl="3"/>
            <a:r>
              <a:rPr lang="en-GB" dirty="0" smtClean="0"/>
              <a:t>Point </a:t>
            </a:r>
            <a:r>
              <a:rPr lang="en-GB" dirty="0"/>
              <a:t>of Sale (</a:t>
            </a:r>
            <a:r>
              <a:rPr lang="en-GB" dirty="0" err="1"/>
              <a:t>PoS</a:t>
            </a:r>
            <a:r>
              <a:rPr lang="en-GB" dirty="0" smtClean="0"/>
              <a:t>)</a:t>
            </a:r>
          </a:p>
          <a:p>
            <a:pPr lvl="3"/>
            <a:r>
              <a:rPr lang="en-GB" dirty="0" smtClean="0"/>
              <a:t>Mobile Payments</a:t>
            </a:r>
          </a:p>
        </p:txBody>
      </p:sp>
    </p:spTree>
    <p:extLst>
      <p:ext uri="{BB962C8B-B14F-4D97-AF65-F5344CB8AC3E}">
        <p14:creationId xmlns:p14="http://schemas.microsoft.com/office/powerpoint/2010/main" val="3097652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Overview - Payment Systems in Zambia…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 smtClean="0"/>
              <a:t>Regional Cross-border Payment </a:t>
            </a:r>
            <a:r>
              <a:rPr lang="en-GB" dirty="0" err="1" smtClean="0"/>
              <a:t>ystems</a:t>
            </a:r>
            <a:endParaRPr lang="en-GB" dirty="0" smtClean="0"/>
          </a:p>
          <a:p>
            <a:pPr lvl="2"/>
            <a:r>
              <a:rPr lang="en-GB" dirty="0" smtClean="0"/>
              <a:t>Zambia belonging to both SADC and COMESA is participating in the SIRESS and the </a:t>
            </a:r>
            <a:r>
              <a:rPr lang="en-GB" dirty="0" err="1" smtClean="0"/>
              <a:t>REPSS</a:t>
            </a:r>
            <a:r>
              <a:rPr lang="en-GB" dirty="0" smtClean="0"/>
              <a:t> system</a:t>
            </a:r>
          </a:p>
          <a:p>
            <a:pPr lvl="2"/>
            <a:endParaRPr lang="en-GB" dirty="0" smtClean="0"/>
          </a:p>
          <a:p>
            <a:r>
              <a:rPr lang="en-GB" dirty="0" smtClean="0"/>
              <a:t>Summary of performance some of these systems is shown in following charts (at approximate exchange rate of K10.00/US$)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1301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- Payment Systems in Zambia…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929417"/>
              </p:ext>
            </p:extLst>
          </p:nvPr>
        </p:nvGraphicFramePr>
        <p:xfrm>
          <a:off x="676275" y="1643063"/>
          <a:ext cx="10753725" cy="4465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36978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- Payment Systems in Zambia…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24428"/>
              </p:ext>
            </p:extLst>
          </p:nvPr>
        </p:nvGraphicFramePr>
        <p:xfrm>
          <a:off x="676275" y="1643063"/>
          <a:ext cx="10753725" cy="4465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2289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- Payment Systems in Zambia…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114957"/>
              </p:ext>
            </p:extLst>
          </p:nvPr>
        </p:nvGraphicFramePr>
        <p:xfrm>
          <a:off x="676274" y="1643270"/>
          <a:ext cx="10753725" cy="4465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3603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- Payment Systems in Zambia…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Retail payment systems have recorded similar increases in values and volumes processed.</a:t>
            </a:r>
          </a:p>
          <a:p>
            <a:r>
              <a:rPr lang="en-GB" dirty="0" smtClean="0"/>
              <a:t>Mobile payments have particularly increased substantially. </a:t>
            </a:r>
          </a:p>
          <a:p>
            <a:r>
              <a:rPr lang="en-GB" dirty="0" smtClean="0"/>
              <a:t>Players in the payments systems include;</a:t>
            </a:r>
          </a:p>
          <a:p>
            <a:pPr lvl="1"/>
            <a:r>
              <a:rPr lang="en-GB" dirty="0" smtClean="0"/>
              <a:t>18 Commercial Banks</a:t>
            </a:r>
          </a:p>
          <a:p>
            <a:pPr lvl="1"/>
            <a:r>
              <a:rPr lang="en-GB" dirty="0" smtClean="0"/>
              <a:t>43+ payment system businesses offering various payment system (and mobile payment) services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5741247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291</TotalTime>
  <Words>1503</Words>
  <Application>Microsoft Office PowerPoint</Application>
  <PresentationFormat>Widescreen</PresentationFormat>
  <Paragraphs>156</Paragraphs>
  <Slides>23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Courier New</vt:lpstr>
      <vt:lpstr>Wingdings</vt:lpstr>
      <vt:lpstr>Metropolitan</vt:lpstr>
      <vt:lpstr>Payment Systems Oversight in Zambia</vt:lpstr>
      <vt:lpstr>Summary</vt:lpstr>
      <vt:lpstr>Overview - Payment Systems in Zambia…</vt:lpstr>
      <vt:lpstr>Overview - Payment Systems in Zambia…</vt:lpstr>
      <vt:lpstr>Overview - Payment Systems in Zambia…</vt:lpstr>
      <vt:lpstr>Overview - Payment Systems in Zambia…</vt:lpstr>
      <vt:lpstr>Overview - Payment Systems in Zambia…</vt:lpstr>
      <vt:lpstr>Overview - Payment Systems in Zambia…</vt:lpstr>
      <vt:lpstr>Overview - Payment Systems in Zambia…</vt:lpstr>
      <vt:lpstr>Overview - Payment Systems in Zambia…</vt:lpstr>
      <vt:lpstr>Oversight Approach</vt:lpstr>
      <vt:lpstr>Institutional Arrangement</vt:lpstr>
      <vt:lpstr>Legal Framework</vt:lpstr>
      <vt:lpstr>Legal Framework…</vt:lpstr>
      <vt:lpstr>Legal Framework…</vt:lpstr>
      <vt:lpstr>Legal Framework…</vt:lpstr>
      <vt:lpstr>Legal Framework…</vt:lpstr>
      <vt:lpstr>Infrastructure Developments</vt:lpstr>
      <vt:lpstr>Infrastructure Developments</vt:lpstr>
      <vt:lpstr>Co-operation with Other Regulators</vt:lpstr>
      <vt:lpstr>Challenges</vt:lpstr>
      <vt:lpstr>Lessons Learnt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Payment Systems Oversight in Zambia</dc:title>
  <dc:creator>Jack Gusha Dumingu</dc:creator>
  <cp:lastModifiedBy>pofsm3</cp:lastModifiedBy>
  <cp:revision>60</cp:revision>
  <dcterms:created xsi:type="dcterms:W3CDTF">2017-10-15T14:53:56Z</dcterms:created>
  <dcterms:modified xsi:type="dcterms:W3CDTF">2017-10-17T15:02:44Z</dcterms:modified>
</cp:coreProperties>
</file>