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61" r:id="rId3"/>
    <p:sldId id="295" r:id="rId4"/>
    <p:sldId id="294" r:id="rId5"/>
    <p:sldId id="288" r:id="rId6"/>
    <p:sldId id="293" r:id="rId7"/>
    <p:sldId id="270" r:id="rId8"/>
    <p:sldId id="305" r:id="rId9"/>
    <p:sldId id="278" r:id="rId10"/>
    <p:sldId id="283" r:id="rId11"/>
    <p:sldId id="292" r:id="rId12"/>
    <p:sldId id="303" r:id="rId13"/>
    <p:sldId id="304" r:id="rId14"/>
    <p:sldId id="297" r:id="rId15"/>
    <p:sldId id="290" r:id="rId16"/>
    <p:sldId id="275" r:id="rId17"/>
    <p:sldId id="276" r:id="rId18"/>
    <p:sldId id="285" r:id="rId19"/>
    <p:sldId id="286" r:id="rId20"/>
    <p:sldId id="273" r:id="rId21"/>
    <p:sldId id="269"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BDB"/>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ZW"/>
            </a:pPr>
            <a:r>
              <a:rPr lang="en-US"/>
              <a:t>RTGS Volumes</a:t>
            </a:r>
            <a:r>
              <a:rPr lang="en-US" baseline="0"/>
              <a:t> &amp; </a:t>
            </a:r>
            <a:r>
              <a:rPr lang="en-US"/>
              <a:t>Values</a:t>
            </a:r>
          </a:p>
        </c:rich>
      </c:tx>
      <c:layout>
        <c:manualLayout>
          <c:xMode val="edge"/>
          <c:yMode val="edge"/>
          <c:x val="0.2977398626191004"/>
          <c:y val="0"/>
        </c:manualLayout>
      </c:layout>
      <c:overlay val="0"/>
    </c:title>
    <c:autoTitleDeleted val="0"/>
    <c:plotArea>
      <c:layout>
        <c:manualLayout>
          <c:layoutTarget val="inner"/>
          <c:xMode val="edge"/>
          <c:yMode val="edge"/>
          <c:x val="0.12262099042586659"/>
          <c:y val="0.11796426403723315"/>
          <c:w val="0.78800375932621858"/>
          <c:h val="0.68276364492409469"/>
        </c:manualLayout>
      </c:layout>
      <c:barChart>
        <c:barDir val="col"/>
        <c:grouping val="clustered"/>
        <c:varyColors val="0"/>
        <c:ser>
          <c:idx val="0"/>
          <c:order val="0"/>
          <c:tx>
            <c:strRef>
              <c:f>'BOD GRAPHS'!$C$124</c:f>
              <c:strCache>
                <c:ptCount val="1"/>
                <c:pt idx="0">
                  <c:v>ANNUAL RTGS VALUES</c:v>
                </c:pt>
              </c:strCache>
            </c:strRef>
          </c:tx>
          <c:invertIfNegative val="0"/>
          <c:cat>
            <c:strRef>
              <c:f>'BOD GRAPHS'!$B$125:$B$133</c:f>
              <c:strCache>
                <c:ptCount val="9"/>
                <c:pt idx="0">
                  <c:v> 2009</c:v>
                </c:pt>
                <c:pt idx="1">
                  <c:v> 2010</c:v>
                </c:pt>
                <c:pt idx="2">
                  <c:v> 2011</c:v>
                </c:pt>
                <c:pt idx="3">
                  <c:v> 2012</c:v>
                </c:pt>
                <c:pt idx="4">
                  <c:v> 2013</c:v>
                </c:pt>
                <c:pt idx="5">
                  <c:v> 2014</c:v>
                </c:pt>
                <c:pt idx="6">
                  <c:v> 2015</c:v>
                </c:pt>
                <c:pt idx="7">
                  <c:v> 2016</c:v>
                </c:pt>
                <c:pt idx="8">
                  <c:v> June 2017</c:v>
                </c:pt>
              </c:strCache>
            </c:strRef>
          </c:cat>
          <c:val>
            <c:numRef>
              <c:f>'BOD GRAPHS'!$C$125:$C$133</c:f>
              <c:numCache>
                <c:formatCode>_(* #,##0.00_);_(* \(#,##0.00\);_(* "-"??_);_(@_)</c:formatCode>
                <c:ptCount val="9"/>
                <c:pt idx="0">
                  <c:v>6817832492.6999998</c:v>
                </c:pt>
                <c:pt idx="1">
                  <c:v>21727343527.700001</c:v>
                </c:pt>
                <c:pt idx="2">
                  <c:v>32668159251.799999</c:v>
                </c:pt>
                <c:pt idx="3">
                  <c:v>38718703879.080002</c:v>
                </c:pt>
                <c:pt idx="4">
                  <c:v>41797245072.099998</c:v>
                </c:pt>
                <c:pt idx="5">
                  <c:v>43829602421.760002</c:v>
                </c:pt>
                <c:pt idx="6">
                  <c:v>44668770058.730003</c:v>
                </c:pt>
                <c:pt idx="7">
                  <c:v>48045631908.019997</c:v>
                </c:pt>
                <c:pt idx="8">
                  <c:v>54859537191.41777</c:v>
                </c:pt>
              </c:numCache>
            </c:numRef>
          </c:val>
          <c:extLst xmlns:c16r2="http://schemas.microsoft.com/office/drawing/2015/06/chart">
            <c:ext xmlns:c16="http://schemas.microsoft.com/office/drawing/2014/chart" uri="{C3380CC4-5D6E-409C-BE32-E72D297353CC}">
              <c16:uniqueId val="{00000000-C3AE-4F6F-8019-218673C49519}"/>
            </c:ext>
          </c:extLst>
        </c:ser>
        <c:dLbls>
          <c:showLegendKey val="0"/>
          <c:showVal val="0"/>
          <c:showCatName val="0"/>
          <c:showSerName val="0"/>
          <c:showPercent val="0"/>
          <c:showBubbleSize val="0"/>
        </c:dLbls>
        <c:gapWidth val="150"/>
        <c:axId val="139894928"/>
        <c:axId val="139895488"/>
      </c:barChart>
      <c:lineChart>
        <c:grouping val="standard"/>
        <c:varyColors val="0"/>
        <c:ser>
          <c:idx val="1"/>
          <c:order val="1"/>
          <c:tx>
            <c:strRef>
              <c:f>'BOD GRAPHS'!$E$124</c:f>
              <c:strCache>
                <c:ptCount val="1"/>
                <c:pt idx="0">
                  <c:v>RTGS VOLUMES</c:v>
                </c:pt>
              </c:strCache>
            </c:strRef>
          </c:tx>
          <c:marker>
            <c:symbol val="none"/>
          </c:marker>
          <c:cat>
            <c:strRef>
              <c:f>'BOD GRAPHS'!$B$125:$B$133</c:f>
              <c:strCache>
                <c:ptCount val="9"/>
                <c:pt idx="0">
                  <c:v> 2009</c:v>
                </c:pt>
                <c:pt idx="1">
                  <c:v> 2010</c:v>
                </c:pt>
                <c:pt idx="2">
                  <c:v> 2011</c:v>
                </c:pt>
                <c:pt idx="3">
                  <c:v> 2012</c:v>
                </c:pt>
                <c:pt idx="4">
                  <c:v> 2013</c:v>
                </c:pt>
                <c:pt idx="5">
                  <c:v> 2014</c:v>
                </c:pt>
                <c:pt idx="6">
                  <c:v> 2015</c:v>
                </c:pt>
                <c:pt idx="7">
                  <c:v> 2016</c:v>
                </c:pt>
                <c:pt idx="8">
                  <c:v> June 2017</c:v>
                </c:pt>
              </c:strCache>
            </c:strRef>
          </c:cat>
          <c:val>
            <c:numRef>
              <c:f>'BOD GRAPHS'!$E$125:$E$133</c:f>
              <c:numCache>
                <c:formatCode>_(* #,##0_);_(* \(#,##0\);_(* "-"_);_(@_)</c:formatCode>
                <c:ptCount val="9"/>
                <c:pt idx="0">
                  <c:v>688288</c:v>
                </c:pt>
                <c:pt idx="1">
                  <c:v>1568464</c:v>
                </c:pt>
                <c:pt idx="2">
                  <c:v>2000831</c:v>
                </c:pt>
                <c:pt idx="3">
                  <c:v>2179407</c:v>
                </c:pt>
                <c:pt idx="4">
                  <c:v>2291806</c:v>
                </c:pt>
                <c:pt idx="5">
                  <c:v>2256868</c:v>
                </c:pt>
                <c:pt idx="6">
                  <c:v>2062614</c:v>
                </c:pt>
                <c:pt idx="7">
                  <c:v>2900150</c:v>
                </c:pt>
                <c:pt idx="8" formatCode="_(* #,##0_);_(* \(#,##0\);_(* &quot;-&quot;??_);_(@_)">
                  <c:v>5022072</c:v>
                </c:pt>
              </c:numCache>
            </c:numRef>
          </c:val>
          <c:smooth val="0"/>
          <c:extLst xmlns:c16r2="http://schemas.microsoft.com/office/drawing/2015/06/chart">
            <c:ext xmlns:c16="http://schemas.microsoft.com/office/drawing/2014/chart" uri="{C3380CC4-5D6E-409C-BE32-E72D297353CC}">
              <c16:uniqueId val="{00000001-C3AE-4F6F-8019-218673C49519}"/>
            </c:ext>
          </c:extLst>
        </c:ser>
        <c:dLbls>
          <c:showLegendKey val="0"/>
          <c:showVal val="0"/>
          <c:showCatName val="0"/>
          <c:showSerName val="0"/>
          <c:showPercent val="0"/>
          <c:showBubbleSize val="0"/>
        </c:dLbls>
        <c:marker val="1"/>
        <c:smooth val="0"/>
        <c:axId val="139896608"/>
        <c:axId val="139896048"/>
      </c:lineChart>
      <c:catAx>
        <c:axId val="139894928"/>
        <c:scaling>
          <c:orientation val="minMax"/>
        </c:scaling>
        <c:delete val="0"/>
        <c:axPos val="b"/>
        <c:numFmt formatCode="General" sourceLinked="1"/>
        <c:majorTickMark val="out"/>
        <c:minorTickMark val="none"/>
        <c:tickLblPos val="nextTo"/>
        <c:txPr>
          <a:bodyPr/>
          <a:lstStyle/>
          <a:p>
            <a:pPr>
              <a:defRPr lang="en-ZW"/>
            </a:pPr>
            <a:endParaRPr lang="en-US"/>
          </a:p>
        </c:txPr>
        <c:crossAx val="139895488"/>
        <c:crosses val="autoZero"/>
        <c:auto val="1"/>
        <c:lblAlgn val="ctr"/>
        <c:lblOffset val="100"/>
        <c:noMultiLvlLbl val="1"/>
      </c:catAx>
      <c:valAx>
        <c:axId val="139895488"/>
        <c:scaling>
          <c:orientation val="minMax"/>
          <c:min val="0"/>
        </c:scaling>
        <c:delete val="0"/>
        <c:axPos val="l"/>
        <c:majorGridlines/>
        <c:numFmt formatCode="_(* #,##0.00_);_(* \(#,##0.00\);_(* &quot;-&quot;??_);_(@_)" sourceLinked="1"/>
        <c:majorTickMark val="out"/>
        <c:minorTickMark val="none"/>
        <c:tickLblPos val="nextTo"/>
        <c:txPr>
          <a:bodyPr/>
          <a:lstStyle/>
          <a:p>
            <a:pPr>
              <a:defRPr lang="en-ZW"/>
            </a:pPr>
            <a:endParaRPr lang="en-US"/>
          </a:p>
        </c:txPr>
        <c:crossAx val="139894928"/>
        <c:crosses val="autoZero"/>
        <c:crossBetween val="between"/>
        <c:dispUnits>
          <c:builtInUnit val="billions"/>
          <c:dispUnitsLbl>
            <c:layout>
              <c:manualLayout>
                <c:xMode val="edge"/>
                <c:yMode val="edge"/>
                <c:x val="1.4675498984240738E-2"/>
                <c:y val="0.30464865631932947"/>
              </c:manualLayout>
            </c:layout>
            <c:tx>
              <c:rich>
                <a:bodyPr/>
                <a:lstStyle/>
                <a:p>
                  <a:pPr>
                    <a:defRPr lang="en-ZW"/>
                  </a:pPr>
                  <a:r>
                    <a:rPr lang="en-ZW"/>
                    <a:t>Values in US$ Billions</a:t>
                  </a:r>
                </a:p>
              </c:rich>
            </c:tx>
          </c:dispUnitsLbl>
        </c:dispUnits>
      </c:valAx>
      <c:valAx>
        <c:axId val="139896048"/>
        <c:scaling>
          <c:orientation val="minMax"/>
        </c:scaling>
        <c:delete val="0"/>
        <c:axPos val="r"/>
        <c:title>
          <c:tx>
            <c:rich>
              <a:bodyPr/>
              <a:lstStyle/>
              <a:p>
                <a:pPr>
                  <a:defRPr/>
                </a:pPr>
                <a:r>
                  <a:rPr lang="en-US"/>
                  <a:t>Volumes</a:t>
                </a:r>
                <a:r>
                  <a:rPr lang="en-US" baseline="0"/>
                  <a:t> in Millions</a:t>
                </a:r>
                <a:endParaRPr lang="en-US"/>
              </a:p>
            </c:rich>
          </c:tx>
          <c:layout/>
          <c:overlay val="0"/>
        </c:title>
        <c:numFmt formatCode="#0.0,," sourceLinked="0"/>
        <c:majorTickMark val="out"/>
        <c:minorTickMark val="none"/>
        <c:tickLblPos val="nextTo"/>
        <c:txPr>
          <a:bodyPr/>
          <a:lstStyle/>
          <a:p>
            <a:pPr>
              <a:defRPr lang="en-US"/>
            </a:pPr>
            <a:endParaRPr lang="en-US"/>
          </a:p>
        </c:txPr>
        <c:crossAx val="139896608"/>
        <c:crosses val="max"/>
        <c:crossBetween val="between"/>
      </c:valAx>
      <c:catAx>
        <c:axId val="139896608"/>
        <c:scaling>
          <c:orientation val="minMax"/>
        </c:scaling>
        <c:delete val="1"/>
        <c:axPos val="b"/>
        <c:numFmt formatCode="General" sourceLinked="1"/>
        <c:majorTickMark val="out"/>
        <c:minorTickMark val="none"/>
        <c:tickLblPos val="nextTo"/>
        <c:crossAx val="139896048"/>
        <c:crosses val="autoZero"/>
        <c:auto val="1"/>
        <c:lblAlgn val="ctr"/>
        <c:lblOffset val="100"/>
        <c:noMultiLvlLbl val="0"/>
      </c:catAx>
      <c:spPr>
        <a:gradFill>
          <a:gsLst>
            <a:gs pos="0">
              <a:srgbClr val="FFEFD1"/>
            </a:gs>
            <a:gs pos="64999">
              <a:srgbClr val="F0EBD5"/>
            </a:gs>
            <a:gs pos="100000">
              <a:srgbClr val="D1C39F"/>
            </a:gs>
          </a:gsLst>
          <a:lin ang="5400000" scaled="0"/>
        </a:gradFill>
      </c:spPr>
    </c:plotArea>
    <c:legend>
      <c:legendPos val="b"/>
      <c:layout/>
      <c:overlay val="0"/>
      <c:txPr>
        <a:bodyPr/>
        <a:lstStyle/>
        <a:p>
          <a:pPr>
            <a:defRPr lang="en-ZW"/>
          </a:pPr>
          <a:endParaRPr lang="en-US"/>
        </a:p>
      </c:txPr>
    </c:legend>
    <c:plotVisOnly val="1"/>
    <c:dispBlanksAs val="zero"/>
    <c:showDLblsOverMax val="0"/>
  </c:chart>
  <c:spPr>
    <a:gradFill>
      <a:gsLst>
        <a:gs pos="0">
          <a:srgbClr val="8488C4"/>
        </a:gs>
        <a:gs pos="53000">
          <a:srgbClr val="D4DEFF"/>
        </a:gs>
        <a:gs pos="83000">
          <a:srgbClr val="D4DEFF"/>
        </a:gs>
        <a:gs pos="100000">
          <a:srgbClr val="96AB94"/>
        </a:gs>
      </a:gsLst>
      <a:lin ang="5400000" scaled="0"/>
    </a:gradFill>
  </c:sp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0063A-94DE-459E-AA08-72FCCCCF283E}" type="doc">
      <dgm:prSet loTypeId="urn:microsoft.com/office/officeart/2005/8/layout/venn2" loCatId="relationship" qsTypeId="urn:microsoft.com/office/officeart/2005/8/quickstyle/3d4" qsCatId="3D" csTypeId="urn:microsoft.com/office/officeart/2005/8/colors/colorful5" csCatId="colorful" phldr="1"/>
      <dgm:spPr/>
      <dgm:t>
        <a:bodyPr/>
        <a:lstStyle/>
        <a:p>
          <a:endParaRPr lang="en-ZW"/>
        </a:p>
      </dgm:t>
    </dgm:pt>
    <dgm:pt modelId="{303D8A8A-FED1-4D9E-8CB3-0D5D2C4E0601}">
      <dgm:prSet phldrT="[Text]" custT="1"/>
      <dgm:spPr>
        <a:blipFill rotWithShape="0">
          <a:blip xmlns:r="http://schemas.openxmlformats.org/officeDocument/2006/relationships" r:embed="rId1"/>
          <a:stretch>
            <a:fillRect/>
          </a:stretch>
        </a:blipFill>
      </dgm:spPr>
      <dgm:t>
        <a:bodyPr/>
        <a:lstStyle/>
        <a:p>
          <a:pPr algn="ctr"/>
          <a:endParaRPr lang="en-ZW" sz="1400"/>
        </a:p>
      </dgm:t>
    </dgm:pt>
    <dgm:pt modelId="{C09DC32E-A84D-44C0-874F-B8375DD11FCF}" type="parTrans" cxnId="{97FE3CB3-2986-4FA1-B01A-EB9EF9070A64}">
      <dgm:prSet/>
      <dgm:spPr/>
      <dgm:t>
        <a:bodyPr/>
        <a:lstStyle/>
        <a:p>
          <a:endParaRPr lang="en-ZW"/>
        </a:p>
      </dgm:t>
    </dgm:pt>
    <dgm:pt modelId="{1DE57AF1-5C7E-43FE-953A-551E38EE9360}" type="sibTrans" cxnId="{97FE3CB3-2986-4FA1-B01A-EB9EF9070A64}">
      <dgm:prSet/>
      <dgm:spPr/>
      <dgm:t>
        <a:bodyPr/>
        <a:lstStyle/>
        <a:p>
          <a:endParaRPr lang="en-ZW"/>
        </a:p>
      </dgm:t>
    </dgm:pt>
    <dgm:pt modelId="{7AB7A116-CBB3-452E-92F6-75A757689A13}">
      <dgm:prSet phldrT="[Text]" custT="1"/>
      <dgm:spPr/>
      <dgm:t>
        <a:bodyPr/>
        <a:lstStyle/>
        <a:p>
          <a:r>
            <a:rPr lang="en-ZW" sz="1200"/>
            <a:t>INTERNATIONAL &amp; REGIONAL PAYMENT SYSTEMS</a:t>
          </a:r>
        </a:p>
      </dgm:t>
    </dgm:pt>
    <dgm:pt modelId="{95BC7558-3D6C-4D6B-863F-F91CF0CE2AC9}" type="parTrans" cxnId="{EB0AF212-F6D9-4799-A76A-7CAB6D370EAF}">
      <dgm:prSet/>
      <dgm:spPr/>
      <dgm:t>
        <a:bodyPr/>
        <a:lstStyle/>
        <a:p>
          <a:endParaRPr lang="en-ZW"/>
        </a:p>
      </dgm:t>
    </dgm:pt>
    <dgm:pt modelId="{2D163E01-1BC1-48B1-A216-6EF224B49646}" type="sibTrans" cxnId="{EB0AF212-F6D9-4799-A76A-7CAB6D370EAF}">
      <dgm:prSet/>
      <dgm:spPr/>
      <dgm:t>
        <a:bodyPr/>
        <a:lstStyle/>
        <a:p>
          <a:endParaRPr lang="en-ZW"/>
        </a:p>
      </dgm:t>
    </dgm:pt>
    <dgm:pt modelId="{7D673DA2-ED98-41C3-88DA-852D341C5563}">
      <dgm:prSet custT="1"/>
      <dgm:spPr/>
      <dgm:t>
        <a:bodyPr/>
        <a:lstStyle/>
        <a:p>
          <a:r>
            <a:rPr lang="en-ZW" sz="1000" b="1" dirty="0"/>
            <a:t>SETTLEMENT HUB </a:t>
          </a:r>
        </a:p>
        <a:p>
          <a:r>
            <a:rPr lang="en-ZW" sz="1000" dirty="0" smtClean="0"/>
            <a:t>RTG-21FIs </a:t>
          </a:r>
          <a:endParaRPr lang="en-ZW" sz="1000" dirty="0"/>
        </a:p>
        <a:p>
          <a:r>
            <a:rPr lang="en-ZW" sz="1000" dirty="0"/>
            <a:t>CSD </a:t>
          </a:r>
          <a:r>
            <a:rPr lang="en-ZW" sz="1000" dirty="0" smtClean="0"/>
            <a:t>– </a:t>
          </a:r>
          <a:r>
            <a:rPr lang="en-ZW" sz="1000" dirty="0" err="1" smtClean="0"/>
            <a:t>Govt</a:t>
          </a:r>
          <a:endParaRPr lang="en-ZW" sz="1000" dirty="0"/>
        </a:p>
        <a:p>
          <a:r>
            <a:rPr lang="en-ZW" sz="1000" dirty="0"/>
            <a:t>CSD - </a:t>
          </a:r>
          <a:r>
            <a:rPr lang="en-ZW" sz="1000" dirty="0" smtClean="0"/>
            <a:t>Equities</a:t>
          </a:r>
          <a:endParaRPr lang="en-ZW" sz="1000" dirty="0"/>
        </a:p>
      </dgm:t>
    </dgm:pt>
    <dgm:pt modelId="{24A696D4-9128-4697-941E-47EC7650D15E}" type="parTrans" cxnId="{531B53D9-A645-4195-97D9-31B3144950B4}">
      <dgm:prSet/>
      <dgm:spPr/>
      <dgm:t>
        <a:bodyPr/>
        <a:lstStyle/>
        <a:p>
          <a:endParaRPr lang="en-ZW"/>
        </a:p>
      </dgm:t>
    </dgm:pt>
    <dgm:pt modelId="{F6B86DCB-1466-4DBA-8112-AFAB63EBC879}" type="sibTrans" cxnId="{531B53D9-A645-4195-97D9-31B3144950B4}">
      <dgm:prSet/>
      <dgm:spPr/>
      <dgm:t>
        <a:bodyPr/>
        <a:lstStyle/>
        <a:p>
          <a:endParaRPr lang="en-ZW"/>
        </a:p>
      </dgm:t>
    </dgm:pt>
    <dgm:pt modelId="{FEBFF615-DBF2-4DE3-B0FD-9F7BCC617497}">
      <dgm:prSet phldrT="[Text]" custT="1"/>
      <dgm:spPr/>
      <dgm:t>
        <a:bodyPr/>
        <a:lstStyle/>
        <a:p>
          <a:r>
            <a:rPr lang="en-ZW" sz="1100" b="1" dirty="0"/>
            <a:t>RETAIL PAYMENT SYSTEMS</a:t>
          </a:r>
        </a:p>
      </dgm:t>
    </dgm:pt>
    <dgm:pt modelId="{250D5BB8-65B8-48E9-A468-54BF60AEA929}" type="sibTrans" cxnId="{5FE96812-909C-4A0D-A0C9-B029CBDAA80A}">
      <dgm:prSet/>
      <dgm:spPr/>
      <dgm:t>
        <a:bodyPr/>
        <a:lstStyle/>
        <a:p>
          <a:endParaRPr lang="en-ZW"/>
        </a:p>
      </dgm:t>
    </dgm:pt>
    <dgm:pt modelId="{06908443-2761-4643-90BB-004D3B7EA8C1}" type="parTrans" cxnId="{5FE96812-909C-4A0D-A0C9-B029CBDAA80A}">
      <dgm:prSet/>
      <dgm:spPr/>
      <dgm:t>
        <a:bodyPr/>
        <a:lstStyle/>
        <a:p>
          <a:endParaRPr lang="en-ZW"/>
        </a:p>
      </dgm:t>
    </dgm:pt>
    <dgm:pt modelId="{F617A9A5-861B-47E7-BB6B-A0FEA72372EA}" type="pres">
      <dgm:prSet presAssocID="{7490063A-94DE-459E-AA08-72FCCCCF283E}" presName="Name0" presStyleCnt="0">
        <dgm:presLayoutVars>
          <dgm:chMax val="7"/>
          <dgm:resizeHandles val="exact"/>
        </dgm:presLayoutVars>
      </dgm:prSet>
      <dgm:spPr/>
      <dgm:t>
        <a:bodyPr/>
        <a:lstStyle/>
        <a:p>
          <a:endParaRPr lang="en-ZW"/>
        </a:p>
      </dgm:t>
    </dgm:pt>
    <dgm:pt modelId="{888CFBEE-173E-46BE-8BC8-BC0BBE1BD02C}" type="pres">
      <dgm:prSet presAssocID="{7490063A-94DE-459E-AA08-72FCCCCF283E}" presName="comp1" presStyleCnt="0"/>
      <dgm:spPr/>
    </dgm:pt>
    <dgm:pt modelId="{3E756A90-7FC8-4F95-838F-4CDFDCF06F74}" type="pres">
      <dgm:prSet presAssocID="{7490063A-94DE-459E-AA08-72FCCCCF283E}" presName="circle1" presStyleLbl="node1" presStyleIdx="0" presStyleCnt="4" custScaleX="155821" custLinFactNeighborX="-286" custLinFactNeighborY="-26"/>
      <dgm:spPr/>
      <dgm:t>
        <a:bodyPr/>
        <a:lstStyle/>
        <a:p>
          <a:endParaRPr lang="en-ZW"/>
        </a:p>
      </dgm:t>
    </dgm:pt>
    <dgm:pt modelId="{0F32188A-29F3-419D-806B-5E84CB8C6512}" type="pres">
      <dgm:prSet presAssocID="{7490063A-94DE-459E-AA08-72FCCCCF283E}" presName="c1text" presStyleLbl="node1" presStyleIdx="0" presStyleCnt="4">
        <dgm:presLayoutVars>
          <dgm:bulletEnabled val="1"/>
        </dgm:presLayoutVars>
      </dgm:prSet>
      <dgm:spPr/>
      <dgm:t>
        <a:bodyPr/>
        <a:lstStyle/>
        <a:p>
          <a:endParaRPr lang="en-ZW"/>
        </a:p>
      </dgm:t>
    </dgm:pt>
    <dgm:pt modelId="{C27C0862-28A9-4D17-9751-77A4D45D9624}" type="pres">
      <dgm:prSet presAssocID="{7490063A-94DE-459E-AA08-72FCCCCF283E}" presName="comp2" presStyleCnt="0"/>
      <dgm:spPr/>
    </dgm:pt>
    <dgm:pt modelId="{D12633B5-684A-4BAB-AB02-FABD8354CE8A}" type="pres">
      <dgm:prSet presAssocID="{7490063A-94DE-459E-AA08-72FCCCCF283E}" presName="circle2" presStyleLbl="node1" presStyleIdx="1" presStyleCnt="4" custScaleX="133812" custScaleY="102208" custLinFactNeighborX="-5629" custLinFactNeighborY="-9686"/>
      <dgm:spPr/>
      <dgm:t>
        <a:bodyPr/>
        <a:lstStyle/>
        <a:p>
          <a:endParaRPr lang="en-ZW"/>
        </a:p>
      </dgm:t>
    </dgm:pt>
    <dgm:pt modelId="{DC678DDE-9CDF-439B-9087-7DA6BA2A95B1}" type="pres">
      <dgm:prSet presAssocID="{7490063A-94DE-459E-AA08-72FCCCCF283E}" presName="c2text" presStyleLbl="node1" presStyleIdx="1" presStyleCnt="4">
        <dgm:presLayoutVars>
          <dgm:bulletEnabled val="1"/>
        </dgm:presLayoutVars>
      </dgm:prSet>
      <dgm:spPr/>
      <dgm:t>
        <a:bodyPr/>
        <a:lstStyle/>
        <a:p>
          <a:endParaRPr lang="en-ZW"/>
        </a:p>
      </dgm:t>
    </dgm:pt>
    <dgm:pt modelId="{5781F513-24C2-43F6-A856-B65CE0718BDD}" type="pres">
      <dgm:prSet presAssocID="{7490063A-94DE-459E-AA08-72FCCCCF283E}" presName="comp3" presStyleCnt="0"/>
      <dgm:spPr/>
    </dgm:pt>
    <dgm:pt modelId="{DF643A88-DC18-4CF3-944D-AF3CB962736D}" type="pres">
      <dgm:prSet presAssocID="{7490063A-94DE-459E-AA08-72FCCCCF283E}" presName="circle3" presStyleLbl="node1" presStyleIdx="2" presStyleCnt="4" custScaleX="130227" custScaleY="91623" custLinFactNeighborX="-7623" custLinFactNeighborY="-22099"/>
      <dgm:spPr/>
      <dgm:t>
        <a:bodyPr/>
        <a:lstStyle/>
        <a:p>
          <a:endParaRPr lang="en-ZW"/>
        </a:p>
      </dgm:t>
    </dgm:pt>
    <dgm:pt modelId="{7E099F03-7B6B-4D19-B3FB-737803D03869}" type="pres">
      <dgm:prSet presAssocID="{7490063A-94DE-459E-AA08-72FCCCCF283E}" presName="c3text" presStyleLbl="node1" presStyleIdx="2" presStyleCnt="4">
        <dgm:presLayoutVars>
          <dgm:bulletEnabled val="1"/>
        </dgm:presLayoutVars>
      </dgm:prSet>
      <dgm:spPr/>
      <dgm:t>
        <a:bodyPr/>
        <a:lstStyle/>
        <a:p>
          <a:endParaRPr lang="en-ZW"/>
        </a:p>
      </dgm:t>
    </dgm:pt>
    <dgm:pt modelId="{016EE1DE-4436-4D54-9D8E-B73CFEFB6153}" type="pres">
      <dgm:prSet presAssocID="{7490063A-94DE-459E-AA08-72FCCCCF283E}" presName="comp4" presStyleCnt="0"/>
      <dgm:spPr/>
    </dgm:pt>
    <dgm:pt modelId="{FAEA4AD1-B63C-4113-B386-9975F3542FFD}" type="pres">
      <dgm:prSet presAssocID="{7490063A-94DE-459E-AA08-72FCCCCF283E}" presName="circle4" presStyleLbl="node1" presStyleIdx="3" presStyleCnt="4" custScaleX="72928" custScaleY="67990" custLinFactNeighborX="-9431" custLinFactNeighborY="-54080"/>
      <dgm:spPr/>
      <dgm:t>
        <a:bodyPr/>
        <a:lstStyle/>
        <a:p>
          <a:endParaRPr lang="en-ZW"/>
        </a:p>
      </dgm:t>
    </dgm:pt>
    <dgm:pt modelId="{1A4AEE16-EA89-4BC2-B7B2-7711764C6E51}" type="pres">
      <dgm:prSet presAssocID="{7490063A-94DE-459E-AA08-72FCCCCF283E}" presName="c4text" presStyleLbl="node1" presStyleIdx="3" presStyleCnt="4">
        <dgm:presLayoutVars>
          <dgm:bulletEnabled val="1"/>
        </dgm:presLayoutVars>
      </dgm:prSet>
      <dgm:spPr/>
      <dgm:t>
        <a:bodyPr/>
        <a:lstStyle/>
        <a:p>
          <a:endParaRPr lang="en-ZW"/>
        </a:p>
      </dgm:t>
    </dgm:pt>
  </dgm:ptLst>
  <dgm:cxnLst>
    <dgm:cxn modelId="{112A0037-2ADF-4118-B7FD-FA5A6AA47493}" type="presOf" srcId="{7D673DA2-ED98-41C3-88DA-852D341C5563}" destId="{FAEA4AD1-B63C-4113-B386-9975F3542FFD}" srcOrd="0" destOrd="0" presId="urn:microsoft.com/office/officeart/2005/8/layout/venn2"/>
    <dgm:cxn modelId="{531B53D9-A645-4195-97D9-31B3144950B4}" srcId="{7490063A-94DE-459E-AA08-72FCCCCF283E}" destId="{7D673DA2-ED98-41C3-88DA-852D341C5563}" srcOrd="3" destOrd="0" parTransId="{24A696D4-9128-4697-941E-47EC7650D15E}" sibTransId="{F6B86DCB-1466-4DBA-8112-AFAB63EBC879}"/>
    <dgm:cxn modelId="{0C85463D-C71F-49D2-B888-3CC9D6E97B96}" type="presOf" srcId="{7AB7A116-CBB3-452E-92F6-75A757689A13}" destId="{DC678DDE-9CDF-439B-9087-7DA6BA2A95B1}" srcOrd="1" destOrd="0" presId="urn:microsoft.com/office/officeart/2005/8/layout/venn2"/>
    <dgm:cxn modelId="{50A463C6-F32E-4838-99E6-4BB2585B0A37}" type="presOf" srcId="{303D8A8A-FED1-4D9E-8CB3-0D5D2C4E0601}" destId="{3E756A90-7FC8-4F95-838F-4CDFDCF06F74}" srcOrd="0" destOrd="0" presId="urn:microsoft.com/office/officeart/2005/8/layout/venn2"/>
    <dgm:cxn modelId="{EB0AF212-F6D9-4799-A76A-7CAB6D370EAF}" srcId="{7490063A-94DE-459E-AA08-72FCCCCF283E}" destId="{7AB7A116-CBB3-452E-92F6-75A757689A13}" srcOrd="1" destOrd="0" parTransId="{95BC7558-3D6C-4D6B-863F-F91CF0CE2AC9}" sibTransId="{2D163E01-1BC1-48B1-A216-6EF224B49646}"/>
    <dgm:cxn modelId="{A34157A2-EB28-45DC-B414-EB6B4F00448F}" type="presOf" srcId="{FEBFF615-DBF2-4DE3-B0FD-9F7BCC617497}" destId="{DF643A88-DC18-4CF3-944D-AF3CB962736D}" srcOrd="0" destOrd="0" presId="urn:microsoft.com/office/officeart/2005/8/layout/venn2"/>
    <dgm:cxn modelId="{60155E78-1B57-4D24-B4EF-CCBFCB663F3E}" type="presOf" srcId="{FEBFF615-DBF2-4DE3-B0FD-9F7BCC617497}" destId="{7E099F03-7B6B-4D19-B3FB-737803D03869}" srcOrd="1" destOrd="0" presId="urn:microsoft.com/office/officeart/2005/8/layout/venn2"/>
    <dgm:cxn modelId="{5FE96812-909C-4A0D-A0C9-B029CBDAA80A}" srcId="{7490063A-94DE-459E-AA08-72FCCCCF283E}" destId="{FEBFF615-DBF2-4DE3-B0FD-9F7BCC617497}" srcOrd="2" destOrd="0" parTransId="{06908443-2761-4643-90BB-004D3B7EA8C1}" sibTransId="{250D5BB8-65B8-48E9-A468-54BF60AEA929}"/>
    <dgm:cxn modelId="{847F52DF-DE24-49CC-B184-90F2C8963D75}" type="presOf" srcId="{7AB7A116-CBB3-452E-92F6-75A757689A13}" destId="{D12633B5-684A-4BAB-AB02-FABD8354CE8A}" srcOrd="0" destOrd="0" presId="urn:microsoft.com/office/officeart/2005/8/layout/venn2"/>
    <dgm:cxn modelId="{0385AB7B-B199-48E5-9FDB-F9558F1EDED2}" type="presOf" srcId="{7D673DA2-ED98-41C3-88DA-852D341C5563}" destId="{1A4AEE16-EA89-4BC2-B7B2-7711764C6E51}" srcOrd="1" destOrd="0" presId="urn:microsoft.com/office/officeart/2005/8/layout/venn2"/>
    <dgm:cxn modelId="{FC6A9EE2-6F89-4F79-AABB-DDF57F47D3EE}" type="presOf" srcId="{303D8A8A-FED1-4D9E-8CB3-0D5D2C4E0601}" destId="{0F32188A-29F3-419D-806B-5E84CB8C6512}" srcOrd="1" destOrd="0" presId="urn:microsoft.com/office/officeart/2005/8/layout/venn2"/>
    <dgm:cxn modelId="{97FE3CB3-2986-4FA1-B01A-EB9EF9070A64}" srcId="{7490063A-94DE-459E-AA08-72FCCCCF283E}" destId="{303D8A8A-FED1-4D9E-8CB3-0D5D2C4E0601}" srcOrd="0" destOrd="0" parTransId="{C09DC32E-A84D-44C0-874F-B8375DD11FCF}" sibTransId="{1DE57AF1-5C7E-43FE-953A-551E38EE9360}"/>
    <dgm:cxn modelId="{4DF6F06F-4A9F-47E9-AA5D-9797322013DD}" type="presOf" srcId="{7490063A-94DE-459E-AA08-72FCCCCF283E}" destId="{F617A9A5-861B-47E7-BB6B-A0FEA72372EA}" srcOrd="0" destOrd="0" presId="urn:microsoft.com/office/officeart/2005/8/layout/venn2"/>
    <dgm:cxn modelId="{E82DD3A9-EC8E-4573-86FF-A31CD9FFD0E2}" type="presParOf" srcId="{F617A9A5-861B-47E7-BB6B-A0FEA72372EA}" destId="{888CFBEE-173E-46BE-8BC8-BC0BBE1BD02C}" srcOrd="0" destOrd="0" presId="urn:microsoft.com/office/officeart/2005/8/layout/venn2"/>
    <dgm:cxn modelId="{FE9E9F03-552A-43C5-8625-E72DC32ACA7C}" type="presParOf" srcId="{888CFBEE-173E-46BE-8BC8-BC0BBE1BD02C}" destId="{3E756A90-7FC8-4F95-838F-4CDFDCF06F74}" srcOrd="0" destOrd="0" presId="urn:microsoft.com/office/officeart/2005/8/layout/venn2"/>
    <dgm:cxn modelId="{1688730C-43ED-4BA5-861B-0827C00890E6}" type="presParOf" srcId="{888CFBEE-173E-46BE-8BC8-BC0BBE1BD02C}" destId="{0F32188A-29F3-419D-806B-5E84CB8C6512}" srcOrd="1" destOrd="0" presId="urn:microsoft.com/office/officeart/2005/8/layout/venn2"/>
    <dgm:cxn modelId="{61B90EAD-A586-4E48-BBAC-E16180B68701}" type="presParOf" srcId="{F617A9A5-861B-47E7-BB6B-A0FEA72372EA}" destId="{C27C0862-28A9-4D17-9751-77A4D45D9624}" srcOrd="1" destOrd="0" presId="urn:microsoft.com/office/officeart/2005/8/layout/venn2"/>
    <dgm:cxn modelId="{92294374-1AD4-49BA-BA2E-AFE26CF7E92A}" type="presParOf" srcId="{C27C0862-28A9-4D17-9751-77A4D45D9624}" destId="{D12633B5-684A-4BAB-AB02-FABD8354CE8A}" srcOrd="0" destOrd="0" presId="urn:microsoft.com/office/officeart/2005/8/layout/venn2"/>
    <dgm:cxn modelId="{2DF9CCFC-4EC4-46C5-B07E-E2886692B2B6}" type="presParOf" srcId="{C27C0862-28A9-4D17-9751-77A4D45D9624}" destId="{DC678DDE-9CDF-439B-9087-7DA6BA2A95B1}" srcOrd="1" destOrd="0" presId="urn:microsoft.com/office/officeart/2005/8/layout/venn2"/>
    <dgm:cxn modelId="{A2A4D4A1-8A93-46FD-880D-638B19E94CE6}" type="presParOf" srcId="{F617A9A5-861B-47E7-BB6B-A0FEA72372EA}" destId="{5781F513-24C2-43F6-A856-B65CE0718BDD}" srcOrd="2" destOrd="0" presId="urn:microsoft.com/office/officeart/2005/8/layout/venn2"/>
    <dgm:cxn modelId="{2FC19263-7F77-45C5-B50F-B5D60949C879}" type="presParOf" srcId="{5781F513-24C2-43F6-A856-B65CE0718BDD}" destId="{DF643A88-DC18-4CF3-944D-AF3CB962736D}" srcOrd="0" destOrd="0" presId="urn:microsoft.com/office/officeart/2005/8/layout/venn2"/>
    <dgm:cxn modelId="{94EB4B8F-25E6-4E71-9EB8-9A040541E47F}" type="presParOf" srcId="{5781F513-24C2-43F6-A856-B65CE0718BDD}" destId="{7E099F03-7B6B-4D19-B3FB-737803D03869}" srcOrd="1" destOrd="0" presId="urn:microsoft.com/office/officeart/2005/8/layout/venn2"/>
    <dgm:cxn modelId="{722C4EDD-0496-4E8F-B70A-25AED85CF0E3}" type="presParOf" srcId="{F617A9A5-861B-47E7-BB6B-A0FEA72372EA}" destId="{016EE1DE-4436-4D54-9D8E-B73CFEFB6153}" srcOrd="3" destOrd="0" presId="urn:microsoft.com/office/officeart/2005/8/layout/venn2"/>
    <dgm:cxn modelId="{B915B6C5-916B-459A-89AB-3574FA153160}" type="presParOf" srcId="{016EE1DE-4436-4D54-9D8E-B73CFEFB6153}" destId="{FAEA4AD1-B63C-4113-B386-9975F3542FFD}" srcOrd="0" destOrd="0" presId="urn:microsoft.com/office/officeart/2005/8/layout/venn2"/>
    <dgm:cxn modelId="{C8F9D2DE-23E3-4E59-9DCB-5DE1DF48ED2C}" type="presParOf" srcId="{016EE1DE-4436-4D54-9D8E-B73CFEFB6153}" destId="{1A4AEE16-EA89-4BC2-B7B2-7711764C6E5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56A90-7FC8-4F95-838F-4CDFDCF06F74}">
      <dsp:nvSpPr>
        <dsp:cNvPr id="0" name=""/>
        <dsp:cNvSpPr/>
      </dsp:nvSpPr>
      <dsp:spPr>
        <a:xfrm>
          <a:off x="-371051" y="-30284"/>
          <a:ext cx="10686202" cy="6857999"/>
        </a:xfrm>
        <a:prstGeom prst="ellipse">
          <a:avLst/>
        </a:prstGeom>
        <a:blipFill rotWithShape="0">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ZW" sz="1400" kern="1200"/>
        </a:p>
      </dsp:txBody>
      <dsp:txXfrm>
        <a:off x="3478118" y="312615"/>
        <a:ext cx="2987862" cy="1028699"/>
      </dsp:txXfrm>
    </dsp:sp>
    <dsp:sp modelId="{D12633B5-684A-4BAB-AB02-FABD8354CE8A}">
      <dsp:nvSpPr>
        <dsp:cNvPr id="0" name=""/>
        <dsp:cNvSpPr/>
      </dsp:nvSpPr>
      <dsp:spPr>
        <a:xfrm>
          <a:off x="992490" y="749332"/>
          <a:ext cx="7341460" cy="5607538"/>
        </a:xfrm>
        <a:prstGeom prst="ellipse">
          <a:avLst/>
        </a:prstGeom>
        <a:solidFill>
          <a:schemeClr val="accent5">
            <a:hueOff val="331055"/>
            <a:satOff val="192"/>
            <a:lumOff val="189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ZW" sz="1200" kern="1200"/>
            <a:t>INTERNATIONAL &amp; REGIONAL PAYMENT SYSTEMS</a:t>
          </a:r>
        </a:p>
      </dsp:txBody>
      <dsp:txXfrm>
        <a:off x="3380300" y="1085784"/>
        <a:ext cx="2565840" cy="1009357"/>
      </dsp:txXfrm>
    </dsp:sp>
    <dsp:sp modelId="{DF643A88-DC18-4CF3-944D-AF3CB962736D}">
      <dsp:nvSpPr>
        <dsp:cNvPr id="0" name=""/>
        <dsp:cNvSpPr/>
      </dsp:nvSpPr>
      <dsp:spPr>
        <a:xfrm>
          <a:off x="1979088" y="1975933"/>
          <a:ext cx="5358579" cy="3770102"/>
        </a:xfrm>
        <a:prstGeom prst="ellipse">
          <a:avLst/>
        </a:prstGeom>
        <a:solidFill>
          <a:schemeClr val="accent5">
            <a:hueOff val="662110"/>
            <a:satOff val="384"/>
            <a:lumOff val="379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ZW" sz="1100" b="1" kern="1200" dirty="0"/>
            <a:t>RETAIL PAYMENT SYSTEMS</a:t>
          </a:r>
        </a:p>
      </dsp:txBody>
      <dsp:txXfrm>
        <a:off x="3409829" y="2258691"/>
        <a:ext cx="2497098" cy="848273"/>
      </dsp:txXfrm>
    </dsp:sp>
    <dsp:sp modelId="{FAEA4AD1-B63C-4113-B386-9975F3542FFD}">
      <dsp:nvSpPr>
        <dsp:cNvPr id="0" name=""/>
        <dsp:cNvSpPr/>
      </dsp:nvSpPr>
      <dsp:spPr>
        <a:xfrm>
          <a:off x="3713058" y="3040041"/>
          <a:ext cx="2000560" cy="1865101"/>
        </a:xfrm>
        <a:prstGeom prst="ellipse">
          <a:avLst/>
        </a:prstGeom>
        <a:solidFill>
          <a:schemeClr val="accent5">
            <a:hueOff val="993165"/>
            <a:satOff val="576"/>
            <a:lumOff val="5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ZW" sz="1000" b="1" kern="1200" dirty="0"/>
            <a:t>SETTLEMENT HUB </a:t>
          </a:r>
        </a:p>
        <a:p>
          <a:pPr lvl="0" algn="ctr" defTabSz="444500">
            <a:lnSpc>
              <a:spcPct val="90000"/>
            </a:lnSpc>
            <a:spcBef>
              <a:spcPct val="0"/>
            </a:spcBef>
            <a:spcAft>
              <a:spcPct val="35000"/>
            </a:spcAft>
          </a:pPr>
          <a:r>
            <a:rPr lang="en-ZW" sz="1000" kern="1200" dirty="0" smtClean="0"/>
            <a:t>RTG-21FIs </a:t>
          </a:r>
          <a:endParaRPr lang="en-ZW" sz="1000" kern="1200" dirty="0"/>
        </a:p>
        <a:p>
          <a:pPr lvl="0" algn="ctr" defTabSz="444500">
            <a:lnSpc>
              <a:spcPct val="90000"/>
            </a:lnSpc>
            <a:spcBef>
              <a:spcPct val="0"/>
            </a:spcBef>
            <a:spcAft>
              <a:spcPct val="35000"/>
            </a:spcAft>
          </a:pPr>
          <a:r>
            <a:rPr lang="en-ZW" sz="1000" kern="1200" dirty="0"/>
            <a:t>CSD </a:t>
          </a:r>
          <a:r>
            <a:rPr lang="en-ZW" sz="1000" kern="1200" dirty="0" smtClean="0"/>
            <a:t>– </a:t>
          </a:r>
          <a:r>
            <a:rPr lang="en-ZW" sz="1000" kern="1200" dirty="0" err="1" smtClean="0"/>
            <a:t>Govt</a:t>
          </a:r>
          <a:endParaRPr lang="en-ZW" sz="1000" kern="1200" dirty="0"/>
        </a:p>
        <a:p>
          <a:pPr lvl="0" algn="ctr" defTabSz="444500">
            <a:lnSpc>
              <a:spcPct val="90000"/>
            </a:lnSpc>
            <a:spcBef>
              <a:spcPct val="0"/>
            </a:spcBef>
            <a:spcAft>
              <a:spcPct val="35000"/>
            </a:spcAft>
          </a:pPr>
          <a:r>
            <a:rPr lang="en-ZW" sz="1000" kern="1200" dirty="0"/>
            <a:t>CSD - </a:t>
          </a:r>
          <a:r>
            <a:rPr lang="en-ZW" sz="1000" kern="1200" dirty="0" smtClean="0"/>
            <a:t>Equities</a:t>
          </a:r>
          <a:endParaRPr lang="en-ZW" sz="1000" kern="1200" dirty="0"/>
        </a:p>
      </dsp:txBody>
      <dsp:txXfrm>
        <a:off x="4006033" y="3506316"/>
        <a:ext cx="1414609" cy="93255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D6273-D5A9-41FB-B71C-24C8DFD0A3D5}" type="datetimeFigureOut">
              <a:rPr lang="en-ZW" smtClean="0"/>
              <a:t>10/16/2017</a:t>
            </a:fld>
            <a:endParaRPr lang="en-Z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D5737-60E5-41B0-A8F0-975C27099042}" type="slidenum">
              <a:rPr lang="en-ZW" smtClean="0"/>
              <a:t>‹#›</a:t>
            </a:fld>
            <a:endParaRPr lang="en-ZW"/>
          </a:p>
        </p:txBody>
      </p:sp>
    </p:spTree>
    <p:extLst>
      <p:ext uri="{BB962C8B-B14F-4D97-AF65-F5344CB8AC3E}">
        <p14:creationId xmlns:p14="http://schemas.microsoft.com/office/powerpoint/2010/main" val="358964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10"/>
          </p:nvPr>
        </p:nvSpPr>
        <p:spPr/>
        <p:txBody>
          <a:bodyPr/>
          <a:lstStyle/>
          <a:p>
            <a:fld id="{F2BD5737-60E5-41B0-A8F0-975C27099042}" type="slidenum">
              <a:rPr lang="en-ZW" smtClean="0"/>
              <a:t>1</a:t>
            </a:fld>
            <a:endParaRPr lang="en-ZW"/>
          </a:p>
        </p:txBody>
      </p:sp>
    </p:spTree>
    <p:extLst>
      <p:ext uri="{BB962C8B-B14F-4D97-AF65-F5344CB8AC3E}">
        <p14:creationId xmlns:p14="http://schemas.microsoft.com/office/powerpoint/2010/main" val="286284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10"/>
          </p:nvPr>
        </p:nvSpPr>
        <p:spPr/>
        <p:txBody>
          <a:bodyPr/>
          <a:lstStyle/>
          <a:p>
            <a:fld id="{F2BD5737-60E5-41B0-A8F0-975C27099042}" type="slidenum">
              <a:rPr lang="en-ZW" smtClean="0"/>
              <a:t>2</a:t>
            </a:fld>
            <a:endParaRPr lang="en-ZW"/>
          </a:p>
        </p:txBody>
      </p:sp>
    </p:spTree>
    <p:extLst>
      <p:ext uri="{BB962C8B-B14F-4D97-AF65-F5344CB8AC3E}">
        <p14:creationId xmlns:p14="http://schemas.microsoft.com/office/powerpoint/2010/main" val="3054976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19EE64-A0FE-4225-AD25-96BB7816508F}" type="slidenum">
              <a:rPr lang="en-GB"/>
              <a:pPr/>
              <a:t>10</a:t>
            </a:fld>
            <a:endParaRPr lang="en-GB"/>
          </a:p>
        </p:txBody>
      </p:sp>
      <p:sp>
        <p:nvSpPr>
          <p:cNvPr id="7170" name="Rectangle 2"/>
          <p:cNvSpPr>
            <a:spLocks noGrp="1" noRot="1" noChangeAspect="1" noChangeArrowheads="1" noTextEdit="1"/>
          </p:cNvSpPr>
          <p:nvPr>
            <p:ph type="sldImg"/>
          </p:nvPr>
        </p:nvSpPr>
        <p:spPr>
          <a:xfrm>
            <a:off x="379413" y="685800"/>
            <a:ext cx="6096000" cy="3429000"/>
          </a:xfrm>
          <a:ln/>
        </p:spPr>
      </p:sp>
      <p:sp>
        <p:nvSpPr>
          <p:cNvPr id="7171" name="Rectangle 3"/>
          <p:cNvSpPr>
            <a:spLocks noGrp="1" noChangeArrowheads="1"/>
          </p:cNvSpPr>
          <p:nvPr>
            <p:ph type="body" idx="1"/>
          </p:nvPr>
        </p:nvSpPr>
        <p:spPr>
          <a:xfrm>
            <a:off x="620713" y="4343400"/>
            <a:ext cx="5551487" cy="4351338"/>
          </a:xfrm>
        </p:spPr>
        <p:txBody>
          <a:bodyPr/>
          <a:lstStyle/>
          <a:p>
            <a:pPr marL="152400" indent="-152400">
              <a:lnSpc>
                <a:spcPct val="80000"/>
              </a:lnSpc>
            </a:pPr>
            <a:r>
              <a:rPr lang="en-US" sz="800" b="1"/>
              <a:t>1996-2000</a:t>
            </a:r>
            <a:r>
              <a:rPr lang="en-US" sz="800"/>
              <a:t> The first initiative to launch the development of payment systems in Zimbabwe was in 1995 when a Payment Systems Task Force (PSTF) was set up to establish the Zimbabwean payment systems and to recommend the way forward.</a:t>
            </a:r>
            <a:r>
              <a:rPr lang="en-GB" sz="800"/>
              <a:t> </a:t>
            </a:r>
            <a:r>
              <a:rPr lang="en-US" sz="800"/>
              <a:t>Prior to 1995, the Zimbabwean payment system was marred with manual, labour intensive, cumbersome and inefficient paper based systems with the cheque payment stream being the only payment stream directly under the supervision of the central bank. </a:t>
            </a:r>
          </a:p>
          <a:p>
            <a:pPr marL="152400" indent="-152400">
              <a:lnSpc>
                <a:spcPct val="80000"/>
              </a:lnSpc>
            </a:pPr>
            <a:endParaRPr lang="en-US" sz="800"/>
          </a:p>
          <a:p>
            <a:pPr marL="152400" indent="-152400">
              <a:lnSpc>
                <a:spcPct val="80000"/>
              </a:lnSpc>
            </a:pPr>
            <a:r>
              <a:rPr lang="en-US" sz="800" b="1"/>
              <a:t>2001</a:t>
            </a:r>
            <a:r>
              <a:rPr lang="en-US" sz="800"/>
              <a:t> Cognizant of the international requirements for all payment systems to have a sound legal basis under all relevant jurisdictions, Zimbabwe promulgated the NPS Act in November 2001.</a:t>
            </a:r>
          </a:p>
          <a:p>
            <a:pPr marL="152400" indent="-152400">
              <a:lnSpc>
                <a:spcPct val="80000"/>
              </a:lnSpc>
            </a:pPr>
            <a:endParaRPr lang="en-US" sz="800"/>
          </a:p>
          <a:p>
            <a:pPr marL="152400" indent="-152400">
              <a:lnSpc>
                <a:spcPct val="80000"/>
              </a:lnSpc>
            </a:pPr>
            <a:r>
              <a:rPr lang="en-US" sz="800" b="1"/>
              <a:t>2002 Nov 18</a:t>
            </a:r>
            <a:r>
              <a:rPr lang="en-US" sz="800"/>
              <a:t> RTGS went live</a:t>
            </a:r>
          </a:p>
          <a:p>
            <a:pPr marL="152400" indent="-152400">
              <a:lnSpc>
                <a:spcPct val="80000"/>
              </a:lnSpc>
            </a:pPr>
            <a:endParaRPr lang="en-US" sz="800"/>
          </a:p>
          <a:p>
            <a:pPr marL="152400" indent="-152400">
              <a:lnSpc>
                <a:spcPct val="80000"/>
              </a:lnSpc>
            </a:pPr>
            <a:r>
              <a:rPr lang="en-US" sz="800" b="1"/>
              <a:t>2004 Jan</a:t>
            </a:r>
            <a:r>
              <a:rPr lang="en-US" sz="800"/>
              <a:t> Other financial institutions were connected onto the RTGS whilst Oversight unit was formed in July 2004</a:t>
            </a:r>
          </a:p>
          <a:p>
            <a:pPr marL="152400" indent="-152400">
              <a:lnSpc>
                <a:spcPct val="80000"/>
              </a:lnSpc>
            </a:pPr>
            <a:endParaRPr lang="en-US" sz="800"/>
          </a:p>
          <a:p>
            <a:pPr marL="152400" indent="-152400">
              <a:lnSpc>
                <a:spcPct val="80000"/>
              </a:lnSpc>
            </a:pPr>
            <a:r>
              <a:rPr lang="en-US" sz="800" b="1"/>
              <a:t>2005 Nov</a:t>
            </a:r>
            <a:r>
              <a:rPr lang="en-US" sz="800"/>
              <a:t> The eFS system is a Central Bank reporting system that enables full trace functionality as to source and destination of funds. The system contributes to the country’s compliance with anti-money laundering reporting requirements and strengthens the Bank’s capacity to monitor transaction flows within the financial sector.</a:t>
            </a:r>
          </a:p>
          <a:p>
            <a:pPr marL="152400" indent="-152400">
              <a:lnSpc>
                <a:spcPct val="80000"/>
              </a:lnSpc>
            </a:pPr>
            <a:endParaRPr lang="en-US" sz="800"/>
          </a:p>
          <a:p>
            <a:pPr marL="152400" indent="-152400">
              <a:lnSpc>
                <a:spcPct val="80000"/>
              </a:lnSpc>
            </a:pPr>
            <a:r>
              <a:rPr lang="en-ZW" sz="800" b="1"/>
              <a:t>2006 Feb</a:t>
            </a:r>
            <a:r>
              <a:rPr lang="en-ZW" sz="800"/>
              <a:t> CSD is a securities system that is used to manage and administer securities issued by the government and Central bank. The nature of the securities vary from OMOs, TBs and any other securities that might be issued by the central bank or government. The securities or assets might be physical or in dematerialised form. The systems is interfaced with RTGS, thus achieving DVP.</a:t>
            </a:r>
          </a:p>
          <a:p>
            <a:pPr marL="152400" indent="-152400">
              <a:lnSpc>
                <a:spcPct val="80000"/>
              </a:lnSpc>
            </a:pPr>
            <a:endParaRPr lang="en-ZW" sz="800"/>
          </a:p>
          <a:p>
            <a:pPr marL="152400" indent="-152400">
              <a:lnSpc>
                <a:spcPct val="80000"/>
              </a:lnSpc>
            </a:pPr>
            <a:r>
              <a:rPr lang="en-US" sz="800" b="1"/>
              <a:t>2007 Sept</a:t>
            </a:r>
            <a:r>
              <a:rPr lang="en-US" sz="800"/>
              <a:t> Swiftnet Phase 2 Migration-The main difference between Phase 2 and the previous arrangement is that Phase 2 requires banks connecting to the network to use a Relationship Management Application (RMA) instead of the previous Bilateral Key Exchange (BKE) system.</a:t>
            </a:r>
          </a:p>
          <a:p>
            <a:pPr marL="152400" indent="-152400">
              <a:lnSpc>
                <a:spcPct val="80000"/>
              </a:lnSpc>
            </a:pPr>
            <a:endParaRPr lang="en-ZW" sz="800"/>
          </a:p>
          <a:p>
            <a:pPr marL="152400" indent="-152400">
              <a:lnSpc>
                <a:spcPct val="80000"/>
              </a:lnSpc>
            </a:pPr>
            <a:r>
              <a:rPr lang="en-US" sz="800" b="1"/>
              <a:t>2008 Aug</a:t>
            </a:r>
            <a:r>
              <a:rPr lang="en-US" sz="800"/>
              <a:t> Straight Through Processing (STP) is a solution that automates the end to end processing of transactions for all financial instruments from initiation to settlement. STP was meant to improve operational efficiency by minimizing or eliminating human intervention during transaction processing. The increase in volumes of transactions coupled with the human intervention aspect in the financial industry leads to operational risk. The STP was however shelved due the economic challenges being faced.</a:t>
            </a:r>
          </a:p>
          <a:p>
            <a:pPr marL="152400" indent="-152400">
              <a:lnSpc>
                <a:spcPct val="80000"/>
              </a:lnSpc>
            </a:pPr>
            <a:endParaRPr lang="en-ZW" sz="800"/>
          </a:p>
          <a:p>
            <a:pPr marL="152400" indent="-152400">
              <a:lnSpc>
                <a:spcPct val="80000"/>
              </a:lnSpc>
            </a:pPr>
            <a:r>
              <a:rPr lang="en-US" sz="800" b="1"/>
              <a:t>2007 &amp; 2008 CSD</a:t>
            </a:r>
            <a:r>
              <a:rPr lang="en-US" sz="800"/>
              <a:t> upgrades were necessitated by the continuous review, to assess its functionality. The main upgrade was for reducing the messages that are generated by the core system were suppressed to limit traffic through SWIFT, new inquiry inbox in WEB, position monitor in CSD Administration reactivated and  the Database to ensure a quick open of the transaction screen and enhancement of some reports</a:t>
            </a:r>
          </a:p>
          <a:p>
            <a:pPr marL="152400" indent="-152400">
              <a:lnSpc>
                <a:spcPct val="80000"/>
              </a:lnSpc>
            </a:pPr>
            <a:endParaRPr lang="en-US" sz="800"/>
          </a:p>
          <a:p>
            <a:pPr marL="152400" indent="-152400">
              <a:lnSpc>
                <a:spcPct val="80000"/>
              </a:lnSpc>
            </a:pPr>
            <a:r>
              <a:rPr lang="en-US" sz="800" b="1"/>
              <a:t>2009 Jul</a:t>
            </a:r>
            <a:r>
              <a:rPr lang="en-US" sz="800"/>
              <a:t> Currency Code changed from ZWD to ZWL on 10 July 2009</a:t>
            </a:r>
            <a:endParaRPr lang="en-GB" sz="800"/>
          </a:p>
        </p:txBody>
      </p:sp>
    </p:spTree>
    <p:extLst>
      <p:ext uri="{BB962C8B-B14F-4D97-AF65-F5344CB8AC3E}">
        <p14:creationId xmlns:p14="http://schemas.microsoft.com/office/powerpoint/2010/main" val="1038316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EF709B5-FFE5-47D9-BC3A-7EA92BFBF30B}" type="datetime1">
              <a:rPr lang="en-ZW" smtClean="0"/>
              <a:t>10/16/2017</a:t>
            </a:fld>
            <a:endParaRPr lang="en-ZW"/>
          </a:p>
        </p:txBody>
      </p:sp>
      <p:sp>
        <p:nvSpPr>
          <p:cNvPr id="5" name="Footer Placeholder 4"/>
          <p:cNvSpPr>
            <a:spLocks noGrp="1"/>
          </p:cNvSpPr>
          <p:nvPr>
            <p:ph type="ftr" sz="quarter" idx="11"/>
          </p:nvPr>
        </p:nvSpPr>
        <p:spPr>
          <a:xfrm>
            <a:off x="2692397" y="5037663"/>
            <a:ext cx="5214635" cy="279400"/>
          </a:xfrm>
        </p:spPr>
        <p:txBody>
          <a:bodyPr/>
          <a:lstStyle/>
          <a:p>
            <a:r>
              <a:rPr lang="en-ZW" smtClean="0"/>
              <a:t>Reserve Bank of Zimbabwe</a:t>
            </a:r>
            <a:endParaRPr lang="en-ZW"/>
          </a:p>
        </p:txBody>
      </p:sp>
      <p:sp>
        <p:nvSpPr>
          <p:cNvPr id="6" name="Slide Number Placeholder 5"/>
          <p:cNvSpPr>
            <a:spLocks noGrp="1"/>
          </p:cNvSpPr>
          <p:nvPr>
            <p:ph type="sldNum" sz="quarter" idx="12"/>
          </p:nvPr>
        </p:nvSpPr>
        <p:spPr>
          <a:xfrm>
            <a:off x="8956900" y="5037663"/>
            <a:ext cx="551167" cy="279400"/>
          </a:xfrm>
        </p:spPr>
        <p:txBody>
          <a:bodyPr/>
          <a:lstStyle/>
          <a:p>
            <a:fld id="{E0CF2AD9-3510-4C09-89BF-E891A98B54CE}" type="slidenum">
              <a:rPr lang="en-ZW" smtClean="0"/>
              <a:t>‹#›</a:t>
            </a:fld>
            <a:endParaRPr lang="en-ZW"/>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499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D8839-C090-4A93-BF5C-BB5F42DEF9AC}" type="datetime1">
              <a:rPr lang="en-ZW" smtClean="0"/>
              <a:t>10/16/2017</a:t>
            </a:fld>
            <a:endParaRPr lang="en-ZW"/>
          </a:p>
        </p:txBody>
      </p:sp>
      <p:sp>
        <p:nvSpPr>
          <p:cNvPr id="6" name="Footer Placeholder 5"/>
          <p:cNvSpPr>
            <a:spLocks noGrp="1"/>
          </p:cNvSpPr>
          <p:nvPr>
            <p:ph type="ftr" sz="quarter" idx="11"/>
          </p:nvPr>
        </p:nvSpPr>
        <p:spPr/>
        <p:txBody>
          <a:bodyPr/>
          <a:lstStyle/>
          <a:p>
            <a:r>
              <a:rPr lang="en-ZW" smtClean="0"/>
              <a:t>Reserve Bank of Zimbabwe</a:t>
            </a:r>
            <a:endParaRPr lang="en-ZW"/>
          </a:p>
        </p:txBody>
      </p:sp>
      <p:sp>
        <p:nvSpPr>
          <p:cNvPr id="7" name="Slide Number Placeholder 6"/>
          <p:cNvSpPr>
            <a:spLocks noGrp="1"/>
          </p:cNvSpPr>
          <p:nvPr>
            <p:ph type="sldNum" sz="quarter" idx="12"/>
          </p:nvPr>
        </p:nvSpPr>
        <p:spPr/>
        <p:txBody>
          <a:bodyPr/>
          <a:lstStyle/>
          <a:p>
            <a:fld id="{E0CF2AD9-3510-4C09-89BF-E891A98B54CE}" type="slidenum">
              <a:rPr lang="en-ZW" smtClean="0"/>
              <a:t>‹#›</a:t>
            </a:fld>
            <a:endParaRPr lang="en-ZW"/>
          </a:p>
        </p:txBody>
      </p:sp>
    </p:spTree>
    <p:extLst>
      <p:ext uri="{BB962C8B-B14F-4D97-AF65-F5344CB8AC3E}">
        <p14:creationId xmlns:p14="http://schemas.microsoft.com/office/powerpoint/2010/main" val="422098005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D8839-C090-4A93-BF5C-BB5F42DEF9AC}" type="datetime1">
              <a:rPr lang="en-ZW" smtClean="0"/>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a:t>
            </a:fld>
            <a:endParaRPr lang="en-ZW"/>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547212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D8839-C090-4A93-BF5C-BB5F42DEF9AC}" type="datetime1">
              <a:rPr lang="en-ZW" smtClean="0"/>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a:t>
            </a:fld>
            <a:endParaRPr lang="en-ZW"/>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8426784"/>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D8839-C090-4A93-BF5C-BB5F42DEF9AC}" type="datetime1">
              <a:rPr lang="en-ZW" smtClean="0"/>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a:t>
            </a:fld>
            <a:endParaRPr lang="en-ZW"/>
          </a:p>
        </p:txBody>
      </p:sp>
    </p:spTree>
    <p:extLst>
      <p:ext uri="{BB962C8B-B14F-4D97-AF65-F5344CB8AC3E}">
        <p14:creationId xmlns:p14="http://schemas.microsoft.com/office/powerpoint/2010/main" val="3271422795"/>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D8839-C090-4A93-BF5C-BB5F42DEF9AC}" type="datetime1">
              <a:rPr lang="en-ZW" smtClean="0"/>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a:t>
            </a:fld>
            <a:endParaRPr lang="en-ZW"/>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245522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D8839-C090-4A93-BF5C-BB5F42DEF9AC}" type="datetime1">
              <a:rPr lang="en-ZW" smtClean="0"/>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a:t>
            </a:fld>
            <a:endParaRPr lang="en-ZW"/>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0467033"/>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C368C7-11B0-4B14-B07C-483405AA9E78}" type="datetime1">
              <a:rPr lang="en-ZW" smtClean="0"/>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a:t>
            </a:fld>
            <a:endParaRPr lang="en-ZW"/>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4055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EAF6C6-1A1A-4B0C-8025-FC4820482539}" type="datetime1">
              <a:rPr lang="en-ZW" smtClean="0"/>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a:t>
            </a:fld>
            <a:endParaRPr lang="en-ZW"/>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972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E3BFB-DB36-406E-8D35-82C9114C75BA}" type="datetime1">
              <a:rPr lang="en-ZW" smtClean="0"/>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a:t>
            </a:fld>
            <a:endParaRPr lang="en-ZW"/>
          </a:p>
        </p:txBody>
      </p:sp>
    </p:spTree>
    <p:extLst>
      <p:ext uri="{BB962C8B-B14F-4D97-AF65-F5344CB8AC3E}">
        <p14:creationId xmlns:p14="http://schemas.microsoft.com/office/powerpoint/2010/main" val="157769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3AB8DA-14CF-4751-B20A-D13B6029A867}" type="datetime1">
              <a:rPr lang="en-ZW" smtClean="0"/>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a:t>
            </a:fld>
            <a:endParaRPr lang="en-ZW"/>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947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AC8A67-1073-4324-B160-91ADDDDF0FCF}" type="datetime1">
              <a:rPr lang="en-ZW" smtClean="0"/>
              <a:t>10/16/2017</a:t>
            </a:fld>
            <a:endParaRPr lang="en-ZW"/>
          </a:p>
        </p:txBody>
      </p:sp>
      <p:sp>
        <p:nvSpPr>
          <p:cNvPr id="6" name="Footer Placeholder 5"/>
          <p:cNvSpPr>
            <a:spLocks noGrp="1"/>
          </p:cNvSpPr>
          <p:nvPr>
            <p:ph type="ftr" sz="quarter" idx="11"/>
          </p:nvPr>
        </p:nvSpPr>
        <p:spPr/>
        <p:txBody>
          <a:bodyPr/>
          <a:lstStyle/>
          <a:p>
            <a:r>
              <a:rPr lang="en-ZW" smtClean="0"/>
              <a:t>Reserve Bank of Zimbabwe</a:t>
            </a:r>
            <a:endParaRPr lang="en-ZW"/>
          </a:p>
        </p:txBody>
      </p:sp>
      <p:sp>
        <p:nvSpPr>
          <p:cNvPr id="7" name="Slide Number Placeholder 6"/>
          <p:cNvSpPr>
            <a:spLocks noGrp="1"/>
          </p:cNvSpPr>
          <p:nvPr>
            <p:ph type="sldNum" sz="quarter" idx="12"/>
          </p:nvPr>
        </p:nvSpPr>
        <p:spPr/>
        <p:txBody>
          <a:bodyPr/>
          <a:lstStyle/>
          <a:p>
            <a:fld id="{E0CF2AD9-3510-4C09-89BF-E891A98B54CE}" type="slidenum">
              <a:rPr lang="en-ZW" smtClean="0"/>
              <a:t>‹#›</a:t>
            </a:fld>
            <a:endParaRPr lang="en-ZW"/>
          </a:p>
        </p:txBody>
      </p:sp>
    </p:spTree>
    <p:extLst>
      <p:ext uri="{BB962C8B-B14F-4D97-AF65-F5344CB8AC3E}">
        <p14:creationId xmlns:p14="http://schemas.microsoft.com/office/powerpoint/2010/main" val="2596770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8F02CB-E14E-4990-AEA0-34F5FCB2AF65}" type="datetime1">
              <a:rPr lang="en-ZW" smtClean="0"/>
              <a:t>10/16/2017</a:t>
            </a:fld>
            <a:endParaRPr lang="en-ZW"/>
          </a:p>
        </p:txBody>
      </p:sp>
      <p:sp>
        <p:nvSpPr>
          <p:cNvPr id="8" name="Footer Placeholder 7"/>
          <p:cNvSpPr>
            <a:spLocks noGrp="1"/>
          </p:cNvSpPr>
          <p:nvPr>
            <p:ph type="ftr" sz="quarter" idx="11"/>
          </p:nvPr>
        </p:nvSpPr>
        <p:spPr/>
        <p:txBody>
          <a:bodyPr/>
          <a:lstStyle/>
          <a:p>
            <a:r>
              <a:rPr lang="en-ZW" smtClean="0"/>
              <a:t>Reserve Bank of Zimbabwe</a:t>
            </a:r>
            <a:endParaRPr lang="en-ZW"/>
          </a:p>
        </p:txBody>
      </p:sp>
      <p:sp>
        <p:nvSpPr>
          <p:cNvPr id="9" name="Slide Number Placeholder 8"/>
          <p:cNvSpPr>
            <a:spLocks noGrp="1"/>
          </p:cNvSpPr>
          <p:nvPr>
            <p:ph type="sldNum" sz="quarter" idx="12"/>
          </p:nvPr>
        </p:nvSpPr>
        <p:spPr/>
        <p:txBody>
          <a:bodyPr/>
          <a:lstStyle/>
          <a:p>
            <a:fld id="{E0CF2AD9-3510-4C09-89BF-E891A98B54CE}" type="slidenum">
              <a:rPr lang="en-ZW" smtClean="0"/>
              <a:t>‹#›</a:t>
            </a:fld>
            <a:endParaRPr lang="en-ZW"/>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785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0FDC9F-8394-4BBC-9A00-3D87CF1939C1}" type="datetime1">
              <a:rPr lang="en-ZW" smtClean="0"/>
              <a:t>10/16/2017</a:t>
            </a:fld>
            <a:endParaRPr lang="en-ZW"/>
          </a:p>
        </p:txBody>
      </p:sp>
      <p:sp>
        <p:nvSpPr>
          <p:cNvPr id="4" name="Footer Placeholder 3"/>
          <p:cNvSpPr>
            <a:spLocks noGrp="1"/>
          </p:cNvSpPr>
          <p:nvPr>
            <p:ph type="ftr" sz="quarter" idx="11"/>
          </p:nvPr>
        </p:nvSpPr>
        <p:spPr/>
        <p:txBody>
          <a:bodyPr/>
          <a:lstStyle/>
          <a:p>
            <a:r>
              <a:rPr lang="en-ZW" smtClean="0"/>
              <a:t>Reserve Bank of Zimbabwe</a:t>
            </a:r>
            <a:endParaRPr lang="en-ZW"/>
          </a:p>
        </p:txBody>
      </p:sp>
      <p:sp>
        <p:nvSpPr>
          <p:cNvPr id="5" name="Slide Number Placeholder 4"/>
          <p:cNvSpPr>
            <a:spLocks noGrp="1"/>
          </p:cNvSpPr>
          <p:nvPr>
            <p:ph type="sldNum" sz="quarter" idx="12"/>
          </p:nvPr>
        </p:nvSpPr>
        <p:spPr/>
        <p:txBody>
          <a:bodyPr/>
          <a:lstStyle/>
          <a:p>
            <a:fld id="{E0CF2AD9-3510-4C09-89BF-E891A98B54CE}" type="slidenum">
              <a:rPr lang="en-ZW" smtClean="0"/>
              <a:t>‹#›</a:t>
            </a:fld>
            <a:endParaRPr lang="en-ZW"/>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4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470A4-03A3-4340-8B64-27EF52D40C8D}" type="datetime1">
              <a:rPr lang="en-ZW" smtClean="0"/>
              <a:t>10/16/2017</a:t>
            </a:fld>
            <a:endParaRPr lang="en-ZW"/>
          </a:p>
        </p:txBody>
      </p:sp>
      <p:sp>
        <p:nvSpPr>
          <p:cNvPr id="3" name="Footer Placeholder 2"/>
          <p:cNvSpPr>
            <a:spLocks noGrp="1"/>
          </p:cNvSpPr>
          <p:nvPr>
            <p:ph type="ftr" sz="quarter" idx="11"/>
          </p:nvPr>
        </p:nvSpPr>
        <p:spPr/>
        <p:txBody>
          <a:bodyPr/>
          <a:lstStyle/>
          <a:p>
            <a:r>
              <a:rPr lang="en-ZW" smtClean="0"/>
              <a:t>Reserve Bank of Zimbabwe</a:t>
            </a:r>
            <a:endParaRPr lang="en-ZW"/>
          </a:p>
        </p:txBody>
      </p:sp>
      <p:sp>
        <p:nvSpPr>
          <p:cNvPr id="4" name="Slide Number Placeholder 3"/>
          <p:cNvSpPr>
            <a:spLocks noGrp="1"/>
          </p:cNvSpPr>
          <p:nvPr>
            <p:ph type="sldNum" sz="quarter" idx="12"/>
          </p:nvPr>
        </p:nvSpPr>
        <p:spPr/>
        <p:txBody>
          <a:bodyPr/>
          <a:lstStyle/>
          <a:p>
            <a:fld id="{E0CF2AD9-3510-4C09-89BF-E891A98B54CE}" type="slidenum">
              <a:rPr lang="en-ZW" smtClean="0"/>
              <a:t>‹#›</a:t>
            </a:fld>
            <a:endParaRPr lang="en-ZW"/>
          </a:p>
        </p:txBody>
      </p:sp>
    </p:spTree>
    <p:extLst>
      <p:ext uri="{BB962C8B-B14F-4D97-AF65-F5344CB8AC3E}">
        <p14:creationId xmlns:p14="http://schemas.microsoft.com/office/powerpoint/2010/main" val="3880313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EDBA5-1542-4AB0-8D59-18EFE317D66F}" type="datetime1">
              <a:rPr lang="en-ZW" smtClean="0"/>
              <a:t>10/16/2017</a:t>
            </a:fld>
            <a:endParaRPr lang="en-ZW"/>
          </a:p>
        </p:txBody>
      </p:sp>
      <p:sp>
        <p:nvSpPr>
          <p:cNvPr id="6" name="Footer Placeholder 5"/>
          <p:cNvSpPr>
            <a:spLocks noGrp="1"/>
          </p:cNvSpPr>
          <p:nvPr>
            <p:ph type="ftr" sz="quarter" idx="11"/>
          </p:nvPr>
        </p:nvSpPr>
        <p:spPr/>
        <p:txBody>
          <a:bodyPr/>
          <a:lstStyle/>
          <a:p>
            <a:r>
              <a:rPr lang="en-ZW" smtClean="0"/>
              <a:t>Reserve Bank of Zimbabwe</a:t>
            </a:r>
            <a:endParaRPr lang="en-ZW"/>
          </a:p>
        </p:txBody>
      </p:sp>
      <p:sp>
        <p:nvSpPr>
          <p:cNvPr id="7" name="Slide Number Placeholder 6"/>
          <p:cNvSpPr>
            <a:spLocks noGrp="1"/>
          </p:cNvSpPr>
          <p:nvPr>
            <p:ph type="sldNum" sz="quarter" idx="12"/>
          </p:nvPr>
        </p:nvSpPr>
        <p:spPr/>
        <p:txBody>
          <a:bodyPr/>
          <a:lstStyle/>
          <a:p>
            <a:fld id="{E0CF2AD9-3510-4C09-89BF-E891A98B54CE}" type="slidenum">
              <a:rPr lang="en-ZW" smtClean="0"/>
              <a:t>‹#›</a:t>
            </a:fld>
            <a:endParaRPr lang="en-ZW"/>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4389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81D8F-DF52-4FF2-B276-9CAA2C3CE33F}" type="datetime1">
              <a:rPr lang="en-ZW" smtClean="0"/>
              <a:t>10/16/2017</a:t>
            </a:fld>
            <a:endParaRPr lang="en-ZW"/>
          </a:p>
        </p:txBody>
      </p:sp>
      <p:sp>
        <p:nvSpPr>
          <p:cNvPr id="6" name="Footer Placeholder 5"/>
          <p:cNvSpPr>
            <a:spLocks noGrp="1"/>
          </p:cNvSpPr>
          <p:nvPr>
            <p:ph type="ftr" sz="quarter" idx="11"/>
          </p:nvPr>
        </p:nvSpPr>
        <p:spPr/>
        <p:txBody>
          <a:bodyPr/>
          <a:lstStyle/>
          <a:p>
            <a:r>
              <a:rPr lang="en-ZW" smtClean="0"/>
              <a:t>Reserve Bank of Zimbabwe</a:t>
            </a:r>
            <a:endParaRPr lang="en-ZW"/>
          </a:p>
        </p:txBody>
      </p:sp>
      <p:sp>
        <p:nvSpPr>
          <p:cNvPr id="7" name="Slide Number Placeholder 6"/>
          <p:cNvSpPr>
            <a:spLocks noGrp="1"/>
          </p:cNvSpPr>
          <p:nvPr>
            <p:ph type="sldNum" sz="quarter" idx="12"/>
          </p:nvPr>
        </p:nvSpPr>
        <p:spPr/>
        <p:txBody>
          <a:bodyPr/>
          <a:lstStyle/>
          <a:p>
            <a:fld id="{E0CF2AD9-3510-4C09-89BF-E891A98B54CE}" type="slidenum">
              <a:rPr lang="en-ZW" smtClean="0"/>
              <a:t>‹#›</a:t>
            </a:fld>
            <a:endParaRPr lang="en-ZW"/>
          </a:p>
        </p:txBody>
      </p:sp>
    </p:spTree>
    <p:extLst>
      <p:ext uri="{BB962C8B-B14F-4D97-AF65-F5344CB8AC3E}">
        <p14:creationId xmlns:p14="http://schemas.microsoft.com/office/powerpoint/2010/main" val="638798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CD8839-C090-4A93-BF5C-BB5F42DEF9AC}" type="datetime1">
              <a:rPr lang="en-ZW" smtClean="0"/>
              <a:t>10/16/2017</a:t>
            </a:fld>
            <a:endParaRPr lang="en-ZW"/>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ZW" smtClean="0"/>
              <a:t>Reserve Bank of Zimbabwe</a:t>
            </a:r>
            <a:endParaRPr lang="en-ZW"/>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CF2AD9-3510-4C09-89BF-E891A98B54CE}" type="slidenum">
              <a:rPr lang="en-ZW" smtClean="0"/>
              <a:t>‹#›</a:t>
            </a:fld>
            <a:endParaRPr lang="en-ZW"/>
          </a:p>
        </p:txBody>
      </p:sp>
    </p:spTree>
    <p:extLst>
      <p:ext uri="{BB962C8B-B14F-4D97-AF65-F5344CB8AC3E}">
        <p14:creationId xmlns:p14="http://schemas.microsoft.com/office/powerpoint/2010/main" val="21331150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jpg"/><Relationship Id="rId5" Type="http://schemas.openxmlformats.org/officeDocument/2006/relationships/image" Target="../media/image11.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54755"/>
            <a:ext cx="9144000" cy="3070577"/>
          </a:xfrm>
        </p:spPr>
        <p:txBody>
          <a:bodyPr>
            <a:normAutofit fontScale="90000"/>
          </a:bodyPr>
          <a:lstStyle/>
          <a:p>
            <a:r>
              <a:rPr lang="en-ZW" b="1" dirty="0" smtClean="0"/>
              <a:t/>
            </a:r>
            <a:br>
              <a:rPr lang="en-ZW" b="1" dirty="0" smtClean="0"/>
            </a:br>
            <a:r>
              <a:rPr lang="en-ZW" b="1" dirty="0"/>
              <a:t/>
            </a:r>
            <a:br>
              <a:rPr lang="en-ZW" b="1" dirty="0"/>
            </a:br>
            <a:r>
              <a:rPr lang="en-ZW" b="1" dirty="0" smtClean="0"/>
              <a:t/>
            </a:r>
            <a:br>
              <a:rPr lang="en-ZW" b="1" dirty="0" smtClean="0"/>
            </a:br>
            <a:r>
              <a:rPr lang="en-ZW" b="1" dirty="0"/>
              <a:t/>
            </a:r>
            <a:br>
              <a:rPr lang="en-ZW" b="1" dirty="0"/>
            </a:br>
            <a:r>
              <a:rPr lang="en-ZW" b="1" dirty="0" smtClean="0"/>
              <a:t/>
            </a:r>
            <a:br>
              <a:rPr lang="en-ZW" b="1" dirty="0" smtClean="0"/>
            </a:br>
            <a:r>
              <a:rPr lang="en-ZW" b="1" dirty="0" smtClean="0"/>
              <a:t/>
            </a:r>
            <a:br>
              <a:rPr lang="en-ZW" b="1" dirty="0" smtClean="0"/>
            </a:br>
            <a:r>
              <a:rPr lang="en-ZW" b="1" dirty="0"/>
              <a:t/>
            </a:r>
            <a:br>
              <a:rPr lang="en-ZW" b="1" dirty="0"/>
            </a:br>
            <a:r>
              <a:rPr lang="en-ZW" b="1" dirty="0" smtClean="0"/>
              <a:t/>
            </a:r>
            <a:br>
              <a:rPr lang="en-ZW" b="1" dirty="0" smtClean="0"/>
            </a:br>
            <a:r>
              <a:rPr lang="en-ZW" b="1" dirty="0"/>
              <a:t/>
            </a:r>
            <a:br>
              <a:rPr lang="en-ZW" b="1" dirty="0"/>
            </a:br>
            <a:r>
              <a:rPr lang="en-ZW" b="1" dirty="0" smtClean="0"/>
              <a:t/>
            </a:r>
            <a:br>
              <a:rPr lang="en-ZW" b="1" dirty="0" smtClean="0"/>
            </a:br>
            <a:r>
              <a:rPr lang="en-ZW" b="1" dirty="0"/>
              <a:t/>
            </a:r>
            <a:br>
              <a:rPr lang="en-ZW" b="1" dirty="0"/>
            </a:br>
            <a:r>
              <a:rPr lang="en-ZW" b="1" dirty="0" smtClean="0"/>
              <a:t/>
            </a:r>
            <a:br>
              <a:rPr lang="en-ZW" b="1" dirty="0" smtClean="0"/>
            </a:br>
            <a:r>
              <a:rPr lang="en-ZW" dirty="0" smtClean="0"/>
              <a:t/>
            </a:r>
            <a:br>
              <a:rPr lang="en-ZW" dirty="0" smtClean="0"/>
            </a:br>
            <a:r>
              <a:rPr lang="en-ZW" b="1" dirty="0"/>
              <a:t/>
            </a:r>
            <a:br>
              <a:rPr lang="en-ZW" b="1" dirty="0"/>
            </a:br>
            <a:r>
              <a:rPr lang="en-ZW" b="1" dirty="0" smtClean="0"/>
              <a:t/>
            </a:r>
            <a:br>
              <a:rPr lang="en-ZW" b="1" dirty="0" smtClean="0"/>
            </a:br>
            <a:r>
              <a:rPr lang="en-ZW" b="1" dirty="0" smtClean="0"/>
              <a:t>APPROACH TO PAYMENT SYSTEMS OVERSIGHT</a:t>
            </a:r>
            <a:r>
              <a:rPr lang="en-ZW" dirty="0" smtClean="0"/>
              <a:t/>
            </a:r>
            <a:br>
              <a:rPr lang="en-ZW" dirty="0" smtClean="0"/>
            </a:br>
            <a:r>
              <a:rPr lang="en-ZW" dirty="0" smtClean="0"/>
              <a:t>(Zimbabwe Presentation)</a:t>
            </a:r>
            <a:r>
              <a:rPr lang="en-ZW" b="1" dirty="0" smtClean="0"/>
              <a:t>                  </a:t>
            </a:r>
            <a:endParaRPr lang="en-ZW" dirty="0"/>
          </a:p>
        </p:txBody>
      </p:sp>
      <p:sp>
        <p:nvSpPr>
          <p:cNvPr id="3" name="Subtitle 2"/>
          <p:cNvSpPr>
            <a:spLocks noGrp="1"/>
          </p:cNvSpPr>
          <p:nvPr>
            <p:ph type="subTitle" idx="1"/>
          </p:nvPr>
        </p:nvSpPr>
        <p:spPr>
          <a:xfrm>
            <a:off x="1524000" y="3602037"/>
            <a:ext cx="9144000" cy="2258435"/>
          </a:xfrm>
        </p:spPr>
        <p:txBody>
          <a:bodyPr>
            <a:normAutofit lnSpcReduction="10000"/>
          </a:bodyPr>
          <a:lstStyle/>
          <a:p>
            <a:endParaRPr lang="en-ZW" sz="800" b="1" dirty="0" smtClean="0"/>
          </a:p>
          <a:p>
            <a:r>
              <a:rPr lang="en-ZW" b="1" dirty="0"/>
              <a:t>MEFMI Regional Workshop </a:t>
            </a:r>
            <a:endParaRPr lang="en-ZW" b="1" dirty="0" smtClean="0"/>
          </a:p>
          <a:p>
            <a:endParaRPr lang="en-ZW" sz="1800" b="1" dirty="0" smtClean="0"/>
          </a:p>
          <a:p>
            <a:r>
              <a:rPr lang="en-ZW" sz="1800" b="1" dirty="0" smtClean="0"/>
              <a:t>Namibia: 16-24 October 2017</a:t>
            </a:r>
          </a:p>
          <a:p>
            <a:r>
              <a:rPr lang="en-ZW" dirty="0" smtClean="0"/>
              <a:t/>
            </a:r>
            <a:br>
              <a:rPr lang="en-ZW" dirty="0" smtClean="0"/>
            </a:br>
            <a:endParaRPr lang="en-ZW" dirty="0"/>
          </a:p>
        </p:txBody>
      </p:sp>
      <p:sp>
        <p:nvSpPr>
          <p:cNvPr id="6" name="Date Placeholder 5"/>
          <p:cNvSpPr>
            <a:spLocks noGrp="1"/>
          </p:cNvSpPr>
          <p:nvPr>
            <p:ph type="dt" sz="half" idx="10"/>
          </p:nvPr>
        </p:nvSpPr>
        <p:spPr/>
        <p:txBody>
          <a:bodyPr/>
          <a:lstStyle/>
          <a:p>
            <a:fld id="{0031BB6F-E861-4424-B8B4-41868BB8BAE3}" type="datetime1">
              <a:rPr lang="en-ZW" smtClean="0"/>
              <a:t>10/16/2017</a:t>
            </a:fld>
            <a:endParaRPr lang="en-ZW"/>
          </a:p>
        </p:txBody>
      </p:sp>
      <p:sp>
        <p:nvSpPr>
          <p:cNvPr id="4" name="Footer Placeholder 3"/>
          <p:cNvSpPr>
            <a:spLocks noGrp="1"/>
          </p:cNvSpPr>
          <p:nvPr>
            <p:ph type="ftr" sz="quarter" idx="11"/>
          </p:nvPr>
        </p:nvSpPr>
        <p:spPr/>
        <p:txBody>
          <a:bodyPr/>
          <a:lstStyle/>
          <a:p>
            <a:r>
              <a:rPr lang="en-ZW" dirty="0" smtClean="0"/>
              <a:t>Reserve Bank of Zimbabwe</a:t>
            </a:r>
            <a:endParaRPr lang="en-ZW" dirty="0"/>
          </a:p>
        </p:txBody>
      </p:sp>
      <p:sp>
        <p:nvSpPr>
          <p:cNvPr id="5" name="Slide Number Placeholder 4"/>
          <p:cNvSpPr>
            <a:spLocks noGrp="1"/>
          </p:cNvSpPr>
          <p:nvPr>
            <p:ph type="sldNum" sz="quarter" idx="12"/>
          </p:nvPr>
        </p:nvSpPr>
        <p:spPr/>
        <p:txBody>
          <a:bodyPr/>
          <a:lstStyle/>
          <a:p>
            <a:fld id="{E0CF2AD9-3510-4C09-89BF-E891A98B54CE}" type="slidenum">
              <a:rPr lang="en-ZW" smtClean="0"/>
              <a:t>1</a:t>
            </a:fld>
            <a:endParaRPr lang="en-ZW"/>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9648" y="0"/>
            <a:ext cx="1292352" cy="457200"/>
          </a:xfrm>
          <a:prstGeom prst="rect">
            <a:avLst/>
          </a:prstGeom>
        </p:spPr>
      </p:pic>
    </p:spTree>
    <p:extLst>
      <p:ext uri="{BB962C8B-B14F-4D97-AF65-F5344CB8AC3E}">
        <p14:creationId xmlns:p14="http://schemas.microsoft.com/office/powerpoint/2010/main" val="1465934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1143000" y="-31172"/>
            <a:ext cx="9906000" cy="1295400"/>
          </a:xfrm>
          <a:noFill/>
          <a:ln/>
        </p:spPr>
        <p:txBody>
          <a:bodyPr anchor="b">
            <a:normAutofit fontScale="90000"/>
          </a:bodyPr>
          <a:lstStyle/>
          <a:p>
            <a:r>
              <a:rPr lang="en-GB" b="1" dirty="0">
                <a:latin typeface="Times New Roman" panose="02020603050405020304" pitchFamily="18" charset="0"/>
              </a:rPr>
              <a:t>	</a:t>
            </a:r>
            <a:r>
              <a:rPr lang="en-GB" u="sng" dirty="0" smtClean="0">
                <a:latin typeface="Times New Roman" panose="02020603050405020304" pitchFamily="18" charset="0"/>
              </a:rPr>
              <a:t>Zimbabwe PS – Infrastructure Development</a:t>
            </a:r>
            <a:endParaRPr lang="en-US" u="sng" dirty="0">
              <a:latin typeface="Times New Roman" panose="02020603050405020304" pitchFamily="18" charset="0"/>
            </a:endParaRPr>
          </a:p>
        </p:txBody>
      </p:sp>
      <p:sp>
        <p:nvSpPr>
          <p:cNvPr id="2" name="Date Placeholder 1"/>
          <p:cNvSpPr>
            <a:spLocks noGrp="1"/>
          </p:cNvSpPr>
          <p:nvPr>
            <p:ph type="dt" sz="half" idx="10"/>
          </p:nvPr>
        </p:nvSpPr>
        <p:spPr>
          <a:xfrm>
            <a:off x="6414116" y="5961207"/>
            <a:ext cx="1586782" cy="279400"/>
          </a:xfrm>
        </p:spPr>
        <p:txBody>
          <a:bodyPr/>
          <a:lstStyle/>
          <a:p>
            <a:fld id="{CBA5290F-F15D-4684-8E35-96975F9D0350}" type="datetime1">
              <a:rPr lang="en-ZW" smtClean="0"/>
              <a:pPr/>
              <a:t>10/16/2017</a:t>
            </a:fld>
            <a:endParaRPr lang="en-ZW" dirty="0"/>
          </a:p>
        </p:txBody>
      </p:sp>
      <p:sp>
        <p:nvSpPr>
          <p:cNvPr id="44" name="Footer Placeholder 4"/>
          <p:cNvSpPr>
            <a:spLocks noGrp="1"/>
          </p:cNvSpPr>
          <p:nvPr>
            <p:ph type="ftr" sz="quarter" idx="11"/>
          </p:nvPr>
        </p:nvSpPr>
        <p:spPr/>
        <p:txBody>
          <a:bodyPr/>
          <a:lstStyle/>
          <a:p>
            <a:r>
              <a:rPr lang="en-GB" dirty="0"/>
              <a:t>Reserve Bank of Zimbabwe</a:t>
            </a:r>
          </a:p>
        </p:txBody>
      </p:sp>
      <p:sp>
        <p:nvSpPr>
          <p:cNvPr id="45" name="Slide Number Placeholder 5"/>
          <p:cNvSpPr>
            <a:spLocks noGrp="1"/>
          </p:cNvSpPr>
          <p:nvPr>
            <p:ph type="sldNum" sz="quarter" idx="12"/>
          </p:nvPr>
        </p:nvSpPr>
        <p:spPr/>
        <p:txBody>
          <a:bodyPr/>
          <a:lstStyle/>
          <a:p>
            <a:fld id="{8BD39ED0-0E2A-4B13-9CF4-3603D9C2B1BE}" type="slidenum">
              <a:rPr lang="en-GB"/>
              <a:pPr/>
              <a:t>10</a:t>
            </a:fld>
            <a:endParaRPr lang="en-GB" dirty="0"/>
          </a:p>
        </p:txBody>
      </p:sp>
      <p:grpSp>
        <p:nvGrpSpPr>
          <p:cNvPr id="6146" name="Group 2"/>
          <p:cNvGrpSpPr>
            <a:grpSpLocks/>
          </p:cNvGrpSpPr>
          <p:nvPr/>
        </p:nvGrpSpPr>
        <p:grpSpPr bwMode="auto">
          <a:xfrm>
            <a:off x="5300244" y="1734203"/>
            <a:ext cx="1059392" cy="4365599"/>
            <a:chOff x="5018" y="1094"/>
            <a:chExt cx="1092" cy="3793"/>
          </a:xfrm>
        </p:grpSpPr>
        <p:sp>
          <p:nvSpPr>
            <p:cNvPr id="6147" name="Line 3"/>
            <p:cNvSpPr>
              <a:spLocks noChangeShapeType="1"/>
            </p:cNvSpPr>
            <p:nvPr/>
          </p:nvSpPr>
          <p:spPr bwMode="auto">
            <a:xfrm>
              <a:off x="5185" y="1094"/>
              <a:ext cx="28" cy="2790"/>
            </a:xfrm>
            <a:prstGeom prst="line">
              <a:avLst/>
            </a:prstGeom>
            <a:noFill/>
            <a:ln w="38100">
              <a:solidFill>
                <a:schemeClr val="tx1"/>
              </a:solidFill>
              <a:round/>
              <a:headEnd type="oval" w="med" len="med"/>
              <a:tailEnd type="triangle" w="med" len="me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wrap="none" anchor="ctr"/>
            <a:lstStyle/>
            <a:p>
              <a:endParaRPr lang="en-ZW"/>
            </a:p>
          </p:txBody>
        </p:sp>
        <p:sp>
          <p:nvSpPr>
            <p:cNvPr id="6148" name="Text Box 4"/>
            <p:cNvSpPr txBox="1">
              <a:spLocks noChangeArrowheads="1"/>
            </p:cNvSpPr>
            <p:nvPr/>
          </p:nvSpPr>
          <p:spPr bwMode="auto">
            <a:xfrm>
              <a:off x="5018" y="3363"/>
              <a:ext cx="1092" cy="152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endParaRPr lang="en-US" sz="1200" b="1" dirty="0" smtClean="0"/>
            </a:p>
            <a:p>
              <a:pPr algn="ctr" eaLnBrk="0" hangingPunct="0"/>
              <a:endParaRPr lang="en-US" sz="1200" b="1" dirty="0"/>
            </a:p>
            <a:p>
              <a:pPr algn="ctr" eaLnBrk="0" hangingPunct="0"/>
              <a:r>
                <a:rPr lang="en-US" sz="1200" b="1" dirty="0" smtClean="0"/>
                <a:t>1. CSD</a:t>
              </a:r>
              <a:endParaRPr lang="en-US" sz="1200" b="1" dirty="0"/>
            </a:p>
            <a:p>
              <a:pPr algn="ctr" eaLnBrk="0" hangingPunct="0"/>
              <a:r>
                <a:rPr lang="en-US" sz="1200" b="1" dirty="0"/>
                <a:t> </a:t>
              </a:r>
              <a:r>
                <a:rPr lang="en-US" sz="1200" b="1" dirty="0" smtClean="0"/>
                <a:t>(</a:t>
              </a:r>
              <a:r>
                <a:rPr lang="en-US" sz="1200" b="1" dirty="0" err="1" smtClean="0"/>
                <a:t>Gvt</a:t>
              </a:r>
              <a:r>
                <a:rPr lang="en-US" sz="1200" b="1" dirty="0" smtClean="0"/>
                <a:t> goes live) </a:t>
              </a:r>
            </a:p>
            <a:p>
              <a:pPr algn="ctr" eaLnBrk="0" hangingPunct="0"/>
              <a:r>
                <a:rPr lang="en-US" sz="1200" b="1" dirty="0" smtClean="0"/>
                <a:t>2. STP Completion 3. CSD upgrade</a:t>
              </a:r>
              <a:endParaRPr lang="en-US" altLang="en-US" sz="1200" b="1" dirty="0"/>
            </a:p>
          </p:txBody>
        </p:sp>
      </p:grpSp>
      <p:grpSp>
        <p:nvGrpSpPr>
          <p:cNvPr id="6150" name="Group 6"/>
          <p:cNvGrpSpPr>
            <a:grpSpLocks/>
          </p:cNvGrpSpPr>
          <p:nvPr/>
        </p:nvGrpSpPr>
        <p:grpSpPr bwMode="auto">
          <a:xfrm>
            <a:off x="1208211" y="1676400"/>
            <a:ext cx="1295400" cy="1856361"/>
            <a:chOff x="248" y="1093"/>
            <a:chExt cx="735" cy="984"/>
          </a:xfrm>
        </p:grpSpPr>
        <p:sp>
          <p:nvSpPr>
            <p:cNvPr id="6151" name="Line 7"/>
            <p:cNvSpPr>
              <a:spLocks noChangeShapeType="1"/>
            </p:cNvSpPr>
            <p:nvPr/>
          </p:nvSpPr>
          <p:spPr bwMode="auto">
            <a:xfrm>
              <a:off x="552" y="1093"/>
              <a:ext cx="0" cy="336"/>
            </a:xfrm>
            <a:prstGeom prst="line">
              <a:avLst/>
            </a:prstGeom>
            <a:noFill/>
            <a:ln w="38100">
              <a:solidFill>
                <a:schemeClr val="tx1"/>
              </a:solidFill>
              <a:round/>
              <a:headEnd type="oval" w="med" len="med"/>
              <a:tailEnd type="triangle" w="med" len="me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wrap="none" anchor="ctr"/>
            <a:lstStyle/>
            <a:p>
              <a:endParaRPr lang="en-ZW"/>
            </a:p>
          </p:txBody>
        </p:sp>
        <p:sp>
          <p:nvSpPr>
            <p:cNvPr id="6152" name="Text Box 8"/>
            <p:cNvSpPr txBox="1">
              <a:spLocks noChangeArrowheads="1"/>
            </p:cNvSpPr>
            <p:nvPr/>
          </p:nvSpPr>
          <p:spPr bwMode="auto">
            <a:xfrm>
              <a:off x="248" y="1392"/>
              <a:ext cx="735" cy="68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228600" indent="-228600" algn="ctr">
                <a:lnSpc>
                  <a:spcPct val="90000"/>
                </a:lnSpc>
                <a:spcBef>
                  <a:spcPct val="20000"/>
                </a:spcBef>
                <a:buClr>
                  <a:schemeClr val="accent1"/>
                </a:buClr>
                <a:buAutoNum type="arabicPeriod"/>
              </a:pPr>
              <a:r>
                <a:rPr lang="en-US" sz="1200" b="1" dirty="0" smtClean="0"/>
                <a:t>NPS </a:t>
              </a:r>
              <a:r>
                <a:rPr lang="en-US" sz="1200" b="1" dirty="0"/>
                <a:t>Reform    </a:t>
              </a:r>
              <a:r>
                <a:rPr lang="en-US" sz="1200" b="1" dirty="0" smtClean="0"/>
                <a:t>initiative                           2. NPS </a:t>
              </a:r>
              <a:r>
                <a:rPr lang="en-US" sz="1200" b="1" dirty="0"/>
                <a:t>Framework &amp; </a:t>
              </a:r>
              <a:r>
                <a:rPr lang="en-US" sz="1200" b="1" dirty="0" smtClean="0"/>
                <a:t>Strategy </a:t>
              </a:r>
            </a:p>
            <a:p>
              <a:pPr algn="ctr">
                <a:lnSpc>
                  <a:spcPct val="90000"/>
                </a:lnSpc>
                <a:spcBef>
                  <a:spcPct val="20000"/>
                </a:spcBef>
                <a:buClr>
                  <a:schemeClr val="accent1"/>
                </a:buClr>
              </a:pPr>
              <a:r>
                <a:rPr lang="en-US" sz="1200" b="1" dirty="0" smtClean="0"/>
                <a:t>3. NPS Division Established</a:t>
              </a:r>
              <a:endParaRPr lang="en-US" altLang="en-US" sz="1200" b="1" dirty="0"/>
            </a:p>
          </p:txBody>
        </p:sp>
      </p:grpSp>
      <p:grpSp>
        <p:nvGrpSpPr>
          <p:cNvPr id="6153" name="Group 9"/>
          <p:cNvGrpSpPr>
            <a:grpSpLocks/>
          </p:cNvGrpSpPr>
          <p:nvPr/>
        </p:nvGrpSpPr>
        <p:grpSpPr bwMode="auto">
          <a:xfrm>
            <a:off x="6471282" y="1689551"/>
            <a:ext cx="1071033" cy="4179627"/>
            <a:chOff x="4781" y="1094"/>
            <a:chExt cx="1104" cy="3483"/>
          </a:xfrm>
        </p:grpSpPr>
        <p:sp>
          <p:nvSpPr>
            <p:cNvPr id="6154" name="Line 10"/>
            <p:cNvSpPr>
              <a:spLocks noChangeShapeType="1"/>
            </p:cNvSpPr>
            <p:nvPr/>
          </p:nvSpPr>
          <p:spPr bwMode="auto">
            <a:xfrm>
              <a:off x="5185" y="1094"/>
              <a:ext cx="28" cy="2790"/>
            </a:xfrm>
            <a:prstGeom prst="line">
              <a:avLst/>
            </a:prstGeom>
            <a:noFill/>
            <a:ln w="38100">
              <a:solidFill>
                <a:schemeClr val="tx1"/>
              </a:solidFill>
              <a:round/>
              <a:headEnd type="oval" w="med" len="med"/>
              <a:tailEnd type="triangle" w="med" len="me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wrap="none" anchor="ctr"/>
            <a:lstStyle/>
            <a:p>
              <a:endParaRPr lang="en-ZW"/>
            </a:p>
          </p:txBody>
        </p:sp>
        <p:sp>
          <p:nvSpPr>
            <p:cNvPr id="6155" name="Text Box 11"/>
            <p:cNvSpPr txBox="1">
              <a:spLocks noChangeArrowheads="1"/>
            </p:cNvSpPr>
            <p:nvPr/>
          </p:nvSpPr>
          <p:spPr bwMode="auto">
            <a:xfrm>
              <a:off x="4781" y="4038"/>
              <a:ext cx="1104" cy="53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r>
                <a:rPr lang="en-US" sz="1200" b="1" dirty="0" smtClean="0"/>
                <a:t>Mobile Financial Services</a:t>
              </a:r>
              <a:endParaRPr lang="en-US" altLang="en-US" sz="1200" b="1" dirty="0"/>
            </a:p>
          </p:txBody>
        </p:sp>
      </p:grpSp>
      <p:grpSp>
        <p:nvGrpSpPr>
          <p:cNvPr id="6156" name="Group 12"/>
          <p:cNvGrpSpPr>
            <a:grpSpLocks/>
          </p:cNvGrpSpPr>
          <p:nvPr/>
        </p:nvGrpSpPr>
        <p:grpSpPr bwMode="auto">
          <a:xfrm>
            <a:off x="2296229" y="1464903"/>
            <a:ext cx="1066800" cy="2430453"/>
            <a:chOff x="2400" y="1071"/>
            <a:chExt cx="864" cy="2067"/>
          </a:xfrm>
        </p:grpSpPr>
        <p:sp>
          <p:nvSpPr>
            <p:cNvPr id="6157" name="Line 13"/>
            <p:cNvSpPr>
              <a:spLocks noChangeShapeType="1"/>
            </p:cNvSpPr>
            <p:nvPr/>
          </p:nvSpPr>
          <p:spPr bwMode="auto">
            <a:xfrm>
              <a:off x="2772" y="1071"/>
              <a:ext cx="12" cy="1521"/>
            </a:xfrm>
            <a:prstGeom prst="line">
              <a:avLst/>
            </a:prstGeom>
            <a:noFill/>
            <a:ln w="38100">
              <a:solidFill>
                <a:schemeClr val="tx1"/>
              </a:solidFill>
              <a:round/>
              <a:headEnd type="oval" w="med" len="med"/>
              <a:tailEnd type="triangle" w="med" len="me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wrap="none" anchor="ctr"/>
            <a:lstStyle/>
            <a:p>
              <a:endParaRPr lang="en-ZW"/>
            </a:p>
          </p:txBody>
        </p:sp>
        <p:sp>
          <p:nvSpPr>
            <p:cNvPr id="6158" name="Text Box 14"/>
            <p:cNvSpPr txBox="1">
              <a:spLocks noChangeArrowheads="1"/>
            </p:cNvSpPr>
            <p:nvPr/>
          </p:nvSpPr>
          <p:spPr bwMode="auto">
            <a:xfrm>
              <a:off x="2400" y="2588"/>
              <a:ext cx="864" cy="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228600" indent="-228600" algn="ctr" eaLnBrk="0" hangingPunct="0">
                <a:buAutoNum type="arabicPeriod"/>
              </a:pPr>
              <a:r>
                <a:rPr lang="en-US" sz="1200" b="1" dirty="0" smtClean="0"/>
                <a:t>NPS Act</a:t>
              </a:r>
            </a:p>
            <a:p>
              <a:pPr algn="ctr" eaLnBrk="0" hangingPunct="0"/>
              <a:r>
                <a:rPr lang="en-US" sz="1200" b="1" dirty="0" smtClean="0"/>
                <a:t> 2. ZETSS </a:t>
              </a:r>
              <a:r>
                <a:rPr lang="en-US" sz="1200" b="1" dirty="0"/>
                <a:t>goes live</a:t>
              </a:r>
              <a:endParaRPr lang="en-US" altLang="en-US" sz="1200" b="1" dirty="0"/>
            </a:p>
          </p:txBody>
        </p:sp>
      </p:grpSp>
      <p:grpSp>
        <p:nvGrpSpPr>
          <p:cNvPr id="6159" name="Group 15"/>
          <p:cNvGrpSpPr>
            <a:grpSpLocks/>
          </p:cNvGrpSpPr>
          <p:nvPr/>
        </p:nvGrpSpPr>
        <p:grpSpPr bwMode="auto">
          <a:xfrm>
            <a:off x="3649203" y="1604000"/>
            <a:ext cx="1219200" cy="3898507"/>
            <a:chOff x="3648" y="1139"/>
            <a:chExt cx="816" cy="3714"/>
          </a:xfrm>
        </p:grpSpPr>
        <p:sp>
          <p:nvSpPr>
            <p:cNvPr id="6160" name="Text Box 16"/>
            <p:cNvSpPr txBox="1">
              <a:spLocks noChangeArrowheads="1"/>
            </p:cNvSpPr>
            <p:nvPr/>
          </p:nvSpPr>
          <p:spPr bwMode="auto">
            <a:xfrm>
              <a:off x="3648" y="3551"/>
              <a:ext cx="816" cy="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20000"/>
                </a:spcBef>
                <a:buClr>
                  <a:schemeClr val="accent1"/>
                </a:buClr>
              </a:pPr>
              <a:r>
                <a:rPr lang="en-US" sz="1200" b="1" dirty="0" smtClean="0"/>
                <a:t>1. Oversight  Unit </a:t>
              </a:r>
              <a:endParaRPr lang="en-US" sz="1200" b="1" dirty="0"/>
            </a:p>
            <a:p>
              <a:pPr algn="ctr">
                <a:lnSpc>
                  <a:spcPct val="90000"/>
                </a:lnSpc>
                <a:spcBef>
                  <a:spcPct val="20000"/>
                </a:spcBef>
                <a:buClr>
                  <a:schemeClr val="accent1"/>
                </a:buClr>
              </a:pPr>
              <a:r>
                <a:rPr lang="en-US" sz="1200" b="1" dirty="0" smtClean="0"/>
                <a:t>2. Same Day Clearing </a:t>
              </a:r>
            </a:p>
            <a:p>
              <a:pPr algn="ctr">
                <a:lnSpc>
                  <a:spcPct val="90000"/>
                </a:lnSpc>
                <a:spcBef>
                  <a:spcPct val="20000"/>
                </a:spcBef>
                <a:buClr>
                  <a:schemeClr val="accent1"/>
                </a:buClr>
              </a:pPr>
              <a:r>
                <a:rPr lang="en-US" sz="1200" b="1" dirty="0" smtClean="0"/>
                <a:t>3. </a:t>
              </a:r>
              <a:r>
                <a:rPr lang="en-US" sz="1200" b="1" dirty="0" err="1" smtClean="0"/>
                <a:t>eFS</a:t>
              </a:r>
              <a:r>
                <a:rPr lang="en-US" sz="1200" b="1" dirty="0" smtClean="0"/>
                <a:t> goes live  </a:t>
              </a:r>
            </a:p>
            <a:p>
              <a:pPr algn="ctr">
                <a:lnSpc>
                  <a:spcPct val="90000"/>
                </a:lnSpc>
                <a:spcBef>
                  <a:spcPct val="20000"/>
                </a:spcBef>
                <a:buClr>
                  <a:schemeClr val="accent1"/>
                </a:buClr>
              </a:pPr>
              <a:r>
                <a:rPr lang="en-US" sz="1200" b="1" dirty="0" smtClean="0"/>
                <a:t>4. RTGS Upgrade</a:t>
              </a:r>
              <a:endParaRPr lang="en-US" sz="1200" b="1" dirty="0"/>
            </a:p>
          </p:txBody>
        </p:sp>
        <p:sp>
          <p:nvSpPr>
            <p:cNvPr id="6161" name="Line 17"/>
            <p:cNvSpPr>
              <a:spLocks noChangeShapeType="1"/>
            </p:cNvSpPr>
            <p:nvPr/>
          </p:nvSpPr>
          <p:spPr bwMode="auto">
            <a:xfrm>
              <a:off x="3971" y="1139"/>
              <a:ext cx="61" cy="2269"/>
            </a:xfrm>
            <a:prstGeom prst="line">
              <a:avLst/>
            </a:prstGeom>
            <a:noFill/>
            <a:ln w="38100">
              <a:solidFill>
                <a:schemeClr val="tx1"/>
              </a:solidFill>
              <a:round/>
              <a:headEnd type="oval" w="med" len="med"/>
              <a:tailEnd type="triangle" w="med" len="me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wrap="none" anchor="ctr"/>
            <a:lstStyle/>
            <a:p>
              <a:endParaRPr lang="en-ZW"/>
            </a:p>
          </p:txBody>
        </p:sp>
      </p:grpSp>
      <p:sp>
        <p:nvSpPr>
          <p:cNvPr id="6162" name="AutoShape 18"/>
          <p:cNvSpPr>
            <a:spLocks noChangeArrowheads="1"/>
          </p:cNvSpPr>
          <p:nvPr/>
        </p:nvSpPr>
        <p:spPr bwMode="auto">
          <a:xfrm>
            <a:off x="1192606" y="1363341"/>
            <a:ext cx="1194955" cy="479777"/>
          </a:xfrm>
          <a:prstGeom prst="chevron">
            <a:avLst>
              <a:gd name="adj" fmla="val 51885"/>
            </a:avLst>
          </a:prstGeom>
          <a:solidFill>
            <a:srgbClr val="003366"/>
          </a:solid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b="1" dirty="0">
                <a:solidFill>
                  <a:srgbClr val="FF0000"/>
                </a:solidFill>
              </a:rPr>
              <a:t>  </a:t>
            </a:r>
            <a:r>
              <a:rPr lang="en-GB" sz="1100" b="1" dirty="0">
                <a:solidFill>
                  <a:schemeClr val="bg1"/>
                </a:solidFill>
              </a:rPr>
              <a:t>1996 to </a:t>
            </a:r>
          </a:p>
          <a:p>
            <a:pPr algn="ctr"/>
            <a:r>
              <a:rPr lang="en-GB" sz="1100" b="1" dirty="0">
                <a:solidFill>
                  <a:schemeClr val="bg1"/>
                </a:solidFill>
              </a:rPr>
              <a:t>2000</a:t>
            </a:r>
            <a:endParaRPr lang="en-US" sz="1100" b="1" dirty="0">
              <a:solidFill>
                <a:schemeClr val="bg1"/>
              </a:solidFill>
            </a:endParaRPr>
          </a:p>
        </p:txBody>
      </p:sp>
      <p:sp>
        <p:nvSpPr>
          <p:cNvPr id="6176" name="AutoShape 32"/>
          <p:cNvSpPr>
            <a:spLocks noChangeArrowheads="1"/>
          </p:cNvSpPr>
          <p:nvPr/>
        </p:nvSpPr>
        <p:spPr bwMode="auto">
          <a:xfrm>
            <a:off x="3207229" y="1376691"/>
            <a:ext cx="1688837" cy="447675"/>
          </a:xfrm>
          <a:prstGeom prst="chevron">
            <a:avLst>
              <a:gd name="adj" fmla="val 51885"/>
            </a:avLst>
          </a:prstGeom>
          <a:solidFill>
            <a:srgbClr val="33CCFF"/>
          </a:solid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100" b="1" dirty="0">
                <a:solidFill>
                  <a:srgbClr val="FF0000"/>
                </a:solidFill>
              </a:rPr>
              <a:t> </a:t>
            </a:r>
            <a:r>
              <a:rPr lang="en-GB" sz="1100" b="1" dirty="0" smtClean="0">
                <a:solidFill>
                  <a:schemeClr val="bg1"/>
                </a:solidFill>
              </a:rPr>
              <a:t>2004-2005</a:t>
            </a:r>
            <a:endParaRPr lang="en-US" sz="1200" b="1" dirty="0">
              <a:solidFill>
                <a:schemeClr val="bg1"/>
              </a:solidFill>
            </a:endParaRPr>
          </a:p>
        </p:txBody>
      </p:sp>
      <p:sp>
        <p:nvSpPr>
          <p:cNvPr id="6179" name="AutoShape 35"/>
          <p:cNvSpPr>
            <a:spLocks noChangeArrowheads="1"/>
          </p:cNvSpPr>
          <p:nvPr/>
        </p:nvSpPr>
        <p:spPr bwMode="auto">
          <a:xfrm>
            <a:off x="4626747" y="1379394"/>
            <a:ext cx="1740396" cy="447675"/>
          </a:xfrm>
          <a:prstGeom prst="chevron">
            <a:avLst>
              <a:gd name="adj" fmla="val 59606"/>
            </a:avLst>
          </a:prstGeom>
          <a:solidFill>
            <a:srgbClr val="2306FA"/>
          </a:solid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b="1" dirty="0">
                <a:solidFill>
                  <a:srgbClr val="FF0000"/>
                </a:solidFill>
              </a:rPr>
              <a:t> </a:t>
            </a:r>
            <a:r>
              <a:rPr lang="en-GB" sz="1100" b="1" dirty="0" smtClean="0">
                <a:solidFill>
                  <a:schemeClr val="bg1"/>
                </a:solidFill>
              </a:rPr>
              <a:t>2006-2008</a:t>
            </a:r>
            <a:endParaRPr lang="en-US" sz="1100" b="1" dirty="0">
              <a:solidFill>
                <a:schemeClr val="bg1"/>
              </a:solidFill>
            </a:endParaRPr>
          </a:p>
        </p:txBody>
      </p:sp>
      <p:sp>
        <p:nvSpPr>
          <p:cNvPr id="6180" name="AutoShape 36"/>
          <p:cNvSpPr>
            <a:spLocks noChangeArrowheads="1"/>
          </p:cNvSpPr>
          <p:nvPr/>
        </p:nvSpPr>
        <p:spPr bwMode="auto">
          <a:xfrm>
            <a:off x="6078621" y="1371601"/>
            <a:ext cx="1759596" cy="447675"/>
          </a:xfrm>
          <a:prstGeom prst="chevron">
            <a:avLst>
              <a:gd name="adj" fmla="val 57985"/>
            </a:avLst>
          </a:prstGeom>
          <a:solidFill>
            <a:srgbClr val="99CCFF"/>
          </a:solid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200" b="1" dirty="0">
                <a:solidFill>
                  <a:srgbClr val="FF0000"/>
                </a:solidFill>
              </a:rPr>
              <a:t>  </a:t>
            </a:r>
            <a:r>
              <a:rPr lang="en-GB" sz="1100" b="1" dirty="0" smtClean="0">
                <a:solidFill>
                  <a:schemeClr val="bg1"/>
                </a:solidFill>
              </a:rPr>
              <a:t>2009-2011</a:t>
            </a:r>
            <a:endParaRPr lang="en-US" sz="1100" b="1" dirty="0">
              <a:solidFill>
                <a:schemeClr val="bg1"/>
              </a:solidFill>
            </a:endParaRPr>
          </a:p>
        </p:txBody>
      </p:sp>
      <p:sp>
        <p:nvSpPr>
          <p:cNvPr id="46" name="AutoShape 36"/>
          <p:cNvSpPr>
            <a:spLocks noChangeArrowheads="1"/>
          </p:cNvSpPr>
          <p:nvPr/>
        </p:nvSpPr>
        <p:spPr bwMode="auto">
          <a:xfrm>
            <a:off x="7582491" y="1371601"/>
            <a:ext cx="1771067" cy="447675"/>
          </a:xfrm>
          <a:prstGeom prst="chevron">
            <a:avLst>
              <a:gd name="adj" fmla="val 57985"/>
            </a:avLst>
          </a:prstGeom>
          <a:solidFill>
            <a:srgbClr val="00B050"/>
          </a:solidFill>
          <a:ln>
            <a:noFill/>
          </a:ln>
          <a:effectLst/>
        </p:spPr>
        <p:txBody>
          <a:bodyPr wrap="none" anchor="ctr"/>
          <a:lstStyle/>
          <a:p>
            <a:pPr algn="ctr"/>
            <a:r>
              <a:rPr lang="en-GB" sz="1200" b="1" dirty="0">
                <a:solidFill>
                  <a:schemeClr val="bg1"/>
                </a:solidFill>
              </a:rPr>
              <a:t> </a:t>
            </a:r>
            <a:r>
              <a:rPr lang="en-GB" sz="1100" b="1" dirty="0" smtClean="0">
                <a:solidFill>
                  <a:schemeClr val="bg1"/>
                </a:solidFill>
              </a:rPr>
              <a:t>2014</a:t>
            </a:r>
            <a:endParaRPr lang="en-US" sz="1100" b="1" dirty="0">
              <a:solidFill>
                <a:schemeClr val="bg1"/>
              </a:solidFill>
            </a:endParaRPr>
          </a:p>
        </p:txBody>
      </p:sp>
      <p:sp>
        <p:nvSpPr>
          <p:cNvPr id="47" name="AutoShape 36"/>
          <p:cNvSpPr>
            <a:spLocks noChangeArrowheads="1"/>
          </p:cNvSpPr>
          <p:nvPr/>
        </p:nvSpPr>
        <p:spPr bwMode="auto">
          <a:xfrm>
            <a:off x="8873552" y="1379394"/>
            <a:ext cx="1704277" cy="447675"/>
          </a:xfrm>
          <a:prstGeom prst="chevron">
            <a:avLst>
              <a:gd name="adj" fmla="val 57985"/>
            </a:avLst>
          </a:prstGeom>
          <a:solidFill>
            <a:schemeClr val="accent5">
              <a:lumMod val="60000"/>
              <a:lumOff val="40000"/>
            </a:schemeClr>
          </a:solidFill>
          <a:ln>
            <a:noFill/>
          </a:ln>
          <a:effectLst/>
        </p:spPr>
        <p:txBody>
          <a:bodyPr wrap="none" anchor="ctr"/>
          <a:lstStyle/>
          <a:p>
            <a:pPr algn="ctr"/>
            <a:r>
              <a:rPr lang="en-GB" sz="1200" b="1" dirty="0">
                <a:solidFill>
                  <a:srgbClr val="FF0000"/>
                </a:solidFill>
              </a:rPr>
              <a:t>  </a:t>
            </a:r>
            <a:r>
              <a:rPr lang="en-GB" sz="1100" b="1" dirty="0" smtClean="0">
                <a:solidFill>
                  <a:schemeClr val="bg1"/>
                </a:solidFill>
              </a:rPr>
              <a:t>2015</a:t>
            </a:r>
            <a:endParaRPr lang="en-US" sz="1100" b="1" dirty="0">
              <a:solidFill>
                <a:schemeClr val="bg1"/>
              </a:solidFill>
            </a:endParaRPr>
          </a:p>
        </p:txBody>
      </p:sp>
      <p:grpSp>
        <p:nvGrpSpPr>
          <p:cNvPr id="48" name="Group 9"/>
          <p:cNvGrpSpPr>
            <a:grpSpLocks/>
          </p:cNvGrpSpPr>
          <p:nvPr/>
        </p:nvGrpSpPr>
        <p:grpSpPr bwMode="auto">
          <a:xfrm>
            <a:off x="8066719" y="1843118"/>
            <a:ext cx="1228196" cy="4242029"/>
            <a:chOff x="4877" y="1094"/>
            <a:chExt cx="1266" cy="3535"/>
          </a:xfrm>
        </p:grpSpPr>
        <p:sp>
          <p:nvSpPr>
            <p:cNvPr id="49" name="Line 10"/>
            <p:cNvSpPr>
              <a:spLocks noChangeShapeType="1"/>
            </p:cNvSpPr>
            <p:nvPr/>
          </p:nvSpPr>
          <p:spPr bwMode="auto">
            <a:xfrm flipH="1">
              <a:off x="5164" y="1094"/>
              <a:ext cx="21" cy="2935"/>
            </a:xfrm>
            <a:prstGeom prst="line">
              <a:avLst/>
            </a:prstGeom>
            <a:noFill/>
            <a:ln w="38100">
              <a:solidFill>
                <a:schemeClr val="tx1"/>
              </a:solidFill>
              <a:round/>
              <a:headEnd type="oval" w="med" len="med"/>
              <a:tailEnd type="triangle" w="med" len="me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wrap="none" anchor="ctr"/>
            <a:lstStyle/>
            <a:p>
              <a:endParaRPr lang="en-ZW"/>
            </a:p>
          </p:txBody>
        </p:sp>
        <p:sp>
          <p:nvSpPr>
            <p:cNvPr id="50" name="Text Box 11"/>
            <p:cNvSpPr txBox="1">
              <a:spLocks noChangeArrowheads="1"/>
            </p:cNvSpPr>
            <p:nvPr/>
          </p:nvSpPr>
          <p:spPr bwMode="auto">
            <a:xfrm>
              <a:off x="4877" y="3783"/>
              <a:ext cx="1266" cy="84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r>
                <a:rPr lang="en-US" sz="1200" b="1" dirty="0" smtClean="0"/>
                <a:t>1. CSD (equities) goes</a:t>
              </a:r>
              <a:endParaRPr lang="en-US" sz="1200" b="1" dirty="0"/>
            </a:p>
            <a:p>
              <a:pPr algn="ctr" eaLnBrk="0" hangingPunct="0"/>
              <a:r>
                <a:rPr lang="en-US" sz="1200" b="1" dirty="0"/>
                <a:t> </a:t>
              </a:r>
              <a:r>
                <a:rPr lang="en-US" sz="1200" b="1" dirty="0" smtClean="0"/>
                <a:t>live </a:t>
              </a:r>
            </a:p>
            <a:p>
              <a:pPr algn="ctr" eaLnBrk="0" hangingPunct="0"/>
              <a:r>
                <a:rPr lang="en-US" sz="1200" b="1" dirty="0" smtClean="0"/>
                <a:t>2. </a:t>
              </a:r>
              <a:r>
                <a:rPr lang="en-US" altLang="en-US" sz="1200" b="1" dirty="0" smtClean="0"/>
                <a:t>SIRESS </a:t>
              </a:r>
            </a:p>
            <a:p>
              <a:pPr algn="ctr" eaLnBrk="0" hangingPunct="0"/>
              <a:r>
                <a:rPr lang="en-US" altLang="en-US" sz="1200" b="1" dirty="0" smtClean="0"/>
                <a:t>3. REPSS</a:t>
              </a:r>
              <a:endParaRPr lang="en-US" altLang="en-US" sz="1200" b="1" dirty="0"/>
            </a:p>
          </p:txBody>
        </p:sp>
      </p:grpSp>
      <p:grpSp>
        <p:nvGrpSpPr>
          <p:cNvPr id="51" name="Group 9"/>
          <p:cNvGrpSpPr>
            <a:grpSpLocks/>
          </p:cNvGrpSpPr>
          <p:nvPr/>
        </p:nvGrpSpPr>
        <p:grpSpPr bwMode="auto">
          <a:xfrm>
            <a:off x="9595420" y="1871777"/>
            <a:ext cx="939094" cy="4013212"/>
            <a:chOff x="5040" y="1094"/>
            <a:chExt cx="968" cy="3193"/>
          </a:xfrm>
        </p:grpSpPr>
        <p:sp>
          <p:nvSpPr>
            <p:cNvPr id="52" name="Line 10"/>
            <p:cNvSpPr>
              <a:spLocks noChangeShapeType="1"/>
            </p:cNvSpPr>
            <p:nvPr/>
          </p:nvSpPr>
          <p:spPr bwMode="auto">
            <a:xfrm>
              <a:off x="5185" y="1094"/>
              <a:ext cx="28" cy="2790"/>
            </a:xfrm>
            <a:prstGeom prst="line">
              <a:avLst/>
            </a:prstGeom>
            <a:noFill/>
            <a:ln w="38100">
              <a:solidFill>
                <a:schemeClr val="tx1"/>
              </a:solidFill>
              <a:round/>
              <a:headEnd type="oval" w="med" len="med"/>
              <a:tailEnd type="triangle" w="med" len="me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wrap="none" anchor="ctr"/>
            <a:lstStyle/>
            <a:p>
              <a:endParaRPr lang="en-ZW"/>
            </a:p>
          </p:txBody>
        </p:sp>
        <p:sp>
          <p:nvSpPr>
            <p:cNvPr id="53" name="Text Box 11"/>
            <p:cNvSpPr txBox="1">
              <a:spLocks noChangeArrowheads="1"/>
            </p:cNvSpPr>
            <p:nvPr/>
          </p:nvSpPr>
          <p:spPr bwMode="auto">
            <a:xfrm>
              <a:off x="5040" y="3479"/>
              <a:ext cx="968" cy="80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228600" indent="-228600" algn="ctr" eaLnBrk="0" hangingPunct="0">
                <a:buAutoNum type="arabicPeriod"/>
              </a:pPr>
              <a:r>
                <a:rPr lang="en-US" sz="1200" b="1" dirty="0" smtClean="0"/>
                <a:t>ZSE ATS </a:t>
              </a:r>
            </a:p>
            <a:p>
              <a:pPr algn="ctr" eaLnBrk="0" hangingPunct="0"/>
              <a:r>
                <a:rPr lang="en-US" sz="1200" b="1" dirty="0" smtClean="0"/>
                <a:t>2. RTGS upgrade </a:t>
              </a:r>
            </a:p>
            <a:p>
              <a:pPr algn="ctr" eaLnBrk="0" hangingPunct="0"/>
              <a:r>
                <a:rPr lang="en-US" sz="1200" b="1" dirty="0" smtClean="0"/>
                <a:t>3. NFC</a:t>
              </a:r>
              <a:endParaRPr lang="en-US" altLang="en-US" sz="12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6714" y="0"/>
            <a:ext cx="925286" cy="457200"/>
          </a:xfrm>
          <a:prstGeom prst="rect">
            <a:avLst/>
          </a:prstGeom>
        </p:spPr>
      </p:pic>
      <p:sp>
        <p:nvSpPr>
          <p:cNvPr id="35" name="AutoShape 32"/>
          <p:cNvSpPr>
            <a:spLocks noChangeArrowheads="1"/>
          </p:cNvSpPr>
          <p:nvPr/>
        </p:nvSpPr>
        <p:spPr bwMode="auto">
          <a:xfrm>
            <a:off x="2140527" y="1379394"/>
            <a:ext cx="1451874" cy="447675"/>
          </a:xfrm>
          <a:prstGeom prst="chevron">
            <a:avLst>
              <a:gd name="adj" fmla="val 51885"/>
            </a:avLst>
          </a:prstGeom>
          <a:solidFill>
            <a:schemeClr val="accent1">
              <a:lumMod val="75000"/>
            </a:schemeClr>
          </a:solidFill>
          <a:ln>
            <a:noFill/>
          </a:ln>
          <a:effectLst/>
          <a:extLst/>
        </p:spPr>
        <p:txBody>
          <a:bodyPr wrap="none" anchor="ctr"/>
          <a:lstStyle/>
          <a:p>
            <a:pPr algn="ctr"/>
            <a:r>
              <a:rPr lang="en-GB" sz="1100" b="1" dirty="0" smtClean="0"/>
              <a:t>2001 &amp; 2002</a:t>
            </a:r>
            <a:endParaRPr lang="en-US" sz="1200" b="1" dirty="0"/>
          </a:p>
        </p:txBody>
      </p:sp>
      <p:sp>
        <p:nvSpPr>
          <p:cNvPr id="36" name="AutoShape 32"/>
          <p:cNvSpPr>
            <a:spLocks noChangeArrowheads="1"/>
          </p:cNvSpPr>
          <p:nvPr/>
        </p:nvSpPr>
        <p:spPr bwMode="auto">
          <a:xfrm>
            <a:off x="10277483" y="1379393"/>
            <a:ext cx="1451874" cy="447675"/>
          </a:xfrm>
          <a:prstGeom prst="chevron">
            <a:avLst>
              <a:gd name="adj" fmla="val 51885"/>
            </a:avLst>
          </a:prstGeom>
          <a:solidFill>
            <a:schemeClr val="accent1">
              <a:lumMod val="40000"/>
              <a:lumOff val="60000"/>
            </a:schemeClr>
          </a:solidFill>
          <a:ln>
            <a:noFill/>
          </a:ln>
          <a:effectLst/>
          <a:extLst/>
        </p:spPr>
        <p:txBody>
          <a:bodyPr wrap="none" anchor="ctr"/>
          <a:lstStyle/>
          <a:p>
            <a:pPr algn="ctr"/>
            <a:r>
              <a:rPr lang="en-GB" sz="1100" b="1" dirty="0" smtClean="0"/>
              <a:t>2016 &amp; 2017</a:t>
            </a:r>
            <a:endParaRPr lang="en-US" sz="1200" b="1" dirty="0"/>
          </a:p>
        </p:txBody>
      </p:sp>
      <p:sp>
        <p:nvSpPr>
          <p:cNvPr id="37" name="Line 10"/>
          <p:cNvSpPr>
            <a:spLocks noChangeShapeType="1"/>
          </p:cNvSpPr>
          <p:nvPr/>
        </p:nvSpPr>
        <p:spPr bwMode="auto">
          <a:xfrm>
            <a:off x="11003420" y="1871777"/>
            <a:ext cx="27164" cy="3506690"/>
          </a:xfrm>
          <a:prstGeom prst="line">
            <a:avLst/>
          </a:prstGeom>
          <a:noFill/>
          <a:ln w="38100">
            <a:solidFill>
              <a:schemeClr val="tx1"/>
            </a:solidFill>
            <a:round/>
            <a:headEnd type="oval" w="med" len="med"/>
            <a:tailEnd type="triangle" w="med" len="me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wrap="none" anchor="ctr"/>
          <a:lstStyle/>
          <a:p>
            <a:endParaRPr lang="en-ZW"/>
          </a:p>
        </p:txBody>
      </p:sp>
      <p:sp>
        <p:nvSpPr>
          <p:cNvPr id="4" name="Rectangle 3"/>
          <p:cNvSpPr/>
          <p:nvPr/>
        </p:nvSpPr>
        <p:spPr>
          <a:xfrm>
            <a:off x="10727796" y="5017195"/>
            <a:ext cx="1274687" cy="1015663"/>
          </a:xfrm>
          <a:prstGeom prst="rect">
            <a:avLst/>
          </a:prstGeom>
        </p:spPr>
        <p:txBody>
          <a:bodyPr wrap="square">
            <a:spAutoFit/>
          </a:bodyPr>
          <a:lstStyle/>
          <a:p>
            <a:pPr marL="228600" indent="-228600" algn="ctr" eaLnBrk="0" hangingPunct="0">
              <a:buAutoNum type="arabicPeriod"/>
            </a:pPr>
            <a:r>
              <a:rPr lang="en-US" sz="1200" b="1" dirty="0" smtClean="0"/>
              <a:t>NFIS </a:t>
            </a:r>
          </a:p>
          <a:p>
            <a:pPr algn="ctr" eaLnBrk="0" hangingPunct="0"/>
            <a:r>
              <a:rPr lang="en-US" sz="1200" b="1" dirty="0" smtClean="0"/>
              <a:t>2. RTGS Multicurrency Settlement,</a:t>
            </a:r>
          </a:p>
          <a:p>
            <a:pPr algn="ctr" eaLnBrk="0" hangingPunct="0"/>
            <a:r>
              <a:rPr lang="en-US" altLang="en-US" sz="1200" b="1" dirty="0"/>
              <a:t>3</a:t>
            </a:r>
            <a:r>
              <a:rPr lang="en-US" altLang="en-US" sz="1200" b="1" dirty="0" smtClean="0"/>
              <a:t>. QR Codes</a:t>
            </a:r>
            <a:endParaRPr lang="en-US" altLang="en-US" sz="1200" b="1" dirty="0"/>
          </a:p>
        </p:txBody>
      </p:sp>
    </p:spTree>
    <p:extLst>
      <p:ext uri="{BB962C8B-B14F-4D97-AF65-F5344CB8AC3E}">
        <p14:creationId xmlns:p14="http://schemas.microsoft.com/office/powerpoint/2010/main" val="1184846157"/>
      </p:ext>
    </p:extLst>
  </p:cSld>
  <p:clrMapOvr>
    <a:masterClrMapping/>
  </p:clrMapOvr>
  <mc:AlternateContent xmlns:mc="http://schemas.openxmlformats.org/markup-compatibility/2006" xmlns:p14="http://schemas.microsoft.com/office/powerpoint/2010/main">
    <mc:Choice Requires="p14">
      <p:transition spd="slow" p14:dur="2000" advTm="45000"/>
    </mc:Choice>
    <mc:Fallback xmlns="">
      <p:transition spd="slow" advTm="4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162"/>
                                        </p:tgtEl>
                                        <p:attrNameLst>
                                          <p:attrName>style.visibility</p:attrName>
                                        </p:attrNameLst>
                                      </p:cBhvr>
                                      <p:to>
                                        <p:strVal val="visible"/>
                                      </p:to>
                                    </p:set>
                                    <p:anim calcmode="lin" valueType="num">
                                      <p:cBhvr>
                                        <p:cTn id="7" dur="500" fill="hold"/>
                                        <p:tgtEl>
                                          <p:spTgt spid="6162"/>
                                        </p:tgtEl>
                                        <p:attrNameLst>
                                          <p:attrName>ppt_x</p:attrName>
                                        </p:attrNameLst>
                                      </p:cBhvr>
                                      <p:tavLst>
                                        <p:tav tm="0">
                                          <p:val>
                                            <p:strVal val="#ppt_x-.2"/>
                                          </p:val>
                                        </p:tav>
                                        <p:tav tm="100000">
                                          <p:val>
                                            <p:strVal val="#ppt_x"/>
                                          </p:val>
                                        </p:tav>
                                      </p:tavLst>
                                    </p:anim>
                                    <p:anim calcmode="lin" valueType="num">
                                      <p:cBhvr>
                                        <p:cTn id="8" dur="500" fill="hold"/>
                                        <p:tgtEl>
                                          <p:spTgt spid="6162"/>
                                        </p:tgtEl>
                                        <p:attrNameLst>
                                          <p:attrName>ppt_y</p:attrName>
                                        </p:attrNameLst>
                                      </p:cBhvr>
                                      <p:tavLst>
                                        <p:tav tm="0">
                                          <p:val>
                                            <p:strVal val="#ppt_y"/>
                                          </p:val>
                                        </p:tav>
                                        <p:tav tm="100000">
                                          <p:val>
                                            <p:strVal val="#ppt_y"/>
                                          </p:val>
                                        </p:tav>
                                      </p:tavLst>
                                    </p:anim>
                                    <p:animEffect transition="in" filter="wipe(right)" prLst="gradientSize: 0.1">
                                      <p:cBhvr>
                                        <p:cTn id="9" dur="500"/>
                                        <p:tgtEl>
                                          <p:spTgt spid="61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6150"/>
                                        </p:tgtEl>
                                        <p:attrNameLst>
                                          <p:attrName>style.visibility</p:attrName>
                                        </p:attrNameLst>
                                      </p:cBhvr>
                                      <p:to>
                                        <p:strVal val="visible"/>
                                      </p:to>
                                    </p:set>
                                    <p:animEffect transition="in" filter="fade">
                                      <p:cBhvr>
                                        <p:cTn id="14" dur="500"/>
                                        <p:tgtEl>
                                          <p:spTgt spid="6150"/>
                                        </p:tgtEl>
                                      </p:cBhvr>
                                    </p:animEffect>
                                    <p:anim calcmode="lin" valueType="num">
                                      <p:cBhvr>
                                        <p:cTn id="15" dur="500" fill="hold"/>
                                        <p:tgtEl>
                                          <p:spTgt spid="6150"/>
                                        </p:tgtEl>
                                        <p:attrNameLst>
                                          <p:attrName>ppt_x</p:attrName>
                                        </p:attrNameLst>
                                      </p:cBhvr>
                                      <p:tavLst>
                                        <p:tav tm="0">
                                          <p:val>
                                            <p:strVal val="#ppt_x"/>
                                          </p:val>
                                        </p:tav>
                                        <p:tav tm="100000">
                                          <p:val>
                                            <p:strVal val="#ppt_x"/>
                                          </p:val>
                                        </p:tav>
                                      </p:tavLst>
                                    </p:anim>
                                    <p:anim calcmode="lin" valueType="num">
                                      <p:cBhvr>
                                        <p:cTn id="16" dur="5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6156"/>
                                        </p:tgtEl>
                                        <p:attrNameLst>
                                          <p:attrName>style.visibility</p:attrName>
                                        </p:attrNameLst>
                                      </p:cBhvr>
                                      <p:to>
                                        <p:strVal val="visible"/>
                                      </p:to>
                                    </p:set>
                                    <p:animEffect transition="in" filter="fade">
                                      <p:cBhvr>
                                        <p:cTn id="21" dur="500"/>
                                        <p:tgtEl>
                                          <p:spTgt spid="6156"/>
                                        </p:tgtEl>
                                      </p:cBhvr>
                                    </p:animEffect>
                                    <p:anim calcmode="lin" valueType="num">
                                      <p:cBhvr>
                                        <p:cTn id="22" dur="500" fill="hold"/>
                                        <p:tgtEl>
                                          <p:spTgt spid="6156"/>
                                        </p:tgtEl>
                                        <p:attrNameLst>
                                          <p:attrName>ppt_x</p:attrName>
                                        </p:attrNameLst>
                                      </p:cBhvr>
                                      <p:tavLst>
                                        <p:tav tm="0">
                                          <p:val>
                                            <p:strVal val="#ppt_x"/>
                                          </p:val>
                                        </p:tav>
                                        <p:tav tm="100000">
                                          <p:val>
                                            <p:strVal val="#ppt_x"/>
                                          </p:val>
                                        </p:tav>
                                      </p:tavLst>
                                    </p:anim>
                                    <p:anim calcmode="lin" valueType="num">
                                      <p:cBhvr>
                                        <p:cTn id="23" dur="500" fill="hold"/>
                                        <p:tgtEl>
                                          <p:spTgt spid="615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176"/>
                                        </p:tgtEl>
                                        <p:attrNameLst>
                                          <p:attrName>style.visibility</p:attrName>
                                        </p:attrNameLst>
                                      </p:cBhvr>
                                      <p:to>
                                        <p:strVal val="visible"/>
                                      </p:to>
                                    </p:set>
                                    <p:anim calcmode="lin" valueType="num">
                                      <p:cBhvr>
                                        <p:cTn id="28" dur="1000" fill="hold"/>
                                        <p:tgtEl>
                                          <p:spTgt spid="6176"/>
                                        </p:tgtEl>
                                        <p:attrNameLst>
                                          <p:attrName>ppt_x</p:attrName>
                                        </p:attrNameLst>
                                      </p:cBhvr>
                                      <p:tavLst>
                                        <p:tav tm="0">
                                          <p:val>
                                            <p:strVal val="#ppt_x-.2"/>
                                          </p:val>
                                        </p:tav>
                                        <p:tav tm="100000">
                                          <p:val>
                                            <p:strVal val="#ppt_x"/>
                                          </p:val>
                                        </p:tav>
                                      </p:tavLst>
                                    </p:anim>
                                    <p:anim calcmode="lin" valueType="num">
                                      <p:cBhvr>
                                        <p:cTn id="29" dur="1000" fill="hold"/>
                                        <p:tgtEl>
                                          <p:spTgt spid="617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17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6159"/>
                                        </p:tgtEl>
                                        <p:attrNameLst>
                                          <p:attrName>style.visibility</p:attrName>
                                        </p:attrNameLst>
                                      </p:cBhvr>
                                      <p:to>
                                        <p:strVal val="visible"/>
                                      </p:to>
                                    </p:set>
                                    <p:animEffect transition="in" filter="fade">
                                      <p:cBhvr>
                                        <p:cTn id="35" dur="1000"/>
                                        <p:tgtEl>
                                          <p:spTgt spid="6159"/>
                                        </p:tgtEl>
                                      </p:cBhvr>
                                    </p:animEffect>
                                    <p:anim calcmode="lin" valueType="num">
                                      <p:cBhvr>
                                        <p:cTn id="36" dur="1000" fill="hold"/>
                                        <p:tgtEl>
                                          <p:spTgt spid="6159"/>
                                        </p:tgtEl>
                                        <p:attrNameLst>
                                          <p:attrName>ppt_x</p:attrName>
                                        </p:attrNameLst>
                                      </p:cBhvr>
                                      <p:tavLst>
                                        <p:tav tm="0">
                                          <p:val>
                                            <p:strVal val="#ppt_x"/>
                                          </p:val>
                                        </p:tav>
                                        <p:tav tm="100000">
                                          <p:val>
                                            <p:strVal val="#ppt_x"/>
                                          </p:val>
                                        </p:tav>
                                      </p:tavLst>
                                    </p:anim>
                                    <p:anim calcmode="lin" valueType="num">
                                      <p:cBhvr>
                                        <p:cTn id="37" dur="1000" fill="hold"/>
                                        <p:tgtEl>
                                          <p:spTgt spid="6159"/>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179"/>
                                        </p:tgtEl>
                                        <p:attrNameLst>
                                          <p:attrName>style.visibility</p:attrName>
                                        </p:attrNameLst>
                                      </p:cBhvr>
                                      <p:to>
                                        <p:strVal val="visible"/>
                                      </p:to>
                                    </p:set>
                                    <p:animEffect transition="in" filter="box(in)">
                                      <p:cBhvr>
                                        <p:cTn id="42" dur="500"/>
                                        <p:tgtEl>
                                          <p:spTgt spid="617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7" presetClass="entr" presetSubtype="0" fill="hold" nodeType="clickEffect">
                                  <p:stCondLst>
                                    <p:cond delay="0"/>
                                  </p:stCondLst>
                                  <p:childTnLst>
                                    <p:set>
                                      <p:cBhvr>
                                        <p:cTn id="46" dur="1" fill="hold">
                                          <p:stCondLst>
                                            <p:cond delay="0"/>
                                          </p:stCondLst>
                                        </p:cTn>
                                        <p:tgtEl>
                                          <p:spTgt spid="6146"/>
                                        </p:tgtEl>
                                        <p:attrNameLst>
                                          <p:attrName>style.visibility</p:attrName>
                                        </p:attrNameLst>
                                      </p:cBhvr>
                                      <p:to>
                                        <p:strVal val="visible"/>
                                      </p:to>
                                    </p:set>
                                    <p:animEffect transition="in" filter="fade">
                                      <p:cBhvr>
                                        <p:cTn id="47" dur="1000"/>
                                        <p:tgtEl>
                                          <p:spTgt spid="6146"/>
                                        </p:tgtEl>
                                      </p:cBhvr>
                                    </p:animEffect>
                                    <p:anim calcmode="lin" valueType="num">
                                      <p:cBhvr>
                                        <p:cTn id="48" dur="1000" fill="hold"/>
                                        <p:tgtEl>
                                          <p:spTgt spid="6146"/>
                                        </p:tgtEl>
                                        <p:attrNameLst>
                                          <p:attrName>ppt_x</p:attrName>
                                        </p:attrNameLst>
                                      </p:cBhvr>
                                      <p:tavLst>
                                        <p:tav tm="0">
                                          <p:val>
                                            <p:strVal val="#ppt_x"/>
                                          </p:val>
                                        </p:tav>
                                        <p:tav tm="100000">
                                          <p:val>
                                            <p:strVal val="#ppt_x"/>
                                          </p:val>
                                        </p:tav>
                                      </p:tavLst>
                                    </p:anim>
                                    <p:anim calcmode="lin" valueType="num">
                                      <p:cBhvr>
                                        <p:cTn id="4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6180"/>
                                        </p:tgtEl>
                                        <p:attrNameLst>
                                          <p:attrName>style.visibility</p:attrName>
                                        </p:attrNameLst>
                                      </p:cBhvr>
                                      <p:to>
                                        <p:strVal val="visible"/>
                                      </p:to>
                                    </p:set>
                                    <p:anim calcmode="lin" valueType="num">
                                      <p:cBhvr>
                                        <p:cTn id="54" dur="1000" fill="hold"/>
                                        <p:tgtEl>
                                          <p:spTgt spid="6180"/>
                                        </p:tgtEl>
                                        <p:attrNameLst>
                                          <p:attrName>ppt_x</p:attrName>
                                        </p:attrNameLst>
                                      </p:cBhvr>
                                      <p:tavLst>
                                        <p:tav tm="0">
                                          <p:val>
                                            <p:strVal val="#ppt_x-.2"/>
                                          </p:val>
                                        </p:tav>
                                        <p:tav tm="100000">
                                          <p:val>
                                            <p:strVal val="#ppt_x"/>
                                          </p:val>
                                        </p:tav>
                                      </p:tavLst>
                                    </p:anim>
                                    <p:anim calcmode="lin" valueType="num">
                                      <p:cBhvr>
                                        <p:cTn id="55" dur="1000" fill="hold"/>
                                        <p:tgtEl>
                                          <p:spTgt spid="6180"/>
                                        </p:tgtEl>
                                        <p:attrNameLst>
                                          <p:attrName>ppt_y</p:attrName>
                                        </p:attrNameLst>
                                      </p:cBhvr>
                                      <p:tavLst>
                                        <p:tav tm="0">
                                          <p:val>
                                            <p:strVal val="#ppt_y"/>
                                          </p:val>
                                        </p:tav>
                                        <p:tav tm="100000">
                                          <p:val>
                                            <p:strVal val="#ppt_y"/>
                                          </p:val>
                                        </p:tav>
                                      </p:tavLst>
                                    </p:anim>
                                    <p:animEffect transition="in" filter="wipe(right)" prLst="gradientSize: 0.1">
                                      <p:cBhvr>
                                        <p:cTn id="56" dur="1000"/>
                                        <p:tgtEl>
                                          <p:spTgt spid="618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7" presetClass="entr" presetSubtype="0" fill="hold" nodeType="clickEffect">
                                  <p:stCondLst>
                                    <p:cond delay="0"/>
                                  </p:stCondLst>
                                  <p:childTnLst>
                                    <p:set>
                                      <p:cBhvr>
                                        <p:cTn id="60" dur="1" fill="hold">
                                          <p:stCondLst>
                                            <p:cond delay="0"/>
                                          </p:stCondLst>
                                        </p:cTn>
                                        <p:tgtEl>
                                          <p:spTgt spid="6153"/>
                                        </p:tgtEl>
                                        <p:attrNameLst>
                                          <p:attrName>style.visibility</p:attrName>
                                        </p:attrNameLst>
                                      </p:cBhvr>
                                      <p:to>
                                        <p:strVal val="visible"/>
                                      </p:to>
                                    </p:set>
                                    <p:animEffect transition="in" filter="fade">
                                      <p:cBhvr>
                                        <p:cTn id="61" dur="1000"/>
                                        <p:tgtEl>
                                          <p:spTgt spid="6153"/>
                                        </p:tgtEl>
                                      </p:cBhvr>
                                    </p:animEffect>
                                    <p:anim calcmode="lin" valueType="num">
                                      <p:cBhvr>
                                        <p:cTn id="62" dur="1000" fill="hold"/>
                                        <p:tgtEl>
                                          <p:spTgt spid="6153"/>
                                        </p:tgtEl>
                                        <p:attrNameLst>
                                          <p:attrName>ppt_x</p:attrName>
                                        </p:attrNameLst>
                                      </p:cBhvr>
                                      <p:tavLst>
                                        <p:tav tm="0">
                                          <p:val>
                                            <p:strVal val="#ppt_x"/>
                                          </p:val>
                                        </p:tav>
                                        <p:tav tm="100000">
                                          <p:val>
                                            <p:strVal val="#ppt_x"/>
                                          </p:val>
                                        </p:tav>
                                      </p:tavLst>
                                    </p:anim>
                                    <p:anim calcmode="lin" valueType="num">
                                      <p:cBhvr>
                                        <p:cTn id="63" dur="1000" fill="hold"/>
                                        <p:tgtEl>
                                          <p:spTgt spid="615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1000" fill="hold"/>
                                        <p:tgtEl>
                                          <p:spTgt spid="46"/>
                                        </p:tgtEl>
                                        <p:attrNameLst>
                                          <p:attrName>ppt_x</p:attrName>
                                        </p:attrNameLst>
                                      </p:cBhvr>
                                      <p:tavLst>
                                        <p:tav tm="0">
                                          <p:val>
                                            <p:strVal val="#ppt_x-.2"/>
                                          </p:val>
                                        </p:tav>
                                        <p:tav tm="100000">
                                          <p:val>
                                            <p:strVal val="#ppt_x"/>
                                          </p:val>
                                        </p:tav>
                                      </p:tavLst>
                                    </p:anim>
                                    <p:anim calcmode="lin" valueType="num">
                                      <p:cBhvr>
                                        <p:cTn id="69"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70" dur="1000"/>
                                        <p:tgtEl>
                                          <p:spTgt spid="46"/>
                                        </p:tgtEl>
                                      </p:cBhvr>
                                    </p:animEffec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1000" fill="hold"/>
                                        <p:tgtEl>
                                          <p:spTgt spid="47"/>
                                        </p:tgtEl>
                                        <p:attrNameLst>
                                          <p:attrName>ppt_x</p:attrName>
                                        </p:attrNameLst>
                                      </p:cBhvr>
                                      <p:tavLst>
                                        <p:tav tm="0">
                                          <p:val>
                                            <p:strVal val="#ppt_x-.2"/>
                                          </p:val>
                                        </p:tav>
                                        <p:tav tm="100000">
                                          <p:val>
                                            <p:strVal val="#ppt_x"/>
                                          </p:val>
                                        </p:tav>
                                      </p:tavLst>
                                    </p:anim>
                                    <p:anim calcmode="lin" valueType="num">
                                      <p:cBhvr>
                                        <p:cTn id="76"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77" dur="10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nodeType="click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1000"/>
                                        <p:tgtEl>
                                          <p:spTgt spid="48"/>
                                        </p:tgtEl>
                                      </p:cBhvr>
                                    </p:animEffect>
                                    <p:anim calcmode="lin" valueType="num">
                                      <p:cBhvr>
                                        <p:cTn id="83" dur="1000" fill="hold"/>
                                        <p:tgtEl>
                                          <p:spTgt spid="48"/>
                                        </p:tgtEl>
                                        <p:attrNameLst>
                                          <p:attrName>ppt_x</p:attrName>
                                        </p:attrNameLst>
                                      </p:cBhvr>
                                      <p:tavLst>
                                        <p:tav tm="0">
                                          <p:val>
                                            <p:strVal val="#ppt_x"/>
                                          </p:val>
                                        </p:tav>
                                        <p:tav tm="100000">
                                          <p:val>
                                            <p:strVal val="#ppt_x"/>
                                          </p:val>
                                        </p:tav>
                                      </p:tavLst>
                                    </p:anim>
                                    <p:anim calcmode="lin" valueType="num">
                                      <p:cBhvr>
                                        <p:cTn id="8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nodeType="click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1000"/>
                                        <p:tgtEl>
                                          <p:spTgt spid="51"/>
                                        </p:tgtEl>
                                      </p:cBhvr>
                                    </p:animEffect>
                                    <p:anim calcmode="lin" valueType="num">
                                      <p:cBhvr>
                                        <p:cTn id="90" dur="1000" fill="hold"/>
                                        <p:tgtEl>
                                          <p:spTgt spid="51"/>
                                        </p:tgtEl>
                                        <p:attrNameLst>
                                          <p:attrName>ppt_x</p:attrName>
                                        </p:attrNameLst>
                                      </p:cBhvr>
                                      <p:tavLst>
                                        <p:tav tm="0">
                                          <p:val>
                                            <p:strVal val="#ppt_x"/>
                                          </p:val>
                                        </p:tav>
                                        <p:tav tm="100000">
                                          <p:val>
                                            <p:strVal val="#ppt_x"/>
                                          </p:val>
                                        </p:tav>
                                      </p:tavLst>
                                    </p:anim>
                                    <p:anim calcmode="lin" valueType="num">
                                      <p:cBhvr>
                                        <p:cTn id="91"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9" presetClass="entr" presetSubtype="0" fill="hold" grpId="0" nodeType="click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p:cTn id="96" dur="1000" fill="hold"/>
                                        <p:tgtEl>
                                          <p:spTgt spid="35"/>
                                        </p:tgtEl>
                                        <p:attrNameLst>
                                          <p:attrName>ppt_x</p:attrName>
                                        </p:attrNameLst>
                                      </p:cBhvr>
                                      <p:tavLst>
                                        <p:tav tm="0">
                                          <p:val>
                                            <p:strVal val="#ppt_x-.2"/>
                                          </p:val>
                                        </p:tav>
                                        <p:tav tm="100000">
                                          <p:val>
                                            <p:strVal val="#ppt_x"/>
                                          </p:val>
                                        </p:tav>
                                      </p:tavLst>
                                    </p:anim>
                                    <p:anim calcmode="lin" valueType="num">
                                      <p:cBhvr>
                                        <p:cTn id="97"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98" dur="1000"/>
                                        <p:tgtEl>
                                          <p:spTgt spid="35"/>
                                        </p:tgtEl>
                                      </p:cBhvr>
                                    </p:animEffect>
                                  </p:childTnLst>
                                </p:cTn>
                              </p:par>
                            </p:childTnLst>
                          </p:cTn>
                        </p:par>
                      </p:childTnLst>
                    </p:cTn>
                  </p:par>
                  <p:par>
                    <p:cTn id="99" fill="hold">
                      <p:stCondLst>
                        <p:cond delay="indefinite"/>
                      </p:stCondLst>
                      <p:childTnLst>
                        <p:par>
                          <p:cTn id="100" fill="hold">
                            <p:stCondLst>
                              <p:cond delay="0"/>
                            </p:stCondLst>
                            <p:childTnLst>
                              <p:par>
                                <p:cTn id="101" presetID="29" presetClass="entr" presetSubtype="0" fill="hold" grpId="0" nodeType="click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p:cTn id="103" dur="1000" fill="hold"/>
                                        <p:tgtEl>
                                          <p:spTgt spid="36"/>
                                        </p:tgtEl>
                                        <p:attrNameLst>
                                          <p:attrName>ppt_x</p:attrName>
                                        </p:attrNameLst>
                                      </p:cBhvr>
                                      <p:tavLst>
                                        <p:tav tm="0">
                                          <p:val>
                                            <p:strVal val="#ppt_x-.2"/>
                                          </p:val>
                                        </p:tav>
                                        <p:tav tm="100000">
                                          <p:val>
                                            <p:strVal val="#ppt_x"/>
                                          </p:val>
                                        </p:tav>
                                      </p:tavLst>
                                    </p:anim>
                                    <p:anim calcmode="lin" valueType="num">
                                      <p:cBhvr>
                                        <p:cTn id="104"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0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2" grpId="0" animBg="1"/>
      <p:bldP spid="6176" grpId="0" animBg="1"/>
      <p:bldP spid="6179" grpId="0" animBg="1"/>
      <p:bldP spid="6180" grpId="0" animBg="1"/>
      <p:bldP spid="46" grpId="0" animBg="1"/>
      <p:bldP spid="47"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32" y="-612865"/>
            <a:ext cx="10058400" cy="1295400"/>
          </a:xfrm>
        </p:spPr>
        <p:txBody>
          <a:bodyPr/>
          <a:lstStyle/>
          <a:p>
            <a:r>
              <a:rPr lang="en-US" dirty="0" smtClean="0">
                <a:latin typeface="Times New Roman" panose="02020603050405020304" pitchFamily="18" charset="0"/>
                <a:cs typeface="Times New Roman" panose="02020603050405020304" pitchFamily="18" charset="0"/>
              </a:rPr>
              <a:t>Zimbabwe PS              Architecture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46677" y="1852212"/>
            <a:ext cx="10972800" cy="4411662"/>
          </a:xfrm>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sz="2000" b="1" i="1" dirty="0" smtClean="0"/>
              <a:t>Transacting Public</a:t>
            </a:r>
            <a:endParaRPr lang="en-US" sz="2000" b="1" i="1" dirty="0"/>
          </a:p>
        </p:txBody>
      </p:sp>
      <p:graphicFrame>
        <p:nvGraphicFramePr>
          <p:cNvPr id="4" name="Diagram 3"/>
          <p:cNvGraphicFramePr/>
          <p:nvPr>
            <p:extLst>
              <p:ext uri="{D42A27DB-BD31-4B8C-83A1-F6EECF244321}">
                <p14:modId xmlns:p14="http://schemas.microsoft.com/office/powerpoint/2010/main" val="1906755599"/>
              </p:ext>
            </p:extLst>
          </p:nvPr>
        </p:nvGraphicFramePr>
        <p:xfrm>
          <a:off x="1123950" y="0"/>
          <a:ext cx="99441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7095839" y="1471874"/>
            <a:ext cx="1283885" cy="914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mn-ea"/>
                <a:cs typeface="+mn-cs"/>
              </a:rPr>
              <a:t>REPSS</a:t>
            </a: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Oval 6"/>
          <p:cNvSpPr/>
          <p:nvPr/>
        </p:nvSpPr>
        <p:spPr>
          <a:xfrm>
            <a:off x="3729105" y="2690412"/>
            <a:ext cx="1105469"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mn-ea"/>
                <a:cs typeface="+mn-cs"/>
              </a:rPr>
              <a:t>EFT </a:t>
            </a: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Oval 7"/>
          <p:cNvSpPr/>
          <p:nvPr/>
        </p:nvSpPr>
        <p:spPr>
          <a:xfrm>
            <a:off x="5380343" y="5714910"/>
            <a:ext cx="1105469" cy="58474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mn-ea"/>
                <a:cs typeface="+mn-cs"/>
              </a:rPr>
              <a:t>SWIFT</a:t>
            </a: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Oval 8"/>
          <p:cNvSpPr/>
          <p:nvPr/>
        </p:nvSpPr>
        <p:spPr>
          <a:xfrm>
            <a:off x="3192847" y="1550539"/>
            <a:ext cx="1105469" cy="914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mn-ea"/>
                <a:cs typeface="+mn-cs"/>
              </a:rPr>
              <a:t>SIRESS</a:t>
            </a: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Oval 9"/>
          <p:cNvSpPr/>
          <p:nvPr/>
        </p:nvSpPr>
        <p:spPr>
          <a:xfrm>
            <a:off x="2315143" y="730552"/>
            <a:ext cx="1105469" cy="76693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mn-ea"/>
                <a:cs typeface="+mn-cs"/>
              </a:rPr>
              <a:t>Risks</a:t>
            </a: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Oval 10"/>
          <p:cNvSpPr/>
          <p:nvPr/>
        </p:nvSpPr>
        <p:spPr>
          <a:xfrm>
            <a:off x="1242294" y="4281469"/>
            <a:ext cx="1157862" cy="78866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mn-ea"/>
                <a:cs typeface="+mn-cs"/>
              </a:rPr>
              <a:t>Legal</a:t>
            </a: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Oval 11"/>
          <p:cNvSpPr/>
          <p:nvPr/>
        </p:nvSpPr>
        <p:spPr>
          <a:xfrm>
            <a:off x="7725767" y="433780"/>
            <a:ext cx="1415957" cy="914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mn-ea"/>
                <a:cs typeface="+mn-cs"/>
              </a:rPr>
              <a:t>Environmental </a:t>
            </a: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Oval 12"/>
          <p:cNvSpPr/>
          <p:nvPr/>
        </p:nvSpPr>
        <p:spPr>
          <a:xfrm>
            <a:off x="793843" y="2843474"/>
            <a:ext cx="1376151" cy="914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mn-ea"/>
                <a:cs typeface="+mn-cs"/>
              </a:rPr>
              <a:t>Technological</a:t>
            </a: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Oval 13"/>
          <p:cNvSpPr/>
          <p:nvPr/>
        </p:nvSpPr>
        <p:spPr>
          <a:xfrm>
            <a:off x="5206332" y="-27296"/>
            <a:ext cx="1105469" cy="767107"/>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mn-ea"/>
                <a:cs typeface="+mn-cs"/>
              </a:rPr>
              <a:t>Financial</a:t>
            </a: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Oval 14"/>
          <p:cNvSpPr/>
          <p:nvPr/>
        </p:nvSpPr>
        <p:spPr>
          <a:xfrm>
            <a:off x="8872458" y="4843688"/>
            <a:ext cx="1279480" cy="914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mn-ea"/>
                <a:cs typeface="+mn-cs"/>
              </a:rPr>
              <a:t>Business</a:t>
            </a: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Oval 15"/>
          <p:cNvSpPr/>
          <p:nvPr/>
        </p:nvSpPr>
        <p:spPr>
          <a:xfrm>
            <a:off x="9697585" y="3396909"/>
            <a:ext cx="1370465" cy="914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mn-ea"/>
                <a:cs typeface="+mn-cs"/>
              </a:rPr>
              <a:t>Institutional</a:t>
            </a: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Oval 16"/>
          <p:cNvSpPr/>
          <p:nvPr/>
        </p:nvSpPr>
        <p:spPr>
          <a:xfrm>
            <a:off x="9197167" y="1671769"/>
            <a:ext cx="1105469" cy="9144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mn-ea"/>
                <a:cs typeface="+mn-cs"/>
              </a:rPr>
              <a:t>Economic</a:t>
            </a: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Oval 17"/>
          <p:cNvSpPr/>
          <p:nvPr/>
        </p:nvSpPr>
        <p:spPr>
          <a:xfrm>
            <a:off x="3420612" y="3867393"/>
            <a:ext cx="1105469"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mn-ea"/>
                <a:cs typeface="+mn-cs"/>
              </a:rPr>
              <a:t>-MFS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mn-ea"/>
                <a:cs typeface="+mn-cs"/>
              </a:rPr>
              <a:t>-Agents </a:t>
            </a: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Oval 18"/>
          <p:cNvSpPr/>
          <p:nvPr/>
        </p:nvSpPr>
        <p:spPr>
          <a:xfrm>
            <a:off x="7095839" y="3847223"/>
            <a:ext cx="1105469"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mn-ea"/>
                <a:cs typeface="+mn-cs"/>
              </a:rPr>
              <a:t>Cheque</a:t>
            </a: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Oval 19"/>
          <p:cNvSpPr/>
          <p:nvPr/>
        </p:nvSpPr>
        <p:spPr>
          <a:xfrm>
            <a:off x="6711285" y="2631198"/>
            <a:ext cx="1105469"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mn-ea"/>
                <a:cs typeface="+mn-cs"/>
              </a:rPr>
              <a:t>Internet</a:t>
            </a: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Oval 20"/>
          <p:cNvSpPr/>
          <p:nvPr/>
        </p:nvSpPr>
        <p:spPr>
          <a:xfrm>
            <a:off x="5380343" y="4941455"/>
            <a:ext cx="1242130" cy="66501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mn-ea"/>
                <a:cs typeface="+mn-cs"/>
              </a:rPr>
              <a:t>Cards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mn-ea"/>
                <a:cs typeface="+mn-cs"/>
              </a:rPr>
              <a:t>POS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rgbClr val="FFFFFF"/>
                </a:solidFill>
                <a:latin typeface="Arial"/>
              </a:rPr>
              <a:t>ATMs</a:t>
            </a: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fld id="{E97799C9-84D9-46D2-A11E-BCF8A720529D}" type="slidenum">
              <a:rPr lang="en-US" smtClean="0"/>
              <a:t>11</a:t>
            </a:fld>
            <a:endParaRPr lang="en-US" dirty="0"/>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88486" y="0"/>
            <a:ext cx="903514" cy="457200"/>
          </a:xfrm>
          <a:prstGeom prst="rect">
            <a:avLst/>
          </a:prstGeom>
        </p:spPr>
      </p:pic>
    </p:spTree>
    <p:extLst>
      <p:ext uri="{BB962C8B-B14F-4D97-AF65-F5344CB8AC3E}">
        <p14:creationId xmlns:p14="http://schemas.microsoft.com/office/powerpoint/2010/main" val="384502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39576"/>
          </a:xfrm>
        </p:spPr>
        <p:txBody>
          <a:bodyPr>
            <a:normAutofit fontScale="90000"/>
          </a:bodyPr>
          <a:lstStyle/>
          <a:p>
            <a:r>
              <a:rPr lang="en-ZW" dirty="0"/>
              <a:t>Payment Systems Access Points and devices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64718051"/>
              </p:ext>
            </p:extLst>
          </p:nvPr>
        </p:nvGraphicFramePr>
        <p:xfrm>
          <a:off x="2718485" y="2556231"/>
          <a:ext cx="7562337" cy="3520704"/>
        </p:xfrm>
        <a:graphic>
          <a:graphicData uri="http://schemas.openxmlformats.org/drawingml/2006/table">
            <a:tbl>
              <a:tblPr firstRow="1" firstCol="1" bandRow="1">
                <a:tableStyleId>{5C22544A-7EE6-4342-B048-85BDC9FD1C3A}</a:tableStyleId>
              </a:tblPr>
              <a:tblGrid>
                <a:gridCol w="1128585"/>
                <a:gridCol w="917190"/>
                <a:gridCol w="1067066"/>
                <a:gridCol w="1067066"/>
                <a:gridCol w="1067066"/>
                <a:gridCol w="1067066"/>
                <a:gridCol w="1248298"/>
              </a:tblGrid>
              <a:tr h="177076">
                <a:tc gridSpan="7">
                  <a:txBody>
                    <a:bodyPr/>
                    <a:lstStyle/>
                    <a:p>
                      <a:pPr marL="0" marR="0" algn="ctr" defTabSz="457200" rtl="0" eaLnBrk="1" latinLnBrk="0" hangingPunct="1">
                        <a:lnSpc>
                          <a:spcPct val="115000"/>
                        </a:lnSpc>
                        <a:spcBef>
                          <a:spcPts val="0"/>
                        </a:spcBef>
                        <a:spcAft>
                          <a:spcPts val="1000"/>
                        </a:spcAft>
                      </a:pPr>
                      <a:r>
                        <a:rPr lang="en-ZW" sz="1200" b="1" kern="1200" dirty="0">
                          <a:solidFill>
                            <a:schemeClr val="lt1"/>
                          </a:solidFill>
                          <a:effectLst/>
                          <a:latin typeface="+mn-lt"/>
                          <a:ea typeface="+mn-ea"/>
                          <a:cs typeface="+mn-cs"/>
                        </a:rPr>
                        <a:t>Payment Systems Access Points </a:t>
                      </a:r>
                    </a:p>
                  </a:txBody>
                  <a:tcPr marL="6044" marR="6044" marT="6044" marB="0" anchor="ctr"/>
                </a:tc>
                <a:tc hMerge="1">
                  <a:txBody>
                    <a:bodyPr/>
                    <a:lstStyle/>
                    <a:p>
                      <a:endParaRPr lang="en-ZW"/>
                    </a:p>
                  </a:txBody>
                  <a:tcPr/>
                </a:tc>
                <a:tc hMerge="1">
                  <a:txBody>
                    <a:bodyPr/>
                    <a:lstStyle/>
                    <a:p>
                      <a:endParaRPr lang="en-ZW"/>
                    </a:p>
                  </a:txBody>
                  <a:tcPr/>
                </a:tc>
                <a:tc hMerge="1">
                  <a:txBody>
                    <a:bodyPr/>
                    <a:lstStyle/>
                    <a:p>
                      <a:endParaRPr lang="en-ZW"/>
                    </a:p>
                  </a:txBody>
                  <a:tcPr/>
                </a:tc>
                <a:tc hMerge="1">
                  <a:txBody>
                    <a:bodyPr/>
                    <a:lstStyle/>
                    <a:p>
                      <a:endParaRPr lang="en-ZW"/>
                    </a:p>
                  </a:txBody>
                  <a:tcPr/>
                </a:tc>
                <a:tc hMerge="1">
                  <a:txBody>
                    <a:bodyPr/>
                    <a:lstStyle/>
                    <a:p>
                      <a:endParaRPr lang="en-ZW"/>
                    </a:p>
                  </a:txBody>
                  <a:tcPr/>
                </a:tc>
                <a:tc hMerge="1">
                  <a:txBody>
                    <a:bodyPr/>
                    <a:lstStyle/>
                    <a:p>
                      <a:endParaRPr lang="en-ZW"/>
                    </a:p>
                  </a:txBody>
                  <a:tcPr/>
                </a:tc>
              </a:tr>
              <a:tr h="359039">
                <a:tc>
                  <a:txBody>
                    <a:bodyPr/>
                    <a:lstStyle/>
                    <a:p>
                      <a:pPr marL="0" marR="0">
                        <a:lnSpc>
                          <a:spcPct val="115000"/>
                        </a:lnSpc>
                        <a:spcBef>
                          <a:spcPts val="0"/>
                        </a:spcBef>
                        <a:spcAft>
                          <a:spcPts val="1000"/>
                        </a:spcAft>
                      </a:pPr>
                      <a:r>
                        <a:rPr lang="en-ZW" sz="700">
                          <a:effectLst/>
                        </a:rPr>
                        <a:t> </a:t>
                      </a:r>
                      <a:endParaRPr lang="en-ZW" sz="7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b="1" dirty="0">
                          <a:effectLst/>
                        </a:rPr>
                        <a:t>2012</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b="1">
                          <a:effectLst/>
                        </a:rPr>
                        <a:t>2013</a:t>
                      </a:r>
                      <a:endParaRPr lang="en-ZW" sz="1100" b="1">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b="1" dirty="0">
                          <a:effectLst/>
                        </a:rPr>
                        <a:t>2014</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b="1" dirty="0">
                          <a:effectLst/>
                        </a:rPr>
                        <a:t>2015</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b="1" dirty="0">
                          <a:effectLst/>
                        </a:rPr>
                        <a:t>2016</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nSpc>
                          <a:spcPct val="115000"/>
                        </a:lnSpc>
                        <a:spcBef>
                          <a:spcPts val="0"/>
                        </a:spcBef>
                        <a:spcAft>
                          <a:spcPts val="1000"/>
                        </a:spcAft>
                      </a:pPr>
                      <a:r>
                        <a:rPr lang="en-ZW" sz="1100" b="1" dirty="0">
                          <a:effectLst/>
                        </a:rPr>
                        <a:t>  </a:t>
                      </a:r>
                      <a:r>
                        <a:rPr lang="en-ZW" sz="1100" b="1" dirty="0" smtClean="0">
                          <a:effectLst/>
                        </a:rPr>
                        <a:t>     September </a:t>
                      </a:r>
                      <a:r>
                        <a:rPr lang="en-ZW" sz="1100" b="1" dirty="0">
                          <a:effectLst/>
                        </a:rPr>
                        <a:t>2017</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r>
              <a:tr h="127979">
                <a:tc>
                  <a:txBody>
                    <a:bodyPr/>
                    <a:lstStyle/>
                    <a:p>
                      <a:pPr marL="0" marR="0">
                        <a:lnSpc>
                          <a:spcPct val="115000"/>
                        </a:lnSpc>
                        <a:spcBef>
                          <a:spcPts val="0"/>
                        </a:spcBef>
                        <a:spcAft>
                          <a:spcPts val="1000"/>
                        </a:spcAft>
                      </a:pPr>
                      <a:r>
                        <a:rPr lang="en-ZW" sz="1050" dirty="0">
                          <a:effectLst/>
                        </a:rPr>
                        <a:t>ATMs</a:t>
                      </a:r>
                      <a:endParaRPr lang="en-ZW"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dirty="0">
                          <a:effectLst/>
                        </a:rPr>
                        <a:t>375</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dirty="0">
                          <a:effectLst/>
                        </a:rPr>
                        <a:t>431</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538</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556</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569</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563</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r>
              <a:tr h="127979">
                <a:tc>
                  <a:txBody>
                    <a:bodyPr/>
                    <a:lstStyle/>
                    <a:p>
                      <a:pPr marL="0" marR="0">
                        <a:lnSpc>
                          <a:spcPct val="115000"/>
                        </a:lnSpc>
                        <a:spcBef>
                          <a:spcPts val="0"/>
                        </a:spcBef>
                        <a:spcAft>
                          <a:spcPts val="1000"/>
                        </a:spcAft>
                      </a:pPr>
                      <a:r>
                        <a:rPr lang="en-ZW" sz="1050" dirty="0">
                          <a:effectLst/>
                        </a:rPr>
                        <a:t>POS</a:t>
                      </a:r>
                      <a:endParaRPr lang="en-ZW"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4,258</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dirty="0">
                          <a:effectLst/>
                        </a:rPr>
                        <a:t>6,901</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12,612</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16,363</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32,629</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dirty="0">
                          <a:effectLst/>
                        </a:rPr>
                        <a:t>50,418</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r>
              <a:tr h="359039">
                <a:tc>
                  <a:txBody>
                    <a:bodyPr/>
                    <a:lstStyle/>
                    <a:p>
                      <a:pPr marL="0" marR="0">
                        <a:lnSpc>
                          <a:spcPct val="115000"/>
                        </a:lnSpc>
                        <a:spcBef>
                          <a:spcPts val="0"/>
                        </a:spcBef>
                        <a:spcAft>
                          <a:spcPts val="1000"/>
                        </a:spcAft>
                      </a:pPr>
                      <a:r>
                        <a:rPr lang="en-ZW" sz="1050" dirty="0">
                          <a:effectLst/>
                        </a:rPr>
                        <a:t>Mobile banking Agents</a:t>
                      </a:r>
                      <a:endParaRPr lang="en-ZW"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dirty="0">
                          <a:effectLst/>
                        </a:rPr>
                        <a:t>3,223</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dirty="0">
                          <a:effectLst/>
                        </a:rPr>
                        <a:t>6,900</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dirty="0">
                          <a:effectLst/>
                        </a:rPr>
                        <a:t>25,618</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38,745</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40,590</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44,793</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r>
              <a:tr h="177076">
                <a:tc gridSpan="7">
                  <a:txBody>
                    <a:bodyPr/>
                    <a:lstStyle/>
                    <a:p>
                      <a:pPr marL="0" marR="0" algn="ctr" defTabSz="457200" rtl="0" eaLnBrk="1" latinLnBrk="0" hangingPunct="1">
                        <a:lnSpc>
                          <a:spcPct val="115000"/>
                        </a:lnSpc>
                        <a:spcBef>
                          <a:spcPts val="0"/>
                        </a:spcBef>
                        <a:spcAft>
                          <a:spcPts val="1000"/>
                        </a:spcAft>
                      </a:pPr>
                      <a:r>
                        <a:rPr lang="en-ZW" sz="1100" b="1" kern="1200" dirty="0">
                          <a:solidFill>
                            <a:schemeClr val="lt1"/>
                          </a:solidFill>
                          <a:effectLst/>
                          <a:latin typeface="+mn-lt"/>
                          <a:ea typeface="+mn-ea"/>
                          <a:cs typeface="+mn-cs"/>
                        </a:rPr>
                        <a:t>Payment Systems Access Devices</a:t>
                      </a:r>
                    </a:p>
                  </a:txBody>
                  <a:tcPr marL="6044" marR="6044" marT="6044" marB="0" anchor="ctr"/>
                </a:tc>
                <a:tc hMerge="1">
                  <a:txBody>
                    <a:bodyPr/>
                    <a:lstStyle/>
                    <a:p>
                      <a:endParaRPr lang="en-ZW"/>
                    </a:p>
                  </a:txBody>
                  <a:tcPr/>
                </a:tc>
                <a:tc hMerge="1">
                  <a:txBody>
                    <a:bodyPr/>
                    <a:lstStyle/>
                    <a:p>
                      <a:endParaRPr lang="en-ZW"/>
                    </a:p>
                  </a:txBody>
                  <a:tcPr/>
                </a:tc>
                <a:tc hMerge="1">
                  <a:txBody>
                    <a:bodyPr/>
                    <a:lstStyle/>
                    <a:p>
                      <a:endParaRPr lang="en-ZW"/>
                    </a:p>
                  </a:txBody>
                  <a:tcPr/>
                </a:tc>
                <a:tc hMerge="1">
                  <a:txBody>
                    <a:bodyPr/>
                    <a:lstStyle/>
                    <a:p>
                      <a:endParaRPr lang="en-ZW"/>
                    </a:p>
                  </a:txBody>
                  <a:tcPr/>
                </a:tc>
                <a:tc hMerge="1">
                  <a:txBody>
                    <a:bodyPr/>
                    <a:lstStyle/>
                    <a:p>
                      <a:endParaRPr lang="en-ZW"/>
                    </a:p>
                  </a:txBody>
                  <a:tcPr/>
                </a:tc>
                <a:tc hMerge="1">
                  <a:txBody>
                    <a:bodyPr/>
                    <a:lstStyle/>
                    <a:p>
                      <a:endParaRPr lang="en-ZW"/>
                    </a:p>
                  </a:txBody>
                  <a:tcPr/>
                </a:tc>
              </a:tr>
              <a:tr h="219891">
                <a:tc>
                  <a:txBody>
                    <a:bodyPr/>
                    <a:lstStyle/>
                    <a:p>
                      <a:pPr marL="0" marR="0">
                        <a:lnSpc>
                          <a:spcPct val="115000"/>
                        </a:lnSpc>
                        <a:spcBef>
                          <a:spcPts val="0"/>
                        </a:spcBef>
                        <a:spcAft>
                          <a:spcPts val="1000"/>
                        </a:spcAft>
                      </a:pPr>
                      <a:r>
                        <a:rPr lang="en-ZW" sz="1050" dirty="0">
                          <a:effectLst/>
                        </a:rPr>
                        <a:t>Debit Cards</a:t>
                      </a:r>
                      <a:endParaRPr lang="en-ZW"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1,582,480</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2,246,659</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dirty="0">
                          <a:effectLst/>
                        </a:rPr>
                        <a:t>3,613,781</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dirty="0">
                          <a:effectLst/>
                        </a:rPr>
                        <a:t>2,365,160</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3,127,153</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4,186,957</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r>
              <a:tr h="219891">
                <a:tc>
                  <a:txBody>
                    <a:bodyPr/>
                    <a:lstStyle/>
                    <a:p>
                      <a:pPr marL="0" marR="0">
                        <a:lnSpc>
                          <a:spcPct val="115000"/>
                        </a:lnSpc>
                        <a:spcBef>
                          <a:spcPts val="0"/>
                        </a:spcBef>
                        <a:spcAft>
                          <a:spcPts val="1000"/>
                        </a:spcAft>
                      </a:pPr>
                      <a:r>
                        <a:rPr lang="en-ZW" sz="1050" dirty="0">
                          <a:effectLst/>
                        </a:rPr>
                        <a:t>Credit Cards</a:t>
                      </a:r>
                      <a:endParaRPr lang="en-ZW"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8,548</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7,221</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dirty="0">
                          <a:effectLst/>
                        </a:rPr>
                        <a:t>9,547</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dirty="0">
                          <a:effectLst/>
                        </a:rPr>
                        <a:t>10,854</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16,030</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17,806</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r>
              <a:tr h="219891">
                <a:tc>
                  <a:txBody>
                    <a:bodyPr/>
                    <a:lstStyle/>
                    <a:p>
                      <a:pPr marL="0" marR="0">
                        <a:lnSpc>
                          <a:spcPct val="115000"/>
                        </a:lnSpc>
                        <a:spcBef>
                          <a:spcPts val="0"/>
                        </a:spcBef>
                        <a:spcAft>
                          <a:spcPts val="1000"/>
                        </a:spcAft>
                      </a:pPr>
                      <a:r>
                        <a:rPr lang="en-ZW" sz="1050" dirty="0">
                          <a:effectLst/>
                        </a:rPr>
                        <a:t>Prepaid Cards</a:t>
                      </a:r>
                      <a:endParaRPr lang="en-ZW"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292,303</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17,599</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dirty="0">
                          <a:effectLst/>
                        </a:rPr>
                        <a:t>28,881</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dirty="0">
                          <a:effectLst/>
                        </a:rPr>
                        <a:t>30,125</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dirty="0">
                          <a:effectLst/>
                        </a:rPr>
                        <a:t>43,288</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62,517</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r>
              <a:tr h="123917">
                <a:tc>
                  <a:txBody>
                    <a:bodyPr/>
                    <a:lstStyle/>
                    <a:p>
                      <a:pPr marL="0" marR="0">
                        <a:lnSpc>
                          <a:spcPct val="115000"/>
                        </a:lnSpc>
                        <a:spcBef>
                          <a:spcPts val="0"/>
                        </a:spcBef>
                        <a:spcAft>
                          <a:spcPts val="1000"/>
                        </a:spcAft>
                      </a:pPr>
                      <a:r>
                        <a:rPr lang="en-ZW" sz="1050" dirty="0">
                          <a:effectLst/>
                        </a:rPr>
                        <a:t> </a:t>
                      </a:r>
                      <a:endParaRPr lang="en-ZW"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 </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 </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 </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dirty="0">
                          <a:effectLst/>
                        </a:rPr>
                        <a:t> </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dirty="0">
                          <a:effectLst/>
                        </a:rPr>
                        <a:t> </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 </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r>
              <a:tr h="541002">
                <a:tc>
                  <a:txBody>
                    <a:bodyPr/>
                    <a:lstStyle/>
                    <a:p>
                      <a:pPr marL="0" marR="0">
                        <a:lnSpc>
                          <a:spcPct val="115000"/>
                        </a:lnSpc>
                        <a:spcBef>
                          <a:spcPts val="0"/>
                        </a:spcBef>
                        <a:spcAft>
                          <a:spcPts val="1000"/>
                        </a:spcAft>
                      </a:pPr>
                      <a:r>
                        <a:rPr lang="en-ZW" sz="1050" dirty="0">
                          <a:effectLst/>
                        </a:rPr>
                        <a:t>Active Mobile Banking Subscribers</a:t>
                      </a:r>
                      <a:endParaRPr lang="en-ZW"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826,442</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2,444,340</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6,060,630</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dirty="0">
                          <a:effectLst/>
                        </a:rPr>
                        <a:t>4,683,959</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dirty="0">
                          <a:effectLst/>
                        </a:rPr>
                        <a:t>3,279,049</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dirty="0" smtClean="0">
                          <a:effectLst/>
                        </a:rPr>
                        <a:t>3,821,865</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r>
              <a:tr h="541002">
                <a:tc>
                  <a:txBody>
                    <a:bodyPr/>
                    <a:lstStyle/>
                    <a:p>
                      <a:pPr marL="0" marR="0">
                        <a:lnSpc>
                          <a:spcPct val="115000"/>
                        </a:lnSpc>
                        <a:spcBef>
                          <a:spcPts val="0"/>
                        </a:spcBef>
                        <a:spcAft>
                          <a:spcPts val="1000"/>
                        </a:spcAft>
                      </a:pPr>
                      <a:r>
                        <a:rPr lang="en-ZW" sz="1050" dirty="0">
                          <a:effectLst/>
                        </a:rPr>
                        <a:t>Active Internet Banking Subscribers</a:t>
                      </a:r>
                      <a:endParaRPr lang="en-ZW"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40,920</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52,105</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78,548</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a:effectLst/>
                        </a:rPr>
                        <a:t>108,662</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dirty="0">
                          <a:effectLst/>
                        </a:rPr>
                        <a:t>168,339</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c>
                  <a:txBody>
                    <a:bodyPr/>
                    <a:lstStyle/>
                    <a:p>
                      <a:pPr marL="0" marR="0" algn="r">
                        <a:lnSpc>
                          <a:spcPct val="115000"/>
                        </a:lnSpc>
                        <a:spcBef>
                          <a:spcPts val="0"/>
                        </a:spcBef>
                        <a:spcAft>
                          <a:spcPts val="1000"/>
                        </a:spcAft>
                      </a:pPr>
                      <a:r>
                        <a:rPr lang="en-ZW" sz="1100" dirty="0">
                          <a:effectLst/>
                        </a:rPr>
                        <a:t>250,681</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44" marR="6044" marT="6044" marB="0" anchor="ctr"/>
                </a:tc>
              </a:tr>
            </a:tbl>
          </a:graphicData>
        </a:graphic>
      </p:graphicFrame>
      <p:sp>
        <p:nvSpPr>
          <p:cNvPr id="4" name="Date Placeholder 3"/>
          <p:cNvSpPr>
            <a:spLocks noGrp="1"/>
          </p:cNvSpPr>
          <p:nvPr>
            <p:ph type="dt" sz="half" idx="10"/>
          </p:nvPr>
        </p:nvSpPr>
        <p:spPr>
          <a:xfrm>
            <a:off x="9025049" y="6006070"/>
            <a:ext cx="1600200" cy="279400"/>
          </a:xfrm>
        </p:spPr>
        <p:txBody>
          <a:bodyPr/>
          <a:lstStyle/>
          <a:p>
            <a:fld id="{9B3E3BFB-DB36-406E-8D35-82C9114C75BA}" type="datetime1">
              <a:rPr lang="en-ZW" smtClean="0"/>
              <a:t>10/16/2017</a:t>
            </a:fld>
            <a:endParaRPr lang="en-ZW" dirty="0"/>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12</a:t>
            </a:fld>
            <a:endParaRPr lang="en-ZW"/>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486" y="0"/>
            <a:ext cx="903514" cy="457200"/>
          </a:xfrm>
          <a:prstGeom prst="rect">
            <a:avLst/>
          </a:prstGeom>
        </p:spPr>
      </p:pic>
    </p:spTree>
    <p:extLst>
      <p:ext uri="{BB962C8B-B14F-4D97-AF65-F5344CB8AC3E}">
        <p14:creationId xmlns:p14="http://schemas.microsoft.com/office/powerpoint/2010/main" val="132236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879619"/>
          </a:xfrm>
        </p:spPr>
        <p:txBody>
          <a:bodyPr>
            <a:normAutofit fontScale="90000"/>
          </a:bodyPr>
          <a:lstStyle/>
          <a:p>
            <a:r>
              <a:rPr lang="en-ZW" dirty="0"/>
              <a:t>Retail Payment Streams Values and Volumes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85211799"/>
              </p:ext>
            </p:extLst>
          </p:nvPr>
        </p:nvGraphicFramePr>
        <p:xfrm>
          <a:off x="2240696" y="2512545"/>
          <a:ext cx="8311977" cy="3377508"/>
        </p:xfrm>
        <a:graphic>
          <a:graphicData uri="http://schemas.openxmlformats.org/drawingml/2006/table">
            <a:tbl>
              <a:tblPr firstRow="1" firstCol="1" bandRow="1">
                <a:tableStyleId>{5C22544A-7EE6-4342-B048-85BDC9FD1C3A}</a:tableStyleId>
              </a:tblPr>
              <a:tblGrid>
                <a:gridCol w="1257051"/>
                <a:gridCol w="484193"/>
                <a:gridCol w="788488"/>
                <a:gridCol w="788488"/>
                <a:gridCol w="788488"/>
                <a:gridCol w="788488"/>
                <a:gridCol w="788488"/>
                <a:gridCol w="788488"/>
                <a:gridCol w="788488"/>
                <a:gridCol w="1051317"/>
              </a:tblGrid>
              <a:tr h="364541">
                <a:tc>
                  <a:txBody>
                    <a:bodyPr/>
                    <a:lstStyle/>
                    <a:p>
                      <a:pPr marL="0" marR="0" algn="ctr">
                        <a:lnSpc>
                          <a:spcPct val="115000"/>
                        </a:lnSpc>
                        <a:spcBef>
                          <a:spcPts val="0"/>
                        </a:spcBef>
                        <a:spcAft>
                          <a:spcPts val="1000"/>
                        </a:spcAft>
                      </a:pPr>
                      <a:r>
                        <a:rPr lang="en-ZW" sz="1000" dirty="0">
                          <a:effectLst/>
                        </a:rPr>
                        <a:t>PAYMENT STREAMS </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ctr">
                        <a:lnSpc>
                          <a:spcPct val="115000"/>
                        </a:lnSpc>
                        <a:spcBef>
                          <a:spcPts val="0"/>
                        </a:spcBef>
                        <a:spcAft>
                          <a:spcPts val="1000"/>
                        </a:spcAft>
                      </a:pPr>
                      <a:r>
                        <a:rPr lang="en-ZW" sz="1050" b="1">
                          <a:effectLst/>
                        </a:rPr>
                        <a:t>2009</a:t>
                      </a:r>
                      <a:endParaRPr lang="en-ZW" sz="1050" b="1">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ctr">
                        <a:lnSpc>
                          <a:spcPct val="115000"/>
                        </a:lnSpc>
                        <a:spcBef>
                          <a:spcPts val="0"/>
                        </a:spcBef>
                        <a:spcAft>
                          <a:spcPts val="1000"/>
                        </a:spcAft>
                      </a:pPr>
                      <a:r>
                        <a:rPr lang="en-ZW" sz="1050" b="1">
                          <a:effectLst/>
                        </a:rPr>
                        <a:t>2010</a:t>
                      </a:r>
                      <a:endParaRPr lang="en-ZW" sz="1050" b="1">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ctr">
                        <a:lnSpc>
                          <a:spcPct val="115000"/>
                        </a:lnSpc>
                        <a:spcBef>
                          <a:spcPts val="0"/>
                        </a:spcBef>
                        <a:spcAft>
                          <a:spcPts val="1000"/>
                        </a:spcAft>
                      </a:pPr>
                      <a:r>
                        <a:rPr lang="en-ZW" sz="1050" b="1">
                          <a:effectLst/>
                        </a:rPr>
                        <a:t>2011</a:t>
                      </a:r>
                      <a:endParaRPr lang="en-ZW" sz="1050" b="1">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ctr">
                        <a:lnSpc>
                          <a:spcPct val="115000"/>
                        </a:lnSpc>
                        <a:spcBef>
                          <a:spcPts val="0"/>
                        </a:spcBef>
                        <a:spcAft>
                          <a:spcPts val="1000"/>
                        </a:spcAft>
                      </a:pPr>
                      <a:r>
                        <a:rPr lang="en-ZW" sz="1050" b="1">
                          <a:effectLst/>
                        </a:rPr>
                        <a:t>2012</a:t>
                      </a:r>
                      <a:endParaRPr lang="en-ZW" sz="1050" b="1">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ctr">
                        <a:lnSpc>
                          <a:spcPct val="115000"/>
                        </a:lnSpc>
                        <a:spcBef>
                          <a:spcPts val="0"/>
                        </a:spcBef>
                        <a:spcAft>
                          <a:spcPts val="1000"/>
                        </a:spcAft>
                      </a:pPr>
                      <a:r>
                        <a:rPr lang="en-ZW" sz="1050" b="1">
                          <a:effectLst/>
                        </a:rPr>
                        <a:t>2013</a:t>
                      </a:r>
                      <a:endParaRPr lang="en-ZW" sz="1050" b="1">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ctr">
                        <a:lnSpc>
                          <a:spcPct val="115000"/>
                        </a:lnSpc>
                        <a:spcBef>
                          <a:spcPts val="0"/>
                        </a:spcBef>
                        <a:spcAft>
                          <a:spcPts val="1000"/>
                        </a:spcAft>
                      </a:pPr>
                      <a:r>
                        <a:rPr lang="en-ZW" sz="1050" b="1">
                          <a:effectLst/>
                        </a:rPr>
                        <a:t>2014</a:t>
                      </a:r>
                      <a:endParaRPr lang="en-ZW" sz="1050" b="1">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ctr">
                        <a:lnSpc>
                          <a:spcPct val="115000"/>
                        </a:lnSpc>
                        <a:spcBef>
                          <a:spcPts val="0"/>
                        </a:spcBef>
                        <a:spcAft>
                          <a:spcPts val="1000"/>
                        </a:spcAft>
                      </a:pPr>
                      <a:r>
                        <a:rPr lang="en-ZW" sz="1050" b="1">
                          <a:effectLst/>
                        </a:rPr>
                        <a:t>2015</a:t>
                      </a:r>
                      <a:endParaRPr lang="en-ZW" sz="1050" b="1">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ctr">
                        <a:lnSpc>
                          <a:spcPct val="115000"/>
                        </a:lnSpc>
                        <a:spcBef>
                          <a:spcPts val="0"/>
                        </a:spcBef>
                        <a:spcAft>
                          <a:spcPts val="1000"/>
                        </a:spcAft>
                      </a:pPr>
                      <a:r>
                        <a:rPr lang="en-ZW" sz="1050" b="1">
                          <a:effectLst/>
                        </a:rPr>
                        <a:t>2016</a:t>
                      </a:r>
                      <a:endParaRPr lang="en-ZW" sz="1050" b="1">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ctr">
                        <a:lnSpc>
                          <a:spcPct val="115000"/>
                        </a:lnSpc>
                        <a:spcBef>
                          <a:spcPts val="0"/>
                        </a:spcBef>
                        <a:spcAft>
                          <a:spcPts val="1000"/>
                        </a:spcAft>
                      </a:pPr>
                      <a:r>
                        <a:rPr lang="en-ZW" sz="1050" b="1" dirty="0">
                          <a:effectLst/>
                        </a:rPr>
                        <a:t> September 2017 </a:t>
                      </a:r>
                      <a:endParaRPr lang="en-ZW"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r>
              <a:tr h="201024">
                <a:tc>
                  <a:txBody>
                    <a:bodyPr/>
                    <a:lstStyle/>
                    <a:p>
                      <a:pPr marL="0" marR="0">
                        <a:lnSpc>
                          <a:spcPct val="115000"/>
                        </a:lnSpc>
                        <a:spcBef>
                          <a:spcPts val="0"/>
                        </a:spcBef>
                        <a:spcAft>
                          <a:spcPts val="1000"/>
                        </a:spcAft>
                      </a:pPr>
                      <a:r>
                        <a:rPr lang="en-ZW" sz="1000">
                          <a:effectLst/>
                        </a:rPr>
                        <a:t> </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gridSpan="9">
                  <a:txBody>
                    <a:bodyPr/>
                    <a:lstStyle/>
                    <a:p>
                      <a:pPr marL="0" marR="0" algn="ctr">
                        <a:lnSpc>
                          <a:spcPct val="115000"/>
                        </a:lnSpc>
                        <a:spcBef>
                          <a:spcPts val="0"/>
                        </a:spcBef>
                        <a:spcAft>
                          <a:spcPts val="1000"/>
                        </a:spcAft>
                      </a:pPr>
                      <a:r>
                        <a:rPr lang="en-ZW" sz="1000" dirty="0">
                          <a:effectLst/>
                        </a:rPr>
                        <a:t> </a:t>
                      </a:r>
                      <a:r>
                        <a:rPr lang="en-ZW" sz="1000" b="1" dirty="0">
                          <a:effectLst/>
                        </a:rPr>
                        <a:t>VALUES IN MILLIONS </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hMerge="1">
                  <a:txBody>
                    <a:bodyPr/>
                    <a:lstStyle/>
                    <a:p>
                      <a:endParaRPr lang="en-ZW"/>
                    </a:p>
                  </a:txBody>
                  <a:tcPr/>
                </a:tc>
                <a:tc hMerge="1">
                  <a:txBody>
                    <a:bodyPr/>
                    <a:lstStyle/>
                    <a:p>
                      <a:endParaRPr lang="en-ZW"/>
                    </a:p>
                  </a:txBody>
                  <a:tcPr/>
                </a:tc>
                <a:tc hMerge="1">
                  <a:txBody>
                    <a:bodyPr/>
                    <a:lstStyle/>
                    <a:p>
                      <a:endParaRPr lang="en-ZW"/>
                    </a:p>
                  </a:txBody>
                  <a:tcPr/>
                </a:tc>
                <a:tc hMerge="1">
                  <a:txBody>
                    <a:bodyPr/>
                    <a:lstStyle/>
                    <a:p>
                      <a:endParaRPr lang="en-ZW"/>
                    </a:p>
                  </a:txBody>
                  <a:tcPr/>
                </a:tc>
                <a:tc hMerge="1">
                  <a:txBody>
                    <a:bodyPr/>
                    <a:lstStyle/>
                    <a:p>
                      <a:endParaRPr lang="en-ZW"/>
                    </a:p>
                  </a:txBody>
                  <a:tcPr/>
                </a:tc>
                <a:tc hMerge="1">
                  <a:txBody>
                    <a:bodyPr/>
                    <a:lstStyle/>
                    <a:p>
                      <a:endParaRPr lang="en-ZW"/>
                    </a:p>
                  </a:txBody>
                  <a:tcPr/>
                </a:tc>
                <a:tc hMerge="1">
                  <a:txBody>
                    <a:bodyPr/>
                    <a:lstStyle/>
                    <a:p>
                      <a:endParaRPr lang="en-ZW"/>
                    </a:p>
                  </a:txBody>
                  <a:tcPr/>
                </a:tc>
                <a:tc hMerge="1">
                  <a:txBody>
                    <a:bodyPr/>
                    <a:lstStyle/>
                    <a:p>
                      <a:endParaRPr lang="en-ZW"/>
                    </a:p>
                  </a:txBody>
                  <a:tcPr/>
                </a:tc>
              </a:tr>
              <a:tr h="204805">
                <a:tc>
                  <a:txBody>
                    <a:bodyPr/>
                    <a:lstStyle/>
                    <a:p>
                      <a:pPr marL="0" marR="0">
                        <a:lnSpc>
                          <a:spcPct val="115000"/>
                        </a:lnSpc>
                        <a:spcBef>
                          <a:spcPts val="0"/>
                        </a:spcBef>
                        <a:spcAft>
                          <a:spcPts val="1000"/>
                        </a:spcAft>
                      </a:pPr>
                      <a:r>
                        <a:rPr lang="en-ZW" sz="1000">
                          <a:effectLst/>
                        </a:rPr>
                        <a:t>CHEQUE</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5.07</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42.41</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64.38</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72.56</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142.84</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131.79</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144.13</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113.08</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55.55</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r>
              <a:tr h="204805">
                <a:tc>
                  <a:txBody>
                    <a:bodyPr/>
                    <a:lstStyle/>
                    <a:p>
                      <a:pPr marL="0" marR="0">
                        <a:lnSpc>
                          <a:spcPct val="115000"/>
                        </a:lnSpc>
                        <a:spcBef>
                          <a:spcPts val="0"/>
                        </a:spcBef>
                        <a:spcAft>
                          <a:spcPts val="1000"/>
                        </a:spcAft>
                      </a:pPr>
                      <a:r>
                        <a:rPr lang="en-ZW" sz="1000">
                          <a:effectLst/>
                        </a:rPr>
                        <a:t>POS</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9.31</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54.73</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248.6</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741.81</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1,450.47</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1,527.57</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1,723.03</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2,898.44</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4,501.28</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r>
              <a:tr h="204805">
                <a:tc>
                  <a:txBody>
                    <a:bodyPr/>
                    <a:lstStyle/>
                    <a:p>
                      <a:pPr marL="0" marR="0">
                        <a:lnSpc>
                          <a:spcPct val="115000"/>
                        </a:lnSpc>
                        <a:spcBef>
                          <a:spcPts val="0"/>
                        </a:spcBef>
                        <a:spcAft>
                          <a:spcPts val="1000"/>
                        </a:spcAft>
                      </a:pPr>
                      <a:r>
                        <a:rPr lang="en-ZW" sz="1000">
                          <a:effectLst/>
                        </a:rPr>
                        <a:t>ATMS</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21.06</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312.82</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902.41</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1,624.00</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2,381.86</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3,187.77</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3,854.34</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2,283.53</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376.4</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r>
              <a:tr h="204805">
                <a:tc>
                  <a:txBody>
                    <a:bodyPr/>
                    <a:lstStyle/>
                    <a:p>
                      <a:pPr marL="0" marR="0">
                        <a:lnSpc>
                          <a:spcPct val="115000"/>
                        </a:lnSpc>
                        <a:spcBef>
                          <a:spcPts val="0"/>
                        </a:spcBef>
                        <a:spcAft>
                          <a:spcPts val="1000"/>
                        </a:spcAft>
                      </a:pPr>
                      <a:r>
                        <a:rPr lang="en-ZW" sz="1000">
                          <a:effectLst/>
                        </a:rPr>
                        <a:t>MOBILE </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0.62</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1.2</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8.1</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381.61</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2,091.01</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3,634.40</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4,645.89</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5,815.86</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10,002.29</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r>
              <a:tr h="204805">
                <a:tc>
                  <a:txBody>
                    <a:bodyPr/>
                    <a:lstStyle/>
                    <a:p>
                      <a:pPr marL="0" marR="0">
                        <a:lnSpc>
                          <a:spcPct val="115000"/>
                        </a:lnSpc>
                        <a:spcBef>
                          <a:spcPts val="0"/>
                        </a:spcBef>
                        <a:spcAft>
                          <a:spcPts val="1000"/>
                        </a:spcAft>
                      </a:pPr>
                      <a:r>
                        <a:rPr lang="en-ZW" sz="1000">
                          <a:effectLst/>
                        </a:rPr>
                        <a:t>INTERNET</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23.48</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123.9</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532.08</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1,102.11</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1,361.83</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1,223.00</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1,614.13</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2,503.91</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4,400.85</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r>
              <a:tr h="361845">
                <a:tc>
                  <a:txBody>
                    <a:bodyPr/>
                    <a:lstStyle/>
                    <a:p>
                      <a:pPr marL="0" marR="0">
                        <a:lnSpc>
                          <a:spcPct val="115000"/>
                        </a:lnSpc>
                        <a:spcBef>
                          <a:spcPts val="0"/>
                        </a:spcBef>
                        <a:spcAft>
                          <a:spcPts val="1000"/>
                        </a:spcAft>
                      </a:pPr>
                      <a:r>
                        <a:rPr lang="en-ZW" sz="1000">
                          <a:effectLst/>
                        </a:rPr>
                        <a:t>TOTAL VALUE</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000" b="1" dirty="0">
                          <a:effectLst/>
                        </a:rPr>
                        <a:t>59.54</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000" b="1" dirty="0">
                          <a:effectLst/>
                        </a:rPr>
                        <a:t>535.06</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000" b="1" dirty="0">
                          <a:effectLst/>
                        </a:rPr>
                        <a:t>1,755.57</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000" b="1" dirty="0">
                          <a:effectLst/>
                        </a:rPr>
                        <a:t>3,922.09</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000" b="1" dirty="0">
                          <a:effectLst/>
                        </a:rPr>
                        <a:t>7,428.01</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000" b="1" dirty="0">
                          <a:effectLst/>
                        </a:rPr>
                        <a:t>9,704.53</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000" b="1" dirty="0">
                          <a:effectLst/>
                        </a:rPr>
                        <a:t>11,981.52</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000" b="1" dirty="0">
                          <a:effectLst/>
                        </a:rPr>
                        <a:t>13,614.82</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000" b="1" dirty="0">
                          <a:effectLst/>
                        </a:rPr>
                        <a:t>19,336.37</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r>
              <a:tr h="201024">
                <a:tc>
                  <a:txBody>
                    <a:bodyPr/>
                    <a:lstStyle/>
                    <a:p>
                      <a:pPr marL="0" marR="0">
                        <a:lnSpc>
                          <a:spcPct val="115000"/>
                        </a:lnSpc>
                        <a:spcBef>
                          <a:spcPts val="0"/>
                        </a:spcBef>
                        <a:spcAft>
                          <a:spcPts val="1000"/>
                        </a:spcAft>
                      </a:pPr>
                      <a:r>
                        <a:rPr lang="en-ZW" sz="1000">
                          <a:effectLst/>
                        </a:rPr>
                        <a:t> </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gridSpan="9">
                  <a:txBody>
                    <a:bodyPr/>
                    <a:lstStyle/>
                    <a:p>
                      <a:pPr marL="0" marR="0" algn="ctr">
                        <a:lnSpc>
                          <a:spcPct val="115000"/>
                        </a:lnSpc>
                        <a:spcBef>
                          <a:spcPts val="0"/>
                        </a:spcBef>
                        <a:spcAft>
                          <a:spcPts val="1000"/>
                        </a:spcAft>
                      </a:pPr>
                      <a:r>
                        <a:rPr lang="en-ZW" sz="1000" dirty="0">
                          <a:effectLst/>
                        </a:rPr>
                        <a:t> </a:t>
                      </a:r>
                      <a:r>
                        <a:rPr lang="en-ZW" sz="1000" b="1" dirty="0">
                          <a:effectLst/>
                        </a:rPr>
                        <a:t>VOLUMES IN MILLIONS</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hMerge="1">
                  <a:txBody>
                    <a:bodyPr/>
                    <a:lstStyle/>
                    <a:p>
                      <a:endParaRPr lang="en-ZW"/>
                    </a:p>
                  </a:txBody>
                  <a:tcPr/>
                </a:tc>
                <a:tc hMerge="1">
                  <a:txBody>
                    <a:bodyPr/>
                    <a:lstStyle/>
                    <a:p>
                      <a:endParaRPr lang="en-ZW"/>
                    </a:p>
                  </a:txBody>
                  <a:tcPr/>
                </a:tc>
                <a:tc hMerge="1">
                  <a:txBody>
                    <a:bodyPr/>
                    <a:lstStyle/>
                    <a:p>
                      <a:endParaRPr lang="en-ZW"/>
                    </a:p>
                  </a:txBody>
                  <a:tcPr/>
                </a:tc>
                <a:tc hMerge="1">
                  <a:txBody>
                    <a:bodyPr/>
                    <a:lstStyle/>
                    <a:p>
                      <a:endParaRPr lang="en-ZW"/>
                    </a:p>
                  </a:txBody>
                  <a:tcPr/>
                </a:tc>
                <a:tc hMerge="1">
                  <a:txBody>
                    <a:bodyPr/>
                    <a:lstStyle/>
                    <a:p>
                      <a:endParaRPr lang="en-ZW"/>
                    </a:p>
                  </a:txBody>
                  <a:tcPr/>
                </a:tc>
                <a:tc hMerge="1">
                  <a:txBody>
                    <a:bodyPr/>
                    <a:lstStyle/>
                    <a:p>
                      <a:endParaRPr lang="en-ZW"/>
                    </a:p>
                  </a:txBody>
                  <a:tcPr/>
                </a:tc>
                <a:tc hMerge="1">
                  <a:txBody>
                    <a:bodyPr/>
                    <a:lstStyle/>
                    <a:p>
                      <a:endParaRPr lang="en-ZW"/>
                    </a:p>
                  </a:txBody>
                  <a:tcPr/>
                </a:tc>
                <a:tc hMerge="1">
                  <a:txBody>
                    <a:bodyPr/>
                    <a:lstStyle/>
                    <a:p>
                      <a:endParaRPr lang="en-ZW"/>
                    </a:p>
                  </a:txBody>
                  <a:tcPr/>
                </a:tc>
              </a:tr>
              <a:tr h="204805">
                <a:tc>
                  <a:txBody>
                    <a:bodyPr/>
                    <a:lstStyle/>
                    <a:p>
                      <a:pPr marL="0" marR="0">
                        <a:lnSpc>
                          <a:spcPct val="115000"/>
                        </a:lnSpc>
                        <a:spcBef>
                          <a:spcPts val="0"/>
                        </a:spcBef>
                        <a:spcAft>
                          <a:spcPts val="1000"/>
                        </a:spcAft>
                      </a:pPr>
                      <a:r>
                        <a:rPr lang="en-ZW" sz="1000">
                          <a:effectLst/>
                        </a:rPr>
                        <a:t>CHEQUE</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0.02</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0.17</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0.26</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0.29</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0.38</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0.37</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0.36</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0.35</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0.22</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r>
              <a:tr h="204805">
                <a:tc>
                  <a:txBody>
                    <a:bodyPr/>
                    <a:lstStyle/>
                    <a:p>
                      <a:pPr marL="0" marR="0">
                        <a:lnSpc>
                          <a:spcPct val="115000"/>
                        </a:lnSpc>
                        <a:spcBef>
                          <a:spcPts val="0"/>
                        </a:spcBef>
                        <a:spcAft>
                          <a:spcPts val="1000"/>
                        </a:spcAft>
                      </a:pPr>
                      <a:r>
                        <a:rPr lang="en-ZW" sz="1000">
                          <a:effectLst/>
                        </a:rPr>
                        <a:t>POS</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0.4</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1.28</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4.34</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8.71</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12.01</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14</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14.54</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52.41</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141.57</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r>
              <a:tr h="204805">
                <a:tc>
                  <a:txBody>
                    <a:bodyPr/>
                    <a:lstStyle/>
                    <a:p>
                      <a:pPr marL="0" marR="0">
                        <a:lnSpc>
                          <a:spcPct val="115000"/>
                        </a:lnSpc>
                        <a:spcBef>
                          <a:spcPts val="0"/>
                        </a:spcBef>
                        <a:spcAft>
                          <a:spcPts val="1000"/>
                        </a:spcAft>
                      </a:pPr>
                      <a:r>
                        <a:rPr lang="en-ZW" sz="1000">
                          <a:effectLst/>
                        </a:rPr>
                        <a:t>ATMs</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0.33</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1.98</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4.14</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6.78</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9.63</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12.14</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dirty="0">
                          <a:effectLst/>
                        </a:rPr>
                        <a:t>13.41</a:t>
                      </a:r>
                      <a:endParaRPr lang="en-ZW"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12.33</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6.93</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r>
              <a:tr h="204805">
                <a:tc>
                  <a:txBody>
                    <a:bodyPr/>
                    <a:lstStyle/>
                    <a:p>
                      <a:pPr marL="0" marR="0">
                        <a:lnSpc>
                          <a:spcPct val="115000"/>
                        </a:lnSpc>
                        <a:spcBef>
                          <a:spcPts val="0"/>
                        </a:spcBef>
                        <a:spcAft>
                          <a:spcPts val="1000"/>
                        </a:spcAft>
                      </a:pPr>
                      <a:r>
                        <a:rPr lang="en-ZW" sz="1000">
                          <a:effectLst/>
                        </a:rPr>
                        <a:t>MOBILE </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0.2</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0.42</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2.3</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19.96</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119.14</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178.51</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228.2</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298.59</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446.06</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r>
              <a:tr h="204805">
                <a:tc>
                  <a:txBody>
                    <a:bodyPr/>
                    <a:lstStyle/>
                    <a:p>
                      <a:pPr marL="0" marR="0">
                        <a:lnSpc>
                          <a:spcPct val="115000"/>
                        </a:lnSpc>
                        <a:spcBef>
                          <a:spcPts val="0"/>
                        </a:spcBef>
                        <a:spcAft>
                          <a:spcPts val="1000"/>
                        </a:spcAft>
                      </a:pPr>
                      <a:r>
                        <a:rPr lang="en-ZW" sz="1000">
                          <a:effectLst/>
                        </a:rPr>
                        <a:t>INTERNET </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0.02</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0.05</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0.22</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0.32</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0.45</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0.41</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0.56</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1.11</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100">
                          <a:effectLst/>
                        </a:rPr>
                        <a:t>2.77</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r>
              <a:tr h="201024">
                <a:tc>
                  <a:txBody>
                    <a:bodyPr/>
                    <a:lstStyle/>
                    <a:p>
                      <a:pPr marL="0" marR="0">
                        <a:lnSpc>
                          <a:spcPct val="115000"/>
                        </a:lnSpc>
                        <a:spcBef>
                          <a:spcPts val="0"/>
                        </a:spcBef>
                        <a:spcAft>
                          <a:spcPts val="1000"/>
                        </a:spcAft>
                      </a:pPr>
                      <a:r>
                        <a:rPr lang="en-ZW" sz="1000">
                          <a:effectLst/>
                        </a:rPr>
                        <a:t>TOTAL </a:t>
                      </a:r>
                      <a:endParaRPr lang="en-ZW" sz="110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000" b="1" dirty="0">
                          <a:effectLst/>
                        </a:rPr>
                        <a:t>0.97</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000" b="1" dirty="0">
                          <a:effectLst/>
                        </a:rPr>
                        <a:t>3.9</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000" b="1" dirty="0">
                          <a:effectLst/>
                        </a:rPr>
                        <a:t>11.26</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000" b="1" dirty="0">
                          <a:effectLst/>
                        </a:rPr>
                        <a:t>36.06</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000" b="1" dirty="0">
                          <a:effectLst/>
                        </a:rPr>
                        <a:t>141.61</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000" b="1" dirty="0">
                          <a:effectLst/>
                        </a:rPr>
                        <a:t>205.43</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000" b="1" dirty="0">
                          <a:effectLst/>
                        </a:rPr>
                        <a:t>257.07</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000" b="1" dirty="0">
                          <a:effectLst/>
                        </a:rPr>
                        <a:t>364.79</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c>
                  <a:txBody>
                    <a:bodyPr/>
                    <a:lstStyle/>
                    <a:p>
                      <a:pPr marL="0" marR="0" algn="r">
                        <a:lnSpc>
                          <a:spcPct val="115000"/>
                        </a:lnSpc>
                        <a:spcBef>
                          <a:spcPts val="0"/>
                        </a:spcBef>
                        <a:spcAft>
                          <a:spcPts val="1000"/>
                        </a:spcAft>
                      </a:pPr>
                      <a:r>
                        <a:rPr lang="en-ZW" sz="1000" b="1" dirty="0">
                          <a:effectLst/>
                        </a:rPr>
                        <a:t>597.55</a:t>
                      </a:r>
                      <a:endParaRPr lang="en-ZW"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9453" marR="9453" marT="9453" marB="0" anchor="ctr"/>
                </a:tc>
              </a:tr>
            </a:tbl>
          </a:graphicData>
        </a:graphic>
      </p:graphicFrame>
      <p:sp>
        <p:nvSpPr>
          <p:cNvPr id="4" name="Date Placeholder 3"/>
          <p:cNvSpPr>
            <a:spLocks noGrp="1"/>
          </p:cNvSpPr>
          <p:nvPr>
            <p:ph type="dt" sz="half" idx="10"/>
          </p:nvPr>
        </p:nvSpPr>
        <p:spPr/>
        <p:txBody>
          <a:bodyPr/>
          <a:lstStyle/>
          <a:p>
            <a:fld id="{9B3E3BFB-DB36-406E-8D35-82C9114C75BA}" type="datetime1">
              <a:rPr lang="en-ZW" smtClean="0"/>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13</a:t>
            </a:fld>
            <a:endParaRPr lang="en-ZW"/>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486" y="0"/>
            <a:ext cx="903514" cy="457200"/>
          </a:xfrm>
          <a:prstGeom prst="rect">
            <a:avLst/>
          </a:prstGeom>
        </p:spPr>
      </p:pic>
    </p:spTree>
    <p:extLst>
      <p:ext uri="{BB962C8B-B14F-4D97-AF65-F5344CB8AC3E}">
        <p14:creationId xmlns:p14="http://schemas.microsoft.com/office/powerpoint/2010/main" val="2508733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879619"/>
          </a:xfrm>
        </p:spPr>
        <p:txBody>
          <a:bodyPr/>
          <a:lstStyle/>
          <a:p>
            <a:r>
              <a:rPr lang="en-ZW" dirty="0" smtClean="0"/>
              <a:t>ZETSS Statistics</a:t>
            </a:r>
            <a:endParaRPr lang="en-ZW" dirty="0"/>
          </a:p>
        </p:txBody>
      </p:sp>
      <p:sp>
        <p:nvSpPr>
          <p:cNvPr id="4" name="Date Placeholder 3"/>
          <p:cNvSpPr>
            <a:spLocks noGrp="1"/>
          </p:cNvSpPr>
          <p:nvPr>
            <p:ph type="dt" sz="half" idx="10"/>
          </p:nvPr>
        </p:nvSpPr>
        <p:spPr/>
        <p:txBody>
          <a:bodyPr/>
          <a:lstStyle/>
          <a:p>
            <a:fld id="{9B3E3BFB-DB36-406E-8D35-82C9114C75BA}" type="datetime1">
              <a:rPr lang="en-ZW" smtClean="0"/>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14</a:t>
            </a:fld>
            <a:endParaRPr lang="en-ZW"/>
          </a:p>
        </p:txBody>
      </p:sp>
      <p:graphicFrame>
        <p:nvGraphicFramePr>
          <p:cNvPr id="8" name="Content Placeholder 7"/>
          <p:cNvGraphicFramePr>
            <a:graphicFrameLocks noGrp="1"/>
          </p:cNvGraphicFramePr>
          <p:nvPr>
            <p:ph idx="1"/>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6714" y="0"/>
            <a:ext cx="925286" cy="457200"/>
          </a:xfrm>
          <a:prstGeom prst="rect">
            <a:avLst/>
          </a:prstGeom>
        </p:spPr>
      </p:pic>
    </p:spTree>
    <p:extLst>
      <p:ext uri="{BB962C8B-B14F-4D97-AF65-F5344CB8AC3E}">
        <p14:creationId xmlns:p14="http://schemas.microsoft.com/office/powerpoint/2010/main" val="3565327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835818"/>
            <a:ext cx="7239000" cy="611983"/>
          </a:xfrm>
        </p:spPr>
        <p:txBody>
          <a:bodyPr>
            <a:normAutofit fontScale="90000"/>
          </a:bodyPr>
          <a:lstStyle/>
          <a:p>
            <a:r>
              <a:rPr lang="en-ZW" sz="4900" dirty="0" smtClean="0"/>
              <a:t>Institutional Arrangements</a:t>
            </a:r>
            <a:r>
              <a:rPr lang="en-ZW" dirty="0" smtClean="0"/>
              <a:t/>
            </a:r>
            <a:br>
              <a:rPr lang="en-ZW" dirty="0" smtClean="0"/>
            </a:br>
            <a:endParaRPr lang="en-ZW" dirty="0"/>
          </a:p>
        </p:txBody>
      </p:sp>
      <p:sp>
        <p:nvSpPr>
          <p:cNvPr id="25" name="Footer Placeholder 24"/>
          <p:cNvSpPr>
            <a:spLocks noGrp="1"/>
          </p:cNvSpPr>
          <p:nvPr>
            <p:ph type="ftr" sz="quarter" idx="11"/>
          </p:nvPr>
        </p:nvSpPr>
        <p:spPr/>
        <p:txBody>
          <a:bodyPr/>
          <a:lstStyle/>
          <a:p>
            <a:r>
              <a:rPr lang="en-ZW" b="1" dirty="0" smtClean="0"/>
              <a:t>RESERVE BANK OF ZIMBABWE</a:t>
            </a:r>
            <a:endParaRPr lang="en-ZW" b="1" dirty="0"/>
          </a:p>
        </p:txBody>
      </p:sp>
      <p:sp>
        <p:nvSpPr>
          <p:cNvPr id="28" name="Slide Number Placeholder 27"/>
          <p:cNvSpPr>
            <a:spLocks noGrp="1"/>
          </p:cNvSpPr>
          <p:nvPr>
            <p:ph type="sldNum" sz="quarter" idx="12"/>
          </p:nvPr>
        </p:nvSpPr>
        <p:spPr>
          <a:xfrm>
            <a:off x="9819503" y="5969000"/>
            <a:ext cx="832021" cy="279400"/>
          </a:xfrm>
        </p:spPr>
        <p:txBody>
          <a:bodyPr/>
          <a:lstStyle/>
          <a:p>
            <a:fld id="{9B3E3BFB-DB36-406E-8D35-82C9114C75BA}" type="datetime1">
              <a:rPr lang="en-ZW"/>
              <a:pPr/>
              <a:t>10/16/2017</a:t>
            </a:fld>
            <a:endParaRPr lang="en-ZW" dirty="0"/>
          </a:p>
        </p:txBody>
      </p:sp>
      <p:sp>
        <p:nvSpPr>
          <p:cNvPr id="3" name="Content Placeholder 2"/>
          <p:cNvSpPr>
            <a:spLocks noGrp="1"/>
          </p:cNvSpPr>
          <p:nvPr>
            <p:ph sz="quarter" idx="1"/>
          </p:nvPr>
        </p:nvSpPr>
        <p:spPr>
          <a:xfrm>
            <a:off x="1981200" y="1447801"/>
            <a:ext cx="8458200" cy="4953000"/>
          </a:xfrm>
        </p:spPr>
        <p:txBody>
          <a:bodyPr/>
          <a:lstStyle/>
          <a:p>
            <a:pPr>
              <a:buNone/>
            </a:pPr>
            <a:endParaRPr lang="en-ZW" dirty="0" smtClean="0">
              <a:latin typeface="Times New Roman" pitchFamily="18" charset="0"/>
              <a:cs typeface="Times New Roman" pitchFamily="18" charset="0"/>
            </a:endParaRPr>
          </a:p>
          <a:p>
            <a:pPr>
              <a:buNone/>
            </a:pPr>
            <a:endParaRPr lang="en-ZW" dirty="0" smtClean="0">
              <a:latin typeface="Times New Roman" pitchFamily="18" charset="0"/>
              <a:cs typeface="Times New Roman" pitchFamily="18" charset="0"/>
            </a:endParaRPr>
          </a:p>
          <a:p>
            <a:pPr>
              <a:buNone/>
            </a:pPr>
            <a:endParaRPr lang="en-ZW" dirty="0">
              <a:latin typeface="Times New Roman" pitchFamily="18" charset="0"/>
              <a:cs typeface="Times New Roman" pitchFamily="18" charset="0"/>
            </a:endParaRPr>
          </a:p>
        </p:txBody>
      </p:sp>
      <p:sp>
        <p:nvSpPr>
          <p:cNvPr id="5" name="Rectangle 4"/>
          <p:cNvSpPr/>
          <p:nvPr/>
        </p:nvSpPr>
        <p:spPr>
          <a:xfrm>
            <a:off x="4267200" y="2514600"/>
            <a:ext cx="3810000" cy="5334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ZW" sz="1400" dirty="0">
                <a:solidFill>
                  <a:schemeClr val="tx2">
                    <a:lumMod val="75000"/>
                    <a:lumOff val="25000"/>
                  </a:schemeClr>
                </a:solidFill>
              </a:rPr>
              <a:t>FINANCIAL MARKETS </a:t>
            </a:r>
            <a:r>
              <a:rPr lang="en-ZW" sz="1400" dirty="0" smtClean="0">
                <a:solidFill>
                  <a:schemeClr val="tx2">
                    <a:lumMod val="75000"/>
                    <a:lumOff val="25000"/>
                  </a:schemeClr>
                </a:solidFill>
              </a:rPr>
              <a:t>DIVISION</a:t>
            </a:r>
          </a:p>
          <a:p>
            <a:pPr algn="ctr"/>
            <a:r>
              <a:rPr lang="en-ZW" sz="1400" dirty="0" smtClean="0">
                <a:solidFill>
                  <a:schemeClr val="tx1"/>
                </a:solidFill>
              </a:rPr>
              <a:t>(Director) </a:t>
            </a:r>
            <a:endParaRPr lang="en-ZW" sz="1400" dirty="0">
              <a:solidFill>
                <a:schemeClr val="tx1"/>
              </a:solidFill>
            </a:endParaRPr>
          </a:p>
        </p:txBody>
      </p:sp>
      <p:sp>
        <p:nvSpPr>
          <p:cNvPr id="7" name="Rectangle 6"/>
          <p:cNvSpPr/>
          <p:nvPr/>
        </p:nvSpPr>
        <p:spPr>
          <a:xfrm>
            <a:off x="3810000" y="3352800"/>
            <a:ext cx="50292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W" sz="1400" dirty="0" smtClean="0">
                <a:solidFill>
                  <a:schemeClr val="tx2">
                    <a:lumMod val="75000"/>
                    <a:lumOff val="25000"/>
                  </a:schemeClr>
                </a:solidFill>
              </a:rPr>
              <a:t>NATIONAL PAYMENT SYSTEMS DEPARTMENT</a:t>
            </a:r>
          </a:p>
          <a:p>
            <a:pPr algn="ctr"/>
            <a:r>
              <a:rPr lang="en-ZW" sz="1400" dirty="0" smtClean="0"/>
              <a:t>(Deputy Director, Financial Markets)- Head NPS Dept.</a:t>
            </a:r>
            <a:endParaRPr lang="en-ZW" sz="1400" dirty="0"/>
          </a:p>
        </p:txBody>
      </p:sp>
      <p:sp>
        <p:nvSpPr>
          <p:cNvPr id="8" name="Rectangle 7"/>
          <p:cNvSpPr/>
          <p:nvPr/>
        </p:nvSpPr>
        <p:spPr>
          <a:xfrm>
            <a:off x="3048000" y="4572000"/>
            <a:ext cx="19050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W" sz="1400" dirty="0">
                <a:solidFill>
                  <a:schemeClr val="tx2">
                    <a:lumMod val="75000"/>
                    <a:lumOff val="25000"/>
                  </a:schemeClr>
                </a:solidFill>
                <a:latin typeface="Times New Roman" pitchFamily="18" charset="0"/>
                <a:cs typeface="Times New Roman" pitchFamily="18" charset="0"/>
              </a:rPr>
              <a:t>OPERATIONS (ZETSS AND CSD)</a:t>
            </a:r>
          </a:p>
        </p:txBody>
      </p:sp>
      <p:sp>
        <p:nvSpPr>
          <p:cNvPr id="9" name="Rectangle 8"/>
          <p:cNvSpPr/>
          <p:nvPr/>
        </p:nvSpPr>
        <p:spPr>
          <a:xfrm>
            <a:off x="5181600" y="4572000"/>
            <a:ext cx="19050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W" sz="1400" dirty="0" smtClean="0">
                <a:solidFill>
                  <a:schemeClr val="tx2">
                    <a:lumMod val="75000"/>
                    <a:lumOff val="25000"/>
                  </a:schemeClr>
                </a:solidFill>
                <a:latin typeface="Times New Roman" pitchFamily="18" charset="0"/>
                <a:cs typeface="Times New Roman" pitchFamily="18" charset="0"/>
              </a:rPr>
              <a:t>OVERSIGHT &amp; RISK MANAGEMENT</a:t>
            </a:r>
          </a:p>
          <a:p>
            <a:pPr algn="ctr"/>
            <a:endParaRPr lang="en-ZW" sz="1400" dirty="0">
              <a:latin typeface="Times New Roman" pitchFamily="18" charset="0"/>
              <a:cs typeface="Times New Roman" pitchFamily="18" charset="0"/>
            </a:endParaRPr>
          </a:p>
        </p:txBody>
      </p:sp>
      <p:sp>
        <p:nvSpPr>
          <p:cNvPr id="10" name="Rectangle 9"/>
          <p:cNvSpPr/>
          <p:nvPr/>
        </p:nvSpPr>
        <p:spPr>
          <a:xfrm>
            <a:off x="7772400" y="4648200"/>
            <a:ext cx="17526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W" sz="1400" dirty="0">
                <a:solidFill>
                  <a:schemeClr val="tx2">
                    <a:lumMod val="75000"/>
                    <a:lumOff val="25000"/>
                  </a:schemeClr>
                </a:solidFill>
                <a:latin typeface="Times New Roman" pitchFamily="18" charset="0"/>
                <a:cs typeface="Times New Roman" pitchFamily="18" charset="0"/>
              </a:rPr>
              <a:t>POLICY AND RESEARCH</a:t>
            </a:r>
          </a:p>
        </p:txBody>
      </p:sp>
      <p:cxnSp>
        <p:nvCxnSpPr>
          <p:cNvPr id="16" name="Straight Connector 15"/>
          <p:cNvCxnSpPr/>
          <p:nvPr/>
        </p:nvCxnSpPr>
        <p:spPr>
          <a:xfrm rot="5400000">
            <a:off x="8572897" y="4457303"/>
            <a:ext cx="3810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788421" y="4427927"/>
            <a:ext cx="30480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657600" y="44196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91597" y="3200003"/>
            <a:ext cx="3040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3810000" y="4267200"/>
            <a:ext cx="495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790009" y="4108298"/>
            <a:ext cx="3040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791597" y="2361803"/>
            <a:ext cx="304800" cy="794"/>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029200" y="1524000"/>
            <a:ext cx="1752600" cy="685800"/>
          </a:xfrm>
          <a:prstGeom prst="rect">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W" sz="1200" b="1" dirty="0">
                <a:solidFill>
                  <a:schemeClr val="tx2">
                    <a:lumMod val="75000"/>
                    <a:lumOff val="25000"/>
                  </a:schemeClr>
                </a:solidFill>
              </a:rPr>
              <a:t>GOVERNOR</a:t>
            </a: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9648" y="0"/>
            <a:ext cx="1292352" cy="457200"/>
          </a:xfrm>
          <a:prstGeom prst="rect">
            <a:avLst/>
          </a:prstGeom>
        </p:spPr>
      </p:pic>
    </p:spTree>
    <p:extLst>
      <p:ext uri="{BB962C8B-B14F-4D97-AF65-F5344CB8AC3E}">
        <p14:creationId xmlns:p14="http://schemas.microsoft.com/office/powerpoint/2010/main" val="1871534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	…Institutional Arrangements</a:t>
            </a:r>
            <a:endParaRPr lang="en-ZW" dirty="0"/>
          </a:p>
        </p:txBody>
      </p:sp>
      <p:sp>
        <p:nvSpPr>
          <p:cNvPr id="3" name="Content Placeholder 2"/>
          <p:cNvSpPr>
            <a:spLocks noGrp="1"/>
          </p:cNvSpPr>
          <p:nvPr>
            <p:ph idx="1"/>
          </p:nvPr>
        </p:nvSpPr>
        <p:spPr/>
        <p:txBody>
          <a:bodyPr>
            <a:normAutofit/>
          </a:bodyPr>
          <a:lstStyle/>
          <a:p>
            <a:r>
              <a:rPr lang="en-US" dirty="0"/>
              <a:t>T</a:t>
            </a:r>
            <a:r>
              <a:rPr lang="en-US" dirty="0" smtClean="0"/>
              <a:t>he </a:t>
            </a:r>
            <a:r>
              <a:rPr lang="en-US" dirty="0"/>
              <a:t>Reserve Bank of Zimbabwe </a:t>
            </a:r>
            <a:r>
              <a:rPr lang="en-US" dirty="0" smtClean="0"/>
              <a:t>responsibility to </a:t>
            </a:r>
            <a:r>
              <a:rPr lang="en-US" dirty="0"/>
              <a:t>supervise, regulate and recognize payment systems operating in </a:t>
            </a:r>
            <a:r>
              <a:rPr lang="en-US" dirty="0" smtClean="0"/>
              <a:t>Zimbabwe, through NPS Dept.</a:t>
            </a:r>
          </a:p>
          <a:p>
            <a:r>
              <a:rPr lang="en-US" dirty="0" smtClean="0"/>
              <a:t>Financial Stability Committee- </a:t>
            </a:r>
            <a:r>
              <a:rPr lang="en-ZW" dirty="0" smtClean="0"/>
              <a:t>members drawn </a:t>
            </a:r>
            <a:r>
              <a:rPr lang="en-ZW" dirty="0"/>
              <a:t>from the Ministry of Finance, Deposit Protection Corporation, Insurance and Pensions Commission, Securities and Exchange Commission of Zimbabwe and the Reserve Bank of </a:t>
            </a:r>
            <a:r>
              <a:rPr lang="en-ZW" dirty="0" smtClean="0"/>
              <a:t>Zimbabwe </a:t>
            </a:r>
            <a:endParaRPr lang="en-US" dirty="0" smtClean="0"/>
          </a:p>
          <a:p>
            <a:r>
              <a:rPr lang="en-US" dirty="0" smtClean="0"/>
              <a:t>Zimbabwe National Financial Inclusion Strategy 2016-1020</a:t>
            </a:r>
          </a:p>
          <a:p>
            <a:endParaRPr lang="en-US" dirty="0"/>
          </a:p>
          <a:p>
            <a:endParaRPr lang="en-ZW" dirty="0"/>
          </a:p>
        </p:txBody>
      </p:sp>
      <p:sp>
        <p:nvSpPr>
          <p:cNvPr id="4" name="Date Placeholder 3"/>
          <p:cNvSpPr>
            <a:spLocks noGrp="1"/>
          </p:cNvSpPr>
          <p:nvPr>
            <p:ph type="dt" sz="half" idx="10"/>
          </p:nvPr>
        </p:nvSpPr>
        <p:spPr/>
        <p:txBody>
          <a:bodyPr/>
          <a:lstStyle/>
          <a:p>
            <a:fld id="{9B3E3BFB-DB36-406E-8D35-82C9114C75BA}" type="datetime1">
              <a:rPr lang="en-ZW" smtClean="0"/>
              <a:t>10/16/2017</a:t>
            </a:fld>
            <a:endParaRPr lang="en-ZW" dirty="0"/>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16</a:t>
            </a:fld>
            <a:endParaRPr lang="en-ZW"/>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9648" y="0"/>
            <a:ext cx="1292352" cy="457200"/>
          </a:xfrm>
          <a:prstGeom prst="rect">
            <a:avLst/>
          </a:prstGeom>
        </p:spPr>
      </p:pic>
    </p:spTree>
    <p:extLst>
      <p:ext uri="{BB962C8B-B14F-4D97-AF65-F5344CB8AC3E}">
        <p14:creationId xmlns:p14="http://schemas.microsoft.com/office/powerpoint/2010/main" val="1322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dirty="0" smtClean="0"/>
              <a:t>Coordination and Cooperation with other Regulators</a:t>
            </a:r>
            <a:endParaRPr lang="en-ZW" dirty="0"/>
          </a:p>
        </p:txBody>
      </p:sp>
      <p:sp>
        <p:nvSpPr>
          <p:cNvPr id="3" name="Content Placeholder 2"/>
          <p:cNvSpPr>
            <a:spLocks noGrp="1"/>
          </p:cNvSpPr>
          <p:nvPr>
            <p:ph idx="1"/>
          </p:nvPr>
        </p:nvSpPr>
        <p:spPr/>
        <p:txBody>
          <a:bodyPr>
            <a:normAutofit fontScale="92500" lnSpcReduction="20000"/>
          </a:bodyPr>
          <a:lstStyle/>
          <a:p>
            <a:r>
              <a:rPr lang="en-ZW" b="1" dirty="0" smtClean="0"/>
              <a:t>Internal</a:t>
            </a:r>
            <a:r>
              <a:rPr lang="en-ZW" dirty="0" smtClean="0"/>
              <a:t> – BS, BUP &amp; SML, Exchange Control, </a:t>
            </a:r>
            <a:r>
              <a:rPr lang="en-ZW" dirty="0" smtClean="0"/>
              <a:t>Legal, ICT</a:t>
            </a:r>
            <a:endParaRPr lang="en-ZW" dirty="0" smtClean="0"/>
          </a:p>
          <a:p>
            <a:r>
              <a:rPr lang="en-US" dirty="0">
                <a:latin typeface="Times New Roman" pitchFamily="18" charset="0"/>
                <a:cs typeface="Times New Roman" pitchFamily="18" charset="0"/>
              </a:rPr>
              <a:t>Cooperation with other </a:t>
            </a:r>
            <a:r>
              <a:rPr lang="en-US" dirty="0" smtClean="0">
                <a:latin typeface="Times New Roman" pitchFamily="18" charset="0"/>
                <a:cs typeface="Times New Roman" pitchFamily="18" charset="0"/>
              </a:rPr>
              <a:t>regulators- </a:t>
            </a:r>
            <a:r>
              <a:rPr lang="en-US" dirty="0" err="1" smtClean="0">
                <a:latin typeface="Times New Roman" pitchFamily="18" charset="0"/>
                <a:cs typeface="Times New Roman" pitchFamily="18" charset="0"/>
              </a:rPr>
              <a:t>MoUs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lvl="1">
              <a:buFont typeface="Courier New" panose="02070309020205020404" pitchFamily="49" charset="0"/>
              <a:buChar char="o"/>
            </a:pPr>
            <a:r>
              <a:rPr lang="en-US" sz="2300" dirty="0"/>
              <a:t> Securities Commission (SEC);</a:t>
            </a:r>
          </a:p>
          <a:p>
            <a:pPr lvl="1">
              <a:buFont typeface="Courier New" panose="02070309020205020404" pitchFamily="49" charset="0"/>
              <a:buChar char="o"/>
            </a:pPr>
            <a:r>
              <a:rPr lang="en-US" sz="2300" dirty="0"/>
              <a:t>Insurance and Pension Commission (IPEC);</a:t>
            </a:r>
          </a:p>
          <a:p>
            <a:pPr lvl="1">
              <a:buFont typeface="Courier New" panose="02070309020205020404" pitchFamily="49" charset="0"/>
              <a:buChar char="o"/>
            </a:pPr>
            <a:r>
              <a:rPr lang="en-US" sz="2300" dirty="0"/>
              <a:t>Competition Commission; </a:t>
            </a:r>
          </a:p>
          <a:p>
            <a:pPr lvl="1">
              <a:buFont typeface="Courier New" panose="02070309020205020404" pitchFamily="49" charset="0"/>
              <a:buChar char="o"/>
            </a:pPr>
            <a:r>
              <a:rPr lang="en-US" sz="2300" dirty="0"/>
              <a:t>Standard Association of Zimbabwe (SAZ) and;</a:t>
            </a:r>
          </a:p>
          <a:p>
            <a:pPr lvl="1">
              <a:buFont typeface="Courier New" panose="02070309020205020404" pitchFamily="49" charset="0"/>
              <a:buChar char="o"/>
            </a:pPr>
            <a:r>
              <a:rPr lang="en-US" sz="2300" dirty="0"/>
              <a:t>Posts and Telecommunications Authority of Zimbabwe (POTRAZ); </a:t>
            </a:r>
          </a:p>
          <a:p>
            <a:r>
              <a:rPr lang="en-US" dirty="0" smtClean="0">
                <a:latin typeface="Times New Roman" pitchFamily="18" charset="0"/>
                <a:cs typeface="Times New Roman" pitchFamily="18" charset="0"/>
              </a:rPr>
              <a:t>Regionally </a:t>
            </a:r>
            <a:r>
              <a:rPr lang="en-US" dirty="0">
                <a:latin typeface="Times New Roman" pitchFamily="18" charset="0"/>
                <a:cs typeface="Times New Roman" pitchFamily="18" charset="0"/>
              </a:rPr>
              <a:t>and Internationally with </a:t>
            </a:r>
            <a:r>
              <a:rPr lang="en-US" dirty="0" smtClean="0">
                <a:latin typeface="Times New Roman" pitchFamily="18" charset="0"/>
                <a:cs typeface="Times New Roman" pitchFamily="18" charset="0"/>
              </a:rPr>
              <a:t>other Central Banks</a:t>
            </a:r>
            <a:endParaRPr lang="en-ZW" dirty="0"/>
          </a:p>
        </p:txBody>
      </p:sp>
      <p:sp>
        <p:nvSpPr>
          <p:cNvPr id="4" name="Date Placeholder 3"/>
          <p:cNvSpPr>
            <a:spLocks noGrp="1"/>
          </p:cNvSpPr>
          <p:nvPr>
            <p:ph type="dt" sz="half" idx="10"/>
          </p:nvPr>
        </p:nvSpPr>
        <p:spPr/>
        <p:txBody>
          <a:bodyPr/>
          <a:lstStyle/>
          <a:p>
            <a:fld id="{9B3E3BFB-DB36-406E-8D35-82C9114C75BA}" type="datetime1">
              <a:rPr lang="en-ZW" smtClean="0"/>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17</a:t>
            </a:fld>
            <a:endParaRPr lang="en-ZW"/>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9648" y="0"/>
            <a:ext cx="1292352" cy="457200"/>
          </a:xfrm>
          <a:prstGeom prst="rect">
            <a:avLst/>
          </a:prstGeom>
        </p:spPr>
      </p:pic>
    </p:spTree>
    <p:extLst>
      <p:ext uri="{BB962C8B-B14F-4D97-AF65-F5344CB8AC3E}">
        <p14:creationId xmlns:p14="http://schemas.microsoft.com/office/powerpoint/2010/main" val="3123632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Challenges</a:t>
            </a:r>
            <a:endParaRPr lang="en-ZW" dirty="0"/>
          </a:p>
        </p:txBody>
      </p:sp>
      <p:sp>
        <p:nvSpPr>
          <p:cNvPr id="3" name="Content Placeholder 2"/>
          <p:cNvSpPr>
            <a:spLocks noGrp="1"/>
          </p:cNvSpPr>
          <p:nvPr>
            <p:ph idx="1"/>
          </p:nvPr>
        </p:nvSpPr>
        <p:spPr/>
        <p:txBody>
          <a:bodyPr>
            <a:normAutofit fontScale="92500" lnSpcReduction="10000"/>
          </a:bodyPr>
          <a:lstStyle/>
          <a:p>
            <a:r>
              <a:rPr lang="en-ZW" dirty="0"/>
              <a:t>R</a:t>
            </a:r>
            <a:r>
              <a:rPr lang="en-ZW" dirty="0" smtClean="0"/>
              <a:t>egulation </a:t>
            </a:r>
            <a:r>
              <a:rPr lang="en-ZW" dirty="0"/>
              <a:t>tends to follow innovation and technological </a:t>
            </a:r>
            <a:r>
              <a:rPr lang="en-ZW" dirty="0" smtClean="0"/>
              <a:t>developments.</a:t>
            </a:r>
          </a:p>
          <a:p>
            <a:r>
              <a:rPr lang="en-ZW" dirty="0" smtClean="0"/>
              <a:t>Coordinating </a:t>
            </a:r>
            <a:r>
              <a:rPr lang="en-ZW" dirty="0"/>
              <a:t>oversight, supervision and regulation amongst the different regulators require continuous capacity </a:t>
            </a:r>
            <a:r>
              <a:rPr lang="en-ZW" dirty="0" smtClean="0"/>
              <a:t>building.</a:t>
            </a:r>
          </a:p>
          <a:p>
            <a:r>
              <a:rPr lang="en-ZW" dirty="0" smtClean="0"/>
              <a:t>Non-traditional </a:t>
            </a:r>
            <a:r>
              <a:rPr lang="en-ZW" dirty="0"/>
              <a:t>banking sector players (non -banks</a:t>
            </a:r>
            <a:r>
              <a:rPr lang="en-ZW" dirty="0" smtClean="0"/>
              <a:t>)- </a:t>
            </a:r>
            <a:r>
              <a:rPr lang="en-ZW" sz="2200" dirty="0" smtClean="0"/>
              <a:t>risk posed by e-money schemes </a:t>
            </a:r>
          </a:p>
          <a:p>
            <a:r>
              <a:rPr lang="en-ZW" dirty="0" smtClean="0"/>
              <a:t>Risk </a:t>
            </a:r>
            <a:r>
              <a:rPr lang="en-ZW" dirty="0"/>
              <a:t>profiles continuously change and complex to </a:t>
            </a:r>
            <a:r>
              <a:rPr lang="en-ZW" dirty="0" smtClean="0"/>
              <a:t>manage- i.e. cyber risk.</a:t>
            </a:r>
          </a:p>
          <a:p>
            <a:r>
              <a:rPr lang="en-ZW" dirty="0" smtClean="0"/>
              <a:t>Deposit Protection Insurance</a:t>
            </a:r>
          </a:p>
          <a:p>
            <a:r>
              <a:rPr lang="en-ZW" dirty="0" smtClean="0"/>
              <a:t>Market Discipline- driven by profit motives, laggards in implementation of standards</a:t>
            </a:r>
            <a:endParaRPr lang="en-ZW" dirty="0"/>
          </a:p>
        </p:txBody>
      </p:sp>
      <p:sp>
        <p:nvSpPr>
          <p:cNvPr id="4" name="Date Placeholder 3"/>
          <p:cNvSpPr>
            <a:spLocks noGrp="1"/>
          </p:cNvSpPr>
          <p:nvPr>
            <p:ph type="dt" sz="half" idx="10"/>
          </p:nvPr>
        </p:nvSpPr>
        <p:spPr/>
        <p:txBody>
          <a:bodyPr/>
          <a:lstStyle/>
          <a:p>
            <a:fld id="{9B3E3BFB-DB36-406E-8D35-82C9114C75BA}" type="datetime1">
              <a:rPr lang="en-ZW" smtClean="0"/>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18</a:t>
            </a:fld>
            <a:endParaRPr lang="en-ZW"/>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9648" y="0"/>
            <a:ext cx="1292352" cy="457200"/>
          </a:xfrm>
          <a:prstGeom prst="rect">
            <a:avLst/>
          </a:prstGeom>
        </p:spPr>
      </p:pic>
    </p:spTree>
    <p:extLst>
      <p:ext uri="{BB962C8B-B14F-4D97-AF65-F5344CB8AC3E}">
        <p14:creationId xmlns:p14="http://schemas.microsoft.com/office/powerpoint/2010/main" val="152541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Lessons</a:t>
            </a:r>
            <a:endParaRPr lang="en-ZW" dirty="0"/>
          </a:p>
        </p:txBody>
      </p:sp>
      <p:sp>
        <p:nvSpPr>
          <p:cNvPr id="3" name="Content Placeholder 2"/>
          <p:cNvSpPr>
            <a:spLocks noGrp="1"/>
          </p:cNvSpPr>
          <p:nvPr>
            <p:ph idx="1"/>
          </p:nvPr>
        </p:nvSpPr>
        <p:spPr/>
        <p:txBody>
          <a:bodyPr>
            <a:normAutofit fontScale="92500" lnSpcReduction="20000"/>
          </a:bodyPr>
          <a:lstStyle/>
          <a:p>
            <a:pPr marL="285750" lvl="1"/>
            <a:r>
              <a:rPr lang="en-US" sz="2600" dirty="0"/>
              <a:t>Advance public interest objectives-safety, efficiency, soundness</a:t>
            </a:r>
            <a:endParaRPr lang="en-ZW" sz="2600" dirty="0"/>
          </a:p>
          <a:p>
            <a:pPr marL="285750" lvl="1"/>
            <a:r>
              <a:rPr lang="en-ZW" sz="2600" dirty="0" smtClean="0"/>
              <a:t>Capacity building- all </a:t>
            </a:r>
            <a:r>
              <a:rPr lang="en-ZW" sz="2600" dirty="0"/>
              <a:t>stakeholders need to continuously invest in new capabilities and infrastructures to support innovation.</a:t>
            </a:r>
          </a:p>
          <a:p>
            <a:pPr marL="285750" lvl="1"/>
            <a:r>
              <a:rPr lang="en-ZW" sz="2600" dirty="0"/>
              <a:t>A mix of strong and light touch regulation underpinned by the principle of self regulation/risk management </a:t>
            </a:r>
          </a:p>
          <a:p>
            <a:pPr marL="285750" lvl="1"/>
            <a:r>
              <a:rPr lang="en-ZW" sz="2600" dirty="0" smtClean="0"/>
              <a:t>Continuously </a:t>
            </a:r>
            <a:r>
              <a:rPr lang="en-ZW" sz="2600" dirty="0"/>
              <a:t>improve on Consumer  protection </a:t>
            </a:r>
          </a:p>
          <a:p>
            <a:pPr marL="285750" lvl="1"/>
            <a:r>
              <a:rPr lang="en-US" sz="2600" dirty="0" smtClean="0"/>
              <a:t>Collaboration and cooperation- </a:t>
            </a:r>
            <a:r>
              <a:rPr lang="en-US" sz="2600" dirty="0"/>
              <a:t>Local/regional/international</a:t>
            </a:r>
          </a:p>
          <a:p>
            <a:pPr marL="285750" lvl="1"/>
            <a:r>
              <a:rPr lang="en-US" sz="2600" dirty="0"/>
              <a:t>Reviewing of regulatory framework</a:t>
            </a:r>
          </a:p>
          <a:p>
            <a:pPr marL="285750" lvl="1"/>
            <a:endParaRPr lang="en-US" sz="2400" dirty="0">
              <a:solidFill>
                <a:schemeClr val="tx1"/>
              </a:solidFill>
            </a:endParaRPr>
          </a:p>
          <a:p>
            <a:pPr marL="285750" lvl="1"/>
            <a:endParaRPr lang="en-US" sz="2100" dirty="0">
              <a:solidFill>
                <a:schemeClr val="tx1"/>
              </a:solidFill>
            </a:endParaRPr>
          </a:p>
          <a:p>
            <a:pPr marL="285750" lvl="1"/>
            <a:endParaRPr lang="en-ZW" dirty="0">
              <a:solidFill>
                <a:schemeClr val="tx1"/>
              </a:solidFill>
            </a:endParaRPr>
          </a:p>
          <a:p>
            <a:pPr marL="285750" lvl="1"/>
            <a:endParaRPr lang="en-ZW" dirty="0">
              <a:solidFill>
                <a:schemeClr val="tx1"/>
              </a:solidFill>
            </a:endParaRPr>
          </a:p>
          <a:p>
            <a:endParaRPr lang="en-ZW" dirty="0"/>
          </a:p>
        </p:txBody>
      </p:sp>
      <p:sp>
        <p:nvSpPr>
          <p:cNvPr id="4" name="Date Placeholder 3"/>
          <p:cNvSpPr>
            <a:spLocks noGrp="1"/>
          </p:cNvSpPr>
          <p:nvPr>
            <p:ph type="dt" sz="half" idx="10"/>
          </p:nvPr>
        </p:nvSpPr>
        <p:spPr/>
        <p:txBody>
          <a:bodyPr/>
          <a:lstStyle/>
          <a:p>
            <a:fld id="{9B3E3BFB-DB36-406E-8D35-82C9114C75BA}" type="datetime1">
              <a:rPr lang="en-ZW" smtClean="0"/>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19</a:t>
            </a:fld>
            <a:endParaRPr lang="en-ZW"/>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9648" y="0"/>
            <a:ext cx="1292352" cy="457200"/>
          </a:xfrm>
          <a:prstGeom prst="rect">
            <a:avLst/>
          </a:prstGeom>
        </p:spPr>
      </p:pic>
    </p:spTree>
    <p:extLst>
      <p:ext uri="{BB962C8B-B14F-4D97-AF65-F5344CB8AC3E}">
        <p14:creationId xmlns:p14="http://schemas.microsoft.com/office/powerpoint/2010/main" val="77618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87023"/>
            <a:ext cx="9601196" cy="790222"/>
          </a:xfrm>
        </p:spPr>
        <p:txBody>
          <a:bodyPr/>
          <a:lstStyle/>
          <a:p>
            <a:pPr algn="ctr"/>
            <a:r>
              <a:rPr lang="en-US" dirty="0"/>
              <a:t>Outline </a:t>
            </a:r>
            <a:endParaRPr lang="en-ZW" b="1" dirty="0"/>
          </a:p>
        </p:txBody>
      </p:sp>
      <p:sp>
        <p:nvSpPr>
          <p:cNvPr id="3" name="Content Placeholder 2"/>
          <p:cNvSpPr>
            <a:spLocks noGrp="1"/>
          </p:cNvSpPr>
          <p:nvPr>
            <p:ph idx="1"/>
          </p:nvPr>
        </p:nvSpPr>
        <p:spPr>
          <a:xfrm>
            <a:off x="838200" y="1537855"/>
            <a:ext cx="10515600" cy="4639108"/>
          </a:xfrm>
        </p:spPr>
        <p:txBody>
          <a:bodyPr>
            <a:normAutofit/>
          </a:bodyPr>
          <a:lstStyle/>
          <a:p>
            <a:endParaRPr lang="en-ZW" dirty="0" smtClean="0"/>
          </a:p>
          <a:p>
            <a:endParaRPr lang="en-ZW" dirty="0"/>
          </a:p>
          <a:p>
            <a:r>
              <a:rPr lang="en-ZW" dirty="0" smtClean="0"/>
              <a:t>Current Legal </a:t>
            </a:r>
            <a:r>
              <a:rPr lang="en-ZW" dirty="0"/>
              <a:t>and Regulatory </a:t>
            </a:r>
            <a:r>
              <a:rPr lang="en-ZW" dirty="0" smtClean="0"/>
              <a:t>Framework</a:t>
            </a:r>
            <a:endParaRPr lang="en-ZW" sz="2000" dirty="0" smtClean="0"/>
          </a:p>
          <a:p>
            <a:r>
              <a:rPr lang="en-ZW" dirty="0" smtClean="0"/>
              <a:t>Infrastructure Development/PS Modernisation Initiatives</a:t>
            </a:r>
            <a:endParaRPr lang="en-ZW" dirty="0"/>
          </a:p>
          <a:p>
            <a:r>
              <a:rPr lang="en-ZW" dirty="0" smtClean="0"/>
              <a:t>Institutional Arrangements</a:t>
            </a:r>
            <a:endParaRPr lang="en-ZW" sz="800" dirty="0" smtClean="0"/>
          </a:p>
          <a:p>
            <a:r>
              <a:rPr lang="en-ZW" dirty="0" smtClean="0"/>
              <a:t>Coordination and Cooperation with other Regulators</a:t>
            </a:r>
            <a:endParaRPr lang="en-ZW" sz="800" dirty="0" smtClean="0"/>
          </a:p>
          <a:p>
            <a:r>
              <a:rPr lang="en-GB" dirty="0" smtClean="0"/>
              <a:t>Challenges, lessons learnt and Opportunities</a:t>
            </a:r>
            <a:endParaRPr lang="en-GB" sz="800" dirty="0" smtClean="0"/>
          </a:p>
          <a:p>
            <a:r>
              <a:rPr lang="en-GB" dirty="0" smtClean="0"/>
              <a:t>Conclusion</a:t>
            </a:r>
            <a:endParaRPr lang="en-ZW" dirty="0" smtClean="0"/>
          </a:p>
          <a:p>
            <a:pPr marL="0" indent="0">
              <a:buNone/>
            </a:pPr>
            <a:endParaRPr lang="en-ZW" dirty="0"/>
          </a:p>
        </p:txBody>
      </p:sp>
      <p:sp>
        <p:nvSpPr>
          <p:cNvPr id="6" name="Date Placeholder 5"/>
          <p:cNvSpPr>
            <a:spLocks noGrp="1"/>
          </p:cNvSpPr>
          <p:nvPr>
            <p:ph type="dt" sz="half" idx="10"/>
          </p:nvPr>
        </p:nvSpPr>
        <p:spPr/>
        <p:txBody>
          <a:bodyPr/>
          <a:lstStyle/>
          <a:p>
            <a:fld id="{35C3A0B5-5A80-4FE2-84F1-2007142ED310}" type="datetime1">
              <a:rPr lang="en-ZW" smtClean="0"/>
              <a:t>10/16/2017</a:t>
            </a:fld>
            <a:endParaRPr lang="en-ZW"/>
          </a:p>
        </p:txBody>
      </p:sp>
      <p:sp>
        <p:nvSpPr>
          <p:cNvPr id="4" name="Footer Placeholder 3"/>
          <p:cNvSpPr>
            <a:spLocks noGrp="1"/>
          </p:cNvSpPr>
          <p:nvPr>
            <p:ph type="ftr" sz="quarter" idx="11"/>
          </p:nvPr>
        </p:nvSpPr>
        <p:spPr/>
        <p:txBody>
          <a:bodyPr/>
          <a:lstStyle/>
          <a:p>
            <a:r>
              <a:rPr lang="en-ZW" smtClean="0"/>
              <a:t>Reserve Bank of Zimbabwe</a:t>
            </a:r>
            <a:endParaRPr lang="en-ZW"/>
          </a:p>
        </p:txBody>
      </p:sp>
      <p:sp>
        <p:nvSpPr>
          <p:cNvPr id="5" name="Slide Number Placeholder 4"/>
          <p:cNvSpPr>
            <a:spLocks noGrp="1"/>
          </p:cNvSpPr>
          <p:nvPr>
            <p:ph type="sldNum" sz="quarter" idx="12"/>
          </p:nvPr>
        </p:nvSpPr>
        <p:spPr/>
        <p:txBody>
          <a:bodyPr/>
          <a:lstStyle/>
          <a:p>
            <a:fld id="{E0CF2AD9-3510-4C09-89BF-E891A98B54CE}" type="slidenum">
              <a:rPr lang="en-ZW" smtClean="0"/>
              <a:t>2</a:t>
            </a:fld>
            <a:endParaRPr lang="en-ZW"/>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9648" y="0"/>
            <a:ext cx="1292352" cy="457200"/>
          </a:xfrm>
          <a:prstGeom prst="rect">
            <a:avLst/>
          </a:prstGeom>
        </p:spPr>
      </p:pic>
    </p:spTree>
    <p:extLst>
      <p:ext uri="{BB962C8B-B14F-4D97-AF65-F5344CB8AC3E}">
        <p14:creationId xmlns:p14="http://schemas.microsoft.com/office/powerpoint/2010/main" val="1138073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Opportunities </a:t>
            </a:r>
            <a:endParaRPr lang="en-ZW" dirty="0"/>
          </a:p>
        </p:txBody>
      </p:sp>
      <p:sp>
        <p:nvSpPr>
          <p:cNvPr id="3" name="Content Placeholder 2"/>
          <p:cNvSpPr>
            <a:spLocks noGrp="1"/>
          </p:cNvSpPr>
          <p:nvPr>
            <p:ph idx="1"/>
          </p:nvPr>
        </p:nvSpPr>
        <p:spPr/>
        <p:txBody>
          <a:bodyPr>
            <a:normAutofit/>
          </a:bodyPr>
          <a:lstStyle/>
          <a:p>
            <a:r>
              <a:rPr lang="en-ZW" dirty="0" smtClean="0"/>
              <a:t>A well developed financial infrastructure- banks, large value and low value payment systems, communication networks which can easily integrate</a:t>
            </a:r>
          </a:p>
          <a:p>
            <a:r>
              <a:rPr lang="en-ZW" dirty="0" smtClean="0"/>
              <a:t>Regulatory framework in place which can easily be developed </a:t>
            </a:r>
          </a:p>
          <a:p>
            <a:r>
              <a:rPr lang="en-ZW" dirty="0" smtClean="0"/>
              <a:t>A well established supervisory and oversight role</a:t>
            </a:r>
          </a:p>
          <a:p>
            <a:r>
              <a:rPr lang="en-ZW" dirty="0" smtClean="0"/>
              <a:t>Benefits in terms of wide range of payment </a:t>
            </a:r>
            <a:r>
              <a:rPr lang="en-ZW" dirty="0" smtClean="0"/>
              <a:t>platforms &amp; financial Inclusion</a:t>
            </a:r>
            <a:endParaRPr lang="en-ZW" dirty="0" smtClean="0"/>
          </a:p>
          <a:p>
            <a:r>
              <a:rPr lang="en-ZW" dirty="0" smtClean="0"/>
              <a:t>Possibility of Interoperability </a:t>
            </a:r>
            <a:endParaRPr lang="en-ZW" dirty="0"/>
          </a:p>
        </p:txBody>
      </p:sp>
      <p:sp>
        <p:nvSpPr>
          <p:cNvPr id="4" name="Date Placeholder 3"/>
          <p:cNvSpPr>
            <a:spLocks noGrp="1"/>
          </p:cNvSpPr>
          <p:nvPr>
            <p:ph type="dt" sz="half" idx="10"/>
          </p:nvPr>
        </p:nvSpPr>
        <p:spPr/>
        <p:txBody>
          <a:bodyPr/>
          <a:lstStyle/>
          <a:p>
            <a:fld id="{9B3E3BFB-DB36-406E-8D35-82C9114C75BA}" type="datetime1">
              <a:rPr lang="en-ZW" smtClean="0"/>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20</a:t>
            </a:fld>
            <a:endParaRPr lang="en-ZW"/>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9648" y="0"/>
            <a:ext cx="1292352" cy="457200"/>
          </a:xfrm>
          <a:prstGeom prst="rect">
            <a:avLst/>
          </a:prstGeom>
        </p:spPr>
      </p:pic>
    </p:spTree>
    <p:extLst>
      <p:ext uri="{BB962C8B-B14F-4D97-AF65-F5344CB8AC3E}">
        <p14:creationId xmlns:p14="http://schemas.microsoft.com/office/powerpoint/2010/main" val="2252014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095022"/>
            <a:ext cx="9601196" cy="1286934"/>
          </a:xfrm>
        </p:spPr>
        <p:txBody>
          <a:bodyPr/>
          <a:lstStyle/>
          <a:p>
            <a:pPr algn="ctr"/>
            <a:r>
              <a:rPr lang="en-ZW" b="1" dirty="0" smtClean="0"/>
              <a:t>Way forward</a:t>
            </a:r>
            <a:endParaRPr lang="en-ZW" b="1" dirty="0"/>
          </a:p>
        </p:txBody>
      </p:sp>
      <p:sp>
        <p:nvSpPr>
          <p:cNvPr id="3" name="Content Placeholder 2"/>
          <p:cNvSpPr>
            <a:spLocks noGrp="1"/>
          </p:cNvSpPr>
          <p:nvPr>
            <p:ph idx="1"/>
          </p:nvPr>
        </p:nvSpPr>
        <p:spPr>
          <a:xfrm>
            <a:off x="838200" y="2754489"/>
            <a:ext cx="10515600" cy="3422474"/>
          </a:xfrm>
        </p:spPr>
        <p:txBody>
          <a:bodyPr/>
          <a:lstStyle/>
          <a:p>
            <a:r>
              <a:rPr lang="en-ZW" dirty="0" smtClean="0"/>
              <a:t>Building capacity in PS </a:t>
            </a:r>
          </a:p>
          <a:p>
            <a:r>
              <a:rPr lang="en-ZW" dirty="0" smtClean="0"/>
              <a:t>Regulation </a:t>
            </a:r>
            <a:r>
              <a:rPr lang="en-ZW" dirty="0"/>
              <a:t>that not only ensures adequate oversight of payment systems and their associated instruments - but also promotes an enabling environment for positive innovation </a:t>
            </a:r>
            <a:r>
              <a:rPr lang="en-ZW" dirty="0" smtClean="0"/>
              <a:t>as well safe and </a:t>
            </a:r>
            <a:r>
              <a:rPr lang="en-ZW" dirty="0"/>
              <a:t>efficient </a:t>
            </a:r>
            <a:r>
              <a:rPr lang="en-ZW" dirty="0" smtClean="0"/>
              <a:t>practices.</a:t>
            </a:r>
            <a:endParaRPr lang="en-ZW" dirty="0"/>
          </a:p>
          <a:p>
            <a:r>
              <a:rPr lang="en-ZW" dirty="0"/>
              <a:t>Establishing &amp; Strengthening cooperative </a:t>
            </a:r>
            <a:r>
              <a:rPr lang="en-ZW" dirty="0" smtClean="0"/>
              <a:t>oversight.</a:t>
            </a:r>
          </a:p>
        </p:txBody>
      </p:sp>
      <p:sp>
        <p:nvSpPr>
          <p:cNvPr id="4" name="Date Placeholder 3"/>
          <p:cNvSpPr>
            <a:spLocks noGrp="1"/>
          </p:cNvSpPr>
          <p:nvPr>
            <p:ph type="dt" sz="half" idx="10"/>
          </p:nvPr>
        </p:nvSpPr>
        <p:spPr/>
        <p:txBody>
          <a:bodyPr/>
          <a:lstStyle/>
          <a:p>
            <a:fld id="{9B3E3BFB-DB36-406E-8D35-82C9114C75BA}" type="datetime1">
              <a:rPr lang="en-ZW" smtClean="0"/>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21</a:t>
            </a:fld>
            <a:endParaRPr lang="en-ZW"/>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9648" y="0"/>
            <a:ext cx="1292352" cy="457200"/>
          </a:xfrm>
          <a:prstGeom prst="rect">
            <a:avLst/>
          </a:prstGeom>
        </p:spPr>
      </p:pic>
    </p:spTree>
    <p:extLst>
      <p:ext uri="{BB962C8B-B14F-4D97-AF65-F5344CB8AC3E}">
        <p14:creationId xmlns:p14="http://schemas.microsoft.com/office/powerpoint/2010/main" val="2984423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el.jpg"/>
          <p:cNvPicPr>
            <a:picLocks noChangeAspect="1"/>
          </p:cNvPicPr>
          <p:nvPr/>
        </p:nvPicPr>
        <p:blipFill>
          <a:blip r:embed="rId3" cstate="print"/>
          <a:stretch>
            <a:fillRect/>
          </a:stretch>
        </p:blipFill>
        <p:spPr>
          <a:xfrm>
            <a:off x="7467601" y="457200"/>
            <a:ext cx="2895601" cy="4724400"/>
          </a:xfrm>
          <a:prstGeom prst="rect">
            <a:avLst/>
          </a:prstGeom>
        </p:spPr>
      </p:pic>
      <p:sp>
        <p:nvSpPr>
          <p:cNvPr id="8" name="Title 7"/>
          <p:cNvSpPr>
            <a:spLocks noGrp="1"/>
          </p:cNvSpPr>
          <p:nvPr>
            <p:ph type="ctrTitle"/>
          </p:nvPr>
        </p:nvSpPr>
        <p:spPr>
          <a:xfrm>
            <a:off x="2057400" y="1371600"/>
            <a:ext cx="5410200" cy="1371600"/>
          </a:xfrm>
        </p:spPr>
        <p:txBody>
          <a:bodyPr/>
          <a:lstStyle/>
          <a:p>
            <a:pPr algn="ctr"/>
            <a:r>
              <a:rPr lang="en-US" dirty="0" smtClean="0"/>
              <a:t>Thank You </a:t>
            </a:r>
            <a:endParaRPr lang="en-US" dirty="0"/>
          </a:p>
        </p:txBody>
      </p:sp>
      <p:sp>
        <p:nvSpPr>
          <p:cNvPr id="3" name="Date Placeholder 2"/>
          <p:cNvSpPr>
            <a:spLocks noGrp="1"/>
          </p:cNvSpPr>
          <p:nvPr>
            <p:ph type="dt" sz="half" idx="10"/>
          </p:nvPr>
        </p:nvSpPr>
        <p:spPr/>
        <p:txBody>
          <a:bodyPr/>
          <a:lstStyle/>
          <a:p>
            <a:fld id="{9DBD65BD-9FCE-419A-BE2C-29D1EEB48C11}" type="datetime1">
              <a:rPr lang="en-ZW" smtClean="0"/>
              <a:t>10/16/2017</a:t>
            </a:fld>
            <a:endParaRPr lang="en-ZW"/>
          </a:p>
        </p:txBody>
      </p:sp>
      <p:sp>
        <p:nvSpPr>
          <p:cNvPr id="2" name="Footer Placeholder 1"/>
          <p:cNvSpPr>
            <a:spLocks noGrp="1"/>
          </p:cNvSpPr>
          <p:nvPr>
            <p:ph type="ftr" sz="quarter" idx="11"/>
          </p:nvPr>
        </p:nvSpPr>
        <p:spPr/>
        <p:txBody>
          <a:bodyPr/>
          <a:lstStyle/>
          <a:p>
            <a:r>
              <a:rPr lang="en-ZW" smtClean="0"/>
              <a:t>Reserve Bank of Zimbabwe</a:t>
            </a:r>
            <a:endParaRPr lang="en-ZW"/>
          </a:p>
        </p:txBody>
      </p:sp>
      <p:sp>
        <p:nvSpPr>
          <p:cNvPr id="7" name="Slide Number Placeholder 6"/>
          <p:cNvSpPr>
            <a:spLocks noGrp="1"/>
          </p:cNvSpPr>
          <p:nvPr>
            <p:ph type="sldNum" sz="quarter" idx="12"/>
          </p:nvPr>
        </p:nvSpPr>
        <p:spPr/>
        <p:txBody>
          <a:bodyPr/>
          <a:lstStyle/>
          <a:p>
            <a:fld id="{3BBE5EC6-FB26-4CE5-A716-C34B7B9FA5E8}" type="slidenum">
              <a:rPr lang="en-ZW" smtClean="0"/>
              <a:pPr/>
              <a:t>22</a:t>
            </a:fld>
            <a:endParaRPr lang="en-ZW"/>
          </a:p>
        </p:txBody>
      </p:sp>
      <p:sp>
        <p:nvSpPr>
          <p:cNvPr id="12" name="Rectangle 11"/>
          <p:cNvSpPr/>
          <p:nvPr/>
        </p:nvSpPr>
        <p:spPr>
          <a:xfrm>
            <a:off x="7162799" y="5334001"/>
            <a:ext cx="3475149" cy="369332"/>
          </a:xfrm>
          <a:prstGeom prst="rect">
            <a:avLst/>
          </a:prstGeom>
        </p:spPr>
        <p:txBody>
          <a:bodyPr wrap="square">
            <a:spAutoFit/>
          </a:bodyPr>
          <a:lstStyle/>
          <a:p>
            <a:r>
              <a:rPr lang="en-ZW" b="1" dirty="0">
                <a:latin typeface="Times New Roman" pitchFamily="18" charset="0"/>
                <a:cs typeface="Times New Roman" pitchFamily="18" charset="0"/>
              </a:rPr>
              <a:t>Reserve Bank of Zimbabwe</a:t>
            </a:r>
          </a:p>
        </p:txBody>
      </p:sp>
      <p:graphicFrame>
        <p:nvGraphicFramePr>
          <p:cNvPr id="49155" name="Object 3"/>
          <p:cNvGraphicFramePr>
            <a:graphicFrameLocks noChangeAspect="1"/>
          </p:cNvGraphicFramePr>
          <p:nvPr/>
        </p:nvGraphicFramePr>
        <p:xfrm>
          <a:off x="2286001" y="2971800"/>
          <a:ext cx="4664075" cy="3390900"/>
        </p:xfrm>
        <a:graphic>
          <a:graphicData uri="http://schemas.openxmlformats.org/presentationml/2006/ole">
            <mc:AlternateContent xmlns:mc="http://schemas.openxmlformats.org/markup-compatibility/2006">
              <mc:Choice xmlns:v="urn:schemas-microsoft-com:vml" Requires="v">
                <p:oleObj spid="_x0000_s1274" name="Clip" r:id="rId4" imgW="4663440" imgH="3390840" progId="">
                  <p:embed/>
                </p:oleObj>
              </mc:Choice>
              <mc:Fallback>
                <p:oleObj name="Clip" r:id="rId4" imgW="4663440" imgH="33908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1" y="2971800"/>
                        <a:ext cx="4664075" cy="339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99648" y="0"/>
            <a:ext cx="1292352" cy="457200"/>
          </a:xfrm>
          <a:prstGeom prst="rect">
            <a:avLst/>
          </a:prstGeom>
        </p:spPr>
      </p:pic>
    </p:spTree>
    <p:extLst>
      <p:ext uri="{BB962C8B-B14F-4D97-AF65-F5344CB8AC3E}">
        <p14:creationId xmlns:p14="http://schemas.microsoft.com/office/powerpoint/2010/main" val="2980334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Introduction </a:t>
            </a:r>
            <a:endParaRPr lang="en-ZW" dirty="0"/>
          </a:p>
        </p:txBody>
      </p:sp>
      <p:sp>
        <p:nvSpPr>
          <p:cNvPr id="3" name="Content Placeholder 2"/>
          <p:cNvSpPr>
            <a:spLocks noGrp="1"/>
          </p:cNvSpPr>
          <p:nvPr>
            <p:ph idx="1"/>
          </p:nvPr>
        </p:nvSpPr>
        <p:spPr/>
        <p:txBody>
          <a:bodyPr>
            <a:normAutofit/>
          </a:bodyPr>
          <a:lstStyle/>
          <a:p>
            <a:r>
              <a:rPr lang="en-ZW" dirty="0"/>
              <a:t>Zimbabwe is a landlocked country bordered by Zambia, Botswana, Mozambique and South </a:t>
            </a:r>
            <a:r>
              <a:rPr lang="en-ZW" dirty="0" smtClean="0"/>
              <a:t>Africa</a:t>
            </a:r>
            <a:r>
              <a:rPr lang="en-ZW" dirty="0"/>
              <a:t>. The land area is </a:t>
            </a:r>
            <a:r>
              <a:rPr lang="en-ZW" dirty="0" smtClean="0"/>
              <a:t>390,757 </a:t>
            </a:r>
            <a:r>
              <a:rPr lang="en-ZW" dirty="0"/>
              <a:t>square </a:t>
            </a:r>
            <a:r>
              <a:rPr lang="en-ZW" dirty="0" smtClean="0"/>
              <a:t>kilometres.</a:t>
            </a:r>
          </a:p>
          <a:p>
            <a:pPr marL="285750" lvl="1"/>
            <a:r>
              <a:rPr lang="en-ZW" dirty="0" smtClean="0"/>
              <a:t>The </a:t>
            </a:r>
            <a:r>
              <a:rPr lang="en-ZW" dirty="0"/>
              <a:t>2014 Labour Force Survey estimated the </a:t>
            </a:r>
            <a:r>
              <a:rPr lang="en-ZW" b="1" dirty="0">
                <a:solidFill>
                  <a:schemeClr val="tx1"/>
                </a:solidFill>
              </a:rPr>
              <a:t>Zimbabwe population </a:t>
            </a:r>
            <a:r>
              <a:rPr lang="en-ZW" dirty="0"/>
              <a:t>as shown in </a:t>
            </a:r>
            <a:r>
              <a:rPr lang="en-ZW" dirty="0" smtClean="0"/>
              <a:t>table below:</a:t>
            </a:r>
          </a:p>
          <a:p>
            <a:pPr marL="0" lvl="1" indent="0">
              <a:buNone/>
            </a:pPr>
            <a:endParaRPr lang="en-ZW" dirty="0"/>
          </a:p>
          <a:p>
            <a:pPr marL="0" lvl="1" indent="0">
              <a:buNone/>
            </a:pPr>
            <a:endParaRPr lang="en-ZW" dirty="0" smtClean="0"/>
          </a:p>
          <a:p>
            <a:pPr marL="285750" lvl="1"/>
            <a:r>
              <a:rPr lang="en-ZW" sz="1600" dirty="0" smtClean="0"/>
              <a:t>The </a:t>
            </a:r>
            <a:r>
              <a:rPr lang="en-ZW" sz="1600" dirty="0"/>
              <a:t>mobile penetration rate (active) for 2016 Q4 increased by 0.5% to reach 94.8% from 94.3% recorded in the previous quarter ending 2016 Q3. The internet penetration rate as at Q4 2016 was 50% (POTRAZ Q4 Report).</a:t>
            </a:r>
          </a:p>
          <a:p>
            <a:endParaRPr lang="en-ZW" dirty="0"/>
          </a:p>
        </p:txBody>
      </p:sp>
      <p:sp>
        <p:nvSpPr>
          <p:cNvPr id="4" name="Date Placeholder 3"/>
          <p:cNvSpPr>
            <a:spLocks noGrp="1"/>
          </p:cNvSpPr>
          <p:nvPr>
            <p:ph type="dt" sz="half" idx="10"/>
          </p:nvPr>
        </p:nvSpPr>
        <p:spPr/>
        <p:txBody>
          <a:bodyPr/>
          <a:lstStyle/>
          <a:p>
            <a:fld id="{9B3E3BFB-DB36-406E-8D35-82C9114C75BA}" type="datetime1">
              <a:rPr lang="en-ZW" smtClean="0"/>
              <a:t>10/16/2017</a:t>
            </a:fld>
            <a:endParaRPr lang="en-ZW"/>
          </a:p>
        </p:txBody>
      </p:sp>
      <p:sp>
        <p:nvSpPr>
          <p:cNvPr id="5" name="Footer Placeholder 4"/>
          <p:cNvSpPr>
            <a:spLocks noGrp="1"/>
          </p:cNvSpPr>
          <p:nvPr>
            <p:ph type="ftr" sz="quarter" idx="11"/>
          </p:nvPr>
        </p:nvSpPr>
        <p:spPr/>
        <p:txBody>
          <a:bodyPr/>
          <a:lstStyle/>
          <a:p>
            <a:r>
              <a:rPr lang="en-ZW" dirty="0" smtClean="0"/>
              <a:t>Reserve Bank of Zimbabwe</a:t>
            </a:r>
            <a:endParaRPr lang="en-ZW" dirty="0"/>
          </a:p>
        </p:txBody>
      </p:sp>
      <p:sp>
        <p:nvSpPr>
          <p:cNvPr id="6" name="Slide Number Placeholder 5"/>
          <p:cNvSpPr>
            <a:spLocks noGrp="1"/>
          </p:cNvSpPr>
          <p:nvPr>
            <p:ph type="sldNum" sz="quarter" idx="12"/>
          </p:nvPr>
        </p:nvSpPr>
        <p:spPr/>
        <p:txBody>
          <a:bodyPr/>
          <a:lstStyle/>
          <a:p>
            <a:fld id="{E0CF2AD9-3510-4C09-89BF-E891A98B54CE}" type="slidenum">
              <a:rPr lang="en-ZW" smtClean="0"/>
              <a:t>3</a:t>
            </a:fld>
            <a:endParaRPr lang="en-ZW"/>
          </a:p>
        </p:txBody>
      </p:sp>
      <p:graphicFrame>
        <p:nvGraphicFramePr>
          <p:cNvPr id="7" name="Table 6"/>
          <p:cNvGraphicFramePr>
            <a:graphicFrameLocks noGrp="1"/>
          </p:cNvGraphicFramePr>
          <p:nvPr>
            <p:extLst>
              <p:ext uri="{D42A27DB-BD31-4B8C-83A1-F6EECF244321}">
                <p14:modId xmlns:p14="http://schemas.microsoft.com/office/powerpoint/2010/main" val="1973069684"/>
              </p:ext>
            </p:extLst>
          </p:nvPr>
        </p:nvGraphicFramePr>
        <p:xfrm>
          <a:off x="2339546" y="4077729"/>
          <a:ext cx="5239266" cy="736092"/>
        </p:xfrm>
        <a:graphic>
          <a:graphicData uri="http://schemas.openxmlformats.org/drawingml/2006/table">
            <a:tbl>
              <a:tblPr firstRow="1" firstCol="1" bandRow="1">
                <a:tableStyleId>{5C22544A-7EE6-4342-B048-85BDC9FD1C3A}</a:tableStyleId>
              </a:tblPr>
              <a:tblGrid>
                <a:gridCol w="2252884"/>
                <a:gridCol w="1414602"/>
                <a:gridCol w="1571780"/>
              </a:tblGrid>
              <a:tr h="162192">
                <a:tc>
                  <a:txBody>
                    <a:bodyPr/>
                    <a:lstStyle/>
                    <a:p>
                      <a:pPr marL="0" marR="0" algn="r">
                        <a:lnSpc>
                          <a:spcPct val="115000"/>
                        </a:lnSpc>
                        <a:spcBef>
                          <a:spcPts val="0"/>
                        </a:spcBef>
                        <a:spcAft>
                          <a:spcPts val="0"/>
                        </a:spcAft>
                      </a:pPr>
                      <a:r>
                        <a:rPr lang="en-ZW" sz="1400" dirty="0">
                          <a:effectLst/>
                        </a:rPr>
                        <a:t>Male</a:t>
                      </a:r>
                      <a:endParaRPr lang="en-ZW"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ZW" sz="1400" dirty="0">
                          <a:effectLst/>
                        </a:rPr>
                        <a:t>Female</a:t>
                      </a:r>
                      <a:endParaRPr lang="en-ZW"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ZW" sz="1400" dirty="0">
                          <a:effectLst/>
                        </a:rPr>
                        <a:t>Total</a:t>
                      </a:r>
                      <a:endParaRPr lang="en-ZW"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8599">
                <a:tc>
                  <a:txBody>
                    <a:bodyPr/>
                    <a:lstStyle/>
                    <a:p>
                      <a:pPr marL="0" marR="0" algn="r">
                        <a:lnSpc>
                          <a:spcPct val="115000"/>
                        </a:lnSpc>
                        <a:spcBef>
                          <a:spcPts val="0"/>
                        </a:spcBef>
                        <a:spcAft>
                          <a:spcPts val="0"/>
                        </a:spcAft>
                      </a:pPr>
                      <a:r>
                        <a:rPr lang="en-ZW" sz="1400" b="0" dirty="0">
                          <a:solidFill>
                            <a:schemeClr val="tx1"/>
                          </a:solidFill>
                          <a:effectLst/>
                        </a:rPr>
                        <a:t>6,485,676</a:t>
                      </a:r>
                      <a:endParaRPr lang="en-ZW"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r">
                        <a:lnSpc>
                          <a:spcPct val="115000"/>
                        </a:lnSpc>
                        <a:spcBef>
                          <a:spcPts val="0"/>
                        </a:spcBef>
                        <a:spcAft>
                          <a:spcPts val="0"/>
                        </a:spcAft>
                      </a:pPr>
                      <a:r>
                        <a:rPr lang="en-ZW" sz="1400" dirty="0">
                          <a:solidFill>
                            <a:schemeClr val="tx1"/>
                          </a:solidFill>
                          <a:effectLst/>
                        </a:rPr>
                        <a:t>6,961,610</a:t>
                      </a:r>
                      <a:endParaRPr lang="en-ZW"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r">
                        <a:lnSpc>
                          <a:spcPct val="115000"/>
                        </a:lnSpc>
                        <a:spcBef>
                          <a:spcPts val="0"/>
                        </a:spcBef>
                        <a:spcAft>
                          <a:spcPts val="0"/>
                        </a:spcAft>
                      </a:pPr>
                      <a:r>
                        <a:rPr lang="en-ZW" sz="1400">
                          <a:solidFill>
                            <a:schemeClr val="tx1"/>
                          </a:solidFill>
                          <a:effectLst/>
                        </a:rPr>
                        <a:t>13,447,286</a:t>
                      </a:r>
                      <a:endParaRPr lang="en-ZW"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r>
              <a:tr h="162192">
                <a:tc>
                  <a:txBody>
                    <a:bodyPr/>
                    <a:lstStyle/>
                    <a:p>
                      <a:pPr marL="0" marR="0" algn="r">
                        <a:lnSpc>
                          <a:spcPct val="115000"/>
                        </a:lnSpc>
                        <a:spcBef>
                          <a:spcPts val="0"/>
                        </a:spcBef>
                        <a:spcAft>
                          <a:spcPts val="0"/>
                        </a:spcAft>
                      </a:pPr>
                      <a:r>
                        <a:rPr lang="en-ZW" sz="1400" b="0" dirty="0">
                          <a:solidFill>
                            <a:schemeClr val="tx1"/>
                          </a:solidFill>
                          <a:effectLst/>
                        </a:rPr>
                        <a:t>48%</a:t>
                      </a:r>
                      <a:endParaRPr lang="en-ZW"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r">
                        <a:lnSpc>
                          <a:spcPct val="115000"/>
                        </a:lnSpc>
                        <a:spcBef>
                          <a:spcPts val="0"/>
                        </a:spcBef>
                        <a:spcAft>
                          <a:spcPts val="0"/>
                        </a:spcAft>
                      </a:pPr>
                      <a:r>
                        <a:rPr lang="en-ZW" sz="1400" dirty="0">
                          <a:solidFill>
                            <a:schemeClr val="tx1"/>
                          </a:solidFill>
                          <a:effectLst/>
                        </a:rPr>
                        <a:t>52%</a:t>
                      </a:r>
                      <a:endParaRPr lang="en-ZW"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r">
                        <a:lnSpc>
                          <a:spcPct val="115000"/>
                        </a:lnSpc>
                        <a:spcBef>
                          <a:spcPts val="0"/>
                        </a:spcBef>
                        <a:spcAft>
                          <a:spcPts val="0"/>
                        </a:spcAft>
                      </a:pPr>
                      <a:r>
                        <a:rPr lang="en-ZW" sz="1400" dirty="0">
                          <a:solidFill>
                            <a:schemeClr val="tx1"/>
                          </a:solidFill>
                          <a:effectLst/>
                        </a:rPr>
                        <a:t>1</a:t>
                      </a:r>
                      <a:endParaRPr lang="en-ZW"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9648" y="0"/>
            <a:ext cx="1292352" cy="457200"/>
          </a:xfrm>
          <a:prstGeom prst="rect">
            <a:avLst/>
          </a:prstGeom>
        </p:spPr>
      </p:pic>
    </p:spTree>
    <p:extLst>
      <p:ext uri="{BB962C8B-B14F-4D97-AF65-F5344CB8AC3E}">
        <p14:creationId xmlns:p14="http://schemas.microsoft.com/office/powerpoint/2010/main" val="340703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434776"/>
          </a:xfrm>
        </p:spPr>
        <p:txBody>
          <a:bodyPr>
            <a:normAutofit fontScale="90000"/>
          </a:bodyPr>
          <a:lstStyle/>
          <a:p>
            <a:r>
              <a:rPr lang="en-ZW" dirty="0"/>
              <a:t>Zimbabwe Map</a:t>
            </a:r>
          </a:p>
        </p:txBody>
      </p:sp>
      <p:sp>
        <p:nvSpPr>
          <p:cNvPr id="4" name="Date Placeholder 3"/>
          <p:cNvSpPr>
            <a:spLocks noGrp="1"/>
          </p:cNvSpPr>
          <p:nvPr>
            <p:ph type="dt" sz="half" idx="10"/>
          </p:nvPr>
        </p:nvSpPr>
        <p:spPr/>
        <p:txBody>
          <a:bodyPr/>
          <a:lstStyle/>
          <a:p>
            <a:fld id="{9B3E3BFB-DB36-406E-8D35-82C9114C75BA}" type="datetime1">
              <a:rPr lang="en-ZW" smtClean="0"/>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4</a:t>
            </a:fld>
            <a:endParaRPr lang="en-ZW"/>
          </a:p>
        </p:txBody>
      </p:sp>
      <p:pic>
        <p:nvPicPr>
          <p:cNvPr id="7" name="Content Placeholder 6" descr="Image result for Map of Zimbabw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4033" y="2557463"/>
            <a:ext cx="4959178" cy="3620915"/>
          </a:xfrm>
          <a:prstGeom prst="rect">
            <a:avLst/>
          </a:prstGeom>
          <a:noFill/>
          <a:ln>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9648" y="0"/>
            <a:ext cx="1292352" cy="457200"/>
          </a:xfrm>
          <a:prstGeom prst="rect">
            <a:avLst/>
          </a:prstGeom>
        </p:spPr>
      </p:pic>
    </p:spTree>
    <p:extLst>
      <p:ext uri="{BB962C8B-B14F-4D97-AF65-F5344CB8AC3E}">
        <p14:creationId xmlns:p14="http://schemas.microsoft.com/office/powerpoint/2010/main" val="1824424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920809"/>
          </a:xfrm>
        </p:spPr>
        <p:txBody>
          <a:bodyPr/>
          <a:lstStyle/>
          <a:p>
            <a:r>
              <a:rPr lang="en-ZW" dirty="0" smtClean="0"/>
              <a:t>Payment Systems Oversight</a:t>
            </a:r>
            <a:endParaRPr lang="en-ZW" dirty="0"/>
          </a:p>
        </p:txBody>
      </p:sp>
      <p:sp>
        <p:nvSpPr>
          <p:cNvPr id="3" name="Content Placeholder 2"/>
          <p:cNvSpPr>
            <a:spLocks noGrp="1"/>
          </p:cNvSpPr>
          <p:nvPr>
            <p:ph idx="1"/>
          </p:nvPr>
        </p:nvSpPr>
        <p:spPr/>
        <p:txBody>
          <a:bodyPr>
            <a:normAutofit fontScale="92500" lnSpcReduction="10000"/>
          </a:bodyPr>
          <a:lstStyle/>
          <a:p>
            <a:pPr algn="just">
              <a:lnSpc>
                <a:spcPct val="90000"/>
              </a:lnSpc>
            </a:pPr>
            <a:r>
              <a:rPr lang="en-ZW" dirty="0"/>
              <a:t>Central Bank function whereby the objectives of safety and efficiency are promoted through monitoring and assessing existing and planned systems and where necessary to induce change. (BIS</a:t>
            </a:r>
            <a:r>
              <a:rPr lang="en-ZW" dirty="0" smtClean="0"/>
              <a:t>)</a:t>
            </a:r>
          </a:p>
          <a:p>
            <a:pPr marL="0" indent="0" algn="just">
              <a:lnSpc>
                <a:spcPct val="90000"/>
              </a:lnSpc>
              <a:buNone/>
            </a:pPr>
            <a:endParaRPr lang="en-ZW" sz="900" dirty="0"/>
          </a:p>
          <a:p>
            <a:pPr algn="just">
              <a:lnSpc>
                <a:spcPct val="80000"/>
              </a:lnSpc>
              <a:buFont typeface="Courier New" panose="02070309020205020404" pitchFamily="49" charset="0"/>
              <a:buChar char="o"/>
            </a:pPr>
            <a:r>
              <a:rPr lang="en-US" sz="1900" i="1" dirty="0" smtClean="0">
                <a:latin typeface="Times New Roman" pitchFamily="18" charset="0"/>
                <a:cs typeface="Times New Roman" pitchFamily="18" charset="0"/>
              </a:rPr>
              <a:t>Ensuring </a:t>
            </a:r>
            <a:r>
              <a:rPr lang="en-US" sz="1900" i="1" dirty="0">
                <a:latin typeface="Times New Roman" pitchFamily="18" charset="0"/>
                <a:cs typeface="Times New Roman" pitchFamily="18" charset="0"/>
              </a:rPr>
              <a:t>the smooth and efficient functioning of payment systems by enforcing effective risk management </a:t>
            </a:r>
            <a:r>
              <a:rPr lang="en-US" sz="1900" i="1" dirty="0" smtClean="0">
                <a:latin typeface="Times New Roman" pitchFamily="18" charset="0"/>
                <a:cs typeface="Times New Roman" pitchFamily="18" charset="0"/>
              </a:rPr>
              <a:t>mechanisms.</a:t>
            </a:r>
            <a:endParaRPr lang="en-ZW" sz="1900" i="1" dirty="0">
              <a:latin typeface="Times New Roman" pitchFamily="18" charset="0"/>
              <a:cs typeface="Times New Roman" pitchFamily="18" charset="0"/>
            </a:endParaRPr>
          </a:p>
          <a:p>
            <a:pPr algn="just">
              <a:lnSpc>
                <a:spcPct val="80000"/>
              </a:lnSpc>
              <a:buFont typeface="Courier New" panose="02070309020205020404" pitchFamily="49" charset="0"/>
              <a:buChar char="o"/>
            </a:pPr>
            <a:r>
              <a:rPr lang="en-US" sz="1900" i="1" dirty="0">
                <a:latin typeface="Times New Roman" pitchFamily="18" charset="0"/>
                <a:cs typeface="Times New Roman" pitchFamily="18" charset="0"/>
              </a:rPr>
              <a:t>Implementing principles and rules.</a:t>
            </a:r>
          </a:p>
          <a:p>
            <a:pPr algn="just">
              <a:lnSpc>
                <a:spcPct val="80000"/>
              </a:lnSpc>
              <a:buFont typeface="Courier New" panose="02070309020205020404" pitchFamily="49" charset="0"/>
              <a:buChar char="o"/>
            </a:pPr>
            <a:r>
              <a:rPr lang="en-US" sz="1900" i="1" dirty="0">
                <a:latin typeface="Times New Roman" pitchFamily="18" charset="0"/>
                <a:cs typeface="Times New Roman" pitchFamily="18" charset="0"/>
              </a:rPr>
              <a:t>Assessment and enforcement of rule compliance by system operators and participants.</a:t>
            </a:r>
          </a:p>
          <a:p>
            <a:pPr algn="just">
              <a:lnSpc>
                <a:spcPct val="80000"/>
              </a:lnSpc>
              <a:buFont typeface="Courier New" panose="02070309020205020404" pitchFamily="49" charset="0"/>
              <a:buChar char="o"/>
            </a:pPr>
            <a:r>
              <a:rPr lang="en-US" sz="1900" i="1" dirty="0">
                <a:latin typeface="Times New Roman" pitchFamily="18" charset="0"/>
                <a:cs typeface="Times New Roman" pitchFamily="18" charset="0"/>
              </a:rPr>
              <a:t>Promoting and coordinating individual and collective payment systems </a:t>
            </a:r>
            <a:r>
              <a:rPr lang="en-US" sz="1900" i="1" dirty="0" smtClean="0">
                <a:latin typeface="Times New Roman" pitchFamily="18" charset="0"/>
                <a:cs typeface="Times New Roman" pitchFamily="18" charset="0"/>
              </a:rPr>
              <a:t>initiatives.</a:t>
            </a:r>
          </a:p>
          <a:p>
            <a:pPr algn="just">
              <a:lnSpc>
                <a:spcPct val="80000"/>
              </a:lnSpc>
              <a:buFont typeface="Courier New" panose="02070309020205020404" pitchFamily="49" charset="0"/>
              <a:buChar char="o"/>
            </a:pPr>
            <a:r>
              <a:rPr lang="en-ZW" sz="1900" i="1" dirty="0" smtClean="0">
                <a:latin typeface="Times New Roman" pitchFamily="18" charset="0"/>
                <a:cs typeface="Times New Roman" pitchFamily="18" charset="0"/>
              </a:rPr>
              <a:t>Ensure </a:t>
            </a:r>
            <a:r>
              <a:rPr lang="en-ZW" sz="1900" i="1" dirty="0">
                <a:latin typeface="Times New Roman" pitchFamily="18" charset="0"/>
                <a:cs typeface="Times New Roman" pitchFamily="18" charset="0"/>
              </a:rPr>
              <a:t>that payment system operators and participants are operating responsibly, not prejudicing the clients and ensuring that customers get redress on their complaints.</a:t>
            </a:r>
            <a:endParaRPr lang="en-US" sz="1900" i="1" dirty="0">
              <a:latin typeface="Times New Roman" pitchFamily="18" charset="0"/>
              <a:cs typeface="Times New Roman" pitchFamily="18" charset="0"/>
            </a:endParaRPr>
          </a:p>
          <a:p>
            <a:endParaRPr lang="en-ZW" dirty="0"/>
          </a:p>
        </p:txBody>
      </p:sp>
      <p:sp>
        <p:nvSpPr>
          <p:cNvPr id="4" name="Date Placeholder 3"/>
          <p:cNvSpPr>
            <a:spLocks noGrp="1"/>
          </p:cNvSpPr>
          <p:nvPr>
            <p:ph type="dt" sz="half" idx="10"/>
          </p:nvPr>
        </p:nvSpPr>
        <p:spPr/>
        <p:txBody>
          <a:bodyPr/>
          <a:lstStyle/>
          <a:p>
            <a:fld id="{9B3E3BFB-DB36-406E-8D35-82C9114C75BA}" type="datetime1">
              <a:rPr lang="en-ZW" smtClean="0"/>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5</a:t>
            </a:fld>
            <a:endParaRPr lang="en-ZW"/>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6714" y="0"/>
            <a:ext cx="925286" cy="457200"/>
          </a:xfrm>
          <a:prstGeom prst="rect">
            <a:avLst/>
          </a:prstGeom>
        </p:spPr>
      </p:pic>
    </p:spTree>
    <p:extLst>
      <p:ext uri="{BB962C8B-B14F-4D97-AF65-F5344CB8AC3E}">
        <p14:creationId xmlns:p14="http://schemas.microsoft.com/office/powerpoint/2010/main" val="141100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0119" y="790833"/>
            <a:ext cx="8237838" cy="642552"/>
          </a:xfrm>
        </p:spPr>
        <p:txBody>
          <a:bodyPr>
            <a:normAutofit fontScale="90000"/>
          </a:bodyPr>
          <a:lstStyle/>
          <a:p>
            <a:r>
              <a:rPr lang="en-ZW" dirty="0" smtClean="0"/>
              <a:t>Legal &amp; Regulatory Framework</a:t>
            </a:r>
            <a:endParaRPr lang="en-ZW" dirty="0"/>
          </a:p>
        </p:txBody>
      </p:sp>
      <p:pic>
        <p:nvPicPr>
          <p:cNvPr id="7" name="Content Placeholder 6"/>
          <p:cNvPicPr>
            <a:picLocks noGrp="1" noChangeAspect="1"/>
          </p:cNvPicPr>
          <p:nvPr>
            <p:ph idx="1"/>
          </p:nvPr>
        </p:nvPicPr>
        <p:blipFill>
          <a:blip r:embed="rId2"/>
          <a:stretch>
            <a:fillRect/>
          </a:stretch>
        </p:blipFill>
        <p:spPr>
          <a:xfrm>
            <a:off x="2290120" y="1598141"/>
            <a:ext cx="8796740" cy="4506097"/>
          </a:xfrm>
          <a:prstGeom prst="rect">
            <a:avLst/>
          </a:prstGeom>
        </p:spPr>
      </p:pic>
      <p:sp>
        <p:nvSpPr>
          <p:cNvPr id="4" name="Date Placeholder 3"/>
          <p:cNvSpPr>
            <a:spLocks noGrp="1"/>
          </p:cNvSpPr>
          <p:nvPr>
            <p:ph type="dt" sz="half" idx="10"/>
          </p:nvPr>
        </p:nvSpPr>
        <p:spPr/>
        <p:txBody>
          <a:bodyPr/>
          <a:lstStyle/>
          <a:p>
            <a:fld id="{9B3E3BFB-DB36-406E-8D35-82C9114C75BA}" type="datetime1">
              <a:rPr lang="en-ZW" smtClean="0"/>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6</a:t>
            </a:fld>
            <a:endParaRPr lang="en-ZW"/>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9648" y="0"/>
            <a:ext cx="1292352" cy="457200"/>
          </a:xfrm>
          <a:prstGeom prst="rect">
            <a:avLst/>
          </a:prstGeom>
        </p:spPr>
      </p:pic>
    </p:spTree>
    <p:extLst>
      <p:ext uri="{BB962C8B-B14F-4D97-AF65-F5344CB8AC3E}">
        <p14:creationId xmlns:p14="http://schemas.microsoft.com/office/powerpoint/2010/main" val="343119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494" y="554567"/>
            <a:ext cx="9601196" cy="977672"/>
          </a:xfrm>
        </p:spPr>
        <p:txBody>
          <a:bodyPr/>
          <a:lstStyle/>
          <a:p>
            <a:r>
              <a:rPr lang="en-ZW" b="1" dirty="0" smtClean="0"/>
              <a:t>Other Regulatory Support</a:t>
            </a:r>
            <a:endParaRPr lang="en-ZW" b="1" dirty="0"/>
          </a:p>
        </p:txBody>
      </p:sp>
      <p:sp>
        <p:nvSpPr>
          <p:cNvPr id="3" name="Content Placeholder 2"/>
          <p:cNvSpPr>
            <a:spLocks noGrp="1"/>
          </p:cNvSpPr>
          <p:nvPr>
            <p:ph idx="1"/>
          </p:nvPr>
        </p:nvSpPr>
        <p:spPr/>
        <p:txBody>
          <a:bodyPr>
            <a:normAutofit/>
          </a:bodyPr>
          <a:lstStyle/>
          <a:p>
            <a:r>
              <a:rPr lang="en-ZW" dirty="0" smtClean="0"/>
              <a:t>Bills of Exchange Act, Directives, Circulars, MOUs</a:t>
            </a:r>
          </a:p>
          <a:p>
            <a:r>
              <a:rPr lang="en-ZW" dirty="0" smtClean="0"/>
              <a:t>International Standards- 24 PFMIs, 	FATF</a:t>
            </a:r>
          </a:p>
          <a:p>
            <a:r>
              <a:rPr lang="en-ZW" dirty="0" smtClean="0"/>
              <a:t>Guideline for electronic payments/ Retail Payment Systems and Instruments</a:t>
            </a:r>
          </a:p>
          <a:p>
            <a:r>
              <a:rPr lang="en-ZW" dirty="0" smtClean="0"/>
              <a:t>Oversight Framework &amp; framework for recognition of payment systems</a:t>
            </a:r>
          </a:p>
          <a:p>
            <a:r>
              <a:rPr lang="en-ZW" dirty="0" smtClean="0"/>
              <a:t>Rules, constitutions and Agreements for respective FMIs</a:t>
            </a:r>
          </a:p>
          <a:p>
            <a:r>
              <a:rPr lang="en-ZW" dirty="0" smtClean="0"/>
              <a:t>Consumer Protection Framework and Bill </a:t>
            </a:r>
          </a:p>
          <a:p>
            <a:endParaRPr lang="en-ZW" dirty="0"/>
          </a:p>
        </p:txBody>
      </p:sp>
      <p:sp>
        <p:nvSpPr>
          <p:cNvPr id="4" name="Date Placeholder 3"/>
          <p:cNvSpPr>
            <a:spLocks noGrp="1"/>
          </p:cNvSpPr>
          <p:nvPr>
            <p:ph type="dt" sz="half" idx="10"/>
          </p:nvPr>
        </p:nvSpPr>
        <p:spPr/>
        <p:txBody>
          <a:bodyPr/>
          <a:lstStyle/>
          <a:p>
            <a:fld id="{9B3E3BFB-DB36-406E-8D35-82C9114C75BA}" type="datetime1">
              <a:rPr lang="en-ZW" smtClean="0"/>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7</a:t>
            </a:fld>
            <a:endParaRPr lang="en-ZW"/>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9648" y="0"/>
            <a:ext cx="1292352" cy="457200"/>
          </a:xfrm>
          <a:prstGeom prst="rect">
            <a:avLst/>
          </a:prstGeom>
        </p:spPr>
      </p:pic>
    </p:spTree>
    <p:extLst>
      <p:ext uri="{BB962C8B-B14F-4D97-AF65-F5344CB8AC3E}">
        <p14:creationId xmlns:p14="http://schemas.microsoft.com/office/powerpoint/2010/main" val="1173041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38430"/>
          </a:xfrm>
        </p:spPr>
        <p:txBody>
          <a:bodyPr/>
          <a:lstStyle/>
          <a:p>
            <a:r>
              <a:rPr lang="en-ZW" b="1" dirty="0" smtClean="0"/>
              <a:t>RBZ Oversight Scope and Approach</a:t>
            </a:r>
            <a:endParaRPr lang="en-ZW" b="1" dirty="0"/>
          </a:p>
        </p:txBody>
      </p:sp>
      <p:sp>
        <p:nvSpPr>
          <p:cNvPr id="3" name="Content Placeholder 2"/>
          <p:cNvSpPr>
            <a:spLocks noGrp="1"/>
          </p:cNvSpPr>
          <p:nvPr>
            <p:ph idx="1"/>
          </p:nvPr>
        </p:nvSpPr>
        <p:spPr/>
        <p:txBody>
          <a:bodyPr>
            <a:normAutofit fontScale="92500"/>
          </a:bodyPr>
          <a:lstStyle/>
          <a:p>
            <a:pPr algn="just"/>
            <a:r>
              <a:rPr lang="en-ZW" dirty="0"/>
              <a:t>The </a:t>
            </a:r>
            <a:r>
              <a:rPr lang="en-ZW" dirty="0" smtClean="0"/>
              <a:t>Reserve Bank of Zimbabwe (RBZ) </a:t>
            </a:r>
            <a:r>
              <a:rPr lang="en-ZW" dirty="0"/>
              <a:t>oversight scope covers large value payment systems (LVPS) </a:t>
            </a:r>
            <a:r>
              <a:rPr lang="en-ZW" dirty="0" smtClean="0"/>
              <a:t>and retail </a:t>
            </a:r>
            <a:r>
              <a:rPr lang="en-ZW" dirty="0"/>
              <a:t>payment systems such as cheques, cards, and mobile, among </a:t>
            </a:r>
            <a:r>
              <a:rPr lang="en-ZW" dirty="0" smtClean="0"/>
              <a:t>others, also </a:t>
            </a:r>
            <a:r>
              <a:rPr lang="en-ZW" dirty="0"/>
              <a:t>known as system wide important payment systems (SWIPS</a:t>
            </a:r>
            <a:r>
              <a:rPr lang="en-ZW" dirty="0" smtClean="0"/>
              <a:t>).</a:t>
            </a:r>
          </a:p>
          <a:p>
            <a:pPr algn="just"/>
            <a:r>
              <a:rPr lang="en-ZW" dirty="0" smtClean="0"/>
              <a:t>The RBZ, </a:t>
            </a:r>
            <a:r>
              <a:rPr lang="en-ZW" dirty="0"/>
              <a:t>in conducting its oversight activities, uses the risk based </a:t>
            </a:r>
            <a:r>
              <a:rPr lang="en-ZW" dirty="0" smtClean="0"/>
              <a:t>approach, standard </a:t>
            </a:r>
            <a:r>
              <a:rPr lang="en-ZW" dirty="0"/>
              <a:t>based approach or a combination of the </a:t>
            </a:r>
            <a:r>
              <a:rPr lang="en-ZW" dirty="0" smtClean="0"/>
              <a:t>two:-</a:t>
            </a:r>
          </a:p>
          <a:p>
            <a:pPr>
              <a:buFont typeface="Courier New" panose="02070309020205020404" pitchFamily="49" charset="0"/>
              <a:buChar char="o"/>
            </a:pPr>
            <a:r>
              <a:rPr lang="en-ZW" sz="1900" dirty="0"/>
              <a:t>Risk based </a:t>
            </a:r>
            <a:r>
              <a:rPr lang="en-ZW" sz="1900" dirty="0" smtClean="0"/>
              <a:t>oversight </a:t>
            </a:r>
            <a:r>
              <a:rPr lang="en-ZW" sz="1900" dirty="0"/>
              <a:t>is a forward-looking approach that allocates </a:t>
            </a:r>
            <a:r>
              <a:rPr lang="en-ZW" sz="1900" dirty="0" smtClean="0"/>
              <a:t>resources based </a:t>
            </a:r>
            <a:r>
              <a:rPr lang="en-ZW" sz="1900" dirty="0"/>
              <a:t>on risk characteristics of a payment system</a:t>
            </a:r>
            <a:r>
              <a:rPr lang="en-ZW" sz="1900" dirty="0" smtClean="0"/>
              <a:t>.</a:t>
            </a:r>
          </a:p>
          <a:p>
            <a:pPr>
              <a:buFont typeface="Courier New" panose="02070309020205020404" pitchFamily="49" charset="0"/>
              <a:buChar char="o"/>
            </a:pPr>
            <a:r>
              <a:rPr lang="en-ZW" sz="1900" dirty="0" smtClean="0"/>
              <a:t>Standard based- Individual </a:t>
            </a:r>
            <a:r>
              <a:rPr lang="en-ZW" sz="1900" dirty="0"/>
              <a:t>systems are regularly assessed to ensure compliance </a:t>
            </a:r>
            <a:r>
              <a:rPr lang="en-ZW" sz="1900" dirty="0" smtClean="0"/>
              <a:t>to international </a:t>
            </a:r>
            <a:r>
              <a:rPr lang="en-ZW" sz="1900" dirty="0"/>
              <a:t>best practice and </a:t>
            </a:r>
            <a:r>
              <a:rPr lang="en-ZW" sz="1900" dirty="0" smtClean="0"/>
              <a:t>standards.</a:t>
            </a:r>
            <a:endParaRPr lang="en-ZW" sz="1900" dirty="0"/>
          </a:p>
        </p:txBody>
      </p:sp>
      <p:sp>
        <p:nvSpPr>
          <p:cNvPr id="4" name="Date Placeholder 3"/>
          <p:cNvSpPr>
            <a:spLocks noGrp="1"/>
          </p:cNvSpPr>
          <p:nvPr>
            <p:ph type="dt" sz="half" idx="10"/>
          </p:nvPr>
        </p:nvSpPr>
        <p:spPr/>
        <p:txBody>
          <a:bodyPr/>
          <a:lstStyle/>
          <a:p>
            <a:fld id="{9B3E3BFB-DB36-406E-8D35-82C9114C75BA}" type="datetime1">
              <a:rPr lang="en-ZW" smtClean="0"/>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t>8</a:t>
            </a:fld>
            <a:endParaRPr lang="en-ZW"/>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9648" y="0"/>
            <a:ext cx="1292352" cy="457200"/>
          </a:xfrm>
          <a:prstGeom prst="rect">
            <a:avLst/>
          </a:prstGeom>
        </p:spPr>
      </p:pic>
    </p:spTree>
    <p:extLst>
      <p:ext uri="{BB962C8B-B14F-4D97-AF65-F5344CB8AC3E}">
        <p14:creationId xmlns:p14="http://schemas.microsoft.com/office/powerpoint/2010/main" val="339208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554566"/>
            <a:ext cx="9601196" cy="1303867"/>
          </a:xfrm>
        </p:spPr>
        <p:txBody>
          <a:bodyPr/>
          <a:lstStyle/>
          <a:p>
            <a:r>
              <a:rPr lang="en-ZW" b="1" dirty="0"/>
              <a:t>Payment Systems Developments</a:t>
            </a:r>
            <a:endParaRPr lang="en-ZW" dirty="0"/>
          </a:p>
        </p:txBody>
      </p:sp>
      <p:sp>
        <p:nvSpPr>
          <p:cNvPr id="3" name="Content Placeholder 2"/>
          <p:cNvSpPr>
            <a:spLocks noGrp="1"/>
          </p:cNvSpPr>
          <p:nvPr>
            <p:ph idx="1"/>
          </p:nvPr>
        </p:nvSpPr>
        <p:spPr/>
        <p:txBody>
          <a:bodyPr>
            <a:normAutofit fontScale="62500" lnSpcReduction="20000"/>
          </a:bodyPr>
          <a:lstStyle/>
          <a:p>
            <a:r>
              <a:rPr lang="en-ZW" sz="3400" dirty="0"/>
              <a:t>Technological evolution </a:t>
            </a:r>
            <a:r>
              <a:rPr lang="en-ZW" dirty="0"/>
              <a:t>–bringing in new </a:t>
            </a:r>
            <a:r>
              <a:rPr lang="en-ZW" dirty="0" smtClean="0"/>
              <a:t>face to payment systems and financial services sector at large</a:t>
            </a:r>
            <a:r>
              <a:rPr lang="en-ZW" dirty="0"/>
              <a:t> - </a:t>
            </a:r>
            <a:r>
              <a:rPr lang="en-ZW" dirty="0" smtClean="0"/>
              <a:t>e.g. </a:t>
            </a:r>
            <a:r>
              <a:rPr lang="en-ZW" dirty="0"/>
              <a:t>mobile, NFC, </a:t>
            </a:r>
            <a:r>
              <a:rPr lang="en-ZW" dirty="0" smtClean="0"/>
              <a:t>QR Codes, social media</a:t>
            </a:r>
          </a:p>
          <a:p>
            <a:pPr marL="274320" lvl="1">
              <a:buClr>
                <a:schemeClr val="accent1"/>
              </a:buClr>
              <a:buSzPct val="85000"/>
              <a:buFont typeface="Wingdings 2"/>
              <a:buChar char=""/>
            </a:pPr>
            <a:r>
              <a:rPr lang="en-ZW" sz="3400" dirty="0"/>
              <a:t>Market developments </a:t>
            </a:r>
            <a:r>
              <a:rPr lang="en-ZW" sz="2900" dirty="0"/>
              <a:t>- changing business models</a:t>
            </a:r>
          </a:p>
          <a:p>
            <a:pPr marL="651510" lvl="3" indent="0">
              <a:buClr>
                <a:schemeClr val="accent1"/>
              </a:buClr>
              <a:buSzPct val="85000"/>
              <a:buNone/>
            </a:pPr>
            <a:r>
              <a:rPr lang="en-ZW" sz="2300" dirty="0"/>
              <a:t>- Changing consumer expectations and </a:t>
            </a:r>
            <a:r>
              <a:rPr lang="en-ZW" sz="2300" dirty="0" smtClean="0"/>
              <a:t>behaviour, consumer protection guideline.</a:t>
            </a:r>
            <a:endParaRPr lang="en-ZW" sz="2300" dirty="0"/>
          </a:p>
          <a:p>
            <a:pPr marL="274320" lvl="1">
              <a:buSzPct val="85000"/>
              <a:buFont typeface="Wingdings 2"/>
              <a:buChar char=""/>
            </a:pPr>
            <a:r>
              <a:rPr lang="en-ZW" sz="3400" dirty="0"/>
              <a:t>PS technology driven</a:t>
            </a:r>
            <a:r>
              <a:rPr lang="en-ZW" sz="2900" dirty="0"/>
              <a:t>- dynamic and unfolding development </a:t>
            </a:r>
          </a:p>
          <a:p>
            <a:pPr marL="262890" lvl="2" indent="0">
              <a:buClr>
                <a:schemeClr val="accent1"/>
              </a:buClr>
              <a:buSzPct val="85000"/>
              <a:buNone/>
            </a:pPr>
            <a:r>
              <a:rPr lang="en-ZW" sz="2300" dirty="0"/>
              <a:t>- MFS- branchless </a:t>
            </a:r>
            <a:r>
              <a:rPr lang="en-ZW" sz="2300" dirty="0" smtClean="0"/>
              <a:t>banking, Online Banking Apps </a:t>
            </a:r>
            <a:r>
              <a:rPr lang="en-ZW" sz="2300" dirty="0"/>
              <a:t>- convenience of financial services anywhere, anyplace, anytime </a:t>
            </a:r>
          </a:p>
          <a:p>
            <a:pPr marL="274320" lvl="1">
              <a:buSzPct val="85000"/>
              <a:buFont typeface="Wingdings 2"/>
              <a:buChar char=""/>
            </a:pPr>
            <a:r>
              <a:rPr lang="en-ZW" sz="3400" dirty="0"/>
              <a:t>Global reach of internet, cards and other electronic devices</a:t>
            </a:r>
          </a:p>
          <a:p>
            <a:pPr marL="651510" lvl="3" indent="0">
              <a:buClr>
                <a:schemeClr val="accent1"/>
              </a:buClr>
              <a:buSzPct val="85000"/>
              <a:buNone/>
            </a:pPr>
            <a:r>
              <a:rPr lang="en-ZW" sz="2300" dirty="0"/>
              <a:t>- Mobile  and online payments -more pronounced.</a:t>
            </a:r>
          </a:p>
          <a:p>
            <a:pPr marL="274320" lvl="1">
              <a:buSzPct val="85000"/>
              <a:buFont typeface="Wingdings 2"/>
              <a:buChar char=""/>
            </a:pPr>
            <a:r>
              <a:rPr lang="en-ZW" sz="3400" dirty="0"/>
              <a:t>Financial instruments dematerialised </a:t>
            </a:r>
          </a:p>
          <a:p>
            <a:endParaRPr lang="en-ZW" dirty="0"/>
          </a:p>
        </p:txBody>
      </p:sp>
      <p:sp>
        <p:nvSpPr>
          <p:cNvPr id="4" name="Date Placeholder 3"/>
          <p:cNvSpPr>
            <a:spLocks noGrp="1"/>
          </p:cNvSpPr>
          <p:nvPr>
            <p:ph type="dt" sz="half" idx="10"/>
          </p:nvPr>
        </p:nvSpPr>
        <p:spPr/>
        <p:txBody>
          <a:bodyPr/>
          <a:lstStyle/>
          <a:p>
            <a:fld id="{9B3E3BFB-DB36-406E-8D35-82C9114C75BA}" type="datetime1">
              <a:rPr lang="en-ZW" smtClean="0"/>
              <a:pPr/>
              <a:t>10/16/2017</a:t>
            </a:fld>
            <a:endParaRPr lang="en-ZW"/>
          </a:p>
        </p:txBody>
      </p:sp>
      <p:sp>
        <p:nvSpPr>
          <p:cNvPr id="5" name="Footer Placeholder 4"/>
          <p:cNvSpPr>
            <a:spLocks noGrp="1"/>
          </p:cNvSpPr>
          <p:nvPr>
            <p:ph type="ftr" sz="quarter" idx="11"/>
          </p:nvPr>
        </p:nvSpPr>
        <p:spPr/>
        <p:txBody>
          <a:bodyPr/>
          <a:lstStyle/>
          <a:p>
            <a:r>
              <a:rPr lang="en-ZW" smtClean="0"/>
              <a:t>Reserve Bank of Zimbabwe</a:t>
            </a:r>
            <a:endParaRPr lang="en-ZW"/>
          </a:p>
        </p:txBody>
      </p:sp>
      <p:sp>
        <p:nvSpPr>
          <p:cNvPr id="6" name="Slide Number Placeholder 5"/>
          <p:cNvSpPr>
            <a:spLocks noGrp="1"/>
          </p:cNvSpPr>
          <p:nvPr>
            <p:ph type="sldNum" sz="quarter" idx="12"/>
          </p:nvPr>
        </p:nvSpPr>
        <p:spPr/>
        <p:txBody>
          <a:bodyPr/>
          <a:lstStyle/>
          <a:p>
            <a:fld id="{E0CF2AD9-3510-4C09-89BF-E891A98B54CE}" type="slidenum">
              <a:rPr lang="en-ZW" smtClean="0"/>
              <a:pPr/>
              <a:t>9</a:t>
            </a:fld>
            <a:endParaRPr lang="en-ZW"/>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7600" y="0"/>
            <a:ext cx="914400" cy="457200"/>
          </a:xfrm>
          <a:prstGeom prst="rect">
            <a:avLst/>
          </a:prstGeom>
        </p:spPr>
      </p:pic>
    </p:spTree>
    <p:extLst>
      <p:ext uri="{BB962C8B-B14F-4D97-AF65-F5344CB8AC3E}">
        <p14:creationId xmlns:p14="http://schemas.microsoft.com/office/powerpoint/2010/main" val="24699860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1165</TotalTime>
  <Words>1846</Words>
  <Application>Microsoft Office PowerPoint</Application>
  <PresentationFormat>Widescreen</PresentationFormat>
  <Paragraphs>478</Paragraphs>
  <Slides>22</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Courier New</vt:lpstr>
      <vt:lpstr>Garamond</vt:lpstr>
      <vt:lpstr>Times New Roman</vt:lpstr>
      <vt:lpstr>Wingdings 2</vt:lpstr>
      <vt:lpstr>Organic</vt:lpstr>
      <vt:lpstr>Clip</vt:lpstr>
      <vt:lpstr>               APPROACH TO PAYMENT SYSTEMS OVERSIGHT (Zimbabwe Presentation)                  </vt:lpstr>
      <vt:lpstr>Outline </vt:lpstr>
      <vt:lpstr>Introduction </vt:lpstr>
      <vt:lpstr>Zimbabwe Map</vt:lpstr>
      <vt:lpstr>Payment Systems Oversight</vt:lpstr>
      <vt:lpstr>Legal &amp; Regulatory Framework</vt:lpstr>
      <vt:lpstr>Other Regulatory Support</vt:lpstr>
      <vt:lpstr>RBZ Oversight Scope and Approach</vt:lpstr>
      <vt:lpstr>Payment Systems Developments</vt:lpstr>
      <vt:lpstr> Zimbabwe PS – Infrastructure Development</vt:lpstr>
      <vt:lpstr>Zimbabwe PS              Architecture</vt:lpstr>
      <vt:lpstr>Payment Systems Access Points and devices </vt:lpstr>
      <vt:lpstr>Retail Payment Streams Values and Volumes</vt:lpstr>
      <vt:lpstr>ZETSS Statistics</vt:lpstr>
      <vt:lpstr>Institutional Arrangements </vt:lpstr>
      <vt:lpstr> …Institutional Arrangements</vt:lpstr>
      <vt:lpstr>Coordination and Cooperation with other Regulators</vt:lpstr>
      <vt:lpstr>Challenges</vt:lpstr>
      <vt:lpstr>Lessons</vt:lpstr>
      <vt:lpstr>Opportunities </vt:lpstr>
      <vt:lpstr>Way forward</vt:lpstr>
      <vt:lpstr>Thank You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Issues in Payment Systems</dc:title>
  <dc:creator>Howard Tundu</dc:creator>
  <cp:lastModifiedBy>Howard Tundu</cp:lastModifiedBy>
  <cp:revision>201</cp:revision>
  <dcterms:created xsi:type="dcterms:W3CDTF">2015-04-23T14:08:31Z</dcterms:created>
  <dcterms:modified xsi:type="dcterms:W3CDTF">2017-10-16T09:46:02Z</dcterms:modified>
</cp:coreProperties>
</file>