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610" r:id="rId2"/>
    <p:sldId id="622" r:id="rId3"/>
    <p:sldId id="621" r:id="rId4"/>
    <p:sldId id="655" r:id="rId5"/>
    <p:sldId id="564" r:id="rId6"/>
    <p:sldId id="645" r:id="rId7"/>
    <p:sldId id="659" r:id="rId8"/>
    <p:sldId id="639" r:id="rId9"/>
    <p:sldId id="638" r:id="rId10"/>
    <p:sldId id="654" r:id="rId11"/>
    <p:sldId id="656" r:id="rId12"/>
    <p:sldId id="657" r:id="rId13"/>
    <p:sldId id="618" r:id="rId14"/>
    <p:sldId id="662" r:id="rId15"/>
    <p:sldId id="663" r:id="rId16"/>
    <p:sldId id="616" r:id="rId17"/>
    <p:sldId id="623" r:id="rId18"/>
    <p:sldId id="633" r:id="rId19"/>
    <p:sldId id="644" r:id="rId20"/>
    <p:sldId id="652" r:id="rId21"/>
    <p:sldId id="632" r:id="rId22"/>
    <p:sldId id="624" r:id="rId23"/>
    <p:sldId id="625" r:id="rId24"/>
    <p:sldId id="643" r:id="rId25"/>
    <p:sldId id="630" r:id="rId26"/>
    <p:sldId id="629" r:id="rId27"/>
    <p:sldId id="626" r:id="rId28"/>
    <p:sldId id="660" r:id="rId29"/>
    <p:sldId id="617" r:id="rId30"/>
    <p:sldId id="634" r:id="rId31"/>
  </p:sldIdLst>
  <p:sldSz cx="12192000" cy="6858000"/>
  <p:notesSz cx="7010400" cy="92964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6" userDrawn="1">
          <p15:clr>
            <a:srgbClr val="A4A3A4"/>
          </p15:clr>
        </p15:guide>
        <p15:guide id="2" pos="2156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wlak_l" initials="LMP" lastIdx="6" clrIdx="0"/>
  <p:cmAuthor id="7" name="Dayo Forster" initials="" lastIdx="1" clrIdx="7"/>
  <p:cmAuthor id="1" name="Windows User" initials="WU" lastIdx="24" clrIdx="1"/>
  <p:cmAuthor id="8" name="Khurram Sikander" initials="KS" lastIdx="2" clrIdx="8"/>
  <p:cmAuthor id="2" name="Stephanie" initials="S" lastIdx="3" clrIdx="2"/>
  <p:cmAuthor id="3" name="Laurie Spengler" initials="LS" lastIdx="0" clrIdx="3"/>
  <p:cmAuthor id="4" name="Eric Daugherty" initials="EJD" lastIdx="4" clrIdx="4"/>
  <p:cmAuthor id="5" name="Kelly Robbins" initials="" lastIdx="1" clrIdx="5"/>
  <p:cmAuthor id="6" name="Michael Adenuga" initials="MA" lastIdx="11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B30"/>
    <a:srgbClr val="D7E923"/>
    <a:srgbClr val="D9605D"/>
    <a:srgbClr val="A8B712"/>
    <a:srgbClr val="245B77"/>
    <a:srgbClr val="FF9900"/>
    <a:srgbClr val="F35E53"/>
    <a:srgbClr val="10253F"/>
    <a:srgbClr val="0B3A4D"/>
    <a:srgbClr val="149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4" autoAdjust="0"/>
    <p:restoredTop sz="91425" autoAdjust="0"/>
  </p:normalViewPr>
  <p:slideViewPr>
    <p:cSldViewPr snapToGrid="0">
      <p:cViewPr varScale="1">
        <p:scale>
          <a:sx n="65" d="100"/>
          <a:sy n="65" d="100"/>
        </p:scale>
        <p:origin x="774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9"/>
    </p:cViewPr>
  </p:sorterViewPr>
  <p:notesViewPr>
    <p:cSldViewPr snapToGrid="0">
      <p:cViewPr varScale="1">
        <p:scale>
          <a:sx n="53" d="100"/>
          <a:sy n="53" d="100"/>
        </p:scale>
        <p:origin x="-2820" y="-90"/>
      </p:cViewPr>
      <p:guideLst>
        <p:guide orient="horz" pos="2876"/>
        <p:guide pos="2156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FB323011-7EEA-4454-8CCB-8CFD88164F78}" type="datetimeFigureOut">
              <a:rPr lang="en-US" smtClean="0"/>
              <a:pPr/>
              <a:t>10/17/2017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4542DC5B-3158-40AD-BF5B-E6BD741347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36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22430F51-72F9-4DE3-B7DB-3558BC7C58A8}" type="datetimeFigureOut">
              <a:rPr lang="en-US" smtClean="0"/>
              <a:pPr/>
              <a:t>10/17/2017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41DF332A-7A62-4AD7-BBE4-38D3C6DCD8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89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F332A-7A62-4AD7-BBE4-38D3C6DCD89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4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4776" y="2819400"/>
            <a:ext cx="852842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rgbClr val="404040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0" y="1386674"/>
            <a:ext cx="12192000" cy="1280327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7" y="1450565"/>
            <a:ext cx="1167606" cy="111363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86673"/>
            <a:ext cx="10363200" cy="1204128"/>
          </a:xfrm>
          <a:solidFill>
            <a:srgbClr val="0B3A4D"/>
          </a:solidFill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656" y="5916757"/>
            <a:ext cx="1270176" cy="72930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604" y="1386673"/>
            <a:ext cx="1827196" cy="1204127"/>
          </a:xfrm>
          <a:prstGeom prst="rect">
            <a:avLst/>
          </a:prstGeom>
          <a:solidFill>
            <a:srgbClr val="D7DF23">
              <a:alpha val="89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100523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14350"/>
            <a:ext cx="9947868" cy="715962"/>
          </a:xfrm>
        </p:spPr>
        <p:txBody>
          <a:bodyPr>
            <a:normAutofit/>
          </a:bodyPr>
          <a:lstStyle>
            <a:lvl1pPr>
              <a:defRPr sz="280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408"/>
            <a:ext cx="10972800" cy="4953000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051560"/>
            <a:ext cx="711200" cy="118872"/>
          </a:xfrm>
          <a:prstGeom prst="rect">
            <a:avLst/>
          </a:prstGeom>
          <a:solidFill>
            <a:srgbClr val="D7DF2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87400" y="1051560"/>
            <a:ext cx="11404600" cy="118872"/>
          </a:xfrm>
          <a:prstGeom prst="rect">
            <a:avLst/>
          </a:prstGeom>
          <a:solidFill>
            <a:srgbClr val="0B3A4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/>
              <a:t>January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12192000" cy="228600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>
                <a:latin typeface="Times New Roman"/>
                <a:cs typeface="Times New Roman"/>
              </a:rPr>
              <a:t>© </a:t>
            </a:r>
            <a:r>
              <a:rPr lang="en-US" dirty="0"/>
              <a:t>Enclude 2015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algn="r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fld id="{94D25C4A-23F9-4C21-A442-8E22361833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46" descr="http://microfinance-mena.org/ckfinder/userfiles/images/cbj(19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275" y="271232"/>
            <a:ext cx="664178" cy="6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europa.eu/rapid/exploit/2009/11/BEI/EN/b09_225.eni/Pictures/10000000000002480000013B311E95B0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38" y="301140"/>
            <a:ext cx="1290098" cy="6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1140"/>
            <a:ext cx="936899" cy="5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3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/>
              <a:t>January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12192000" cy="228600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>
                <a:latin typeface="Times New Roman"/>
                <a:cs typeface="Times New Roman"/>
              </a:rPr>
              <a:t>© </a:t>
            </a:r>
            <a:r>
              <a:rPr lang="en-US" dirty="0"/>
              <a:t>Enclude 2015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algn="r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fld id="{94D25C4A-23F9-4C21-A442-8E22361833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34776" y="2819400"/>
            <a:ext cx="8528424" cy="1752600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="1">
                <a:solidFill>
                  <a:srgbClr val="404040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0" y="1386674"/>
            <a:ext cx="12192000" cy="1280327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" y="1461926"/>
            <a:ext cx="1536429" cy="1113634"/>
          </a:xfrm>
          <a:prstGeom prst="rect">
            <a:avLst/>
          </a:prstGeom>
          <a:effectLst/>
        </p:spPr>
      </p:pic>
      <p:sp>
        <p:nvSpPr>
          <p:cNvPr id="17" name="Rectangle 16"/>
          <p:cNvSpPr/>
          <p:nvPr userDrawn="1"/>
        </p:nvSpPr>
        <p:spPr>
          <a:xfrm>
            <a:off x="1604" y="1386673"/>
            <a:ext cx="1727200" cy="1204127"/>
          </a:xfrm>
          <a:prstGeom prst="rect">
            <a:avLst/>
          </a:prstGeom>
          <a:solidFill>
            <a:srgbClr val="D7DF23">
              <a:alpha val="89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1828800" y="1386673"/>
            <a:ext cx="10363200" cy="1204128"/>
          </a:xfrm>
          <a:solidFill>
            <a:srgbClr val="0B3A4D"/>
          </a:solidFill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17176"/>
            <a:ext cx="5384800" cy="4953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17176"/>
            <a:ext cx="5384800" cy="4953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/>
              <a:t>January 2015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12192000" cy="228600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>
                <a:latin typeface="Times New Roman"/>
                <a:cs typeface="Times New Roman"/>
              </a:rPr>
              <a:t>© </a:t>
            </a:r>
            <a:r>
              <a:rPr lang="en-US" dirty="0"/>
              <a:t>Enclude 2015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algn="r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fld id="{94D25C4A-23F9-4C21-A442-8E22361833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96700"/>
            <a:ext cx="1012132" cy="733613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1" y="214350"/>
            <a:ext cx="9947868" cy="715962"/>
          </a:xfrm>
        </p:spPr>
        <p:txBody>
          <a:bodyPr>
            <a:normAutofit/>
          </a:bodyPr>
          <a:lstStyle>
            <a:lvl1pPr>
              <a:defRPr sz="280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1051560"/>
            <a:ext cx="711200" cy="118872"/>
          </a:xfrm>
          <a:prstGeom prst="rect">
            <a:avLst/>
          </a:prstGeom>
          <a:solidFill>
            <a:srgbClr val="D7DF2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787400" y="1051560"/>
            <a:ext cx="11404600" cy="118872"/>
          </a:xfrm>
          <a:prstGeom prst="rect">
            <a:avLst/>
          </a:prstGeom>
          <a:solidFill>
            <a:srgbClr val="0B3A4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257206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07128"/>
            <a:ext cx="5386917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46890"/>
            <a:ext cx="5386917" cy="431323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07128"/>
            <a:ext cx="5389033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46890"/>
            <a:ext cx="5389033" cy="431323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/>
              <a:t>January 2015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12192000" cy="228600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>
                <a:latin typeface="Times New Roman"/>
                <a:cs typeface="Times New Roman"/>
              </a:rPr>
              <a:t>© </a:t>
            </a:r>
            <a:r>
              <a:rPr lang="en-US" dirty="0"/>
              <a:t>Enclude 2015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algn="r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fld id="{94D25C4A-23F9-4C21-A442-8E22361833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96700"/>
            <a:ext cx="1012132" cy="73361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1" y="214350"/>
            <a:ext cx="9947868" cy="715962"/>
          </a:xfrm>
        </p:spPr>
        <p:txBody>
          <a:bodyPr>
            <a:normAutofit/>
          </a:bodyPr>
          <a:lstStyle>
            <a:lvl1pPr>
              <a:defRPr sz="280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051560"/>
            <a:ext cx="711200" cy="118872"/>
          </a:xfrm>
          <a:prstGeom prst="rect">
            <a:avLst/>
          </a:prstGeom>
          <a:solidFill>
            <a:srgbClr val="D7DF2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787400" y="1051560"/>
            <a:ext cx="11404600" cy="118872"/>
          </a:xfrm>
          <a:prstGeom prst="rect">
            <a:avLst/>
          </a:prstGeom>
          <a:solidFill>
            <a:srgbClr val="0B3A4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35643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/>
              <a:t>January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12192000" cy="228600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>
                <a:latin typeface="Times New Roman"/>
                <a:cs typeface="Times New Roman"/>
              </a:rPr>
              <a:t>© </a:t>
            </a:r>
            <a:r>
              <a:rPr lang="en-US" dirty="0"/>
              <a:t>Enclude 2015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algn="r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fld id="{94D25C4A-23F9-4C21-A442-8E22361833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96700"/>
            <a:ext cx="1012132" cy="73361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1" y="214350"/>
            <a:ext cx="9947868" cy="715962"/>
          </a:xfrm>
        </p:spPr>
        <p:txBody>
          <a:bodyPr>
            <a:normAutofit/>
          </a:bodyPr>
          <a:lstStyle>
            <a:lvl1pPr>
              <a:defRPr sz="280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1051560"/>
            <a:ext cx="711200" cy="118872"/>
          </a:xfrm>
          <a:prstGeom prst="rect">
            <a:avLst/>
          </a:prstGeom>
          <a:solidFill>
            <a:srgbClr val="D7DF2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87400" y="1051560"/>
            <a:ext cx="11404600" cy="118872"/>
          </a:xfrm>
          <a:prstGeom prst="rect">
            <a:avLst/>
          </a:prstGeom>
          <a:solidFill>
            <a:srgbClr val="0B3A4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327918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/>
              <a:t>January 2015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12192000" cy="228600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dirty="0">
                <a:latin typeface="Times New Roman"/>
                <a:cs typeface="Times New Roman"/>
              </a:rPr>
              <a:t>© </a:t>
            </a:r>
            <a:r>
              <a:rPr lang="en-US" dirty="0"/>
              <a:t>Enclude 2015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53200"/>
            <a:ext cx="2844800" cy="228600"/>
          </a:xfrm>
          <a:prstGeom prst="rect">
            <a:avLst/>
          </a:prstGeom>
        </p:spPr>
        <p:txBody>
          <a:bodyPr anchor="b"/>
          <a:lstStyle>
            <a:lvl1pPr algn="r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fld id="{94D25C4A-23F9-4C21-A442-8E22361833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6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3275758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9960668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21360"/>
            <a:ext cx="10972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61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B3A4D"/>
          </a:solidFill>
          <a:latin typeface="+mj-lt"/>
          <a:ea typeface="+mj-ea"/>
          <a:cs typeface="Calibri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2455" y="3787394"/>
            <a:ext cx="9947275" cy="7159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 smtClean="0"/>
              <a:t>Cybersecurity</a:t>
            </a:r>
            <a:br>
              <a:rPr lang="en-US" sz="6700" dirty="0" smtClean="0"/>
            </a:br>
            <a:r>
              <a:rPr lang="en-US" sz="6700" dirty="0" smtClean="0"/>
              <a:t>And Payments </a:t>
            </a:r>
            <a:br>
              <a:rPr lang="en-US" sz="6700" dirty="0" smtClean="0"/>
            </a:br>
            <a:r>
              <a:rPr lang="en-US" sz="5400" i="1" dirty="0" smtClean="0"/>
              <a:t>A Primer of </a:t>
            </a:r>
            <a:r>
              <a:rPr lang="en-US" sz="5400" i="1" dirty="0"/>
              <a:t>t</a:t>
            </a:r>
            <a:r>
              <a:rPr lang="en-US" sz="5400" i="1" dirty="0" smtClean="0"/>
              <a:t>he Issues</a:t>
            </a:r>
            <a:br>
              <a:rPr lang="en-US" sz="5400" i="1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700" dirty="0" smtClean="0"/>
              <a:t>Windhoek, Oct 17 2017</a:t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GB" sz="2400" dirty="0"/>
              <a:t>Dr Leon J. Perlman</a:t>
            </a:r>
            <a:br>
              <a:rPr lang="en-GB" sz="2400" dirty="0"/>
            </a:br>
            <a:r>
              <a:rPr lang="en-GB" sz="2400" b="0" dirty="0"/>
              <a:t>Digital Financial Services Observatory</a:t>
            </a:r>
            <a:br>
              <a:rPr lang="en-GB" sz="2400" b="0" dirty="0"/>
            </a:br>
            <a:r>
              <a:rPr lang="en-GB" sz="2400" b="0" dirty="0"/>
              <a:t>Columbia University, New York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0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027"/>
          <a:stretch/>
        </p:blipFill>
        <p:spPr>
          <a:xfrm>
            <a:off x="-43891" y="512004"/>
            <a:ext cx="11963400" cy="6203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038" y="0"/>
            <a:ext cx="3152775" cy="64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085" y="175565"/>
            <a:ext cx="3144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Financial Infrastructure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446628" y="6004590"/>
            <a:ext cx="1286673" cy="29260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175" y="-173539"/>
            <a:ext cx="1249182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Bangladesh Bank (Feb 2016)</a:t>
            </a:r>
          </a:p>
          <a:p>
            <a:endParaRPr lang="en-US" sz="3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"</a:t>
            </a:r>
            <a:r>
              <a:rPr lang="en-US" sz="2800" dirty="0"/>
              <a:t>Bangladesh Bank </a:t>
            </a:r>
            <a:r>
              <a:rPr lang="en-US" sz="2800" dirty="0" smtClean="0"/>
              <a:t>Heist“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Thieves compromised BB's </a:t>
            </a:r>
            <a:r>
              <a:rPr lang="en-US" sz="2800" dirty="0"/>
              <a:t>computer network, </a:t>
            </a:r>
            <a:r>
              <a:rPr lang="en-US" sz="2800" dirty="0" smtClean="0"/>
              <a:t>observed </a:t>
            </a:r>
            <a:r>
              <a:rPr lang="en-US" sz="2800" dirty="0"/>
              <a:t>how transfers </a:t>
            </a:r>
            <a:r>
              <a:rPr lang="en-US" sz="2800" dirty="0" smtClean="0"/>
              <a:t>done</a:t>
            </a:r>
            <a:r>
              <a:rPr lang="en-US" sz="2800" dirty="0"/>
              <a:t>, 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gained </a:t>
            </a:r>
            <a:r>
              <a:rPr lang="en-US" sz="2800" dirty="0"/>
              <a:t>access to the bank's </a:t>
            </a:r>
            <a:r>
              <a:rPr lang="en-US" sz="2800" dirty="0" smtClean="0"/>
              <a:t>SWIFT credentials.</a:t>
            </a:r>
            <a:r>
              <a:rPr lang="en-US" sz="2800" dirty="0"/>
              <a:t> 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Instructions </a:t>
            </a:r>
            <a:r>
              <a:rPr lang="en-US" sz="2800" dirty="0"/>
              <a:t>to withdraw US$951m Bangladesh Bank account issued via </a:t>
            </a:r>
            <a:r>
              <a:rPr lang="en-US" sz="2800" dirty="0" smtClean="0"/>
              <a:t>SWIFT 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5 transactions </a:t>
            </a:r>
            <a:r>
              <a:rPr lang="en-US" sz="2800" dirty="0" smtClean="0"/>
              <a:t>($101m) taken </a:t>
            </a:r>
            <a:r>
              <a:rPr lang="en-US" sz="2800" dirty="0"/>
              <a:t>from BB account </a:t>
            </a:r>
            <a:r>
              <a:rPr lang="en-US" sz="2800" dirty="0" smtClean="0"/>
              <a:t>@Federal </a:t>
            </a:r>
            <a:r>
              <a:rPr lang="en-US" sz="2800" dirty="0"/>
              <a:t>Reserve </a:t>
            </a:r>
            <a:r>
              <a:rPr lang="en-US" sz="2800" dirty="0" smtClean="0"/>
              <a:t>Bank, </a:t>
            </a:r>
            <a:r>
              <a:rPr lang="en-US" sz="2800" dirty="0"/>
              <a:t>New York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$</a:t>
            </a:r>
            <a:r>
              <a:rPr lang="en-US" sz="2800" dirty="0" smtClean="0"/>
              <a:t>20m to </a:t>
            </a:r>
            <a:r>
              <a:rPr lang="en-US" sz="2800" dirty="0"/>
              <a:t>Sri Lanka </a:t>
            </a:r>
            <a:r>
              <a:rPr lang="en-US" sz="2800" dirty="0" smtClean="0"/>
              <a:t>(recovered</a:t>
            </a:r>
            <a:r>
              <a:rPr lang="en-US" sz="2800" dirty="0"/>
              <a:t>) </a:t>
            </a:r>
            <a:r>
              <a:rPr lang="en-US" sz="2800" dirty="0" smtClean="0"/>
              <a:t>&amp; $81m </a:t>
            </a:r>
            <a:r>
              <a:rPr lang="en-US" sz="2800" dirty="0"/>
              <a:t>to </a:t>
            </a:r>
            <a:r>
              <a:rPr lang="en-US" sz="2800" dirty="0" smtClean="0"/>
              <a:t>Philippines ($18m </a:t>
            </a:r>
            <a:r>
              <a:rPr lang="en-US" sz="2800" dirty="0"/>
              <a:t>recovered)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NY Fed </a:t>
            </a:r>
            <a:r>
              <a:rPr lang="en-US" sz="2800" dirty="0"/>
              <a:t>blocked remaining 30 transactions of $</a:t>
            </a:r>
            <a:r>
              <a:rPr lang="en-US" sz="2800" dirty="0" smtClean="0"/>
              <a:t>850m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 smtClean="0"/>
              <a:t>Dridex</a:t>
            </a:r>
            <a:r>
              <a:rPr lang="en-US" sz="2800" dirty="0" smtClean="0"/>
              <a:t> </a:t>
            </a:r>
            <a:r>
              <a:rPr lang="en-US" sz="2800" dirty="0"/>
              <a:t>malware was used for the attack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FBI says North Korea behind </a:t>
            </a:r>
            <a:r>
              <a:rPr lang="en-US" sz="2800" dirty="0" smtClean="0"/>
              <a:t>theft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SWIFT </a:t>
            </a:r>
            <a:r>
              <a:rPr lang="en-US" sz="2800" dirty="0"/>
              <a:t>has advised banks using the SWIFT Alliance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Access </a:t>
            </a:r>
            <a:r>
              <a:rPr lang="en-US" sz="2800" dirty="0"/>
              <a:t>system </a:t>
            </a:r>
            <a:r>
              <a:rPr lang="en-US" sz="2800" dirty="0" smtClean="0"/>
              <a:t>to </a:t>
            </a:r>
            <a:r>
              <a:rPr lang="en-US" sz="2800" dirty="0"/>
              <a:t>strengthen their cyber security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posture </a:t>
            </a:r>
            <a:r>
              <a:rPr lang="en-US" sz="2800" dirty="0"/>
              <a:t>and ensure </a:t>
            </a:r>
            <a:r>
              <a:rPr lang="en-US" sz="2800" dirty="0" smtClean="0"/>
              <a:t>they </a:t>
            </a:r>
            <a:r>
              <a:rPr lang="en-US" sz="2800" dirty="0"/>
              <a:t>following SWIFT security guidelines</a:t>
            </a:r>
            <a:r>
              <a:rPr lang="en-US" sz="2400" dirty="0"/>
              <a:t>. </a:t>
            </a:r>
          </a:p>
          <a:p>
            <a:r>
              <a:rPr lang="en-US" sz="3200" b="1" dirty="0" smtClean="0"/>
              <a:t> 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903" y="23265"/>
            <a:ext cx="3692656" cy="568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upload.wikimedia.org/wikipedia/commons/thumb/c/cf/2013_Federal_Reserve_Bank_of_New_York_from_west.jpg/300px-2013_Federal_Reserve_Bank_of_New_York_from_w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44100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1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2867" y="973497"/>
            <a:ext cx="817332" cy="817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4185" y="5630298"/>
            <a:ext cx="666014" cy="66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84479" y="4205359"/>
            <a:ext cx="666014" cy="66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4479" y="1901639"/>
            <a:ext cx="695720" cy="695720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99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89226" y="2708169"/>
            <a:ext cx="576120" cy="555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84479" y="3443309"/>
            <a:ext cx="666014" cy="66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asted-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99332" y="4964284"/>
            <a:ext cx="666014" cy="666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9959975" cy="71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MFS App Vulnerabilities</a:t>
            </a:r>
            <a:endParaRPr lang="en-GB" sz="3600" dirty="0"/>
          </a:p>
        </p:txBody>
      </p:sp>
      <p:graphicFrame>
        <p:nvGraphicFramePr>
          <p:cNvPr id="12" name="Table 78"/>
          <p:cNvGraphicFramePr/>
          <p:nvPr>
            <p:extLst/>
          </p:nvPr>
        </p:nvGraphicFramePr>
        <p:xfrm>
          <a:off x="3890088" y="969334"/>
          <a:ext cx="4711652" cy="5418877"/>
        </p:xfrm>
        <a:graphic>
          <a:graphicData uri="http://schemas.openxmlformats.org/drawingml/2006/table">
            <a:tbl>
              <a:tblPr/>
              <a:tblGrid>
                <a:gridCol w="1007989"/>
                <a:gridCol w="1736740"/>
                <a:gridCol w="1966923"/>
              </a:tblGrid>
              <a:tr h="936806"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b="1" dirty="0"/>
                        <a:t>GCash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dirty="0" smtClean="0"/>
                        <a:t>Philippines</a:t>
                      </a:r>
                      <a:endParaRPr sz="1800" dirty="0"/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</a:tr>
              <a:tr h="752477"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/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b="1" dirty="0" err="1"/>
                        <a:t>Zuum</a:t>
                      </a:r>
                      <a:endParaRPr sz="1800" b="1" dirty="0"/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dirty="0"/>
                        <a:t>Brazil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</a:tr>
              <a:tr h="701270"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b="1" dirty="0" err="1"/>
                        <a:t>MCoin</a:t>
                      </a:r>
                      <a:endParaRPr sz="1800" b="1" dirty="0"/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dirty="0"/>
                        <a:t>Indonesia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</a:tr>
              <a:tr h="752477"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b="1" dirty="0"/>
                        <a:t>Money on Mobile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dirty="0"/>
                        <a:t>India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</a:tr>
              <a:tr h="743071"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/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b="1" dirty="0" err="1"/>
                        <a:t>Mpay</a:t>
                      </a:r>
                      <a:endParaRPr sz="1800" b="1" dirty="0"/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dirty="0"/>
                        <a:t>Thailand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</a:tr>
              <a:tr h="789705"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b="1" dirty="0"/>
                        <a:t>Airtel Money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dirty="0"/>
                        <a:t>India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</a:tr>
              <a:tr h="743071"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b="1" dirty="0" err="1"/>
                        <a:t>Oxigen</a:t>
                      </a:r>
                      <a:r>
                        <a:rPr sz="1800" b="1" dirty="0"/>
                        <a:t> Wallet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1800" dirty="0"/>
                        <a:t>India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237790" y="6387618"/>
            <a:ext cx="10204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en-US" b="1" dirty="0" smtClean="0">
                <a:solidFill>
                  <a:prstClr val="black"/>
                </a:solidFill>
              </a:rPr>
              <a:t>University of Florida: </a:t>
            </a:r>
            <a:r>
              <a:rPr lang="en-US" dirty="0" smtClean="0">
                <a:solidFill>
                  <a:prstClr val="black"/>
                </a:solidFill>
              </a:rPr>
              <a:t>Brad </a:t>
            </a:r>
            <a:r>
              <a:rPr lang="en-US" dirty="0">
                <a:solidFill>
                  <a:prstClr val="black"/>
                </a:solidFill>
              </a:rPr>
              <a:t>Reaves, Nolen </a:t>
            </a:r>
            <a:r>
              <a:rPr lang="en-US" dirty="0" err="1">
                <a:solidFill>
                  <a:prstClr val="black"/>
                </a:solidFill>
              </a:rPr>
              <a:t>Scaife</a:t>
            </a:r>
            <a:r>
              <a:rPr lang="en-US" dirty="0">
                <a:solidFill>
                  <a:prstClr val="black"/>
                </a:solidFill>
              </a:rPr>
              <a:t>, Adam Bates, Patrick </a:t>
            </a:r>
            <a:r>
              <a:rPr lang="en-US" dirty="0" err="1">
                <a:solidFill>
                  <a:prstClr val="black"/>
                </a:solidFill>
              </a:rPr>
              <a:t>Traynor</a:t>
            </a:r>
            <a:r>
              <a:rPr lang="en-US" dirty="0">
                <a:solidFill>
                  <a:prstClr val="black"/>
                </a:solidFill>
              </a:rPr>
              <a:t>, and </a:t>
            </a: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Kevin Butler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9148" y="53463"/>
            <a:ext cx="3692656" cy="568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479550"/>
            <a:ext cx="11582400" cy="4953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 smtClean="0"/>
              <a:t>Cybersecurity/payment standards, risk frameworks/policies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200" b="1" dirty="0" smtClean="0"/>
              <a:t>versus</a:t>
            </a:r>
            <a:r>
              <a:rPr lang="en-US" sz="5200" dirty="0" smtClean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Evolving, </a:t>
            </a:r>
            <a:r>
              <a:rPr lang="en-US" sz="3600" u="sng" dirty="0" smtClean="0"/>
              <a:t>unique</a:t>
            </a:r>
            <a:r>
              <a:rPr lang="en-US" sz="3600" dirty="0" smtClean="0"/>
              <a:t> security challenges of new ecosystems</a:t>
            </a: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2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609600"/>
            <a:ext cx="11582400" cy="49530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 smtClean="0"/>
              <a:t>Dealing with </a:t>
            </a:r>
            <a:r>
              <a:rPr lang="en-US" sz="3600" b="1" dirty="0" err="1" smtClean="0"/>
              <a:t>Cyberthreats</a:t>
            </a:r>
            <a:r>
              <a:rPr lang="en-US" sz="3600" b="1" dirty="0" smtClean="0"/>
              <a:t> &amp; </a:t>
            </a:r>
            <a:r>
              <a:rPr lang="en-US" sz="3600" b="1" dirty="0" err="1" smtClean="0"/>
              <a:t>Cyberattacks</a:t>
            </a:r>
            <a:r>
              <a:rPr lang="en-US" sz="3600" b="1" dirty="0" smtClean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 smtClean="0"/>
              <a:t>    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5200" b="1" dirty="0"/>
              <a:t> </a:t>
            </a:r>
            <a:r>
              <a:rPr lang="en-US" sz="5200" b="1" dirty="0" smtClean="0"/>
              <a:t>                        </a:t>
            </a:r>
            <a:r>
              <a:rPr lang="en-US" sz="5200" b="1" dirty="0" smtClean="0"/>
              <a:t>Then: </a:t>
            </a:r>
            <a:r>
              <a:rPr lang="en-US" sz="5200" dirty="0" smtClean="0"/>
              <a:t>Protection and Response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5200" b="1" dirty="0" smtClean="0"/>
              <a:t>                         Now: </a:t>
            </a:r>
            <a:r>
              <a:rPr lang="en-US" sz="5200" dirty="0" smtClean="0"/>
              <a:t>Cyber resilience</a:t>
            </a:r>
            <a:endParaRPr lang="en-US" sz="52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 smtClean="0"/>
              <a:t/>
            </a:r>
            <a:br>
              <a:rPr lang="en-US" sz="3600" dirty="0" smtClean="0"/>
            </a:b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9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4112" y="498281"/>
            <a:ext cx="12448032" cy="4953000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9800" b="1" dirty="0" smtClean="0"/>
              <a:t> </a:t>
            </a:r>
            <a:r>
              <a:rPr lang="en-US" sz="12800" b="1" dirty="0" smtClean="0"/>
              <a:t>Cyber Risks Are Unique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 smtClean="0"/>
              <a:t>                         </a:t>
            </a:r>
          </a:p>
          <a:p>
            <a:pPr>
              <a:lnSpc>
                <a:spcPct val="150000"/>
              </a:lnSpc>
            </a:pPr>
            <a:r>
              <a:rPr lang="en-US" sz="9600" dirty="0" smtClean="0"/>
              <a:t>Persistent </a:t>
            </a:r>
            <a:r>
              <a:rPr lang="en-US" sz="9600" dirty="0"/>
              <a:t>nature of a campaign conducted by a motivated </a:t>
            </a:r>
            <a:r>
              <a:rPr lang="en-US" sz="9600" dirty="0" smtClean="0"/>
              <a:t>attacker (</a:t>
            </a:r>
            <a:r>
              <a:rPr lang="en-US" sz="9600" b="1" dirty="0" smtClean="0"/>
              <a:t>Israel/NSA in Kaspersky</a:t>
            </a:r>
            <a:r>
              <a:rPr lang="en-US" sz="9600" dirty="0" smtClean="0"/>
              <a:t>)</a:t>
            </a:r>
            <a:endParaRPr lang="en-US" sz="9600" dirty="0"/>
          </a:p>
          <a:p>
            <a:pPr>
              <a:lnSpc>
                <a:spcPct val="150000"/>
              </a:lnSpc>
            </a:pPr>
            <a:r>
              <a:rPr lang="en-US" sz="9600" dirty="0"/>
              <a:t>Broad range of entry points through which an FMI could be compromised (</a:t>
            </a:r>
            <a:r>
              <a:rPr lang="en-US" sz="9600" b="1" dirty="0" smtClean="0"/>
              <a:t>interconnected</a:t>
            </a:r>
            <a:r>
              <a:rPr lang="en-US" sz="9600" dirty="0" smtClean="0"/>
              <a:t>)</a:t>
            </a:r>
            <a:endParaRPr lang="en-US" sz="9600" dirty="0"/>
          </a:p>
          <a:p>
            <a:pPr>
              <a:lnSpc>
                <a:spcPct val="150000"/>
              </a:lnSpc>
            </a:pPr>
            <a:r>
              <a:rPr lang="en-US" sz="9600" dirty="0" smtClean="0"/>
              <a:t>Cyber </a:t>
            </a:r>
            <a:r>
              <a:rPr lang="en-US" sz="9600" dirty="0"/>
              <a:t>attacks can render </a:t>
            </a:r>
            <a:r>
              <a:rPr lang="en-US" sz="9600" dirty="0" smtClean="0"/>
              <a:t>risk </a:t>
            </a:r>
            <a:r>
              <a:rPr lang="en-US" sz="9600" dirty="0"/>
              <a:t>management </a:t>
            </a:r>
            <a:r>
              <a:rPr lang="en-US" sz="9600" dirty="0" smtClean="0"/>
              <a:t>&amp; business </a:t>
            </a:r>
            <a:r>
              <a:rPr lang="en-US" sz="9600" dirty="0"/>
              <a:t>continuity arrangements ineffective (</a:t>
            </a:r>
            <a:r>
              <a:rPr lang="en-US" sz="9600" b="1" dirty="0" smtClean="0"/>
              <a:t>replication</a:t>
            </a:r>
            <a:r>
              <a:rPr lang="en-US" sz="96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9600" dirty="0"/>
              <a:t>Cyber attacks stealthy and propagate rapidly within a network of systems (</a:t>
            </a:r>
            <a:r>
              <a:rPr lang="en-US" sz="9600" b="1" dirty="0"/>
              <a:t>exploit unknown vulnerabilities</a:t>
            </a:r>
            <a:r>
              <a:rPr lang="en-US" sz="9600" dirty="0"/>
              <a:t>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800" b="1" dirty="0" smtClean="0">
                <a:solidFill>
                  <a:srgbClr val="FF0000"/>
                </a:solidFill>
              </a:rPr>
              <a:t>Require </a:t>
            </a:r>
            <a:r>
              <a:rPr lang="en-US" sz="12800" b="1" dirty="0">
                <a:solidFill>
                  <a:srgbClr val="FF0000"/>
                </a:solidFill>
              </a:rPr>
              <a:t>capabilities to swiftly detect, respond to, contain and </a:t>
            </a:r>
            <a:r>
              <a:rPr lang="en-US" sz="12800" b="1" dirty="0" smtClean="0">
                <a:solidFill>
                  <a:srgbClr val="FF0000"/>
                </a:solidFill>
              </a:rPr>
              <a:t/>
            </a:r>
            <a:br>
              <a:rPr lang="en-US" sz="12800" b="1" dirty="0" smtClean="0">
                <a:solidFill>
                  <a:srgbClr val="FF0000"/>
                </a:solidFill>
              </a:rPr>
            </a:br>
            <a:r>
              <a:rPr lang="en-US" sz="12800" b="1" dirty="0" smtClean="0">
                <a:solidFill>
                  <a:srgbClr val="FF0000"/>
                </a:solidFill>
              </a:rPr>
              <a:t>recover </a:t>
            </a:r>
            <a:r>
              <a:rPr lang="en-US" sz="12800" b="1" dirty="0">
                <a:solidFill>
                  <a:srgbClr val="FF0000"/>
                </a:solidFill>
              </a:rPr>
              <a:t>from such </a:t>
            </a:r>
            <a:r>
              <a:rPr lang="en-US" sz="12800" b="1" dirty="0" smtClean="0">
                <a:solidFill>
                  <a:srgbClr val="FF0000"/>
                </a:solidFill>
              </a:rPr>
              <a:t>attacks (in 2 hours?)</a:t>
            </a:r>
            <a:r>
              <a:rPr lang="en-US" sz="8000" dirty="0" smtClean="0">
                <a:solidFill>
                  <a:srgbClr val="FF0000"/>
                </a:solidFill>
              </a:rPr>
              <a:t/>
            </a:r>
            <a:br>
              <a:rPr lang="en-US" sz="8000" dirty="0" smtClean="0">
                <a:solidFill>
                  <a:srgbClr val="FF0000"/>
                </a:solidFill>
              </a:rPr>
            </a:br>
            <a:endParaRPr lang="en-GB" sz="8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60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3675" y="415945"/>
            <a:ext cx="9947275" cy="715962"/>
          </a:xfrm>
        </p:spPr>
        <p:txBody>
          <a:bodyPr>
            <a:noAutofit/>
          </a:bodyPr>
          <a:lstStyle/>
          <a:p>
            <a:r>
              <a:rPr lang="en-GB" dirty="0"/>
              <a:t> </a:t>
            </a:r>
            <a:r>
              <a:rPr lang="en-GB" sz="3200" dirty="0"/>
              <a:t>General </a:t>
            </a:r>
            <a:r>
              <a:rPr lang="en-GB" sz="3200" dirty="0" smtClean="0"/>
              <a:t>Industry/Consumer Challenges </a:t>
            </a:r>
            <a:r>
              <a:rPr lang="en-GB" sz="3200" dirty="0"/>
              <a:t>in 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 Responding </a:t>
            </a:r>
            <a:r>
              <a:rPr lang="en-GB" sz="3200" dirty="0"/>
              <a:t>To Cybersecurity </a:t>
            </a:r>
            <a:r>
              <a:rPr lang="en-GB" sz="3200" dirty="0" smtClean="0"/>
              <a:t>Threats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13088" y="1477169"/>
            <a:ext cx="10972800" cy="4953000"/>
          </a:xfrm>
        </p:spPr>
        <p:txBody>
          <a:bodyPr>
            <a:noAutofit/>
          </a:bodyPr>
          <a:lstStyle/>
          <a:p>
            <a:r>
              <a:rPr lang="en-US" sz="2800" dirty="0"/>
              <a:t>Inadequate resources for Cybersecurity initiatives</a:t>
            </a:r>
          </a:p>
          <a:p>
            <a:r>
              <a:rPr lang="en-US" sz="2800" dirty="0" smtClean="0"/>
              <a:t>Heavy </a:t>
            </a:r>
            <a:r>
              <a:rPr lang="en-US" sz="2800" dirty="0"/>
              <a:t>reliance on external expertise and solutions</a:t>
            </a:r>
          </a:p>
          <a:p>
            <a:r>
              <a:rPr lang="en-US" sz="2800" dirty="0"/>
              <a:t>Poor </a:t>
            </a:r>
            <a:r>
              <a:rPr lang="en-US" sz="2800" dirty="0" smtClean="0"/>
              <a:t>customer </a:t>
            </a:r>
            <a:r>
              <a:rPr lang="en-US" sz="2800" dirty="0"/>
              <a:t>awareness of Cybersecurity</a:t>
            </a:r>
          </a:p>
          <a:p>
            <a:r>
              <a:rPr lang="en-US" sz="2800" dirty="0" smtClean="0"/>
              <a:t>Lack </a:t>
            </a:r>
            <a:r>
              <a:rPr lang="en-US" sz="2800" dirty="0"/>
              <a:t>of </a:t>
            </a:r>
            <a:r>
              <a:rPr lang="en-US" sz="2800" dirty="0" smtClean="0"/>
              <a:t>collaboration/info </a:t>
            </a:r>
            <a:r>
              <a:rPr lang="en-US" sz="2800" dirty="0"/>
              <a:t>sharing </a:t>
            </a:r>
            <a:r>
              <a:rPr lang="en-US" sz="2800" dirty="0" smtClean="0"/>
              <a:t>amongst SPs from competition issues</a:t>
            </a:r>
            <a:endParaRPr lang="en-US" sz="2800" dirty="0"/>
          </a:p>
          <a:p>
            <a:r>
              <a:rPr lang="en-US" sz="2800" dirty="0"/>
              <a:t>Rise in Phishing and Pharming </a:t>
            </a:r>
            <a:r>
              <a:rPr lang="en-US" sz="2800" dirty="0" smtClean="0"/>
              <a:t>attacks</a:t>
            </a:r>
            <a:endParaRPr lang="en-US" sz="2800" dirty="0"/>
          </a:p>
          <a:p>
            <a:r>
              <a:rPr lang="en-US" sz="2800" dirty="0"/>
              <a:t>Insider-aided frauds and cyberattacks</a:t>
            </a:r>
          </a:p>
          <a:p>
            <a:r>
              <a:rPr lang="en-US" sz="2800" dirty="0" smtClean="0"/>
              <a:t>Security </a:t>
            </a:r>
            <a:r>
              <a:rPr lang="en-US" sz="2800" dirty="0"/>
              <a:t>regulations </a:t>
            </a:r>
            <a:r>
              <a:rPr lang="en-US" sz="2800" dirty="0" smtClean="0"/>
              <a:t>seen as restrictive </a:t>
            </a:r>
          </a:p>
          <a:p>
            <a:r>
              <a:rPr lang="en-US" sz="2800" dirty="0" smtClean="0"/>
              <a:t>Frequency </a:t>
            </a:r>
            <a:r>
              <a:rPr lang="en-US" sz="2800" dirty="0"/>
              <a:t>of regulations </a:t>
            </a:r>
            <a:r>
              <a:rPr lang="en-US" sz="2800" dirty="0" smtClean="0"/>
              <a:t>and implementation </a:t>
            </a:r>
            <a:r>
              <a:rPr lang="en-US" sz="2800" dirty="0"/>
              <a:t>demands on regulated entities</a:t>
            </a:r>
          </a:p>
          <a:p>
            <a:r>
              <a:rPr lang="en-US" sz="2800" dirty="0" smtClean="0"/>
              <a:t>Budgetary </a:t>
            </a:r>
            <a:r>
              <a:rPr lang="en-US" sz="2800" dirty="0"/>
              <a:t>constraints for meeting </a:t>
            </a:r>
            <a:r>
              <a:rPr lang="en-US" sz="2800" dirty="0" smtClean="0"/>
              <a:t>some regulatory requirements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475" y="5400675"/>
            <a:ext cx="764476" cy="1029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1869" y="412750"/>
            <a:ext cx="9947275" cy="715962"/>
          </a:xfrm>
        </p:spPr>
        <p:txBody>
          <a:bodyPr>
            <a:noAutofit/>
          </a:bodyPr>
          <a:lstStyle/>
          <a:p>
            <a:r>
              <a:rPr lang="en-GB" sz="3200" dirty="0" smtClean="0"/>
              <a:t>General Regulatory Challenges in </a:t>
            </a:r>
            <a:br>
              <a:rPr lang="en-GB" sz="3200" dirty="0" smtClean="0"/>
            </a:br>
            <a:r>
              <a:rPr lang="en-GB" sz="3200" dirty="0" smtClean="0"/>
              <a:t>Responding To Cybersecurity Threats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21869" y="1635866"/>
            <a:ext cx="10972800" cy="4953000"/>
          </a:xfrm>
        </p:spPr>
        <p:txBody>
          <a:bodyPr>
            <a:normAutofit/>
          </a:bodyPr>
          <a:lstStyle/>
          <a:p>
            <a:r>
              <a:rPr lang="en-US" sz="3200" dirty="0"/>
              <a:t>Adequate capacity and tools for Cybersecurity supervision</a:t>
            </a:r>
          </a:p>
          <a:p>
            <a:r>
              <a:rPr lang="en-US" sz="3200" dirty="0" smtClean="0"/>
              <a:t>Inadequate </a:t>
            </a:r>
            <a:r>
              <a:rPr lang="en-US" sz="3200" dirty="0"/>
              <a:t>resources for Cybersecurity initiatives</a:t>
            </a:r>
          </a:p>
          <a:p>
            <a:r>
              <a:rPr lang="en-US" sz="3200" dirty="0"/>
              <a:t>Lack of coordination between regulators</a:t>
            </a:r>
          </a:p>
          <a:p>
            <a:r>
              <a:rPr lang="en-US" sz="3200" dirty="0" smtClean="0"/>
              <a:t>Heavy </a:t>
            </a:r>
            <a:r>
              <a:rPr lang="en-US" sz="3200" dirty="0"/>
              <a:t>reliance on external expertise and solutions</a:t>
            </a:r>
          </a:p>
          <a:p>
            <a:r>
              <a:rPr lang="en-US" sz="3200" dirty="0" smtClean="0"/>
              <a:t>Insider-aided </a:t>
            </a:r>
            <a:r>
              <a:rPr lang="en-US" sz="3200" dirty="0"/>
              <a:t>frauds and cyberattacks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791" y="5252241"/>
            <a:ext cx="913009" cy="1229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05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9667" y="678216"/>
            <a:ext cx="9812121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BIS - Guidance On Cyber Resilience </a:t>
            </a:r>
            <a:r>
              <a:rPr lang="en-US" sz="3200" b="1" dirty="0" smtClean="0"/>
              <a:t>For FMI</a:t>
            </a:r>
            <a:endParaRPr lang="en-US" sz="3200" b="1" dirty="0" smtClean="0"/>
          </a:p>
          <a:p>
            <a:endParaRPr lang="en-US" sz="3600" dirty="0" smtClean="0"/>
          </a:p>
          <a:p>
            <a:r>
              <a:rPr lang="en-US" sz="3200" dirty="0" smtClean="0"/>
              <a:t>Committee </a:t>
            </a:r>
            <a:r>
              <a:rPr lang="en-US" sz="3200" dirty="0"/>
              <a:t>on Payments and Market Infrastructures (CPMI) and the International Organization of Securities Commissions (IOSCO) </a:t>
            </a:r>
            <a:r>
              <a:rPr lang="en-US" sz="3200" dirty="0" smtClean="0"/>
              <a:t>published Guidance </a:t>
            </a:r>
            <a:r>
              <a:rPr lang="en-US" sz="3200" dirty="0"/>
              <a:t>on cyber resilience for financial market </a:t>
            </a:r>
            <a:r>
              <a:rPr lang="en-US" sz="3200" dirty="0" smtClean="0"/>
              <a:t>infrastructures in July 2016</a:t>
            </a:r>
          </a:p>
          <a:p>
            <a:endParaRPr lang="en-US" sz="3200" dirty="0"/>
          </a:p>
          <a:p>
            <a:pPr algn="ctr"/>
            <a:r>
              <a:rPr lang="en-US" sz="3200" i="1" dirty="0"/>
              <a:t>“</a:t>
            </a:r>
            <a:r>
              <a:rPr lang="en-US" sz="3600" i="1" dirty="0"/>
              <a:t>The safe and efficient operation of financial market infrastructures </a:t>
            </a:r>
            <a:r>
              <a:rPr lang="en-US" sz="3600" i="1" dirty="0" smtClean="0"/>
              <a:t>is </a:t>
            </a:r>
            <a:r>
              <a:rPr lang="en-US" sz="3600" i="1" dirty="0"/>
              <a:t>essential to maintaining and promoting financial stability and economic growth.”</a:t>
            </a:r>
          </a:p>
          <a:p>
            <a:endParaRPr lang="en-US" sz="4000" dirty="0"/>
          </a:p>
          <a:p>
            <a:endParaRPr lang="en-US" sz="36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9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9846" y="573524"/>
            <a:ext cx="1104107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BIS - Guidance On Cyber Resilience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Rationale</a:t>
            </a:r>
            <a:r>
              <a:rPr lang="en-US" sz="28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Ability of FMIs to pre-empt cyber attacks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Respond rapidly and effectively to </a:t>
            </a:r>
            <a:r>
              <a:rPr lang="en-US" sz="3200" dirty="0" err="1" smtClean="0"/>
              <a:t>cyberattacks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Achieve faster and safer target recovery objectives if the attacks succeed.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Provides authorities with internationally agreed guidelines on oversight and </a:t>
            </a:r>
            <a:r>
              <a:rPr lang="en-US" sz="3200" i="1" dirty="0"/>
              <a:t>supervision of FMIs in </a:t>
            </a:r>
            <a:r>
              <a:rPr lang="en-US" sz="3200" i="1" dirty="0" err="1"/>
              <a:t>cyberrisk</a:t>
            </a:r>
            <a:r>
              <a:rPr lang="en-US" sz="3200" i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Guidance </a:t>
            </a:r>
            <a:r>
              <a:rPr lang="en-US" sz="3200" dirty="0"/>
              <a:t>does </a:t>
            </a:r>
            <a:r>
              <a:rPr lang="en-US" sz="3200" b="1" dirty="0"/>
              <a:t>not </a:t>
            </a:r>
            <a:r>
              <a:rPr lang="en-US" sz="3200" dirty="0"/>
              <a:t>establish additional standards beyond PFMI, </a:t>
            </a:r>
            <a:r>
              <a:rPr lang="en-US" sz="3200" dirty="0" smtClean="0"/>
              <a:t>is supplemental </a:t>
            </a:r>
            <a:r>
              <a:rPr lang="en-US" sz="3200" dirty="0"/>
              <a:t>to the PFMI</a:t>
            </a:r>
            <a:endParaRPr lang="en-US" sz="3200" i="1" dirty="0"/>
          </a:p>
          <a:p>
            <a:endParaRPr lang="en-US" sz="2800" i="1" dirty="0"/>
          </a:p>
          <a:p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8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153"/>
          <a:stretch/>
        </p:blipFill>
        <p:spPr>
          <a:xfrm rot="21252908">
            <a:off x="574361" y="2569371"/>
            <a:ext cx="6116148" cy="1152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86" y="4619119"/>
            <a:ext cx="8792283" cy="13875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9924">
            <a:off x="7019414" y="2151018"/>
            <a:ext cx="5179416" cy="19172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179" y="5829300"/>
            <a:ext cx="7448550" cy="952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286" y="443768"/>
            <a:ext cx="7286293" cy="1614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7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5462" y="430561"/>
            <a:ext cx="11041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BIS - Guidance On Cyber Resilience </a:t>
            </a:r>
          </a:p>
          <a:p>
            <a:endParaRPr lang="en-US" sz="32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69896" y="1315232"/>
            <a:ext cx="118904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Sound cyber governance is key. 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Board </a:t>
            </a:r>
            <a:r>
              <a:rPr lang="en-US" sz="2800" dirty="0"/>
              <a:t>and senior management attention is critical to a successful cyber resilience strategy. 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ability to resume operations quickly and safely after a successful </a:t>
            </a:r>
            <a:r>
              <a:rPr lang="en-US" sz="2800" dirty="0" smtClean="0"/>
              <a:t>attack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FMIs </a:t>
            </a:r>
            <a:r>
              <a:rPr lang="en-US" sz="2800" dirty="0"/>
              <a:t>should make use of good-quality threat intelligence and rigorous testing. 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FMIs </a:t>
            </a:r>
            <a:r>
              <a:rPr lang="en-US" sz="2800" dirty="0"/>
              <a:t>should aim to instil a culture of cyber risk awareness and demonstrate ongoing re-evaluation and improvement of their cyber resilience at every level within the </a:t>
            </a:r>
            <a:r>
              <a:rPr lang="en-US" sz="2800" dirty="0" err="1"/>
              <a:t>organisation</a:t>
            </a:r>
            <a:r>
              <a:rPr lang="en-US" sz="2800" dirty="0"/>
              <a:t>. 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Cyber </a:t>
            </a:r>
            <a:r>
              <a:rPr lang="en-US" sz="2800" dirty="0"/>
              <a:t>resilience cannot be achieved by an FMI alone; it is a collective </a:t>
            </a:r>
            <a:r>
              <a:rPr lang="en-US" sz="2800" dirty="0" err="1"/>
              <a:t>endeavour</a:t>
            </a:r>
            <a:r>
              <a:rPr lang="en-US" sz="2800" dirty="0"/>
              <a:t> of the whole “ecosystem”.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82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680" y="529441"/>
            <a:ext cx="110947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ROLE OF THE CENTRAL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Pay </a:t>
            </a:r>
            <a:r>
              <a:rPr lang="en-US" sz="2800" dirty="0"/>
              <a:t>close attention to the associated risks, particularly those </a:t>
            </a:r>
            <a:r>
              <a:rPr lang="en-US" sz="2800" dirty="0" smtClean="0"/>
              <a:t>related to </a:t>
            </a:r>
            <a:r>
              <a:rPr lang="en-US" sz="2800" dirty="0" smtClean="0"/>
              <a:t>cyber resilience </a:t>
            </a:r>
            <a:r>
              <a:rPr lang="en-US" sz="2800" dirty="0"/>
              <a:t>and transaction security.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Invite </a:t>
            </a:r>
            <a:r>
              <a:rPr lang="en-US" sz="2800" dirty="0" smtClean="0"/>
              <a:t>various </a:t>
            </a:r>
            <a:r>
              <a:rPr lang="en-US" sz="2800" dirty="0"/>
              <a:t>players </a:t>
            </a:r>
            <a:r>
              <a:rPr lang="en-US" sz="2800" dirty="0" smtClean="0"/>
              <a:t>in the </a:t>
            </a:r>
            <a:r>
              <a:rPr lang="en-US" sz="2800" dirty="0"/>
              <a:t>payments </a:t>
            </a:r>
            <a:r>
              <a:rPr lang="en-US" sz="2800" dirty="0" smtClean="0"/>
              <a:t>market reinforce </a:t>
            </a:r>
            <a:r>
              <a:rPr lang="en-US" sz="2800" dirty="0"/>
              <a:t>the security of their information systems against </a:t>
            </a:r>
            <a:r>
              <a:rPr lang="en-US" sz="2800" dirty="0" smtClean="0"/>
              <a:t>cyber attacks </a:t>
            </a:r>
            <a:r>
              <a:rPr lang="en-US" sz="2800" dirty="0"/>
              <a:t>and to strengthen the capacities of their human resources and implement strong tools and methods of detection of intrusions.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Identify critical infrastructures to maintain the cyber-resilience of </a:t>
            </a:r>
            <a:r>
              <a:rPr lang="en-US" sz="2800" dirty="0" smtClean="0"/>
              <a:t>FMIs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Work on a collaboration with the Information Systems Security </a:t>
            </a:r>
            <a:r>
              <a:rPr lang="en-US" sz="2800" dirty="0" smtClean="0"/>
              <a:t>Department.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4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9575" y="333609"/>
            <a:ext cx="9947275" cy="7159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Regulatory Initiatives On Cybersecurity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409575" y="1468906"/>
            <a:ext cx="11782425" cy="5618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Regulations </a:t>
            </a:r>
            <a:r>
              <a:rPr lang="en-US" sz="3600" dirty="0"/>
              <a:t>should balance between risks and efficiency </a:t>
            </a:r>
          </a:p>
          <a:p>
            <a:r>
              <a:rPr lang="en-US" sz="3600" dirty="0" smtClean="0"/>
              <a:t>Regulations </a:t>
            </a:r>
            <a:r>
              <a:rPr lang="en-US" sz="3600" dirty="0"/>
              <a:t>should be </a:t>
            </a:r>
            <a:r>
              <a:rPr lang="en-US" sz="3600" dirty="0" smtClean="0"/>
              <a:t>risk-based, flexible </a:t>
            </a:r>
            <a:r>
              <a:rPr lang="en-US" sz="3600" dirty="0"/>
              <a:t>and innovative and </a:t>
            </a:r>
            <a:r>
              <a:rPr lang="en-US" sz="3600" dirty="0" smtClean="0"/>
              <a:t>relaxed </a:t>
            </a:r>
            <a:endParaRPr lang="en-US" sz="3600" dirty="0"/>
          </a:p>
          <a:p>
            <a:pPr lvl="1"/>
            <a:r>
              <a:rPr lang="en-US" sz="3200" dirty="0" smtClean="0"/>
              <a:t>"</a:t>
            </a:r>
            <a:r>
              <a:rPr lang="en-US" sz="3200" dirty="0"/>
              <a:t>Central banks should be willing to take some risks". </a:t>
            </a:r>
            <a:endParaRPr lang="en-US" sz="3200" dirty="0" smtClean="0"/>
          </a:p>
          <a:p>
            <a:pPr lvl="1"/>
            <a:r>
              <a:rPr lang="en-US" sz="3200" dirty="0" smtClean="0"/>
              <a:t> They </a:t>
            </a:r>
            <a:r>
              <a:rPr lang="en-US" sz="3200" dirty="0"/>
              <a:t>should </a:t>
            </a:r>
            <a:r>
              <a:rPr lang="en-US" sz="3200" dirty="0" smtClean="0"/>
              <a:t>NOT implement a traditional </a:t>
            </a:r>
            <a:r>
              <a:rPr lang="en-US" sz="3200" dirty="0"/>
              <a:t>risk </a:t>
            </a:r>
            <a:r>
              <a:rPr lang="en-US" sz="3200" dirty="0" smtClean="0"/>
              <a:t>matrix.</a:t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573"/>
          <a:stretch/>
        </p:blipFill>
        <p:spPr>
          <a:xfrm>
            <a:off x="10584531" y="3399089"/>
            <a:ext cx="997869" cy="9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3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99" y="1635397"/>
            <a:ext cx="10957711" cy="51464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299" y="122212"/>
            <a:ext cx="11033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MOROCCO: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CENTRAL BANK issued a </a:t>
            </a:r>
            <a:r>
              <a:rPr lang="en-US" sz="22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cyber resilience Circular for banks, financial institution and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FMI’s listing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the main security principles to respect and obligations of reports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339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4560" y="261937"/>
            <a:ext cx="115309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MOROCCO: Cyber-resilience Responsibilities</a:t>
            </a:r>
            <a:br>
              <a:rPr lang="en-US" sz="3200" b="1" dirty="0" smtClean="0"/>
            </a:br>
            <a:r>
              <a:rPr lang="en-US" sz="3200" b="1" dirty="0" smtClean="0"/>
              <a:t> of Notified FMIs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Report </a:t>
            </a:r>
            <a:r>
              <a:rPr lang="en-US" sz="2800" dirty="0"/>
              <a:t>any Cyber-security incident to ma-Cert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 smtClean="0"/>
              <a:t>Ma-Cert</a:t>
            </a:r>
            <a:r>
              <a:rPr lang="en-US" sz="2000" dirty="0"/>
              <a:t>: Moroccan Computer Security Incident Response </a:t>
            </a:r>
            <a:r>
              <a:rPr lang="en-US" sz="2000" dirty="0" smtClean="0"/>
              <a:t>Team </a:t>
            </a:r>
            <a:r>
              <a:rPr lang="en-US" sz="2000" dirty="0"/>
              <a:t>within the </a:t>
            </a:r>
            <a:r>
              <a:rPr lang="en-US" sz="2000" dirty="0" smtClean="0"/>
              <a:t>National </a:t>
            </a:r>
            <a:r>
              <a:rPr lang="en-US" sz="2000" dirty="0"/>
              <a:t>Defense Ministry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its sensitive information systems according to the </a:t>
            </a:r>
            <a:r>
              <a:rPr lang="en-US" sz="2800" dirty="0" smtClean="0"/>
              <a:t>stated principles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Host sensitive </a:t>
            </a:r>
            <a:r>
              <a:rPr lang="en-US" sz="2800" dirty="0" smtClean="0"/>
              <a:t>data </a:t>
            </a:r>
            <a:r>
              <a:rPr lang="en-US" sz="2800" dirty="0"/>
              <a:t>on </a:t>
            </a:r>
            <a:r>
              <a:rPr lang="en-US" sz="2800" dirty="0" smtClean="0"/>
              <a:t>national </a:t>
            </a:r>
            <a:r>
              <a:rPr lang="en-US" sz="2800" dirty="0"/>
              <a:t>territory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Classify </a:t>
            </a:r>
            <a:r>
              <a:rPr lang="en-US" sz="2800" dirty="0" smtClean="0"/>
              <a:t>impact based on scale </a:t>
            </a:r>
            <a:r>
              <a:rPr lang="en-US" sz="2800" dirty="0" smtClean="0"/>
              <a:t>established </a:t>
            </a:r>
            <a:r>
              <a:rPr lang="en-US" sz="2800" dirty="0"/>
              <a:t>by </a:t>
            </a:r>
            <a:r>
              <a:rPr lang="en-US" sz="2800" dirty="0" smtClean="0"/>
              <a:t>decree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Implement a Business Continuity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Conceive a robust cyber-security framework for risk identification and incident management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8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0909" y="-423632"/>
            <a:ext cx="11706758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200" b="1" dirty="0" smtClean="0"/>
              <a:t>JORDAN: </a:t>
            </a:r>
          </a:p>
          <a:p>
            <a:r>
              <a:rPr lang="en-US" sz="3200" b="1" dirty="0" smtClean="0"/>
              <a:t>Central Bank “Cyber </a:t>
            </a:r>
            <a:r>
              <a:rPr lang="en-US" sz="3200" b="1" dirty="0"/>
              <a:t>Security Resilience instructions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for </a:t>
            </a:r>
            <a:r>
              <a:rPr lang="en-US" sz="3200" b="1" dirty="0"/>
              <a:t>banks and financial institutions</a:t>
            </a:r>
            <a:r>
              <a:rPr lang="en-US" sz="3200" dirty="0"/>
              <a:t>”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Cyber Governance including acts about establishing Cyber Security policy and cyber security program for Banks and financial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Cyber </a:t>
            </a:r>
            <a:r>
              <a:rPr lang="en-US" sz="2400" dirty="0" smtClean="0"/>
              <a:t>risk </a:t>
            </a:r>
            <a:r>
              <a:rPr lang="en-US" sz="2400" dirty="0"/>
              <a:t>Management including acts about identifying critical operation and information assets in Banks and financial institutions and how to </a:t>
            </a:r>
            <a:r>
              <a:rPr lang="en-US" sz="2400" dirty="0" smtClean="0"/>
              <a:t>assess </a:t>
            </a:r>
            <a:r>
              <a:rPr lang="en-US" sz="2400" dirty="0"/>
              <a:t>cyber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Security </a:t>
            </a:r>
            <a:r>
              <a:rPr lang="en-US" sz="2400" dirty="0"/>
              <a:t>controls for the information assets and the technology </a:t>
            </a:r>
            <a:r>
              <a:rPr lang="en-US" sz="2400" dirty="0" smtClean="0"/>
              <a:t>environment including </a:t>
            </a:r>
            <a:r>
              <a:rPr lang="en-US" sz="2400" dirty="0"/>
              <a:t>acts specific for </a:t>
            </a:r>
            <a:r>
              <a:rPr lang="en-US" sz="2400" dirty="0" smtClean="0"/>
              <a:t>email </a:t>
            </a:r>
            <a:r>
              <a:rPr lang="en-US" sz="2400" dirty="0"/>
              <a:t>security in Banks and financial institutions to mitigate cyber risks </a:t>
            </a:r>
            <a:r>
              <a:rPr lang="en-US" sz="2400" dirty="0" smtClean="0"/>
              <a:t>including: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Detection </a:t>
            </a:r>
            <a:r>
              <a:rPr lang="en-US" sz="2400" dirty="0"/>
              <a:t>of cyber attacks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Response </a:t>
            </a:r>
            <a:r>
              <a:rPr lang="en-US" sz="2400" dirty="0"/>
              <a:t>to cyber incidents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Penetration tests </a:t>
            </a:r>
            <a:r>
              <a:rPr lang="en-US" sz="2400" dirty="0"/>
              <a:t>to evaluate the efficiency of the security controls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Outsourcing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Awareness </a:t>
            </a:r>
            <a:r>
              <a:rPr lang="en-US" sz="2400" dirty="0"/>
              <a:t>and training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9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09" y="1241839"/>
            <a:ext cx="11489074" cy="5826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4060" y="187070"/>
            <a:ext cx="12240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JORDAN: </a:t>
            </a:r>
            <a:r>
              <a:rPr lang="en-US" sz="3200" b="1" dirty="0" smtClean="0"/>
              <a:t>Risk Management Framework For </a:t>
            </a:r>
            <a:br>
              <a:rPr lang="en-US" sz="3200" b="1" dirty="0" smtClean="0"/>
            </a:br>
            <a:r>
              <a:rPr lang="en-US" sz="3200" b="1" dirty="0" smtClean="0"/>
              <a:t>JoMoPay Mobile Switch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9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06" y="302143"/>
            <a:ext cx="11247515" cy="6479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9" y="215342"/>
            <a:ext cx="21602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4199" y="578635"/>
            <a:ext cx="103207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CERT </a:t>
            </a:r>
            <a:r>
              <a:rPr lang="en-US" sz="3200" dirty="0"/>
              <a:t>: Computer Emergency Response Team </a:t>
            </a:r>
            <a:endParaRPr lang="en-US" sz="3200" dirty="0" smtClean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 smtClean="0"/>
              <a:t>Expertise</a:t>
            </a:r>
            <a:r>
              <a:rPr lang="en-US" sz="3200" dirty="0"/>
              <a:t>, forensic and response international network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/>
              <a:t>CSOC</a:t>
            </a:r>
            <a:r>
              <a:rPr lang="en-US" sz="3200" b="1" dirty="0" smtClean="0"/>
              <a:t> </a:t>
            </a:r>
            <a:r>
              <a:rPr lang="en-US" sz="3200" dirty="0"/>
              <a:t>: Cyber Security Operation </a:t>
            </a:r>
            <a:r>
              <a:rPr lang="en-US" sz="3200" dirty="0" smtClean="0"/>
              <a:t>Center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 smtClean="0"/>
              <a:t>Local </a:t>
            </a:r>
            <a:r>
              <a:rPr lang="en-US" sz="3200" dirty="0"/>
              <a:t>monitoring </a:t>
            </a:r>
            <a:r>
              <a:rPr lang="en-US" sz="3200" dirty="0" smtClean="0"/>
              <a:t>of threats</a:t>
            </a:r>
            <a:endParaRPr lang="en-US" sz="3200" dirty="0"/>
          </a:p>
          <a:p>
            <a:endParaRPr lang="en-US" sz="3200" u="sng" dirty="0" smtClean="0"/>
          </a:p>
          <a:p>
            <a:r>
              <a:rPr lang="en-US" sz="3200" u="sng" dirty="0" smtClean="0"/>
              <a:t>Regional </a:t>
            </a:r>
            <a:r>
              <a:rPr lang="en-US" sz="3200" u="sng" dirty="0" err="1" smtClean="0"/>
              <a:t>CSOC</a:t>
            </a:r>
            <a:endParaRPr lang="en-US" sz="3200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April </a:t>
            </a:r>
            <a:r>
              <a:rPr lang="en-US" sz="3200" b="1" dirty="0"/>
              <a:t>2017</a:t>
            </a:r>
            <a:r>
              <a:rPr lang="en-US" sz="3200" dirty="0"/>
              <a:t> : </a:t>
            </a:r>
            <a:r>
              <a:rPr lang="en-US" sz="3200" dirty="0" smtClean="0"/>
              <a:t>Launch </a:t>
            </a:r>
            <a:r>
              <a:rPr lang="en-US" sz="3200" dirty="0"/>
              <a:t>in Dakar in with regional capability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August 2017</a:t>
            </a:r>
            <a:r>
              <a:rPr lang="en-US" sz="3200" dirty="0" smtClean="0"/>
              <a:t>: Proof </a:t>
            </a:r>
            <a:r>
              <a:rPr lang="en-US" sz="3200" dirty="0"/>
              <a:t>of concept </a:t>
            </a:r>
            <a:r>
              <a:rPr lang="en-US" sz="3200" dirty="0" smtClean="0"/>
              <a:t> with 50 MFIs </a:t>
            </a:r>
            <a:r>
              <a:rPr lang="en-US" sz="3200" dirty="0"/>
              <a:t>to fine tune methodology, tools, procedures, training material, </a:t>
            </a:r>
            <a:r>
              <a:rPr lang="en-US" sz="3200" dirty="0" smtClean="0"/>
              <a:t>business case</a:t>
            </a:r>
            <a:r>
              <a:rPr lang="en-US" sz="3200" dirty="0"/>
              <a:t>, Pricing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October </a:t>
            </a:r>
            <a:r>
              <a:rPr lang="en-US" sz="3200" b="1" dirty="0"/>
              <a:t>2017 </a:t>
            </a:r>
            <a:r>
              <a:rPr lang="en-US" sz="3200" dirty="0"/>
              <a:t>: Senegal r</a:t>
            </a:r>
            <a:r>
              <a:rPr lang="en-US" sz="3200" dirty="0" smtClean="0"/>
              <a:t>oll-out </a:t>
            </a:r>
            <a:r>
              <a:rPr lang="en-US" sz="3200" dirty="0"/>
              <a:t>open to 11 Tier I &amp; II </a:t>
            </a:r>
            <a:r>
              <a:rPr lang="en-US" sz="3200" dirty="0" smtClean="0"/>
              <a:t>MFIs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079" y="286248"/>
            <a:ext cx="6017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Response &amp; Monitoring of Threats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753" y="4066169"/>
            <a:ext cx="1633816" cy="719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6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678" y="-79860"/>
            <a:ext cx="9959975" cy="71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GB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11678" y="498281"/>
            <a:ext cx="12152312" cy="49530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Cyber resilience now, versus protection and response previously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New </a:t>
            </a:r>
            <a:r>
              <a:rPr lang="en-US" sz="2400" dirty="0" smtClean="0"/>
              <a:t>exploits </a:t>
            </a:r>
            <a:r>
              <a:rPr lang="en-US" sz="2400" dirty="0"/>
              <a:t>and vulnerabilities</a:t>
            </a:r>
            <a:r>
              <a:rPr lang="en-US" sz="2400" dirty="0" smtClean="0"/>
              <a:t> are </a:t>
            </a:r>
            <a:r>
              <a:rPr lang="en-US" sz="2400" b="1" dirty="0" smtClean="0"/>
              <a:t>real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MFS vulnerabilities are not </a:t>
            </a:r>
            <a:r>
              <a:rPr lang="en-US" sz="2400" b="1" dirty="0"/>
              <a:t>properly ventilated </a:t>
            </a:r>
            <a:r>
              <a:rPr lang="en-US" sz="2400" dirty="0"/>
              <a:t>vs payment security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Are </a:t>
            </a:r>
            <a:r>
              <a:rPr lang="en-US" sz="2400" b="1" dirty="0"/>
              <a:t>existing </a:t>
            </a:r>
            <a:r>
              <a:rPr lang="en-US" sz="2400" b="1" dirty="0" smtClean="0"/>
              <a:t>cybersecurity standards </a:t>
            </a:r>
            <a:r>
              <a:rPr lang="en-US" sz="2400" b="1" dirty="0"/>
              <a:t>enough</a:t>
            </a:r>
            <a:r>
              <a:rPr lang="en-US" sz="2400" dirty="0"/>
              <a:t> to </a:t>
            </a:r>
            <a:r>
              <a:rPr lang="en-US" sz="2400" dirty="0" smtClean="0"/>
              <a:t>prevent/mitigate exploits &amp; vulnerabilities</a:t>
            </a:r>
            <a:r>
              <a:rPr lang="en-US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Regulations should be risk-based, flexible and innovative and relaxed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Need proper </a:t>
            </a:r>
            <a:r>
              <a:rPr lang="en-US" sz="2400" b="1" dirty="0" smtClean="0"/>
              <a:t>risk management frameworks </a:t>
            </a:r>
            <a:r>
              <a:rPr lang="en-US" sz="2400" dirty="0" smtClean="0"/>
              <a:t>that address MFS directly, not payment security and cyber-resilience only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Need </a:t>
            </a:r>
            <a:r>
              <a:rPr lang="en-US" sz="2400" b="1" dirty="0" smtClean="0"/>
              <a:t>cyber-resilience frameworks </a:t>
            </a:r>
            <a:r>
              <a:rPr lang="en-US" sz="2400" dirty="0" smtClean="0"/>
              <a:t>(Red Teams)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Need </a:t>
            </a:r>
            <a:r>
              <a:rPr lang="en-US" sz="2400" b="1" dirty="0" smtClean="0"/>
              <a:t>regulatory coordination </a:t>
            </a:r>
            <a:r>
              <a:rPr lang="en-US" sz="2400" dirty="0" smtClean="0"/>
              <a:t>(</a:t>
            </a:r>
            <a:r>
              <a:rPr lang="en-US" sz="2400" b="1" dirty="0" smtClean="0"/>
              <a:t>MoUs</a:t>
            </a:r>
            <a:r>
              <a:rPr lang="en-US" sz="2400" dirty="0" smtClean="0"/>
              <a:t>)  (and PPP) between Central Banks, Telecommunications regulators, ICT Ministries and data protection regulators that directly address:</a:t>
            </a:r>
          </a:p>
          <a:p>
            <a:pPr marL="1147763" lvl="1" indent="-350838"/>
            <a:r>
              <a:rPr lang="en-US" sz="2000" dirty="0" smtClean="0"/>
              <a:t>Risks</a:t>
            </a:r>
          </a:p>
          <a:p>
            <a:pPr marL="1147763" lvl="1" indent="-350838"/>
            <a:r>
              <a:rPr lang="en-US" sz="2000" dirty="0" smtClean="0"/>
              <a:t>Prevention </a:t>
            </a:r>
          </a:p>
          <a:p>
            <a:pPr marL="1147763" lvl="1" indent="-350838"/>
            <a:r>
              <a:rPr lang="en-US" sz="2000" dirty="0" smtClean="0"/>
              <a:t>Mitigation </a:t>
            </a:r>
          </a:p>
          <a:p>
            <a:pPr marL="1147763" lvl="1" indent="-350838"/>
            <a:r>
              <a:rPr lang="en-US" sz="2000" dirty="0" smtClean="0"/>
              <a:t>Proper, real-time reporting</a:t>
            </a:r>
          </a:p>
          <a:p>
            <a:pPr marL="1147763" lvl="1" indent="-350838"/>
            <a:r>
              <a:rPr lang="en-US" sz="2000" dirty="0" smtClean="0"/>
              <a:t>Proper oversight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1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69" t="26395" r="57359" b="12520"/>
          <a:stretch/>
        </p:blipFill>
        <p:spPr>
          <a:xfrm>
            <a:off x="143122" y="95418"/>
            <a:ext cx="12017872" cy="66989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38984" y="3444905"/>
            <a:ext cx="4603055" cy="9541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Industrial-scale cyber-gangs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State Actors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upload.wikimedia.org/wikipedia/en/thumb/8/85/SWIFT.svg/1024px-SWIF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3" y="644512"/>
            <a:ext cx="900347" cy="90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48537" y="136892"/>
            <a:ext cx="98048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43713" y="336310"/>
            <a:ext cx="9144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/>
              <a:t>Resources</a:t>
            </a:r>
          </a:p>
          <a:p>
            <a:endParaRPr lang="en-US" sz="16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Bank for International Settlements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ISO 27032 (Guideline for </a:t>
            </a:r>
            <a:r>
              <a:rPr lang="en-US" sz="2800" dirty="0" err="1"/>
              <a:t>Cybersecurity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G7 Fundamental Element of </a:t>
            </a:r>
            <a:r>
              <a:rPr lang="en-US" sz="2800" dirty="0" err="1"/>
              <a:t>Cybersecurity</a:t>
            </a:r>
            <a:r>
              <a:rPr lang="en-US" sz="2800" dirty="0"/>
              <a:t> for The Financial Sector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National Institute of Standards and </a:t>
            </a:r>
            <a:r>
              <a:rPr lang="en-US" sz="2800" dirty="0" smtClean="0"/>
              <a:t>Technology (</a:t>
            </a:r>
            <a:r>
              <a:rPr lang="en-US" sz="2800" dirty="0"/>
              <a:t>NIST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ITU DFS Focus 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FIGI Initiative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51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256"/>
            <a:ext cx="12111374" cy="6602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4321"/>
            <a:ext cx="3152775" cy="6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40" y="252298"/>
            <a:ext cx="102561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In </a:t>
            </a:r>
            <a:r>
              <a:rPr lang="en-US" sz="3200" b="1" dirty="0" smtClean="0">
                <a:solidFill>
                  <a:schemeClr val="tx2"/>
                </a:solidFill>
              </a:rPr>
              <a:t>payments &amp; payment system ecosystems</a:t>
            </a:r>
            <a:br>
              <a:rPr lang="en-US" sz="3200" b="1" dirty="0" smtClean="0">
                <a:solidFill>
                  <a:schemeClr val="tx2"/>
                </a:solidFill>
              </a:rPr>
            </a:b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cybersecurity</a:t>
            </a:r>
            <a:r>
              <a:rPr lang="en-US" sz="3200" b="1" dirty="0" smtClean="0">
                <a:solidFill>
                  <a:schemeClr val="tx2"/>
                </a:solidFill>
              </a:rPr>
              <a:t> vulnerabilities/risks exist </a:t>
            </a:r>
            <a:r>
              <a:rPr lang="en-US" sz="3200" b="1" dirty="0">
                <a:solidFill>
                  <a:schemeClr val="tx2"/>
                </a:solidFill>
              </a:rPr>
              <a:t>at </a:t>
            </a:r>
            <a:r>
              <a:rPr lang="en-US" sz="3200" b="1" i="1" dirty="0" smtClean="0">
                <a:solidFill>
                  <a:schemeClr val="tx2"/>
                </a:solidFill>
              </a:rPr>
              <a:t>3 </a:t>
            </a:r>
            <a:r>
              <a:rPr lang="en-US" sz="3200" b="1" dirty="0" smtClean="0">
                <a:solidFill>
                  <a:schemeClr val="tx2"/>
                </a:solidFill>
              </a:rPr>
              <a:t>levels</a:t>
            </a:r>
            <a:r>
              <a:rPr lang="en-US" sz="32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5281693" y="1896817"/>
            <a:ext cx="6988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Attacks/exploitation of </a:t>
            </a:r>
            <a:r>
              <a:rPr lang="en-US" sz="2400" dirty="0" smtClean="0"/>
              <a:t>telecoms infrastructure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MNOs very vulnerable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SS7 </a:t>
            </a:r>
            <a:r>
              <a:rPr lang="en-US" sz="2400" dirty="0" smtClean="0"/>
              <a:t>network (USSD), base stations</a:t>
            </a:r>
            <a:endParaRPr lang="en-US" sz="2400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641238" y="1794475"/>
            <a:ext cx="4007146" cy="140501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Telecommunications &amp; Mobile </a:t>
            </a:r>
            <a:r>
              <a:rPr lang="en-US" sz="2400" b="1" dirty="0" smtClean="0"/>
              <a:t>Network Operator </a:t>
            </a:r>
            <a:r>
              <a:rPr lang="en-US" sz="2400" b="1" dirty="0"/>
              <a:t>(MNO) level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624673" y="3429000"/>
            <a:ext cx="4023711" cy="871538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Financial infrastructure level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553788" y="4629520"/>
            <a:ext cx="4165479" cy="164787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Customer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81693" y="3429000"/>
            <a:ext cx="6780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Attacks </a:t>
            </a:r>
            <a:r>
              <a:rPr lang="en-US" sz="2400" dirty="0" smtClean="0"/>
              <a:t>on CB, bank, switch, </a:t>
            </a:r>
            <a:r>
              <a:rPr lang="en-US" sz="2400" dirty="0"/>
              <a:t>and </a:t>
            </a:r>
            <a:r>
              <a:rPr lang="en-US" sz="2400" dirty="0" smtClean="0"/>
              <a:t>MFSP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Phishing (</a:t>
            </a:r>
            <a:r>
              <a:rPr lang="en-US" sz="2400" dirty="0" err="1" smtClean="0"/>
              <a:t>eg</a:t>
            </a:r>
            <a:r>
              <a:rPr lang="en-US" sz="2400" dirty="0" smtClean="0"/>
              <a:t> BB/SWIFT)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328354" y="4402597"/>
            <a:ext cx="4323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Customer handset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Application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 </a:t>
            </a:r>
            <a:r>
              <a:rPr lang="en-US" sz="2400" dirty="0" smtClean="0"/>
              <a:t>swaps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Phone number spoofing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SMS and email </a:t>
            </a:r>
            <a:r>
              <a:rPr lang="en-US" sz="2400" dirty="0" smtClean="0"/>
              <a:t>phishing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Fake phones</a:t>
            </a:r>
            <a:endParaRPr lang="en-US" sz="2400" dirty="0"/>
          </a:p>
        </p:txBody>
      </p:sp>
      <p:sp>
        <p:nvSpPr>
          <p:cNvPr id="4" name="Left Brace 3"/>
          <p:cNvSpPr/>
          <p:nvPr/>
        </p:nvSpPr>
        <p:spPr>
          <a:xfrm>
            <a:off x="4800784" y="2194560"/>
            <a:ext cx="364190" cy="616166"/>
          </a:xfrm>
          <a:prstGeom prst="leftBrace">
            <a:avLst>
              <a:gd name="adj1" fmla="val 1129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e 13"/>
          <p:cNvSpPr/>
          <p:nvPr/>
        </p:nvSpPr>
        <p:spPr>
          <a:xfrm>
            <a:off x="4800784" y="4596598"/>
            <a:ext cx="364190" cy="18584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eft Brace 14"/>
          <p:cNvSpPr/>
          <p:nvPr/>
        </p:nvSpPr>
        <p:spPr>
          <a:xfrm>
            <a:off x="4800784" y="3602627"/>
            <a:ext cx="374822" cy="5242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61" y="-66712"/>
            <a:ext cx="3060639" cy="5345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494" y="467802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3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85304" y="2245166"/>
            <a:ext cx="9217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EXAMPLES OF THREATS &amp; INTRUSIONS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791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8807" y="1029471"/>
            <a:ext cx="77965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US" sz="2400" b="1" dirty="0">
                <a:solidFill>
                  <a:schemeClr val="accent5"/>
                </a:solidFill>
              </a:rPr>
              <a:t>Signaling System 7 (SS7)</a:t>
            </a:r>
          </a:p>
          <a:p>
            <a:pPr algn="ctr" hangingPunct="0"/>
            <a:endParaRPr lang="en-US" sz="1000" b="1" dirty="0">
              <a:solidFill>
                <a:schemeClr val="accent5"/>
              </a:solidFill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1975-era telecommunication protocol still used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most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fixed and mobile operators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around the world to allow their mobile and fixed line networks to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interact </a:t>
            </a:r>
            <a:r>
              <a:rPr lang="en-US" sz="2400" dirty="0" smtClean="0">
                <a:solidFill>
                  <a:srgbClr val="FF0000"/>
                </a:solidFill>
              </a:rPr>
              <a:t>(no security!)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SS7-based networks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around the world are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connected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one another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232" y="3841239"/>
            <a:ext cx="8378915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sz="2400" b="1" dirty="0">
                <a:solidFill>
                  <a:schemeClr val="accent5"/>
                </a:solidFill>
              </a:rPr>
              <a:t>Unstructured Supplementary Service Data (USSD)</a:t>
            </a:r>
          </a:p>
          <a:p>
            <a:pPr hangingPunct="0"/>
            <a:endParaRPr lang="en-US" sz="1050" b="1" dirty="0">
              <a:solidFill>
                <a:schemeClr val="accent5"/>
              </a:solidFill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active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GSM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mobile technology protocol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uses SS7 to allow mobile handsets to communicate with the MNO or service provider's computers in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USSD based on Mobile Application Part (MAP)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Used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globally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for user MFS access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049365" y="2952049"/>
            <a:ext cx="1159569" cy="4572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MAP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349529" y="2427782"/>
            <a:ext cx="581383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USSD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71997" y="3584600"/>
            <a:ext cx="1813553" cy="457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SS7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36297" y="2308481"/>
            <a:ext cx="1774177" cy="1183203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03147" y="249306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GSM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672" y="143072"/>
            <a:ext cx="3692656" cy="568101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278807" y="192593"/>
            <a:ext cx="9947868" cy="7159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B3A4D"/>
                </a:solidFill>
                <a:latin typeface="+mj-lt"/>
                <a:ea typeface="+mj-ea"/>
                <a:cs typeface="Calibri"/>
              </a:defRPr>
            </a:lvl1pPr>
          </a:lstStyle>
          <a:p>
            <a:r>
              <a:rPr lang="en-US" sz="3200" dirty="0" smtClean="0"/>
              <a:t>MNO Level: Risks and Vulnerabilities</a:t>
            </a:r>
            <a:endParaRPr lang="en-US" sz="3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903" y="23265"/>
            <a:ext cx="3692656" cy="5681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Up Arrow 1"/>
          <p:cNvSpPr/>
          <p:nvPr/>
        </p:nvSpPr>
        <p:spPr>
          <a:xfrm rot="19366844">
            <a:off x="9698578" y="4033251"/>
            <a:ext cx="746150" cy="11558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01038" y="2582717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Mobile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544742" y="5289103"/>
            <a:ext cx="251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SS7 = USSD = Vulnerable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654400" y="3595081"/>
            <a:ext cx="150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Infrastructure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973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6225"/>
            <a:ext cx="9947275" cy="71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Effect of MNO-level Exploits via SS7 </a:t>
            </a:r>
            <a:r>
              <a:rPr lang="en-US" sz="3200" dirty="0"/>
              <a:t>&amp; </a:t>
            </a:r>
            <a:r>
              <a:rPr lang="en-US" sz="3200" dirty="0" smtClean="0"/>
              <a:t>USSD </a:t>
            </a:r>
            <a:endParaRPr lang="en-US" sz="3200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" y="1066382"/>
            <a:ext cx="9337089" cy="521623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35526" y="6436549"/>
            <a:ext cx="5251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intrusion vulnerabilities – percentage success across 12 MNOs tested</a:t>
            </a:r>
            <a:endParaRPr lang="en-US" sz="1200" i="1" dirty="0"/>
          </a:p>
        </p:txBody>
      </p:sp>
      <p:sp>
        <p:nvSpPr>
          <p:cNvPr id="3" name="Rectangle 2"/>
          <p:cNvSpPr/>
          <p:nvPr/>
        </p:nvSpPr>
        <p:spPr>
          <a:xfrm>
            <a:off x="1028045" y="5512578"/>
            <a:ext cx="5382017" cy="1861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60590" y="5216984"/>
            <a:ext cx="322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Move </a:t>
            </a:r>
            <a:r>
              <a:rPr lang="en-US" sz="1600" b="1" dirty="0" smtClean="0">
                <a:solidFill>
                  <a:srgbClr val="FF0000"/>
                </a:solidFill>
              </a:rPr>
              <a:t>funds in Mobile Money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903" y="23265"/>
            <a:ext cx="3692656" cy="56810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54363" y="5189997"/>
            <a:ext cx="1965158" cy="129411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3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5C4A-23F9-4C21-A442-8E223618338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15925"/>
            <a:ext cx="9947275" cy="715963"/>
          </a:xfrm>
        </p:spPr>
        <p:txBody>
          <a:bodyPr/>
          <a:lstStyle/>
          <a:p>
            <a:r>
              <a:rPr lang="en-US" dirty="0" smtClean="0"/>
              <a:t>MNO Level: Fake Base Stations Steal MFS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31913"/>
            <a:ext cx="10972800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DIY IMSI Catcher (</a:t>
            </a:r>
            <a:r>
              <a:rPr lang="en-US" sz="2800" dirty="0" err="1" smtClean="0"/>
              <a:t>sub-US$400</a:t>
            </a:r>
            <a:r>
              <a:rPr lang="en-US" sz="2800" dirty="0" smtClean="0"/>
              <a:t> tota</a:t>
            </a:r>
            <a:r>
              <a:rPr lang="en-US" sz="2800" dirty="0"/>
              <a:t>l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13406" y="1951607"/>
            <a:ext cx="9794389" cy="4601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H="1">
            <a:off x="6490253" y="3051313"/>
            <a:ext cx="188843" cy="106348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10600" y="2618595"/>
            <a:ext cx="500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‘</a:t>
            </a:r>
            <a:r>
              <a:rPr lang="en-US" b="1" dirty="0" err="1" smtClean="0"/>
              <a:t>HackRF</a:t>
            </a:r>
            <a:r>
              <a:rPr lang="en-US" b="1" dirty="0" smtClean="0"/>
              <a:t>’ radio baseband board (</a:t>
            </a:r>
            <a:r>
              <a:rPr lang="en-US" b="1" dirty="0" err="1" smtClean="0"/>
              <a:t>US$174</a:t>
            </a:r>
            <a:r>
              <a:rPr lang="en-US" b="1" dirty="0" smtClean="0"/>
              <a:t> on </a:t>
            </a:r>
            <a:r>
              <a:rPr lang="en-US" b="1" dirty="0" err="1" smtClean="0"/>
              <a:t>ebay</a:t>
            </a:r>
            <a:r>
              <a:rPr lang="en-US" b="1" dirty="0" smtClean="0"/>
              <a:t>)</a:t>
            </a:r>
            <a:endParaRPr lang="en-GB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88635" y="3359427"/>
            <a:ext cx="278295" cy="273326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17796" y="6113502"/>
            <a:ext cx="241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Free</a:t>
            </a:r>
            <a:r>
              <a:rPr lang="en-US" b="1" dirty="0" smtClean="0"/>
              <a:t> </a:t>
            </a:r>
            <a:r>
              <a:rPr lang="en-US" b="1" dirty="0" err="1" smtClean="0"/>
              <a:t>OpenBTS</a:t>
            </a:r>
            <a:r>
              <a:rPr lang="en-US" b="1" dirty="0" smtClean="0"/>
              <a:t> software</a:t>
            </a:r>
            <a:endParaRPr lang="en-GB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903" y="23265"/>
            <a:ext cx="3692656" cy="568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928" y="-85725"/>
            <a:ext cx="3981450" cy="695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5" y="498281"/>
            <a:ext cx="3000375" cy="551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7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4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2&quot;&gt;&lt;elem m_fUsage=&quot;4.09510000000000040000E+000&quot;&gt;&lt;m_ppcolschidx val=&quot;0&quot;/&gt;&lt;m_rgb r=&quot;97&quot; g=&quot;8f&quot; b=&quot;4&quot;/&gt;&lt;/elem&gt;&lt;elem m_fUsage=&quot;5.90490000000000180000E-001&quot;&gt;&lt;m_ppcolschidx val=&quot;0&quot;/&gt;&lt;m_rgb r=&quot;f4&quot; g=&quot;b3&quot; b=&quot;1a&quot;/&gt;&lt;/elem&gt;&lt;/m_vecMRU&gt;&lt;/m_mruColor&gt;&lt;m_mapectfillschemeMRU/&gt;&lt;m_eweekdayFirstOfWeek val=&quot;1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268"/>
</p:tagLst>
</file>

<file path=ppt/theme/theme1.xml><?xml version="1.0" encoding="utf-8"?>
<a:theme xmlns:a="http://schemas.openxmlformats.org/drawingml/2006/main" name="PowerPoint Template 20140911">
  <a:themeElements>
    <a:clrScheme name="Enclude Colors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F7F7F"/>
      </a:accent1>
      <a:accent2>
        <a:srgbClr val="245B77"/>
      </a:accent2>
      <a:accent3>
        <a:srgbClr val="959BA0"/>
      </a:accent3>
      <a:accent4>
        <a:srgbClr val="D7E923"/>
      </a:accent4>
      <a:accent5>
        <a:srgbClr val="344952"/>
      </a:accent5>
      <a:accent6>
        <a:srgbClr val="365516"/>
      </a:accent6>
      <a:hlink>
        <a:srgbClr val="C0504D"/>
      </a:hlink>
      <a:folHlink>
        <a:srgbClr val="C050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59423</TotalTime>
  <Words>1113</Words>
  <Application>Microsoft Office PowerPoint</Application>
  <PresentationFormat>Widescreen</PresentationFormat>
  <Paragraphs>233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Courier New</vt:lpstr>
      <vt:lpstr>Helvetica</vt:lpstr>
      <vt:lpstr>Times New Roman</vt:lpstr>
      <vt:lpstr>Wingdings</vt:lpstr>
      <vt:lpstr>PowerPoint Template 20140911</vt:lpstr>
      <vt:lpstr>Cybersecurity And Payments  A Primer of the Issues  Windhoek, Oct 17 2017  Dr Leon J. Perlman Digital Financial Services Observatory Columbia University, New York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MNO-level Exploits via SS7 &amp; USSD </vt:lpstr>
      <vt:lpstr>MNO Level: Fake Base Stations Steal MFS Value</vt:lpstr>
      <vt:lpstr>PowerPoint Presentation</vt:lpstr>
      <vt:lpstr>PowerPoint Presentation</vt:lpstr>
      <vt:lpstr>MFS App Vulnerabilities</vt:lpstr>
      <vt:lpstr>PowerPoint Presentation</vt:lpstr>
      <vt:lpstr>PowerPoint Presentation</vt:lpstr>
      <vt:lpstr>PowerPoint Presentation</vt:lpstr>
      <vt:lpstr> General Industry/Consumer Challenges in   Responding To Cybersecurity Threats</vt:lpstr>
      <vt:lpstr>General Regulatory Challenges in  Responding To Cybersecurity Threats</vt:lpstr>
      <vt:lpstr>PowerPoint Presentation</vt:lpstr>
      <vt:lpstr>PowerPoint Presentation</vt:lpstr>
      <vt:lpstr>PowerPoint Presentation</vt:lpstr>
      <vt:lpstr>PowerPoint Presentation</vt:lpstr>
      <vt:lpstr>Regulatory Initiatives On Cybersecurity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Vanina Vincensini</dc:creator>
  <cp:lastModifiedBy>Perlman, Leon</cp:lastModifiedBy>
  <cp:revision>1163</cp:revision>
  <cp:lastPrinted>2016-10-06T20:40:08Z</cp:lastPrinted>
  <dcterms:created xsi:type="dcterms:W3CDTF">2014-11-18T00:46:51Z</dcterms:created>
  <dcterms:modified xsi:type="dcterms:W3CDTF">2017-10-18T06:06:35Z</dcterms:modified>
</cp:coreProperties>
</file>