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262" r:id="rId4"/>
    <p:sldId id="263" r:id="rId5"/>
    <p:sldId id="261" r:id="rId6"/>
    <p:sldId id="406" r:id="rId7"/>
    <p:sldId id="413" r:id="rId8"/>
    <p:sldId id="273" r:id="rId9"/>
    <p:sldId id="338" r:id="rId10"/>
    <p:sldId id="371" r:id="rId11"/>
    <p:sldId id="431" r:id="rId12"/>
    <p:sldId id="434" r:id="rId13"/>
    <p:sldId id="370" r:id="rId14"/>
    <p:sldId id="430" r:id="rId15"/>
    <p:sldId id="288" r:id="rId16"/>
    <p:sldId id="435" r:id="rId17"/>
    <p:sldId id="339" r:id="rId18"/>
    <p:sldId id="372" r:id="rId19"/>
    <p:sldId id="373" r:id="rId20"/>
    <p:sldId id="374" r:id="rId21"/>
    <p:sldId id="389" r:id="rId22"/>
    <p:sldId id="423" r:id="rId23"/>
    <p:sldId id="392" r:id="rId24"/>
    <p:sldId id="426" r:id="rId25"/>
    <p:sldId id="427" r:id="rId26"/>
    <p:sldId id="438" r:id="rId27"/>
    <p:sldId id="439" r:id="rId28"/>
    <p:sldId id="441" r:id="rId29"/>
    <p:sldId id="440" r:id="rId30"/>
    <p:sldId id="442" r:id="rId31"/>
    <p:sldId id="443" r:id="rId32"/>
    <p:sldId id="444" r:id="rId33"/>
    <p:sldId id="396" r:id="rId34"/>
    <p:sldId id="352" r:id="rId35"/>
    <p:sldId id="366" r:id="rId36"/>
    <p:sldId id="420" r:id="rId37"/>
    <p:sldId id="421" r:id="rId38"/>
    <p:sldId id="422" r:id="rId39"/>
    <p:sldId id="397" r:id="rId40"/>
    <p:sldId id="405" r:id="rId41"/>
    <p:sldId id="398" r:id="rId42"/>
    <p:sldId id="400" r:id="rId43"/>
    <p:sldId id="401" r:id="rId44"/>
    <p:sldId id="399" r:id="rId45"/>
    <p:sldId id="383" r:id="rId46"/>
    <p:sldId id="402" r:id="rId47"/>
    <p:sldId id="404" r:id="rId48"/>
    <p:sldId id="390" r:id="rId49"/>
    <p:sldId id="391" r:id="rId50"/>
    <p:sldId id="331" r:id="rId51"/>
    <p:sldId id="354" r:id="rId52"/>
    <p:sldId id="418" r:id="rId53"/>
    <p:sldId id="419" r:id="rId54"/>
    <p:sldId id="308" r:id="rId55"/>
    <p:sldId id="35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33E6E8-0FE2-4DC1-A0D2-5EA15AD33584}">
          <p14:sldIdLst>
            <p14:sldId id="256"/>
            <p14:sldId id="258"/>
          </p14:sldIdLst>
        </p14:section>
        <p14:section name="FE ecosystem" id="{99FEFFE4-A9B3-4F74-936E-3F4AAAC3E202}">
          <p14:sldIdLst>
            <p14:sldId id="262"/>
            <p14:sldId id="263"/>
            <p14:sldId id="261"/>
            <p14:sldId id="406"/>
            <p14:sldId id="413"/>
          </p14:sldIdLst>
        </p14:section>
        <p14:section name="NSFE" id="{D27ECBB4-C6F8-40D5-9AF3-53F7AAE4D3FD}">
          <p14:sldIdLst>
            <p14:sldId id="273"/>
            <p14:sldId id="338"/>
            <p14:sldId id="371"/>
            <p14:sldId id="431"/>
            <p14:sldId id="434"/>
            <p14:sldId id="370"/>
            <p14:sldId id="430"/>
            <p14:sldId id="288"/>
            <p14:sldId id="435"/>
            <p14:sldId id="339"/>
            <p14:sldId id="372"/>
            <p14:sldId id="373"/>
            <p14:sldId id="374"/>
            <p14:sldId id="389"/>
            <p14:sldId id="423"/>
          </p14:sldIdLst>
        </p14:section>
        <p14:section name="Stakeholder Management" id="{FB1841FC-153F-4DA8-8D03-7A2A1289367E}">
          <p14:sldIdLst>
            <p14:sldId id="392"/>
          </p14:sldIdLst>
        </p14:section>
        <p14:section name="Cooperation Mechanism" id="{80A093A4-2D44-45DE-B7F0-11BC4A58EE6F}">
          <p14:sldIdLst>
            <p14:sldId id="426"/>
            <p14:sldId id="427"/>
          </p14:sldIdLst>
        </p14:section>
        <p14:section name="useful practices" id="{D4302322-C4BE-461C-B5EA-BE5D67E6FA48}">
          <p14:sldIdLst>
            <p14:sldId id="438"/>
            <p14:sldId id="439"/>
            <p14:sldId id="441"/>
            <p14:sldId id="440"/>
            <p14:sldId id="442"/>
            <p14:sldId id="443"/>
            <p14:sldId id="444"/>
          </p14:sldIdLst>
        </p14:section>
        <p14:section name="FE Programmes" id="{8C3BC96F-742A-4C3F-9BBD-080DCD77E2F2}">
          <p14:sldIdLst>
            <p14:sldId id="396"/>
            <p14:sldId id="352"/>
            <p14:sldId id="366"/>
            <p14:sldId id="420"/>
            <p14:sldId id="421"/>
            <p14:sldId id="422"/>
            <p14:sldId id="397"/>
            <p14:sldId id="405"/>
            <p14:sldId id="398"/>
            <p14:sldId id="400"/>
            <p14:sldId id="401"/>
            <p14:sldId id="399"/>
            <p14:sldId id="383"/>
            <p14:sldId id="402"/>
            <p14:sldId id="404"/>
          </p14:sldIdLst>
        </p14:section>
        <p14:section name="Monitoring &amp; Evaluation" id="{BC814522-7112-4BB7-9822-A88247ED65D2}">
          <p14:sldIdLst>
            <p14:sldId id="390"/>
            <p14:sldId id="391"/>
            <p14:sldId id="331"/>
            <p14:sldId id="354"/>
            <p14:sldId id="418"/>
            <p14:sldId id="419"/>
          </p14:sldIdLst>
        </p14:section>
        <p14:section name="Resources" id="{D5FDE161-B7CC-4709-8396-BB08C3876793}">
          <p14:sldIdLst>
            <p14:sldId id="308"/>
            <p14:sldId id="357"/>
          </p14:sldIdLst>
        </p14:section>
        <p14:section name="extras" id="{A89D1E9C-41E4-41C6-925F-8EDA81A3E69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8" autoAdjust="0"/>
    <p:restoredTop sz="88155" autoAdjust="0"/>
  </p:normalViewPr>
  <p:slideViewPr>
    <p:cSldViewPr snapToGrid="0">
      <p:cViewPr>
        <p:scale>
          <a:sx n="66" d="100"/>
          <a:sy n="66" d="100"/>
        </p:scale>
        <p:origin x="516" y="-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Financial Education Success Structure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Stakeholder management</c:v>
                </c:pt>
                <c:pt idx="1">
                  <c:v>SMART Strategy</c:v>
                </c:pt>
                <c:pt idx="2">
                  <c:v>Monitoring</c:v>
                </c:pt>
                <c:pt idx="3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DFED2-581B-48F8-BE6D-2E8A46B84F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4BBFCBB-8199-4BBC-BD0F-F6DA9073834A}">
      <dgm:prSet phldrT="[Text]" custT="1"/>
      <dgm:spPr/>
      <dgm:t>
        <a:bodyPr/>
        <a:lstStyle/>
        <a:p>
          <a:r>
            <a:rPr lang="en-US" sz="2000" b="1" dirty="0" smtClean="0"/>
            <a:t>Preconditions for effective ecosystem</a:t>
          </a:r>
          <a:endParaRPr lang="en-US" sz="2000" b="1" dirty="0"/>
        </a:p>
      </dgm:t>
    </dgm:pt>
    <dgm:pt modelId="{7108AC97-8217-4A58-8B61-38005210D96B}" type="parTrans" cxnId="{99FCE4EA-D07F-4895-9974-88A3B1DDACAB}">
      <dgm:prSet/>
      <dgm:spPr/>
      <dgm:t>
        <a:bodyPr/>
        <a:lstStyle/>
        <a:p>
          <a:endParaRPr lang="en-US" sz="2400" b="1"/>
        </a:p>
      </dgm:t>
    </dgm:pt>
    <dgm:pt modelId="{2ACE37C7-17BC-4445-AA22-F715960EEDB1}" type="sibTrans" cxnId="{99FCE4EA-D07F-4895-9974-88A3B1DDACAB}">
      <dgm:prSet/>
      <dgm:spPr/>
      <dgm:t>
        <a:bodyPr/>
        <a:lstStyle/>
        <a:p>
          <a:endParaRPr lang="en-US" sz="2400" b="1"/>
        </a:p>
      </dgm:t>
    </dgm:pt>
    <dgm:pt modelId="{BAF73046-0C1C-473C-86AD-A7E178970A99}">
      <dgm:prSet phldrT="[Text]" custT="1"/>
      <dgm:spPr/>
      <dgm:t>
        <a:bodyPr/>
        <a:lstStyle/>
        <a:p>
          <a:r>
            <a:rPr lang="en-US" sz="2000" b="1" dirty="0" smtClean="0"/>
            <a:t>National Strategy for Financial Education</a:t>
          </a:r>
          <a:endParaRPr lang="en-US" sz="2000" b="1" dirty="0"/>
        </a:p>
      </dgm:t>
    </dgm:pt>
    <dgm:pt modelId="{48711CF6-C820-4203-8EF1-B57BA44372FF}" type="parTrans" cxnId="{D89F0B45-F1B7-4C4F-8A19-3BB024CA6C27}">
      <dgm:prSet/>
      <dgm:spPr/>
      <dgm:t>
        <a:bodyPr/>
        <a:lstStyle/>
        <a:p>
          <a:endParaRPr lang="en-US" sz="2400" b="1"/>
        </a:p>
      </dgm:t>
    </dgm:pt>
    <dgm:pt modelId="{7A15F20D-CC1B-4BBC-8155-5155793072FA}" type="sibTrans" cxnId="{D89F0B45-F1B7-4C4F-8A19-3BB024CA6C27}">
      <dgm:prSet/>
      <dgm:spPr/>
      <dgm:t>
        <a:bodyPr/>
        <a:lstStyle/>
        <a:p>
          <a:endParaRPr lang="en-US" sz="2400" b="1"/>
        </a:p>
      </dgm:t>
    </dgm:pt>
    <dgm:pt modelId="{5DC590FF-F203-4FFF-9B13-6D6682C1DEA2}">
      <dgm:prSet phldrT="[Text]" custT="1"/>
      <dgm:spPr/>
      <dgm:t>
        <a:bodyPr/>
        <a:lstStyle/>
        <a:p>
          <a:r>
            <a:rPr lang="en-US" sz="2000" b="1" dirty="0" smtClean="0"/>
            <a:t>Samples of FE programs</a:t>
          </a:r>
          <a:endParaRPr lang="en-US" sz="2000" b="1" dirty="0"/>
        </a:p>
      </dgm:t>
    </dgm:pt>
    <dgm:pt modelId="{45ED7714-F68F-4640-9E78-1F4DA1D755CD}" type="parTrans" cxnId="{542EB291-60D4-4392-975D-15DAE970CEB0}">
      <dgm:prSet/>
      <dgm:spPr/>
      <dgm:t>
        <a:bodyPr/>
        <a:lstStyle/>
        <a:p>
          <a:endParaRPr lang="en-US" sz="2400" b="1"/>
        </a:p>
      </dgm:t>
    </dgm:pt>
    <dgm:pt modelId="{4D28C9E9-E962-4648-B943-8C58480B809F}" type="sibTrans" cxnId="{542EB291-60D4-4392-975D-15DAE970CEB0}">
      <dgm:prSet/>
      <dgm:spPr/>
      <dgm:t>
        <a:bodyPr/>
        <a:lstStyle/>
        <a:p>
          <a:endParaRPr lang="en-US" sz="2400" b="1"/>
        </a:p>
      </dgm:t>
    </dgm:pt>
    <dgm:pt modelId="{19630730-04E0-4B22-9038-AB4EF98F2A9E}">
      <dgm:prSet phldrT="[Text]" custT="1"/>
      <dgm:spPr/>
      <dgm:t>
        <a:bodyPr/>
        <a:lstStyle/>
        <a:p>
          <a:r>
            <a:rPr lang="en-US" sz="2000" b="1" dirty="0" smtClean="0"/>
            <a:t>Cooperation Mechanisms</a:t>
          </a:r>
          <a:endParaRPr lang="en-US" sz="2000" b="1" dirty="0"/>
        </a:p>
      </dgm:t>
    </dgm:pt>
    <dgm:pt modelId="{5A1C7BEC-AA76-41F1-9C93-3775DEAE00E3}" type="parTrans" cxnId="{210B0740-F2F3-4523-A067-FDD8B7E4E198}">
      <dgm:prSet/>
      <dgm:spPr/>
      <dgm:t>
        <a:bodyPr/>
        <a:lstStyle/>
        <a:p>
          <a:endParaRPr lang="en-US" sz="2400" b="1"/>
        </a:p>
      </dgm:t>
    </dgm:pt>
    <dgm:pt modelId="{9E4B7292-F01A-4BC4-9FC4-E5AFF377F3C5}" type="sibTrans" cxnId="{210B0740-F2F3-4523-A067-FDD8B7E4E198}">
      <dgm:prSet/>
      <dgm:spPr/>
      <dgm:t>
        <a:bodyPr/>
        <a:lstStyle/>
        <a:p>
          <a:endParaRPr lang="en-US" sz="2400" b="1"/>
        </a:p>
      </dgm:t>
    </dgm:pt>
    <dgm:pt modelId="{6EEDF495-22C2-492F-90CD-BC9EB19872C7}">
      <dgm:prSet phldrT="[Text]" custT="1"/>
      <dgm:spPr/>
      <dgm:t>
        <a:bodyPr/>
        <a:lstStyle/>
        <a:p>
          <a:r>
            <a:rPr lang="en-US" sz="2000" b="1" dirty="0" smtClean="0"/>
            <a:t>Monitoring &amp; Evaluation</a:t>
          </a:r>
          <a:endParaRPr lang="en-US" sz="2000" b="1" dirty="0"/>
        </a:p>
      </dgm:t>
    </dgm:pt>
    <dgm:pt modelId="{6F2DA6C9-B250-4B1A-9533-FA7FFE7EAFFD}" type="parTrans" cxnId="{7EF3858F-219E-4374-BD59-99FF8CCE6E4F}">
      <dgm:prSet/>
      <dgm:spPr/>
      <dgm:t>
        <a:bodyPr/>
        <a:lstStyle/>
        <a:p>
          <a:endParaRPr lang="en-US" sz="2400" b="1"/>
        </a:p>
      </dgm:t>
    </dgm:pt>
    <dgm:pt modelId="{AF158091-9674-489B-899D-C058F16F0783}" type="sibTrans" cxnId="{7EF3858F-219E-4374-BD59-99FF8CCE6E4F}">
      <dgm:prSet/>
      <dgm:spPr/>
      <dgm:t>
        <a:bodyPr/>
        <a:lstStyle/>
        <a:p>
          <a:endParaRPr lang="en-US" sz="2400" b="1"/>
        </a:p>
      </dgm:t>
    </dgm:pt>
    <dgm:pt modelId="{BEC578AC-588B-4B19-8D40-80718AB1B692}" type="pres">
      <dgm:prSet presAssocID="{C17DFED2-581B-48F8-BE6D-2E8A46B84F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536CB72-83DB-49A0-8DCB-431638E4FD79}" type="pres">
      <dgm:prSet presAssocID="{C17DFED2-581B-48F8-BE6D-2E8A46B84FAB}" presName="Name1" presStyleCnt="0"/>
      <dgm:spPr/>
    </dgm:pt>
    <dgm:pt modelId="{9AFAAF60-1AC0-4BAD-9BEC-32359B7DA0F1}" type="pres">
      <dgm:prSet presAssocID="{C17DFED2-581B-48F8-BE6D-2E8A46B84FAB}" presName="cycle" presStyleCnt="0"/>
      <dgm:spPr/>
    </dgm:pt>
    <dgm:pt modelId="{BA5D1C2A-0FA2-4AD8-8A73-ABF0E506D4EE}" type="pres">
      <dgm:prSet presAssocID="{C17DFED2-581B-48F8-BE6D-2E8A46B84FAB}" presName="srcNode" presStyleLbl="node1" presStyleIdx="0" presStyleCnt="5"/>
      <dgm:spPr/>
    </dgm:pt>
    <dgm:pt modelId="{32AAC9B0-3C32-4435-8A60-BFDA3FA8B158}" type="pres">
      <dgm:prSet presAssocID="{C17DFED2-581B-48F8-BE6D-2E8A46B84F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C95F66F-EA97-4E3F-BF54-D0ECFED571D7}" type="pres">
      <dgm:prSet presAssocID="{C17DFED2-581B-48F8-BE6D-2E8A46B84FAB}" presName="extraNode" presStyleLbl="node1" presStyleIdx="0" presStyleCnt="5"/>
      <dgm:spPr/>
    </dgm:pt>
    <dgm:pt modelId="{FC957732-2FE7-4198-A22D-898CBA84AF8B}" type="pres">
      <dgm:prSet presAssocID="{C17DFED2-581B-48F8-BE6D-2E8A46B84FAB}" presName="dstNode" presStyleLbl="node1" presStyleIdx="0" presStyleCnt="5"/>
      <dgm:spPr/>
    </dgm:pt>
    <dgm:pt modelId="{C321202F-CA93-4B4A-A531-F7BF3642B05F}" type="pres">
      <dgm:prSet presAssocID="{34BBFCBB-8199-4BBC-BD0F-F6DA9073834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EB4E4-B6ED-4CEF-9757-EF77E88E3446}" type="pres">
      <dgm:prSet presAssocID="{34BBFCBB-8199-4BBC-BD0F-F6DA9073834A}" presName="accent_1" presStyleCnt="0"/>
      <dgm:spPr/>
    </dgm:pt>
    <dgm:pt modelId="{24799357-AB85-4CD0-A3C9-971089EFD168}" type="pres">
      <dgm:prSet presAssocID="{34BBFCBB-8199-4BBC-BD0F-F6DA9073834A}" presName="accentRepeatNode" presStyleLbl="solidFgAcc1" presStyleIdx="0" presStyleCnt="5"/>
      <dgm:spPr/>
    </dgm:pt>
    <dgm:pt modelId="{BA459C65-9429-4D5F-AE14-CC482061F1B8}" type="pres">
      <dgm:prSet presAssocID="{BAF73046-0C1C-473C-86AD-A7E178970A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6304C-BCB0-495D-8066-BD6722879120}" type="pres">
      <dgm:prSet presAssocID="{BAF73046-0C1C-473C-86AD-A7E178970A99}" presName="accent_2" presStyleCnt="0"/>
      <dgm:spPr/>
    </dgm:pt>
    <dgm:pt modelId="{BB501055-FAFA-4A24-90B6-CA002AD1EF06}" type="pres">
      <dgm:prSet presAssocID="{BAF73046-0C1C-473C-86AD-A7E178970A99}" presName="accentRepeatNode" presStyleLbl="solidFgAcc1" presStyleIdx="1" presStyleCnt="5"/>
      <dgm:spPr/>
    </dgm:pt>
    <dgm:pt modelId="{DD3D44E5-435B-48A0-8F91-AF458A596891}" type="pres">
      <dgm:prSet presAssocID="{19630730-04E0-4B22-9038-AB4EF98F2A9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3279F-B50F-4883-8C99-FFB891A21357}" type="pres">
      <dgm:prSet presAssocID="{19630730-04E0-4B22-9038-AB4EF98F2A9E}" presName="accent_3" presStyleCnt="0"/>
      <dgm:spPr/>
    </dgm:pt>
    <dgm:pt modelId="{BC67D264-7101-4D1F-8A81-6A9D9683C9A1}" type="pres">
      <dgm:prSet presAssocID="{19630730-04E0-4B22-9038-AB4EF98F2A9E}" presName="accentRepeatNode" presStyleLbl="solidFgAcc1" presStyleIdx="2" presStyleCnt="5"/>
      <dgm:spPr/>
    </dgm:pt>
    <dgm:pt modelId="{EAB8D88A-EFE0-4B6B-8D1B-C4AECB14A8E7}" type="pres">
      <dgm:prSet presAssocID="{5DC590FF-F203-4FFF-9B13-6D6682C1DEA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B164F-EB3D-47FC-8620-D83562FA20C2}" type="pres">
      <dgm:prSet presAssocID="{5DC590FF-F203-4FFF-9B13-6D6682C1DEA2}" presName="accent_4" presStyleCnt="0"/>
      <dgm:spPr/>
    </dgm:pt>
    <dgm:pt modelId="{697B27FC-1F13-46CB-9C45-32A3C1C17609}" type="pres">
      <dgm:prSet presAssocID="{5DC590FF-F203-4FFF-9B13-6D6682C1DEA2}" presName="accentRepeatNode" presStyleLbl="solidFgAcc1" presStyleIdx="3" presStyleCnt="5"/>
      <dgm:spPr/>
    </dgm:pt>
    <dgm:pt modelId="{F7ECE829-91B9-42C1-BBC4-7A9AE8145AAF}" type="pres">
      <dgm:prSet presAssocID="{6EEDF495-22C2-492F-90CD-BC9EB19872C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F400D-202D-46E1-8195-451FE2838D1F}" type="pres">
      <dgm:prSet presAssocID="{6EEDF495-22C2-492F-90CD-BC9EB19872C7}" presName="accent_5" presStyleCnt="0"/>
      <dgm:spPr/>
    </dgm:pt>
    <dgm:pt modelId="{1C6DF183-C639-4DFE-A7DF-D038572817EA}" type="pres">
      <dgm:prSet presAssocID="{6EEDF495-22C2-492F-90CD-BC9EB19872C7}" presName="accentRepeatNode" presStyleLbl="solidFgAcc1" presStyleIdx="4" presStyleCnt="5"/>
      <dgm:spPr/>
    </dgm:pt>
  </dgm:ptLst>
  <dgm:cxnLst>
    <dgm:cxn modelId="{B018110D-A2D2-41BA-8556-F0521B6841D4}" type="presOf" srcId="{6EEDF495-22C2-492F-90CD-BC9EB19872C7}" destId="{F7ECE829-91B9-42C1-BBC4-7A9AE8145AAF}" srcOrd="0" destOrd="0" presId="urn:microsoft.com/office/officeart/2008/layout/VerticalCurvedList"/>
    <dgm:cxn modelId="{210B0740-F2F3-4523-A067-FDD8B7E4E198}" srcId="{C17DFED2-581B-48F8-BE6D-2E8A46B84FAB}" destId="{19630730-04E0-4B22-9038-AB4EF98F2A9E}" srcOrd="2" destOrd="0" parTransId="{5A1C7BEC-AA76-41F1-9C93-3775DEAE00E3}" sibTransId="{9E4B7292-F01A-4BC4-9FC4-E5AFF377F3C5}"/>
    <dgm:cxn modelId="{562575B2-9D90-4CD4-94E0-8962C8E77FEA}" type="presOf" srcId="{BAF73046-0C1C-473C-86AD-A7E178970A99}" destId="{BA459C65-9429-4D5F-AE14-CC482061F1B8}" srcOrd="0" destOrd="0" presId="urn:microsoft.com/office/officeart/2008/layout/VerticalCurvedList"/>
    <dgm:cxn modelId="{68A808B7-4A4F-43C3-A010-73BAC6B3D673}" type="presOf" srcId="{2ACE37C7-17BC-4445-AA22-F715960EEDB1}" destId="{32AAC9B0-3C32-4435-8A60-BFDA3FA8B158}" srcOrd="0" destOrd="0" presId="urn:microsoft.com/office/officeart/2008/layout/VerticalCurvedList"/>
    <dgm:cxn modelId="{7EF3858F-219E-4374-BD59-99FF8CCE6E4F}" srcId="{C17DFED2-581B-48F8-BE6D-2E8A46B84FAB}" destId="{6EEDF495-22C2-492F-90CD-BC9EB19872C7}" srcOrd="4" destOrd="0" parTransId="{6F2DA6C9-B250-4B1A-9533-FA7FFE7EAFFD}" sibTransId="{AF158091-9674-489B-899D-C058F16F0783}"/>
    <dgm:cxn modelId="{E1DCDDAE-00EF-4281-A59E-15CC2787AB86}" type="presOf" srcId="{C17DFED2-581B-48F8-BE6D-2E8A46B84FAB}" destId="{BEC578AC-588B-4B19-8D40-80718AB1B692}" srcOrd="0" destOrd="0" presId="urn:microsoft.com/office/officeart/2008/layout/VerticalCurvedList"/>
    <dgm:cxn modelId="{22237CE3-2E43-4062-9B3A-93006A3134FF}" type="presOf" srcId="{5DC590FF-F203-4FFF-9B13-6D6682C1DEA2}" destId="{EAB8D88A-EFE0-4B6B-8D1B-C4AECB14A8E7}" srcOrd="0" destOrd="0" presId="urn:microsoft.com/office/officeart/2008/layout/VerticalCurvedList"/>
    <dgm:cxn modelId="{42D99D7B-7B56-4D74-B1B6-B547524DA541}" type="presOf" srcId="{19630730-04E0-4B22-9038-AB4EF98F2A9E}" destId="{DD3D44E5-435B-48A0-8F91-AF458A596891}" srcOrd="0" destOrd="0" presId="urn:microsoft.com/office/officeart/2008/layout/VerticalCurvedList"/>
    <dgm:cxn modelId="{F908BAA0-B60B-4DCC-A866-EB50B171D53A}" type="presOf" srcId="{34BBFCBB-8199-4BBC-BD0F-F6DA9073834A}" destId="{C321202F-CA93-4B4A-A531-F7BF3642B05F}" srcOrd="0" destOrd="0" presId="urn:microsoft.com/office/officeart/2008/layout/VerticalCurvedList"/>
    <dgm:cxn modelId="{D89F0B45-F1B7-4C4F-8A19-3BB024CA6C27}" srcId="{C17DFED2-581B-48F8-BE6D-2E8A46B84FAB}" destId="{BAF73046-0C1C-473C-86AD-A7E178970A99}" srcOrd="1" destOrd="0" parTransId="{48711CF6-C820-4203-8EF1-B57BA44372FF}" sibTransId="{7A15F20D-CC1B-4BBC-8155-5155793072FA}"/>
    <dgm:cxn modelId="{542EB291-60D4-4392-975D-15DAE970CEB0}" srcId="{C17DFED2-581B-48F8-BE6D-2E8A46B84FAB}" destId="{5DC590FF-F203-4FFF-9B13-6D6682C1DEA2}" srcOrd="3" destOrd="0" parTransId="{45ED7714-F68F-4640-9E78-1F4DA1D755CD}" sibTransId="{4D28C9E9-E962-4648-B943-8C58480B809F}"/>
    <dgm:cxn modelId="{99FCE4EA-D07F-4895-9974-88A3B1DDACAB}" srcId="{C17DFED2-581B-48F8-BE6D-2E8A46B84FAB}" destId="{34BBFCBB-8199-4BBC-BD0F-F6DA9073834A}" srcOrd="0" destOrd="0" parTransId="{7108AC97-8217-4A58-8B61-38005210D96B}" sibTransId="{2ACE37C7-17BC-4445-AA22-F715960EEDB1}"/>
    <dgm:cxn modelId="{8F46C26E-653F-4C6C-B835-CB38EADBC5E1}" type="presParOf" srcId="{BEC578AC-588B-4B19-8D40-80718AB1B692}" destId="{F536CB72-83DB-49A0-8DCB-431638E4FD79}" srcOrd="0" destOrd="0" presId="urn:microsoft.com/office/officeart/2008/layout/VerticalCurvedList"/>
    <dgm:cxn modelId="{89F514F0-857D-4A90-A0EC-56E814F79CCD}" type="presParOf" srcId="{F536CB72-83DB-49A0-8DCB-431638E4FD79}" destId="{9AFAAF60-1AC0-4BAD-9BEC-32359B7DA0F1}" srcOrd="0" destOrd="0" presId="urn:microsoft.com/office/officeart/2008/layout/VerticalCurvedList"/>
    <dgm:cxn modelId="{5F4911EA-AE22-4618-AA01-F2269B23A421}" type="presParOf" srcId="{9AFAAF60-1AC0-4BAD-9BEC-32359B7DA0F1}" destId="{BA5D1C2A-0FA2-4AD8-8A73-ABF0E506D4EE}" srcOrd="0" destOrd="0" presId="urn:microsoft.com/office/officeart/2008/layout/VerticalCurvedList"/>
    <dgm:cxn modelId="{3753CCCD-0867-48E4-88E8-401452053F77}" type="presParOf" srcId="{9AFAAF60-1AC0-4BAD-9BEC-32359B7DA0F1}" destId="{32AAC9B0-3C32-4435-8A60-BFDA3FA8B158}" srcOrd="1" destOrd="0" presId="urn:microsoft.com/office/officeart/2008/layout/VerticalCurvedList"/>
    <dgm:cxn modelId="{9F349BCC-B214-49B3-9AC7-DBE333AF5CC8}" type="presParOf" srcId="{9AFAAF60-1AC0-4BAD-9BEC-32359B7DA0F1}" destId="{5C95F66F-EA97-4E3F-BF54-D0ECFED571D7}" srcOrd="2" destOrd="0" presId="urn:microsoft.com/office/officeart/2008/layout/VerticalCurvedList"/>
    <dgm:cxn modelId="{B302DD6E-1B54-4E25-8A60-40C3AD61EE6F}" type="presParOf" srcId="{9AFAAF60-1AC0-4BAD-9BEC-32359B7DA0F1}" destId="{FC957732-2FE7-4198-A22D-898CBA84AF8B}" srcOrd="3" destOrd="0" presId="urn:microsoft.com/office/officeart/2008/layout/VerticalCurvedList"/>
    <dgm:cxn modelId="{4E6386AC-7370-4888-8864-C1B05D0D1E73}" type="presParOf" srcId="{F536CB72-83DB-49A0-8DCB-431638E4FD79}" destId="{C321202F-CA93-4B4A-A531-F7BF3642B05F}" srcOrd="1" destOrd="0" presId="urn:microsoft.com/office/officeart/2008/layout/VerticalCurvedList"/>
    <dgm:cxn modelId="{8BBF2A6E-97CF-4779-A54C-6D916246D7EC}" type="presParOf" srcId="{F536CB72-83DB-49A0-8DCB-431638E4FD79}" destId="{038EB4E4-B6ED-4CEF-9757-EF77E88E3446}" srcOrd="2" destOrd="0" presId="urn:microsoft.com/office/officeart/2008/layout/VerticalCurvedList"/>
    <dgm:cxn modelId="{9FCABCF4-5EFD-4D0F-85E5-9AEBE460AC69}" type="presParOf" srcId="{038EB4E4-B6ED-4CEF-9757-EF77E88E3446}" destId="{24799357-AB85-4CD0-A3C9-971089EFD168}" srcOrd="0" destOrd="0" presId="urn:microsoft.com/office/officeart/2008/layout/VerticalCurvedList"/>
    <dgm:cxn modelId="{B0A99FF0-99A0-4EC7-853A-42CACEFA930D}" type="presParOf" srcId="{F536CB72-83DB-49A0-8DCB-431638E4FD79}" destId="{BA459C65-9429-4D5F-AE14-CC482061F1B8}" srcOrd="3" destOrd="0" presId="urn:microsoft.com/office/officeart/2008/layout/VerticalCurvedList"/>
    <dgm:cxn modelId="{72060923-A216-4C97-898B-B2E62B9D1FEF}" type="presParOf" srcId="{F536CB72-83DB-49A0-8DCB-431638E4FD79}" destId="{E4F6304C-BCB0-495D-8066-BD6722879120}" srcOrd="4" destOrd="0" presId="urn:microsoft.com/office/officeart/2008/layout/VerticalCurvedList"/>
    <dgm:cxn modelId="{AF13480C-B8B0-44E4-83D9-E961D8F9DA54}" type="presParOf" srcId="{E4F6304C-BCB0-495D-8066-BD6722879120}" destId="{BB501055-FAFA-4A24-90B6-CA002AD1EF06}" srcOrd="0" destOrd="0" presId="urn:microsoft.com/office/officeart/2008/layout/VerticalCurvedList"/>
    <dgm:cxn modelId="{1D244A9A-3401-46E1-B215-353724DF4F63}" type="presParOf" srcId="{F536CB72-83DB-49A0-8DCB-431638E4FD79}" destId="{DD3D44E5-435B-48A0-8F91-AF458A596891}" srcOrd="5" destOrd="0" presId="urn:microsoft.com/office/officeart/2008/layout/VerticalCurvedList"/>
    <dgm:cxn modelId="{EA01EF7F-803B-4F27-BF1F-55B6F6EC43DF}" type="presParOf" srcId="{F536CB72-83DB-49A0-8DCB-431638E4FD79}" destId="{8213279F-B50F-4883-8C99-FFB891A21357}" srcOrd="6" destOrd="0" presId="urn:microsoft.com/office/officeart/2008/layout/VerticalCurvedList"/>
    <dgm:cxn modelId="{C4A99571-BFC1-49E7-AE60-FFB79C4EFB37}" type="presParOf" srcId="{8213279F-B50F-4883-8C99-FFB891A21357}" destId="{BC67D264-7101-4D1F-8A81-6A9D9683C9A1}" srcOrd="0" destOrd="0" presId="urn:microsoft.com/office/officeart/2008/layout/VerticalCurvedList"/>
    <dgm:cxn modelId="{5D21B183-DDF6-4879-AD58-F1A6081F6198}" type="presParOf" srcId="{F536CB72-83DB-49A0-8DCB-431638E4FD79}" destId="{EAB8D88A-EFE0-4B6B-8D1B-C4AECB14A8E7}" srcOrd="7" destOrd="0" presId="urn:microsoft.com/office/officeart/2008/layout/VerticalCurvedList"/>
    <dgm:cxn modelId="{32A77B8D-1D3D-49D2-81E9-3C372D0273E5}" type="presParOf" srcId="{F536CB72-83DB-49A0-8DCB-431638E4FD79}" destId="{478B164F-EB3D-47FC-8620-D83562FA20C2}" srcOrd="8" destOrd="0" presId="urn:microsoft.com/office/officeart/2008/layout/VerticalCurvedList"/>
    <dgm:cxn modelId="{B8FE780D-A20F-4195-8BEA-E4AA429A13B5}" type="presParOf" srcId="{478B164F-EB3D-47FC-8620-D83562FA20C2}" destId="{697B27FC-1F13-46CB-9C45-32A3C1C17609}" srcOrd="0" destOrd="0" presId="urn:microsoft.com/office/officeart/2008/layout/VerticalCurvedList"/>
    <dgm:cxn modelId="{6FA30A9C-C780-460D-AEB8-B747BC6CB43B}" type="presParOf" srcId="{F536CB72-83DB-49A0-8DCB-431638E4FD79}" destId="{F7ECE829-91B9-42C1-BBC4-7A9AE8145AAF}" srcOrd="9" destOrd="0" presId="urn:microsoft.com/office/officeart/2008/layout/VerticalCurvedList"/>
    <dgm:cxn modelId="{A25CB8DF-A226-449A-A103-B7BE847FF37D}" type="presParOf" srcId="{F536CB72-83DB-49A0-8DCB-431638E4FD79}" destId="{184F400D-202D-46E1-8195-451FE2838D1F}" srcOrd="10" destOrd="0" presId="urn:microsoft.com/office/officeart/2008/layout/VerticalCurvedList"/>
    <dgm:cxn modelId="{64627789-7BC1-4ED0-8FE9-B81C832D57D3}" type="presParOf" srcId="{184F400D-202D-46E1-8195-451FE2838D1F}" destId="{1C6DF183-C639-4DFE-A7DF-D038572817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7981AB-03E6-485B-931A-12FE2DA2F758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15A1D6-1EBF-401E-851A-FD93E6DACE68}">
      <dgm:prSet phldrT="[Text]" custT="1"/>
      <dgm:spPr/>
      <dgm:t>
        <a:bodyPr/>
        <a:lstStyle/>
        <a:p>
          <a:r>
            <a:rPr lang="en-US" sz="5400" dirty="0" smtClean="0"/>
            <a:t>SC</a:t>
          </a:r>
          <a:endParaRPr lang="en-US" sz="5400" dirty="0"/>
        </a:p>
      </dgm:t>
    </dgm:pt>
    <dgm:pt modelId="{46DBDB6D-F4F8-483D-9F9F-D26C89B74EE5}" type="parTrans" cxnId="{02CC6AAC-C82A-4142-B2ED-E9CEDF35C815}">
      <dgm:prSet/>
      <dgm:spPr/>
      <dgm:t>
        <a:bodyPr/>
        <a:lstStyle/>
        <a:p>
          <a:endParaRPr lang="en-US" sz="1600"/>
        </a:p>
      </dgm:t>
    </dgm:pt>
    <dgm:pt modelId="{2CDAF645-A76C-4849-A49D-309A8444A114}" type="sibTrans" cxnId="{02CC6AAC-C82A-4142-B2ED-E9CEDF35C815}">
      <dgm:prSet/>
      <dgm:spPr/>
      <dgm:t>
        <a:bodyPr/>
        <a:lstStyle/>
        <a:p>
          <a:endParaRPr lang="en-US" sz="1600"/>
        </a:p>
      </dgm:t>
    </dgm:pt>
    <dgm:pt modelId="{C9139C0E-C9C6-4703-86C2-477492829ED3}">
      <dgm:prSet phldrT="[Text]" custT="1"/>
      <dgm:spPr/>
      <dgm:t>
        <a:bodyPr/>
        <a:lstStyle/>
        <a:p>
          <a:r>
            <a:rPr lang="en-US" sz="1100" dirty="0" smtClean="0"/>
            <a:t>BOM</a:t>
          </a:r>
          <a:endParaRPr lang="en-US" sz="1100" dirty="0"/>
        </a:p>
      </dgm:t>
    </dgm:pt>
    <dgm:pt modelId="{4DD8FC81-8EE1-466E-87CF-D3F03148634E}" type="parTrans" cxnId="{9E1E46CF-EB91-4B41-9693-242802F3A303}">
      <dgm:prSet/>
      <dgm:spPr/>
      <dgm:t>
        <a:bodyPr/>
        <a:lstStyle/>
        <a:p>
          <a:endParaRPr lang="en-US" sz="1600"/>
        </a:p>
      </dgm:t>
    </dgm:pt>
    <dgm:pt modelId="{0A042C45-B91F-414F-AB98-97D45734D005}" type="sibTrans" cxnId="{9E1E46CF-EB91-4B41-9693-242802F3A303}">
      <dgm:prSet/>
      <dgm:spPr/>
      <dgm:t>
        <a:bodyPr/>
        <a:lstStyle/>
        <a:p>
          <a:endParaRPr lang="en-US" sz="1600"/>
        </a:p>
      </dgm:t>
    </dgm:pt>
    <dgm:pt modelId="{EDFD2340-7FAD-44A7-9091-5776C7816B5D}">
      <dgm:prSet phldrT="[Text]" custT="1"/>
      <dgm:spPr/>
      <dgm:t>
        <a:bodyPr/>
        <a:lstStyle/>
        <a:p>
          <a:r>
            <a:rPr lang="en-US" sz="1100" dirty="0" smtClean="0"/>
            <a:t>Other regulators</a:t>
          </a:r>
          <a:endParaRPr lang="en-US" sz="1100" dirty="0"/>
        </a:p>
      </dgm:t>
    </dgm:pt>
    <dgm:pt modelId="{D8771A00-BD66-4B70-AAB7-3D29BDCD0148}" type="parTrans" cxnId="{ED38BB3F-7471-4C8D-951F-918B68577759}">
      <dgm:prSet/>
      <dgm:spPr/>
      <dgm:t>
        <a:bodyPr/>
        <a:lstStyle/>
        <a:p>
          <a:endParaRPr lang="en-US" sz="1600"/>
        </a:p>
      </dgm:t>
    </dgm:pt>
    <dgm:pt modelId="{FB1E0A14-CA43-416D-8104-7BC045F8DC41}" type="sibTrans" cxnId="{ED38BB3F-7471-4C8D-951F-918B68577759}">
      <dgm:prSet/>
      <dgm:spPr/>
      <dgm:t>
        <a:bodyPr/>
        <a:lstStyle/>
        <a:p>
          <a:endParaRPr lang="en-US" sz="1600"/>
        </a:p>
      </dgm:t>
    </dgm:pt>
    <dgm:pt modelId="{9B5C7999-A52B-4C96-A655-C4783705B1F9}">
      <dgm:prSet phldrT="[Text]" custT="1"/>
      <dgm:spPr/>
      <dgm:t>
        <a:bodyPr/>
        <a:lstStyle/>
        <a:p>
          <a:r>
            <a:rPr lang="en-US" sz="1100" dirty="0" smtClean="0"/>
            <a:t>Private sector</a:t>
          </a:r>
          <a:endParaRPr lang="en-US" sz="1100" dirty="0"/>
        </a:p>
      </dgm:t>
    </dgm:pt>
    <dgm:pt modelId="{2398A352-EBF2-43F7-9F0D-5246B1F7F018}" type="parTrans" cxnId="{8B32CEBC-65C4-4A0B-A3CE-56E6DF55BB83}">
      <dgm:prSet/>
      <dgm:spPr/>
      <dgm:t>
        <a:bodyPr/>
        <a:lstStyle/>
        <a:p>
          <a:endParaRPr lang="en-US" sz="1600"/>
        </a:p>
      </dgm:t>
    </dgm:pt>
    <dgm:pt modelId="{FC3C7DAC-A30E-4E0B-B555-F25BC43C9E61}" type="sibTrans" cxnId="{8B32CEBC-65C4-4A0B-A3CE-56E6DF55BB83}">
      <dgm:prSet/>
      <dgm:spPr/>
      <dgm:t>
        <a:bodyPr/>
        <a:lstStyle/>
        <a:p>
          <a:endParaRPr lang="en-US" sz="1600"/>
        </a:p>
      </dgm:t>
    </dgm:pt>
    <dgm:pt modelId="{C2F40BA8-D802-4BCD-8042-15CEE38C7927}">
      <dgm:prSet phldrT="[Text]" custT="1"/>
      <dgm:spPr/>
      <dgm:t>
        <a:bodyPr/>
        <a:lstStyle/>
        <a:p>
          <a:r>
            <a:rPr lang="en-US" sz="1100" dirty="0" smtClean="0"/>
            <a:t>NGOs</a:t>
          </a:r>
          <a:endParaRPr lang="en-US" sz="1100" dirty="0"/>
        </a:p>
      </dgm:t>
    </dgm:pt>
    <dgm:pt modelId="{A868C4AD-2C66-4FD7-99DE-6DEE7EAD91C3}" type="parTrans" cxnId="{DE05C169-4B5E-4B97-A931-0F91AB79B024}">
      <dgm:prSet/>
      <dgm:spPr/>
      <dgm:t>
        <a:bodyPr/>
        <a:lstStyle/>
        <a:p>
          <a:endParaRPr lang="en-US" sz="1600"/>
        </a:p>
      </dgm:t>
    </dgm:pt>
    <dgm:pt modelId="{7CC6D5B1-8BDD-477B-A9A1-104F55BE771A}" type="sibTrans" cxnId="{DE05C169-4B5E-4B97-A931-0F91AB79B024}">
      <dgm:prSet/>
      <dgm:spPr/>
      <dgm:t>
        <a:bodyPr/>
        <a:lstStyle/>
        <a:p>
          <a:endParaRPr lang="en-US" sz="1600"/>
        </a:p>
      </dgm:t>
    </dgm:pt>
    <dgm:pt modelId="{3908982B-3FBB-4385-8021-9EDFD05BFE4E}">
      <dgm:prSet phldrT="[Text]" custT="1"/>
      <dgm:spPr/>
      <dgm:t>
        <a:bodyPr/>
        <a:lstStyle/>
        <a:p>
          <a:r>
            <a:rPr lang="en-US" sz="1100" dirty="0" smtClean="0"/>
            <a:t>Development Orgs</a:t>
          </a:r>
          <a:endParaRPr lang="en-US" sz="1100" dirty="0"/>
        </a:p>
      </dgm:t>
    </dgm:pt>
    <dgm:pt modelId="{6124F17F-6D55-40CB-B66A-D3FC2672AB59}" type="parTrans" cxnId="{2D143E70-5006-4E4B-9FAE-2DF84F1E995C}">
      <dgm:prSet/>
      <dgm:spPr/>
      <dgm:t>
        <a:bodyPr/>
        <a:lstStyle/>
        <a:p>
          <a:endParaRPr lang="en-US" sz="1600"/>
        </a:p>
      </dgm:t>
    </dgm:pt>
    <dgm:pt modelId="{B2E577B7-A748-4C62-A541-658576494FA0}" type="sibTrans" cxnId="{2D143E70-5006-4E4B-9FAE-2DF84F1E995C}">
      <dgm:prSet/>
      <dgm:spPr/>
      <dgm:t>
        <a:bodyPr/>
        <a:lstStyle/>
        <a:p>
          <a:endParaRPr lang="en-US" sz="1600"/>
        </a:p>
      </dgm:t>
    </dgm:pt>
    <dgm:pt modelId="{A0710C05-71C2-485B-AB63-E43F9403D1D5}" type="pres">
      <dgm:prSet presAssocID="{B17981AB-03E6-485B-931A-12FE2DA2F75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45313-761D-4A9F-ABD2-5F2B8EBAFD8B}" type="pres">
      <dgm:prSet presAssocID="{B17981AB-03E6-485B-931A-12FE2DA2F758}" presName="radial" presStyleCnt="0">
        <dgm:presLayoutVars>
          <dgm:animLvl val="ctr"/>
        </dgm:presLayoutVars>
      </dgm:prSet>
      <dgm:spPr/>
    </dgm:pt>
    <dgm:pt modelId="{70EA934E-A062-43A8-97CC-D5935B9F8EE3}" type="pres">
      <dgm:prSet presAssocID="{C115A1D6-1EBF-401E-851A-FD93E6DACE68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30C2833A-8CBE-4637-8F15-5BFD927DD6EA}" type="pres">
      <dgm:prSet presAssocID="{C9139C0E-C9C6-4703-86C2-477492829ED3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07795-331A-410A-8B8D-913FD3936672}" type="pres">
      <dgm:prSet presAssocID="{EDFD2340-7FAD-44A7-9091-5776C7816B5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AD8BF-BA8A-402A-8931-16718269F814}" type="pres">
      <dgm:prSet presAssocID="{9B5C7999-A52B-4C96-A655-C4783705B1F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04F59-B3F7-4DDE-A6B5-806A8A35BE91}" type="pres">
      <dgm:prSet presAssocID="{C2F40BA8-D802-4BCD-8042-15CEE38C7927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875BD-A5E3-48B3-B3EF-7CABD5D43F54}" type="pres">
      <dgm:prSet presAssocID="{3908982B-3FBB-4385-8021-9EDFD05BFE4E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368ECB-5642-49CD-BABE-6BB9965CEC16}" type="presOf" srcId="{9B5C7999-A52B-4C96-A655-C4783705B1F9}" destId="{796AD8BF-BA8A-402A-8931-16718269F814}" srcOrd="0" destOrd="0" presId="urn:microsoft.com/office/officeart/2005/8/layout/radial3"/>
    <dgm:cxn modelId="{F2AD096E-FC61-4982-A072-62007685A5C5}" type="presOf" srcId="{C115A1D6-1EBF-401E-851A-FD93E6DACE68}" destId="{70EA934E-A062-43A8-97CC-D5935B9F8EE3}" srcOrd="0" destOrd="0" presId="urn:microsoft.com/office/officeart/2005/8/layout/radial3"/>
    <dgm:cxn modelId="{2D143E70-5006-4E4B-9FAE-2DF84F1E995C}" srcId="{C115A1D6-1EBF-401E-851A-FD93E6DACE68}" destId="{3908982B-3FBB-4385-8021-9EDFD05BFE4E}" srcOrd="4" destOrd="0" parTransId="{6124F17F-6D55-40CB-B66A-D3FC2672AB59}" sibTransId="{B2E577B7-A748-4C62-A541-658576494FA0}"/>
    <dgm:cxn modelId="{A9773A3B-7C57-46C8-8842-209B083C0BB1}" type="presOf" srcId="{3908982B-3FBB-4385-8021-9EDFD05BFE4E}" destId="{A2C875BD-A5E3-48B3-B3EF-7CABD5D43F54}" srcOrd="0" destOrd="0" presId="urn:microsoft.com/office/officeart/2005/8/layout/radial3"/>
    <dgm:cxn modelId="{37924203-2AA6-4D05-A1A4-FF3B440A3203}" type="presOf" srcId="{B17981AB-03E6-485B-931A-12FE2DA2F758}" destId="{A0710C05-71C2-485B-AB63-E43F9403D1D5}" srcOrd="0" destOrd="0" presId="urn:microsoft.com/office/officeart/2005/8/layout/radial3"/>
    <dgm:cxn modelId="{4894F745-9D39-487E-9571-5F7E2A6180D1}" type="presOf" srcId="{EDFD2340-7FAD-44A7-9091-5776C7816B5D}" destId="{C3807795-331A-410A-8B8D-913FD3936672}" srcOrd="0" destOrd="0" presId="urn:microsoft.com/office/officeart/2005/8/layout/radial3"/>
    <dgm:cxn modelId="{AB34E203-A3F6-47C2-B548-931FFDA5C653}" type="presOf" srcId="{C2F40BA8-D802-4BCD-8042-15CEE38C7927}" destId="{33D04F59-B3F7-4DDE-A6B5-806A8A35BE91}" srcOrd="0" destOrd="0" presId="urn:microsoft.com/office/officeart/2005/8/layout/radial3"/>
    <dgm:cxn modelId="{8B32CEBC-65C4-4A0B-A3CE-56E6DF55BB83}" srcId="{C115A1D6-1EBF-401E-851A-FD93E6DACE68}" destId="{9B5C7999-A52B-4C96-A655-C4783705B1F9}" srcOrd="2" destOrd="0" parTransId="{2398A352-EBF2-43F7-9F0D-5246B1F7F018}" sibTransId="{FC3C7DAC-A30E-4E0B-B555-F25BC43C9E61}"/>
    <dgm:cxn modelId="{DE05C169-4B5E-4B97-A931-0F91AB79B024}" srcId="{C115A1D6-1EBF-401E-851A-FD93E6DACE68}" destId="{C2F40BA8-D802-4BCD-8042-15CEE38C7927}" srcOrd="3" destOrd="0" parTransId="{A868C4AD-2C66-4FD7-99DE-6DEE7EAD91C3}" sibTransId="{7CC6D5B1-8BDD-477B-A9A1-104F55BE771A}"/>
    <dgm:cxn modelId="{02CC6AAC-C82A-4142-B2ED-E9CEDF35C815}" srcId="{B17981AB-03E6-485B-931A-12FE2DA2F758}" destId="{C115A1D6-1EBF-401E-851A-FD93E6DACE68}" srcOrd="0" destOrd="0" parTransId="{46DBDB6D-F4F8-483D-9F9F-D26C89B74EE5}" sibTransId="{2CDAF645-A76C-4849-A49D-309A8444A114}"/>
    <dgm:cxn modelId="{6ACF1767-EB3C-4C62-A015-C6FB9E616DD3}" type="presOf" srcId="{C9139C0E-C9C6-4703-86C2-477492829ED3}" destId="{30C2833A-8CBE-4637-8F15-5BFD927DD6EA}" srcOrd="0" destOrd="0" presId="urn:microsoft.com/office/officeart/2005/8/layout/radial3"/>
    <dgm:cxn modelId="{ED38BB3F-7471-4C8D-951F-918B68577759}" srcId="{C115A1D6-1EBF-401E-851A-FD93E6DACE68}" destId="{EDFD2340-7FAD-44A7-9091-5776C7816B5D}" srcOrd="1" destOrd="0" parTransId="{D8771A00-BD66-4B70-AAB7-3D29BDCD0148}" sibTransId="{FB1E0A14-CA43-416D-8104-7BC045F8DC41}"/>
    <dgm:cxn modelId="{9E1E46CF-EB91-4B41-9693-242802F3A303}" srcId="{C115A1D6-1EBF-401E-851A-FD93E6DACE68}" destId="{C9139C0E-C9C6-4703-86C2-477492829ED3}" srcOrd="0" destOrd="0" parTransId="{4DD8FC81-8EE1-466E-87CF-D3F03148634E}" sibTransId="{0A042C45-B91F-414F-AB98-97D45734D005}"/>
    <dgm:cxn modelId="{F9E16DD7-8F1E-486B-9D6B-D5698F0D6BFD}" type="presParOf" srcId="{A0710C05-71C2-485B-AB63-E43F9403D1D5}" destId="{26E45313-761D-4A9F-ABD2-5F2B8EBAFD8B}" srcOrd="0" destOrd="0" presId="urn:microsoft.com/office/officeart/2005/8/layout/radial3"/>
    <dgm:cxn modelId="{D9BF3091-D372-44D8-B9F8-009AE0BBD34E}" type="presParOf" srcId="{26E45313-761D-4A9F-ABD2-5F2B8EBAFD8B}" destId="{70EA934E-A062-43A8-97CC-D5935B9F8EE3}" srcOrd="0" destOrd="0" presId="urn:microsoft.com/office/officeart/2005/8/layout/radial3"/>
    <dgm:cxn modelId="{D81142E0-303F-4440-8C2F-8D125ED03809}" type="presParOf" srcId="{26E45313-761D-4A9F-ABD2-5F2B8EBAFD8B}" destId="{30C2833A-8CBE-4637-8F15-5BFD927DD6EA}" srcOrd="1" destOrd="0" presId="urn:microsoft.com/office/officeart/2005/8/layout/radial3"/>
    <dgm:cxn modelId="{FA70F8F2-AD0B-47CA-AC3D-C3E31D7E047D}" type="presParOf" srcId="{26E45313-761D-4A9F-ABD2-5F2B8EBAFD8B}" destId="{C3807795-331A-410A-8B8D-913FD3936672}" srcOrd="2" destOrd="0" presId="urn:microsoft.com/office/officeart/2005/8/layout/radial3"/>
    <dgm:cxn modelId="{F380A1BE-F701-4C13-A823-E86395A3475D}" type="presParOf" srcId="{26E45313-761D-4A9F-ABD2-5F2B8EBAFD8B}" destId="{796AD8BF-BA8A-402A-8931-16718269F814}" srcOrd="3" destOrd="0" presId="urn:microsoft.com/office/officeart/2005/8/layout/radial3"/>
    <dgm:cxn modelId="{BD560CAE-4345-475C-9DDF-BA7A8A93E4A5}" type="presParOf" srcId="{26E45313-761D-4A9F-ABD2-5F2B8EBAFD8B}" destId="{33D04F59-B3F7-4DDE-A6B5-806A8A35BE91}" srcOrd="4" destOrd="0" presId="urn:microsoft.com/office/officeart/2005/8/layout/radial3"/>
    <dgm:cxn modelId="{D9A58AF2-F11A-4D61-AE95-C1EBF83B05A1}" type="presParOf" srcId="{26E45313-761D-4A9F-ABD2-5F2B8EBAFD8B}" destId="{A2C875BD-A5E3-48B3-B3EF-7CABD5D43F5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A90785-6BBC-47DC-9194-DC92FD9048F3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D6BEF283-B773-4ED7-9F69-571B89A2A978}">
      <dgm:prSet phldrT="[Text]" custT="1"/>
      <dgm:spPr/>
      <dgm:t>
        <a:bodyPr/>
        <a:lstStyle/>
        <a:p>
          <a:r>
            <a:rPr lang="en-US" sz="1600" b="1" smtClean="0"/>
            <a:t>K</a:t>
          </a:r>
          <a:r>
            <a:rPr lang="en-US" sz="1600" smtClean="0"/>
            <a:t>nowledge</a:t>
          </a:r>
          <a:endParaRPr lang="en-US" sz="1600" dirty="0"/>
        </a:p>
      </dgm:t>
    </dgm:pt>
    <dgm:pt modelId="{8D75A322-7B37-40E5-88A4-24B5D3DB0D16}" type="parTrans" cxnId="{0F25A420-CD86-46A1-B1AC-C0FEEAEE65AE}">
      <dgm:prSet/>
      <dgm:spPr/>
      <dgm:t>
        <a:bodyPr/>
        <a:lstStyle/>
        <a:p>
          <a:endParaRPr lang="en-US" sz="4800"/>
        </a:p>
      </dgm:t>
    </dgm:pt>
    <dgm:pt modelId="{1AF16F61-8ACC-442F-A95F-F720F02999F6}" type="sibTrans" cxnId="{0F25A420-CD86-46A1-B1AC-C0FEEAEE65AE}">
      <dgm:prSet custT="1"/>
      <dgm:spPr/>
      <dgm:t>
        <a:bodyPr/>
        <a:lstStyle/>
        <a:p>
          <a:endParaRPr lang="en-US" sz="1200"/>
        </a:p>
      </dgm:t>
    </dgm:pt>
    <dgm:pt modelId="{5E355DF3-E28B-4462-A5F6-80AB4BD016D4}">
      <dgm:prSet phldrT="[Text]" custT="1"/>
      <dgm:spPr/>
      <dgm:t>
        <a:bodyPr/>
        <a:lstStyle/>
        <a:p>
          <a:r>
            <a:rPr lang="en-US" sz="1600" b="1" smtClean="0"/>
            <a:t>S</a:t>
          </a:r>
          <a:r>
            <a:rPr lang="en-US" sz="1600" smtClean="0"/>
            <a:t>kills</a:t>
          </a:r>
          <a:endParaRPr lang="en-US" sz="1600" dirty="0"/>
        </a:p>
      </dgm:t>
    </dgm:pt>
    <dgm:pt modelId="{264FE6E8-71C4-4BA7-8D12-6DD0232F5F90}" type="parTrans" cxnId="{FB7CBA07-CAFD-41DB-A094-375D701A0FA6}">
      <dgm:prSet/>
      <dgm:spPr/>
      <dgm:t>
        <a:bodyPr/>
        <a:lstStyle/>
        <a:p>
          <a:endParaRPr lang="en-US" sz="4800"/>
        </a:p>
      </dgm:t>
    </dgm:pt>
    <dgm:pt modelId="{76F2D47B-D95A-48D3-8F24-6F6D73F7CC54}" type="sibTrans" cxnId="{FB7CBA07-CAFD-41DB-A094-375D701A0FA6}">
      <dgm:prSet custT="1"/>
      <dgm:spPr/>
      <dgm:t>
        <a:bodyPr/>
        <a:lstStyle/>
        <a:p>
          <a:endParaRPr lang="en-US" sz="1200"/>
        </a:p>
      </dgm:t>
    </dgm:pt>
    <dgm:pt modelId="{82046F89-23F8-46B5-8E7F-7FEA856F4A51}">
      <dgm:prSet phldrT="[Text]" custT="1"/>
      <dgm:spPr/>
      <dgm:t>
        <a:bodyPr/>
        <a:lstStyle/>
        <a:p>
          <a:r>
            <a:rPr lang="en-US" sz="1600" b="1" smtClean="0"/>
            <a:t>A</a:t>
          </a:r>
          <a:r>
            <a:rPr lang="en-US" sz="1600" smtClean="0"/>
            <a:t>ttitude</a:t>
          </a:r>
          <a:endParaRPr lang="en-US" sz="1600" dirty="0"/>
        </a:p>
      </dgm:t>
    </dgm:pt>
    <dgm:pt modelId="{05FF1958-5C98-465B-8126-6896A56DB46E}" type="parTrans" cxnId="{50A2FE3A-45C0-43F8-B3FD-3C9A651D302D}">
      <dgm:prSet/>
      <dgm:spPr/>
      <dgm:t>
        <a:bodyPr/>
        <a:lstStyle/>
        <a:p>
          <a:endParaRPr lang="en-US" sz="4800"/>
        </a:p>
      </dgm:t>
    </dgm:pt>
    <dgm:pt modelId="{7A8EC04E-9439-45A3-99A4-2FF403164683}" type="sibTrans" cxnId="{50A2FE3A-45C0-43F8-B3FD-3C9A651D302D}">
      <dgm:prSet custT="1"/>
      <dgm:spPr/>
      <dgm:t>
        <a:bodyPr/>
        <a:lstStyle/>
        <a:p>
          <a:endParaRPr lang="en-US" sz="1200"/>
        </a:p>
      </dgm:t>
    </dgm:pt>
    <dgm:pt modelId="{9DA99E37-208C-43E4-934B-C8959B721448}">
      <dgm:prSet phldrT="[Text]" custT="1"/>
      <dgm:spPr/>
      <dgm:t>
        <a:bodyPr/>
        <a:lstStyle/>
        <a:p>
          <a:r>
            <a:rPr lang="en-US" sz="1600" b="1" smtClean="0"/>
            <a:t>FL</a:t>
          </a:r>
          <a:endParaRPr lang="en-US" sz="1600" b="1" dirty="0"/>
        </a:p>
      </dgm:t>
    </dgm:pt>
    <dgm:pt modelId="{1BA6F9A9-8022-478D-8FF4-54C33B699D1A}" type="parTrans" cxnId="{43143903-089A-46A8-957C-A4CABD840BC0}">
      <dgm:prSet/>
      <dgm:spPr/>
      <dgm:t>
        <a:bodyPr/>
        <a:lstStyle/>
        <a:p>
          <a:endParaRPr lang="en-US" sz="4800"/>
        </a:p>
      </dgm:t>
    </dgm:pt>
    <dgm:pt modelId="{EDCD3D97-9A34-456A-AA12-65F40BE68B49}" type="sibTrans" cxnId="{43143903-089A-46A8-957C-A4CABD840BC0}">
      <dgm:prSet/>
      <dgm:spPr/>
      <dgm:t>
        <a:bodyPr/>
        <a:lstStyle/>
        <a:p>
          <a:endParaRPr lang="en-US" sz="4800"/>
        </a:p>
      </dgm:t>
    </dgm:pt>
    <dgm:pt modelId="{3F543F90-9993-440D-A06B-48907EB97E0B}">
      <dgm:prSet phldrT="[Text]" custT="1"/>
      <dgm:spPr/>
      <dgm:t>
        <a:bodyPr/>
        <a:lstStyle/>
        <a:p>
          <a:r>
            <a:rPr lang="en-US" sz="1600" b="1" smtClean="0"/>
            <a:t>B</a:t>
          </a:r>
          <a:r>
            <a:rPr lang="en-US" sz="1600" smtClean="0"/>
            <a:t>ehavior</a:t>
          </a:r>
          <a:endParaRPr lang="en-US" sz="1600" dirty="0"/>
        </a:p>
      </dgm:t>
    </dgm:pt>
    <dgm:pt modelId="{A048F8B7-31D8-48BC-96AA-5172E8D9CD74}" type="parTrans" cxnId="{AFFED7E0-776A-4DD3-97D8-0E35A6D3F783}">
      <dgm:prSet/>
      <dgm:spPr/>
      <dgm:t>
        <a:bodyPr/>
        <a:lstStyle/>
        <a:p>
          <a:endParaRPr lang="en-US" sz="4800"/>
        </a:p>
      </dgm:t>
    </dgm:pt>
    <dgm:pt modelId="{9F3DBCAA-F714-477A-97D3-83A03E9C5729}" type="sibTrans" cxnId="{AFFED7E0-776A-4DD3-97D8-0E35A6D3F783}">
      <dgm:prSet custT="1"/>
      <dgm:spPr/>
      <dgm:t>
        <a:bodyPr/>
        <a:lstStyle/>
        <a:p>
          <a:endParaRPr lang="en-US" sz="1200"/>
        </a:p>
      </dgm:t>
    </dgm:pt>
    <dgm:pt modelId="{DD71838E-9FBA-4E34-BA86-964285A5D957}" type="pres">
      <dgm:prSet presAssocID="{81A90785-6BBC-47DC-9194-DC92FD9048F3}" presName="linearFlow" presStyleCnt="0">
        <dgm:presLayoutVars>
          <dgm:dir/>
          <dgm:resizeHandles val="exact"/>
        </dgm:presLayoutVars>
      </dgm:prSet>
      <dgm:spPr/>
    </dgm:pt>
    <dgm:pt modelId="{3ED3AC64-877E-4463-8AF8-852676B92FAB}" type="pres">
      <dgm:prSet presAssocID="{D6BEF283-B773-4ED7-9F69-571B89A2A9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A9F2F-B687-4E77-A915-49ACFC1DEDB9}" type="pres">
      <dgm:prSet presAssocID="{1AF16F61-8ACC-442F-A95F-F720F02999F6}" presName="spacerL" presStyleCnt="0"/>
      <dgm:spPr/>
    </dgm:pt>
    <dgm:pt modelId="{303F3B8F-26E0-414D-86E5-2730A7797477}" type="pres">
      <dgm:prSet presAssocID="{1AF16F61-8ACC-442F-A95F-F720F02999F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88B6CFF-873A-4E6B-8804-B51FE8ABDE59}" type="pres">
      <dgm:prSet presAssocID="{1AF16F61-8ACC-442F-A95F-F720F02999F6}" presName="spacerR" presStyleCnt="0"/>
      <dgm:spPr/>
    </dgm:pt>
    <dgm:pt modelId="{5A79E8BE-FB2B-4B94-9D3D-4AC4CDDDBCCF}" type="pres">
      <dgm:prSet presAssocID="{5E355DF3-E28B-4462-A5F6-80AB4BD016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722F6-7BF9-4877-A6BC-4074C61C8B07}" type="pres">
      <dgm:prSet presAssocID="{76F2D47B-D95A-48D3-8F24-6F6D73F7CC54}" presName="spacerL" presStyleCnt="0"/>
      <dgm:spPr/>
    </dgm:pt>
    <dgm:pt modelId="{D6749827-052B-47E8-B471-77BD007D14E5}" type="pres">
      <dgm:prSet presAssocID="{76F2D47B-D95A-48D3-8F24-6F6D73F7CC5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548A8F8-8DDB-4F61-8347-501FCB84C981}" type="pres">
      <dgm:prSet presAssocID="{76F2D47B-D95A-48D3-8F24-6F6D73F7CC54}" presName="spacerR" presStyleCnt="0"/>
      <dgm:spPr/>
    </dgm:pt>
    <dgm:pt modelId="{A5A8B38E-A1C0-4AE4-B641-6EEE98E1E3D3}" type="pres">
      <dgm:prSet presAssocID="{82046F89-23F8-46B5-8E7F-7FEA856F4A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E1EAB-E82F-4AEA-9FD5-9701EB326219}" type="pres">
      <dgm:prSet presAssocID="{7A8EC04E-9439-45A3-99A4-2FF403164683}" presName="spacerL" presStyleCnt="0"/>
      <dgm:spPr/>
    </dgm:pt>
    <dgm:pt modelId="{E2E4EC9D-0C92-494A-9491-587B019A5C01}" type="pres">
      <dgm:prSet presAssocID="{7A8EC04E-9439-45A3-99A4-2FF40316468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1595AEB-7F38-4EC0-86DB-7B84F9B56399}" type="pres">
      <dgm:prSet presAssocID="{7A8EC04E-9439-45A3-99A4-2FF403164683}" presName="spacerR" presStyleCnt="0"/>
      <dgm:spPr/>
    </dgm:pt>
    <dgm:pt modelId="{DA024F62-8166-4DF7-80B2-CEA6434E5D0B}" type="pres">
      <dgm:prSet presAssocID="{3F543F90-9993-440D-A06B-48907EB97E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D7D8F-20D8-4A60-A3F6-1696B7341AF9}" type="pres">
      <dgm:prSet presAssocID="{9F3DBCAA-F714-477A-97D3-83A03E9C5729}" presName="spacerL" presStyleCnt="0"/>
      <dgm:spPr/>
    </dgm:pt>
    <dgm:pt modelId="{9E8A643D-DBA1-4D71-AADE-B53ADAD4ABD8}" type="pres">
      <dgm:prSet presAssocID="{9F3DBCAA-F714-477A-97D3-83A03E9C572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B085BEE-E9EA-4D63-AB88-DCEA5D2AD627}" type="pres">
      <dgm:prSet presAssocID="{9F3DBCAA-F714-477A-97D3-83A03E9C5729}" presName="spacerR" presStyleCnt="0"/>
      <dgm:spPr/>
    </dgm:pt>
    <dgm:pt modelId="{1133D044-C29F-4102-98FE-0596B244753B}" type="pres">
      <dgm:prSet presAssocID="{9DA99E37-208C-43E4-934B-C8959B7214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50A8F9-585E-4458-82B9-770EDFDD04FC}" type="presOf" srcId="{1AF16F61-8ACC-442F-A95F-F720F02999F6}" destId="{303F3B8F-26E0-414D-86E5-2730A7797477}" srcOrd="0" destOrd="0" presId="urn:microsoft.com/office/officeart/2005/8/layout/equation1"/>
    <dgm:cxn modelId="{8CCEA1C6-8E27-461B-A41E-05CCA0AB01C6}" type="presOf" srcId="{76F2D47B-D95A-48D3-8F24-6F6D73F7CC54}" destId="{D6749827-052B-47E8-B471-77BD007D14E5}" srcOrd="0" destOrd="0" presId="urn:microsoft.com/office/officeart/2005/8/layout/equation1"/>
    <dgm:cxn modelId="{6673A2AF-8659-4218-B145-FC8DBC266E62}" type="presOf" srcId="{5E355DF3-E28B-4462-A5F6-80AB4BD016D4}" destId="{5A79E8BE-FB2B-4B94-9D3D-4AC4CDDDBCCF}" srcOrd="0" destOrd="0" presId="urn:microsoft.com/office/officeart/2005/8/layout/equation1"/>
    <dgm:cxn modelId="{0033EEC5-7389-4A3B-B26C-A3A5F8CA1ECC}" type="presOf" srcId="{3F543F90-9993-440D-A06B-48907EB97E0B}" destId="{DA024F62-8166-4DF7-80B2-CEA6434E5D0B}" srcOrd="0" destOrd="0" presId="urn:microsoft.com/office/officeart/2005/8/layout/equation1"/>
    <dgm:cxn modelId="{AFFED7E0-776A-4DD3-97D8-0E35A6D3F783}" srcId="{81A90785-6BBC-47DC-9194-DC92FD9048F3}" destId="{3F543F90-9993-440D-A06B-48907EB97E0B}" srcOrd="3" destOrd="0" parTransId="{A048F8B7-31D8-48BC-96AA-5172E8D9CD74}" sibTransId="{9F3DBCAA-F714-477A-97D3-83A03E9C5729}"/>
    <dgm:cxn modelId="{FB7CBA07-CAFD-41DB-A094-375D701A0FA6}" srcId="{81A90785-6BBC-47DC-9194-DC92FD9048F3}" destId="{5E355DF3-E28B-4462-A5F6-80AB4BD016D4}" srcOrd="1" destOrd="0" parTransId="{264FE6E8-71C4-4BA7-8D12-6DD0232F5F90}" sibTransId="{76F2D47B-D95A-48D3-8F24-6F6D73F7CC54}"/>
    <dgm:cxn modelId="{C1C3EF62-173E-4A4A-95A6-7A39E84CDBC7}" type="presOf" srcId="{82046F89-23F8-46B5-8E7F-7FEA856F4A51}" destId="{A5A8B38E-A1C0-4AE4-B641-6EEE98E1E3D3}" srcOrd="0" destOrd="0" presId="urn:microsoft.com/office/officeart/2005/8/layout/equation1"/>
    <dgm:cxn modelId="{CCBA2E09-98CA-4485-B015-D9EBDC922CD2}" type="presOf" srcId="{7A8EC04E-9439-45A3-99A4-2FF403164683}" destId="{E2E4EC9D-0C92-494A-9491-587B019A5C01}" srcOrd="0" destOrd="0" presId="urn:microsoft.com/office/officeart/2005/8/layout/equation1"/>
    <dgm:cxn modelId="{A7ED6F47-4AF1-416A-AB7D-C27A36151A82}" type="presOf" srcId="{81A90785-6BBC-47DC-9194-DC92FD9048F3}" destId="{DD71838E-9FBA-4E34-BA86-964285A5D957}" srcOrd="0" destOrd="0" presId="urn:microsoft.com/office/officeart/2005/8/layout/equation1"/>
    <dgm:cxn modelId="{81C45F26-98CA-4308-A523-F0B1357475FC}" type="presOf" srcId="{9F3DBCAA-F714-477A-97D3-83A03E9C5729}" destId="{9E8A643D-DBA1-4D71-AADE-B53ADAD4ABD8}" srcOrd="0" destOrd="0" presId="urn:microsoft.com/office/officeart/2005/8/layout/equation1"/>
    <dgm:cxn modelId="{50A2FE3A-45C0-43F8-B3FD-3C9A651D302D}" srcId="{81A90785-6BBC-47DC-9194-DC92FD9048F3}" destId="{82046F89-23F8-46B5-8E7F-7FEA856F4A51}" srcOrd="2" destOrd="0" parTransId="{05FF1958-5C98-465B-8126-6896A56DB46E}" sibTransId="{7A8EC04E-9439-45A3-99A4-2FF403164683}"/>
    <dgm:cxn modelId="{5E3C4982-2CDC-41A2-AA8E-E067089BF47B}" type="presOf" srcId="{9DA99E37-208C-43E4-934B-C8959B721448}" destId="{1133D044-C29F-4102-98FE-0596B244753B}" srcOrd="0" destOrd="0" presId="urn:microsoft.com/office/officeart/2005/8/layout/equation1"/>
    <dgm:cxn modelId="{0F25A420-CD86-46A1-B1AC-C0FEEAEE65AE}" srcId="{81A90785-6BBC-47DC-9194-DC92FD9048F3}" destId="{D6BEF283-B773-4ED7-9F69-571B89A2A978}" srcOrd="0" destOrd="0" parTransId="{8D75A322-7B37-40E5-88A4-24B5D3DB0D16}" sibTransId="{1AF16F61-8ACC-442F-A95F-F720F02999F6}"/>
    <dgm:cxn modelId="{43143903-089A-46A8-957C-A4CABD840BC0}" srcId="{81A90785-6BBC-47DC-9194-DC92FD9048F3}" destId="{9DA99E37-208C-43E4-934B-C8959B721448}" srcOrd="4" destOrd="0" parTransId="{1BA6F9A9-8022-478D-8FF4-54C33B699D1A}" sibTransId="{EDCD3D97-9A34-456A-AA12-65F40BE68B49}"/>
    <dgm:cxn modelId="{0A0618E3-E7F2-4E7B-B2EA-1247722EE918}" type="presOf" srcId="{D6BEF283-B773-4ED7-9F69-571B89A2A978}" destId="{3ED3AC64-877E-4463-8AF8-852676B92FAB}" srcOrd="0" destOrd="0" presId="urn:microsoft.com/office/officeart/2005/8/layout/equation1"/>
    <dgm:cxn modelId="{B9513715-B733-43F4-A375-BCA438423793}" type="presParOf" srcId="{DD71838E-9FBA-4E34-BA86-964285A5D957}" destId="{3ED3AC64-877E-4463-8AF8-852676B92FAB}" srcOrd="0" destOrd="0" presId="urn:microsoft.com/office/officeart/2005/8/layout/equation1"/>
    <dgm:cxn modelId="{0CCA1B12-6384-4ED4-91FE-B3296DD55002}" type="presParOf" srcId="{DD71838E-9FBA-4E34-BA86-964285A5D957}" destId="{282A9F2F-B687-4E77-A915-49ACFC1DEDB9}" srcOrd="1" destOrd="0" presId="urn:microsoft.com/office/officeart/2005/8/layout/equation1"/>
    <dgm:cxn modelId="{4F738BC3-F3FE-49CE-8B6D-F8B7AAA0EE1B}" type="presParOf" srcId="{DD71838E-9FBA-4E34-BA86-964285A5D957}" destId="{303F3B8F-26E0-414D-86E5-2730A7797477}" srcOrd="2" destOrd="0" presId="urn:microsoft.com/office/officeart/2005/8/layout/equation1"/>
    <dgm:cxn modelId="{2F5439DD-A242-45C9-81DE-33B4F177790C}" type="presParOf" srcId="{DD71838E-9FBA-4E34-BA86-964285A5D957}" destId="{188B6CFF-873A-4E6B-8804-B51FE8ABDE59}" srcOrd="3" destOrd="0" presId="urn:microsoft.com/office/officeart/2005/8/layout/equation1"/>
    <dgm:cxn modelId="{DC91D5F6-90C7-4F0C-8631-C93098EE8A8A}" type="presParOf" srcId="{DD71838E-9FBA-4E34-BA86-964285A5D957}" destId="{5A79E8BE-FB2B-4B94-9D3D-4AC4CDDDBCCF}" srcOrd="4" destOrd="0" presId="urn:microsoft.com/office/officeart/2005/8/layout/equation1"/>
    <dgm:cxn modelId="{9D5D3AFA-8F6C-4188-902E-B9032B8EAB0A}" type="presParOf" srcId="{DD71838E-9FBA-4E34-BA86-964285A5D957}" destId="{624722F6-7BF9-4877-A6BC-4074C61C8B07}" srcOrd="5" destOrd="0" presId="urn:microsoft.com/office/officeart/2005/8/layout/equation1"/>
    <dgm:cxn modelId="{13A06725-D2C4-40CB-A346-9AE4C271475F}" type="presParOf" srcId="{DD71838E-9FBA-4E34-BA86-964285A5D957}" destId="{D6749827-052B-47E8-B471-77BD007D14E5}" srcOrd="6" destOrd="0" presId="urn:microsoft.com/office/officeart/2005/8/layout/equation1"/>
    <dgm:cxn modelId="{DC0B9810-8194-4DFF-9EDC-82ECBA099A57}" type="presParOf" srcId="{DD71838E-9FBA-4E34-BA86-964285A5D957}" destId="{D548A8F8-8DDB-4F61-8347-501FCB84C981}" srcOrd="7" destOrd="0" presId="urn:microsoft.com/office/officeart/2005/8/layout/equation1"/>
    <dgm:cxn modelId="{A6A36AC2-8E0A-42F7-82A9-841F4F6ABA18}" type="presParOf" srcId="{DD71838E-9FBA-4E34-BA86-964285A5D957}" destId="{A5A8B38E-A1C0-4AE4-B641-6EEE98E1E3D3}" srcOrd="8" destOrd="0" presId="urn:microsoft.com/office/officeart/2005/8/layout/equation1"/>
    <dgm:cxn modelId="{C7D19DBF-04F0-496F-9D52-2BC4132913CE}" type="presParOf" srcId="{DD71838E-9FBA-4E34-BA86-964285A5D957}" destId="{D60E1EAB-E82F-4AEA-9FD5-9701EB326219}" srcOrd="9" destOrd="0" presId="urn:microsoft.com/office/officeart/2005/8/layout/equation1"/>
    <dgm:cxn modelId="{915A99F7-AA5D-42F6-8FCF-21BF4A9BCDF1}" type="presParOf" srcId="{DD71838E-9FBA-4E34-BA86-964285A5D957}" destId="{E2E4EC9D-0C92-494A-9491-587B019A5C01}" srcOrd="10" destOrd="0" presId="urn:microsoft.com/office/officeart/2005/8/layout/equation1"/>
    <dgm:cxn modelId="{FEDDD14C-7AC9-4557-B866-1955C9FD89D9}" type="presParOf" srcId="{DD71838E-9FBA-4E34-BA86-964285A5D957}" destId="{B1595AEB-7F38-4EC0-86DB-7B84F9B56399}" srcOrd="11" destOrd="0" presId="urn:microsoft.com/office/officeart/2005/8/layout/equation1"/>
    <dgm:cxn modelId="{E2744BA9-2A85-454B-AA19-5D163F575377}" type="presParOf" srcId="{DD71838E-9FBA-4E34-BA86-964285A5D957}" destId="{DA024F62-8166-4DF7-80B2-CEA6434E5D0B}" srcOrd="12" destOrd="0" presId="urn:microsoft.com/office/officeart/2005/8/layout/equation1"/>
    <dgm:cxn modelId="{93F8DFB6-8E81-45A7-8640-EA9B69EBF642}" type="presParOf" srcId="{DD71838E-9FBA-4E34-BA86-964285A5D957}" destId="{C63D7D8F-20D8-4A60-A3F6-1696B7341AF9}" srcOrd="13" destOrd="0" presId="urn:microsoft.com/office/officeart/2005/8/layout/equation1"/>
    <dgm:cxn modelId="{AA9C8720-6844-4FA1-A3CA-6BADB63D045E}" type="presParOf" srcId="{DD71838E-9FBA-4E34-BA86-964285A5D957}" destId="{9E8A643D-DBA1-4D71-AADE-B53ADAD4ABD8}" srcOrd="14" destOrd="0" presId="urn:microsoft.com/office/officeart/2005/8/layout/equation1"/>
    <dgm:cxn modelId="{E29B5E5B-0DE5-44D2-8872-59AF6D19434C}" type="presParOf" srcId="{DD71838E-9FBA-4E34-BA86-964285A5D957}" destId="{8B085BEE-E9EA-4D63-AB88-DCEA5D2AD627}" srcOrd="15" destOrd="0" presId="urn:microsoft.com/office/officeart/2005/8/layout/equation1"/>
    <dgm:cxn modelId="{930B2D55-D850-4E3C-BAD6-A7B06B2789F5}" type="presParOf" srcId="{DD71838E-9FBA-4E34-BA86-964285A5D957}" destId="{1133D044-C29F-4102-98FE-0596B244753B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9FB74B-7F9E-43B4-B71C-564ECB3DD0F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756C4D-C4E4-450E-8172-B02B6DBAB495}">
      <dgm:prSet phldrT="[Text]" custT="1"/>
      <dgm:spPr/>
      <dgm:t>
        <a:bodyPr/>
        <a:lstStyle/>
        <a:p>
          <a:r>
            <a:rPr lang="en-US" sz="1600" dirty="0" smtClean="0"/>
            <a:t>Knowledge</a:t>
          </a:r>
          <a:endParaRPr lang="en-US" sz="1600" dirty="0"/>
        </a:p>
      </dgm:t>
    </dgm:pt>
    <dgm:pt modelId="{0F18E941-F3C2-4EC2-91B3-FF9E9AE458D3}" type="parTrans" cxnId="{7AF762A1-F752-40A6-80CE-04128D2BC666}">
      <dgm:prSet/>
      <dgm:spPr/>
      <dgm:t>
        <a:bodyPr/>
        <a:lstStyle/>
        <a:p>
          <a:endParaRPr lang="en-US" sz="2400"/>
        </a:p>
      </dgm:t>
    </dgm:pt>
    <dgm:pt modelId="{64296C60-B744-495E-BBD1-D163309FE42E}" type="sibTrans" cxnId="{7AF762A1-F752-40A6-80CE-04128D2BC666}">
      <dgm:prSet/>
      <dgm:spPr/>
      <dgm:t>
        <a:bodyPr/>
        <a:lstStyle/>
        <a:p>
          <a:endParaRPr lang="en-US" sz="2400"/>
        </a:p>
      </dgm:t>
    </dgm:pt>
    <dgm:pt modelId="{57AF0A47-74E2-4DC2-BA11-CEC4469EAB32}">
      <dgm:prSet phldrT="[Text]" custT="1"/>
      <dgm:spPr/>
      <dgm:t>
        <a:bodyPr/>
        <a:lstStyle/>
        <a:p>
          <a:r>
            <a:rPr lang="en-US" sz="1600" dirty="0" smtClean="0"/>
            <a:t>Skills</a:t>
          </a:r>
          <a:endParaRPr lang="en-US" sz="1600" dirty="0"/>
        </a:p>
      </dgm:t>
    </dgm:pt>
    <dgm:pt modelId="{0843FC2A-C9E8-4704-A0B3-75AC0E07E237}" type="parTrans" cxnId="{03043FFF-F932-419D-A4DF-374BEABAA980}">
      <dgm:prSet/>
      <dgm:spPr/>
      <dgm:t>
        <a:bodyPr/>
        <a:lstStyle/>
        <a:p>
          <a:endParaRPr lang="en-US" sz="2400"/>
        </a:p>
      </dgm:t>
    </dgm:pt>
    <dgm:pt modelId="{A3C39633-D532-4B1E-A577-26D834920778}" type="sibTrans" cxnId="{03043FFF-F932-419D-A4DF-374BEABAA980}">
      <dgm:prSet/>
      <dgm:spPr/>
      <dgm:t>
        <a:bodyPr/>
        <a:lstStyle/>
        <a:p>
          <a:endParaRPr lang="en-US" sz="2400"/>
        </a:p>
      </dgm:t>
    </dgm:pt>
    <dgm:pt modelId="{1E09F00A-BE96-4FB8-B31F-EA17D79C98A7}">
      <dgm:prSet phldrT="[Text]" custT="1"/>
      <dgm:spPr/>
      <dgm:t>
        <a:bodyPr/>
        <a:lstStyle/>
        <a:p>
          <a:r>
            <a:rPr lang="en-US" sz="1600" dirty="0" smtClean="0"/>
            <a:t>Attitude</a:t>
          </a:r>
          <a:endParaRPr lang="en-US" sz="1600" dirty="0"/>
        </a:p>
      </dgm:t>
    </dgm:pt>
    <dgm:pt modelId="{74D3996C-130F-4BCB-A47E-E3554DA370D3}" type="parTrans" cxnId="{A3CC5913-7316-4ACD-B37F-519EE7291B8B}">
      <dgm:prSet/>
      <dgm:spPr/>
      <dgm:t>
        <a:bodyPr/>
        <a:lstStyle/>
        <a:p>
          <a:endParaRPr lang="en-US" sz="2400"/>
        </a:p>
      </dgm:t>
    </dgm:pt>
    <dgm:pt modelId="{0DE17348-987B-42BC-9EB1-CD8A0F66311D}" type="sibTrans" cxnId="{A3CC5913-7316-4ACD-B37F-519EE7291B8B}">
      <dgm:prSet/>
      <dgm:spPr/>
      <dgm:t>
        <a:bodyPr/>
        <a:lstStyle/>
        <a:p>
          <a:endParaRPr lang="en-US" sz="2400"/>
        </a:p>
      </dgm:t>
    </dgm:pt>
    <dgm:pt modelId="{E11265E8-ACED-42DE-B3A9-67F8B4D8CDBA}">
      <dgm:prSet phldrT="[Text]" custT="1"/>
      <dgm:spPr/>
      <dgm:t>
        <a:bodyPr/>
        <a:lstStyle/>
        <a:p>
          <a:r>
            <a:rPr lang="en-US" sz="1600" dirty="0" smtClean="0"/>
            <a:t>Behavior</a:t>
          </a:r>
          <a:endParaRPr lang="en-US" sz="1600" dirty="0"/>
        </a:p>
      </dgm:t>
    </dgm:pt>
    <dgm:pt modelId="{5B7B48B6-8ED6-43C5-AA08-6849A3A8F7AC}" type="parTrans" cxnId="{9FAF8AD9-D93E-4BD0-8B3B-0AAB7C56DD45}">
      <dgm:prSet/>
      <dgm:spPr/>
      <dgm:t>
        <a:bodyPr/>
        <a:lstStyle/>
        <a:p>
          <a:endParaRPr lang="en-US" sz="2400"/>
        </a:p>
      </dgm:t>
    </dgm:pt>
    <dgm:pt modelId="{48A5CB1E-055C-41E2-9A1D-878C9A2E599D}" type="sibTrans" cxnId="{9FAF8AD9-D93E-4BD0-8B3B-0AAB7C56DD45}">
      <dgm:prSet/>
      <dgm:spPr/>
      <dgm:t>
        <a:bodyPr/>
        <a:lstStyle/>
        <a:p>
          <a:endParaRPr lang="en-US" sz="2400"/>
        </a:p>
      </dgm:t>
    </dgm:pt>
    <dgm:pt modelId="{53D8CF94-9B9E-45EF-807C-B4C95318ABFB}" type="pres">
      <dgm:prSet presAssocID="{6A9FB74B-7F9E-43B4-B71C-564ECB3DD0F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38C15E-85E2-4378-89B8-2AEB2B861770}" type="pres">
      <dgm:prSet presAssocID="{D3756C4D-C4E4-450E-8172-B02B6DBAB495}" presName="Accent1" presStyleCnt="0"/>
      <dgm:spPr/>
    </dgm:pt>
    <dgm:pt modelId="{7A0F5237-1D8C-4FB9-ACFB-815F1BC92C63}" type="pres">
      <dgm:prSet presAssocID="{D3756C4D-C4E4-450E-8172-B02B6DBAB495}" presName="Accent" presStyleLbl="node1" presStyleIdx="0" presStyleCnt="4"/>
      <dgm:spPr/>
    </dgm:pt>
    <dgm:pt modelId="{AF081E4B-5A14-4361-AD17-64E4D1AC0AB9}" type="pres">
      <dgm:prSet presAssocID="{D3756C4D-C4E4-450E-8172-B02B6DBAB495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7F16B-A1B2-4FB9-BDEB-B5F22E58BF53}" type="pres">
      <dgm:prSet presAssocID="{57AF0A47-74E2-4DC2-BA11-CEC4469EAB32}" presName="Accent2" presStyleCnt="0"/>
      <dgm:spPr/>
    </dgm:pt>
    <dgm:pt modelId="{D08D20AE-0042-4BC4-94CB-6FD2C9E1DA51}" type="pres">
      <dgm:prSet presAssocID="{57AF0A47-74E2-4DC2-BA11-CEC4469EAB32}" presName="Accent" presStyleLbl="node1" presStyleIdx="1" presStyleCnt="4"/>
      <dgm:spPr/>
    </dgm:pt>
    <dgm:pt modelId="{314ECDD9-249C-4A7D-85E9-610B0019C45C}" type="pres">
      <dgm:prSet presAssocID="{57AF0A47-74E2-4DC2-BA11-CEC4469EAB32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B0FC4-C270-4FC7-9DE4-12EA98634E07}" type="pres">
      <dgm:prSet presAssocID="{1E09F00A-BE96-4FB8-B31F-EA17D79C98A7}" presName="Accent3" presStyleCnt="0"/>
      <dgm:spPr/>
    </dgm:pt>
    <dgm:pt modelId="{0CC2C9A6-90B3-4368-AC52-407844136AF7}" type="pres">
      <dgm:prSet presAssocID="{1E09F00A-BE96-4FB8-B31F-EA17D79C98A7}" presName="Accent" presStyleLbl="node1" presStyleIdx="2" presStyleCnt="4"/>
      <dgm:spPr/>
    </dgm:pt>
    <dgm:pt modelId="{08648C33-143D-4C3D-B2BF-A8C539F3855A}" type="pres">
      <dgm:prSet presAssocID="{1E09F00A-BE96-4FB8-B31F-EA17D79C98A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0B22D-3FBE-4409-9DBB-8E09971A7181}" type="pres">
      <dgm:prSet presAssocID="{E11265E8-ACED-42DE-B3A9-67F8B4D8CDBA}" presName="Accent4" presStyleCnt="0"/>
      <dgm:spPr/>
    </dgm:pt>
    <dgm:pt modelId="{6624EFA7-A302-4A6C-BD41-41F505AF8913}" type="pres">
      <dgm:prSet presAssocID="{E11265E8-ACED-42DE-B3A9-67F8B4D8CDBA}" presName="Accent" presStyleLbl="node1" presStyleIdx="3" presStyleCnt="4"/>
      <dgm:spPr/>
    </dgm:pt>
    <dgm:pt modelId="{B8843118-36B0-4978-A224-51362EA4E17B}" type="pres">
      <dgm:prSet presAssocID="{E11265E8-ACED-42DE-B3A9-67F8B4D8CDBA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A72E01-3761-4455-BF1B-9A447A3EAB01}" type="presOf" srcId="{E11265E8-ACED-42DE-B3A9-67F8B4D8CDBA}" destId="{B8843118-36B0-4978-A224-51362EA4E17B}" srcOrd="0" destOrd="0" presId="urn:microsoft.com/office/officeart/2009/layout/CircleArrowProcess"/>
    <dgm:cxn modelId="{9FAF8AD9-D93E-4BD0-8B3B-0AAB7C56DD45}" srcId="{6A9FB74B-7F9E-43B4-B71C-564ECB3DD0FB}" destId="{E11265E8-ACED-42DE-B3A9-67F8B4D8CDBA}" srcOrd="3" destOrd="0" parTransId="{5B7B48B6-8ED6-43C5-AA08-6849A3A8F7AC}" sibTransId="{48A5CB1E-055C-41E2-9A1D-878C9A2E599D}"/>
    <dgm:cxn modelId="{7AF762A1-F752-40A6-80CE-04128D2BC666}" srcId="{6A9FB74B-7F9E-43B4-B71C-564ECB3DD0FB}" destId="{D3756C4D-C4E4-450E-8172-B02B6DBAB495}" srcOrd="0" destOrd="0" parTransId="{0F18E941-F3C2-4EC2-91B3-FF9E9AE458D3}" sibTransId="{64296C60-B744-495E-BBD1-D163309FE42E}"/>
    <dgm:cxn modelId="{066C2188-BBDF-4B57-BA68-71950BA98575}" type="presOf" srcId="{1E09F00A-BE96-4FB8-B31F-EA17D79C98A7}" destId="{08648C33-143D-4C3D-B2BF-A8C539F3855A}" srcOrd="0" destOrd="0" presId="urn:microsoft.com/office/officeart/2009/layout/CircleArrowProcess"/>
    <dgm:cxn modelId="{2F699E2B-1820-4656-8226-2BED06296D79}" type="presOf" srcId="{D3756C4D-C4E4-450E-8172-B02B6DBAB495}" destId="{AF081E4B-5A14-4361-AD17-64E4D1AC0AB9}" srcOrd="0" destOrd="0" presId="urn:microsoft.com/office/officeart/2009/layout/CircleArrowProcess"/>
    <dgm:cxn modelId="{505111D2-0939-458B-98DA-21D58095EC3D}" type="presOf" srcId="{57AF0A47-74E2-4DC2-BA11-CEC4469EAB32}" destId="{314ECDD9-249C-4A7D-85E9-610B0019C45C}" srcOrd="0" destOrd="0" presId="urn:microsoft.com/office/officeart/2009/layout/CircleArrowProcess"/>
    <dgm:cxn modelId="{03043FFF-F932-419D-A4DF-374BEABAA980}" srcId="{6A9FB74B-7F9E-43B4-B71C-564ECB3DD0FB}" destId="{57AF0A47-74E2-4DC2-BA11-CEC4469EAB32}" srcOrd="1" destOrd="0" parTransId="{0843FC2A-C9E8-4704-A0B3-75AC0E07E237}" sibTransId="{A3C39633-D532-4B1E-A577-26D834920778}"/>
    <dgm:cxn modelId="{898D04EA-EC5E-4594-925C-6DBD3EBC1E3F}" type="presOf" srcId="{6A9FB74B-7F9E-43B4-B71C-564ECB3DD0FB}" destId="{53D8CF94-9B9E-45EF-807C-B4C95318ABFB}" srcOrd="0" destOrd="0" presId="urn:microsoft.com/office/officeart/2009/layout/CircleArrowProcess"/>
    <dgm:cxn modelId="{A3CC5913-7316-4ACD-B37F-519EE7291B8B}" srcId="{6A9FB74B-7F9E-43B4-B71C-564ECB3DD0FB}" destId="{1E09F00A-BE96-4FB8-B31F-EA17D79C98A7}" srcOrd="2" destOrd="0" parTransId="{74D3996C-130F-4BCB-A47E-E3554DA370D3}" sibTransId="{0DE17348-987B-42BC-9EB1-CD8A0F66311D}"/>
    <dgm:cxn modelId="{A2DD168C-1B7E-4612-9989-95A5F6D8EB5A}" type="presParOf" srcId="{53D8CF94-9B9E-45EF-807C-B4C95318ABFB}" destId="{D438C15E-85E2-4378-89B8-2AEB2B861770}" srcOrd="0" destOrd="0" presId="urn:microsoft.com/office/officeart/2009/layout/CircleArrowProcess"/>
    <dgm:cxn modelId="{5E127483-18E8-4558-A599-9063C62E4680}" type="presParOf" srcId="{D438C15E-85E2-4378-89B8-2AEB2B861770}" destId="{7A0F5237-1D8C-4FB9-ACFB-815F1BC92C63}" srcOrd="0" destOrd="0" presId="urn:microsoft.com/office/officeart/2009/layout/CircleArrowProcess"/>
    <dgm:cxn modelId="{BCB9EB73-FE8C-41F9-8F9A-B9F4FF32486B}" type="presParOf" srcId="{53D8CF94-9B9E-45EF-807C-B4C95318ABFB}" destId="{AF081E4B-5A14-4361-AD17-64E4D1AC0AB9}" srcOrd="1" destOrd="0" presId="urn:microsoft.com/office/officeart/2009/layout/CircleArrowProcess"/>
    <dgm:cxn modelId="{88F5036F-55F6-45D0-B0F1-650808F1A1BC}" type="presParOf" srcId="{53D8CF94-9B9E-45EF-807C-B4C95318ABFB}" destId="{3477F16B-A1B2-4FB9-BDEB-B5F22E58BF53}" srcOrd="2" destOrd="0" presId="urn:microsoft.com/office/officeart/2009/layout/CircleArrowProcess"/>
    <dgm:cxn modelId="{90F4AB9F-DEFA-41A6-A454-046817541D1C}" type="presParOf" srcId="{3477F16B-A1B2-4FB9-BDEB-B5F22E58BF53}" destId="{D08D20AE-0042-4BC4-94CB-6FD2C9E1DA51}" srcOrd="0" destOrd="0" presId="urn:microsoft.com/office/officeart/2009/layout/CircleArrowProcess"/>
    <dgm:cxn modelId="{DC9E2C3F-6BB4-4D2B-AB73-C114CF712E30}" type="presParOf" srcId="{53D8CF94-9B9E-45EF-807C-B4C95318ABFB}" destId="{314ECDD9-249C-4A7D-85E9-610B0019C45C}" srcOrd="3" destOrd="0" presId="urn:microsoft.com/office/officeart/2009/layout/CircleArrowProcess"/>
    <dgm:cxn modelId="{5255694E-E173-4173-94DB-C0A254216898}" type="presParOf" srcId="{53D8CF94-9B9E-45EF-807C-B4C95318ABFB}" destId="{A39B0FC4-C270-4FC7-9DE4-12EA98634E07}" srcOrd="4" destOrd="0" presId="urn:microsoft.com/office/officeart/2009/layout/CircleArrowProcess"/>
    <dgm:cxn modelId="{C693F4B3-440D-4CB9-9C30-56D6E76B57F2}" type="presParOf" srcId="{A39B0FC4-C270-4FC7-9DE4-12EA98634E07}" destId="{0CC2C9A6-90B3-4368-AC52-407844136AF7}" srcOrd="0" destOrd="0" presId="urn:microsoft.com/office/officeart/2009/layout/CircleArrowProcess"/>
    <dgm:cxn modelId="{8E7036E2-E1D9-4598-B0EF-C504F6E47E20}" type="presParOf" srcId="{53D8CF94-9B9E-45EF-807C-B4C95318ABFB}" destId="{08648C33-143D-4C3D-B2BF-A8C539F3855A}" srcOrd="5" destOrd="0" presId="urn:microsoft.com/office/officeart/2009/layout/CircleArrowProcess"/>
    <dgm:cxn modelId="{0D8CDA98-E0FA-4622-892A-6103240BD208}" type="presParOf" srcId="{53D8CF94-9B9E-45EF-807C-B4C95318ABFB}" destId="{35D0B22D-3FBE-4409-9DBB-8E09971A7181}" srcOrd="6" destOrd="0" presId="urn:microsoft.com/office/officeart/2009/layout/CircleArrowProcess"/>
    <dgm:cxn modelId="{D289C110-A7BC-48F9-BF2C-B1976AFC9741}" type="presParOf" srcId="{35D0B22D-3FBE-4409-9DBB-8E09971A7181}" destId="{6624EFA7-A302-4A6C-BD41-41F505AF8913}" srcOrd="0" destOrd="0" presId="urn:microsoft.com/office/officeart/2009/layout/CircleArrowProcess"/>
    <dgm:cxn modelId="{2FD87C19-DDD5-455A-8EC7-6D632269589B}" type="presParOf" srcId="{53D8CF94-9B9E-45EF-807C-B4C95318ABFB}" destId="{B8843118-36B0-4978-A224-51362EA4E17B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59BE67-C31F-48B0-AFCA-72D07AD4061E}" type="doc">
      <dgm:prSet loTypeId="urn:microsoft.com/office/officeart/2005/8/layout/radial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0A82041-DC36-4D25-94CA-A014537B039B}">
      <dgm:prSet phldrT="[Text]" custT="1"/>
      <dgm:spPr/>
      <dgm:t>
        <a:bodyPr/>
        <a:lstStyle/>
        <a:p>
          <a:r>
            <a:rPr lang="en-US" sz="2000" dirty="0" smtClean="0"/>
            <a:t>Financially literate person</a:t>
          </a:r>
          <a:endParaRPr lang="en-US" sz="2000" dirty="0"/>
        </a:p>
      </dgm:t>
    </dgm:pt>
    <dgm:pt modelId="{8538416D-7C45-4317-8B61-5D374909FBE0}" type="parTrans" cxnId="{634E3D84-51C9-4F2B-8D89-AE8D9EBF2157}">
      <dgm:prSet/>
      <dgm:spPr/>
      <dgm:t>
        <a:bodyPr/>
        <a:lstStyle/>
        <a:p>
          <a:endParaRPr lang="en-US"/>
        </a:p>
      </dgm:t>
    </dgm:pt>
    <dgm:pt modelId="{85E9F355-6C99-4A49-8AC5-691199DD9B05}" type="sibTrans" cxnId="{634E3D84-51C9-4F2B-8D89-AE8D9EBF2157}">
      <dgm:prSet/>
      <dgm:spPr/>
      <dgm:t>
        <a:bodyPr/>
        <a:lstStyle/>
        <a:p>
          <a:endParaRPr lang="en-US"/>
        </a:p>
      </dgm:t>
    </dgm:pt>
    <dgm:pt modelId="{BFBF490A-95CB-47A4-B57D-3248FAC3E2E7}">
      <dgm:prSet phldrT="[Text]" custT="1"/>
      <dgm:spPr/>
      <dgm:t>
        <a:bodyPr/>
        <a:lstStyle/>
        <a:p>
          <a:r>
            <a:rPr lang="en-US" sz="1100" dirty="0" smtClean="0">
              <a:latin typeface="Arial"/>
              <a:cs typeface="Arial"/>
            </a:rPr>
            <a:t>Personal and familiar/family budget planning </a:t>
          </a:r>
          <a:endParaRPr lang="en-US" sz="1100" dirty="0"/>
        </a:p>
      </dgm:t>
    </dgm:pt>
    <dgm:pt modelId="{AC4026EA-398C-40E3-84E0-694653D97D2C}" type="parTrans" cxnId="{5DA00897-AAF8-4992-8AD7-1D9575B8CD35}">
      <dgm:prSet/>
      <dgm:spPr/>
      <dgm:t>
        <a:bodyPr/>
        <a:lstStyle/>
        <a:p>
          <a:endParaRPr lang="en-US"/>
        </a:p>
      </dgm:t>
    </dgm:pt>
    <dgm:pt modelId="{BC2FCF01-2B3B-4391-A8DE-BC19C2B57FB8}" type="sibTrans" cxnId="{5DA00897-AAF8-4992-8AD7-1D9575B8CD35}">
      <dgm:prSet/>
      <dgm:spPr/>
      <dgm:t>
        <a:bodyPr/>
        <a:lstStyle/>
        <a:p>
          <a:endParaRPr lang="en-US"/>
        </a:p>
      </dgm:t>
    </dgm:pt>
    <dgm:pt modelId="{7BA14084-430D-46AA-A28D-D07C1B604322}">
      <dgm:prSet phldrT="[Text]" custT="1"/>
      <dgm:spPr/>
      <dgm:t>
        <a:bodyPr/>
        <a:lstStyle/>
        <a:p>
          <a:r>
            <a:rPr lang="en-US" sz="1100" smtClean="0">
              <a:latin typeface="Arial"/>
              <a:cs typeface="Arial"/>
            </a:rPr>
            <a:t>Professional advice receiving/Applying for professional advice</a:t>
          </a:r>
          <a:endParaRPr lang="en-US" sz="1100" dirty="0"/>
        </a:p>
      </dgm:t>
    </dgm:pt>
    <dgm:pt modelId="{1A13561D-7CC5-4A9D-8146-159CAB2FC9B4}" type="parTrans" cxnId="{152D677B-89B2-4514-AE70-ED5368329D34}">
      <dgm:prSet/>
      <dgm:spPr/>
      <dgm:t>
        <a:bodyPr/>
        <a:lstStyle/>
        <a:p>
          <a:endParaRPr lang="en-US"/>
        </a:p>
      </dgm:t>
    </dgm:pt>
    <dgm:pt modelId="{17C92FDF-57CA-42A7-BFCB-D8DE239CC5DA}" type="sibTrans" cxnId="{152D677B-89B2-4514-AE70-ED5368329D34}">
      <dgm:prSet/>
      <dgm:spPr/>
      <dgm:t>
        <a:bodyPr/>
        <a:lstStyle/>
        <a:p>
          <a:endParaRPr lang="en-US"/>
        </a:p>
      </dgm:t>
    </dgm:pt>
    <dgm:pt modelId="{10E8CDA6-CF17-4A55-ABC3-EE34FD56F661}">
      <dgm:prSet phldrT="[Text]"/>
      <dgm:spPr/>
      <dgm:t>
        <a:bodyPr/>
        <a:lstStyle/>
        <a:p>
          <a:r>
            <a:rPr lang="en-US" smtClean="0">
              <a:latin typeface="Arial"/>
              <a:cs typeface="Arial"/>
            </a:rPr>
            <a:t>Protection of his/her rights </a:t>
          </a:r>
          <a:endParaRPr lang="en-US" dirty="0"/>
        </a:p>
      </dgm:t>
    </dgm:pt>
    <dgm:pt modelId="{31786E78-0600-4C0D-B432-CFC62540CBF6}" type="parTrans" cxnId="{B1912C7A-0BC2-4D99-BE3D-E8BACE3A09C6}">
      <dgm:prSet/>
      <dgm:spPr/>
      <dgm:t>
        <a:bodyPr/>
        <a:lstStyle/>
        <a:p>
          <a:endParaRPr lang="en-US"/>
        </a:p>
      </dgm:t>
    </dgm:pt>
    <dgm:pt modelId="{740C3CC0-44CC-4E00-B262-0B85962F5F72}" type="sibTrans" cxnId="{B1912C7A-0BC2-4D99-BE3D-E8BACE3A09C6}">
      <dgm:prSet/>
      <dgm:spPr/>
      <dgm:t>
        <a:bodyPr/>
        <a:lstStyle/>
        <a:p>
          <a:endParaRPr lang="en-US"/>
        </a:p>
      </dgm:t>
    </dgm:pt>
    <dgm:pt modelId="{1D622DC1-57A1-48B9-B5B4-3E16F2D272C1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Positive attitude towards money and personal finance management </a:t>
          </a:r>
          <a:endParaRPr lang="en-US" dirty="0"/>
        </a:p>
      </dgm:t>
    </dgm:pt>
    <dgm:pt modelId="{F6FF4719-057A-4685-8B9D-4A2557A0A52D}" type="parTrans" cxnId="{369F43A3-E0C3-42C7-9399-1EF29E074592}">
      <dgm:prSet/>
      <dgm:spPr/>
      <dgm:t>
        <a:bodyPr/>
        <a:lstStyle/>
        <a:p>
          <a:endParaRPr lang="en-US"/>
        </a:p>
      </dgm:t>
    </dgm:pt>
    <dgm:pt modelId="{CB97E484-DA30-4DAC-A82F-8C6896196213}" type="sibTrans" cxnId="{369F43A3-E0C3-42C7-9399-1EF29E074592}">
      <dgm:prSet/>
      <dgm:spPr/>
      <dgm:t>
        <a:bodyPr/>
        <a:lstStyle/>
        <a:p>
          <a:endParaRPr lang="en-US"/>
        </a:p>
      </dgm:t>
    </dgm:pt>
    <dgm:pt modelId="{3BE75631-4E3A-4A33-A9AC-31311EAF6C72}">
      <dgm:prSet phldrT="[Text]" custT="1"/>
      <dgm:spPr/>
      <dgm:t>
        <a:bodyPr/>
        <a:lstStyle/>
        <a:p>
          <a:r>
            <a:rPr lang="en-US" sz="1100" dirty="0" smtClean="0">
              <a:latin typeface="Arial"/>
              <a:cs typeface="Arial"/>
            </a:rPr>
            <a:t>Saving and long-term planning</a:t>
          </a:r>
          <a:endParaRPr lang="en-US" sz="1100" dirty="0"/>
        </a:p>
      </dgm:t>
    </dgm:pt>
    <dgm:pt modelId="{A3E32F99-7FF5-42AD-99DE-15D608ADAB98}" type="parTrans" cxnId="{642C5E35-E324-4489-A649-6E0F9EAE6425}">
      <dgm:prSet/>
      <dgm:spPr/>
      <dgm:t>
        <a:bodyPr/>
        <a:lstStyle/>
        <a:p>
          <a:endParaRPr lang="en-US"/>
        </a:p>
      </dgm:t>
    </dgm:pt>
    <dgm:pt modelId="{9143B943-A990-412B-8A32-661A1F487C38}" type="sibTrans" cxnId="{642C5E35-E324-4489-A649-6E0F9EAE6425}">
      <dgm:prSet/>
      <dgm:spPr/>
      <dgm:t>
        <a:bodyPr/>
        <a:lstStyle/>
        <a:p>
          <a:endParaRPr lang="en-US"/>
        </a:p>
      </dgm:t>
    </dgm:pt>
    <dgm:pt modelId="{C925F17E-0B29-43D4-B05B-302993297EBC}">
      <dgm:prSet phldrT="[Text]" custT="1"/>
      <dgm:spPr/>
      <dgm:t>
        <a:bodyPr/>
        <a:lstStyle/>
        <a:p>
          <a:r>
            <a:rPr lang="en-US" sz="1100" dirty="0" smtClean="0">
              <a:latin typeface="Arial"/>
              <a:cs typeface="Arial"/>
            </a:rPr>
            <a:t>Debt management </a:t>
          </a:r>
          <a:endParaRPr lang="en-US" sz="1100" dirty="0"/>
        </a:p>
      </dgm:t>
    </dgm:pt>
    <dgm:pt modelId="{54597C14-88A6-4B6F-9EA6-3C395FA77A1F}" type="parTrans" cxnId="{85C0C9B7-C8DD-44FE-973D-24973934A771}">
      <dgm:prSet/>
      <dgm:spPr/>
      <dgm:t>
        <a:bodyPr/>
        <a:lstStyle/>
        <a:p>
          <a:endParaRPr lang="en-US"/>
        </a:p>
      </dgm:t>
    </dgm:pt>
    <dgm:pt modelId="{10CD0CFA-5528-49EB-8591-ABBAEB739BFD}" type="sibTrans" cxnId="{85C0C9B7-C8DD-44FE-973D-24973934A771}">
      <dgm:prSet/>
      <dgm:spPr/>
      <dgm:t>
        <a:bodyPr/>
        <a:lstStyle/>
        <a:p>
          <a:endParaRPr lang="en-US"/>
        </a:p>
      </dgm:t>
    </dgm:pt>
    <dgm:pt modelId="{176406EB-56EB-4D82-9DB6-EE55BB66F544}">
      <dgm:prSet phldrT="[Text]" custT="1"/>
      <dgm:spPr/>
      <dgm:t>
        <a:bodyPr/>
        <a:lstStyle/>
        <a:p>
          <a:r>
            <a:rPr lang="en-US" sz="1050" dirty="0" smtClean="0">
              <a:latin typeface="Arial"/>
              <a:cs typeface="Arial"/>
            </a:rPr>
            <a:t>Information collecting, comparing and responsible decision making while using financial services </a:t>
          </a:r>
          <a:endParaRPr lang="en-US" sz="1050" dirty="0"/>
        </a:p>
      </dgm:t>
    </dgm:pt>
    <dgm:pt modelId="{E775162F-4338-4DB3-83E5-F6B115AA0ABB}" type="parTrans" cxnId="{F3BC8C39-94D3-4358-BFC5-71C4FB722FCB}">
      <dgm:prSet/>
      <dgm:spPr/>
      <dgm:t>
        <a:bodyPr/>
        <a:lstStyle/>
        <a:p>
          <a:endParaRPr lang="en-US"/>
        </a:p>
      </dgm:t>
    </dgm:pt>
    <dgm:pt modelId="{56D3659E-7550-428C-9D78-900C01418509}" type="sibTrans" cxnId="{F3BC8C39-94D3-4358-BFC5-71C4FB722FCB}">
      <dgm:prSet/>
      <dgm:spPr/>
      <dgm:t>
        <a:bodyPr/>
        <a:lstStyle/>
        <a:p>
          <a:endParaRPr lang="en-US"/>
        </a:p>
      </dgm:t>
    </dgm:pt>
    <dgm:pt modelId="{4450FE05-65C0-4D5D-87C7-B4A1A83ABCB3}" type="pres">
      <dgm:prSet presAssocID="{2059BE67-C31F-48B0-AFCA-72D07AD406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6529E-B45B-4E41-B8CA-84DD590B35E2}" type="pres">
      <dgm:prSet presAssocID="{2059BE67-C31F-48B0-AFCA-72D07AD4061E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85BFB61-9BF5-4940-B55E-D05EEF819C5E}" type="pres">
      <dgm:prSet presAssocID="{F0A82041-DC36-4D25-94CA-A014537B039B}" presName="centerShape" presStyleLbl="vennNode1" presStyleIdx="0" presStyleCnt="8" custScaleX="81604" custScaleY="71525"/>
      <dgm:spPr/>
      <dgm:t>
        <a:bodyPr/>
        <a:lstStyle/>
        <a:p>
          <a:endParaRPr lang="en-US"/>
        </a:p>
      </dgm:t>
    </dgm:pt>
    <dgm:pt modelId="{389308DB-4A22-451E-BBED-86AEB14490F8}" type="pres">
      <dgm:prSet presAssocID="{BFBF490A-95CB-47A4-B57D-3248FAC3E2E7}" presName="node" presStyleLbl="vennNode1" presStyleIdx="1" presStyleCnt="8" custScaleX="138713" custScaleY="122007" custRadScaleRad="93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CC594-78DB-4BEB-BE0B-8D2CAB6CBA12}" type="pres">
      <dgm:prSet presAssocID="{3BE75631-4E3A-4A33-A9AC-31311EAF6C72}" presName="node" presStyleLbl="vennNode1" presStyleIdx="2" presStyleCnt="8" custScaleX="142973" custScaleY="101197" custRadScaleRad="98925" custRadScaleInc="4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D418D-BB07-4745-8DB0-345F71220615}" type="pres">
      <dgm:prSet presAssocID="{C925F17E-0B29-43D4-B05B-302993297EBC}" presName="node" presStyleLbl="vennNode1" presStyleIdx="3" presStyleCnt="8" custScaleX="136277" custScaleY="100529" custRadScaleRad="98781" custRadScaleInc="-6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52709-5526-40AE-8382-61A0CB9B1C80}" type="pres">
      <dgm:prSet presAssocID="{176406EB-56EB-4D82-9DB6-EE55BB66F544}" presName="node" presStyleLbl="vennNode1" presStyleIdx="4" presStyleCnt="8" custScaleX="149490" custScaleY="99820" custRadScaleRad="101693" custRadScaleInc="-20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C085E-6329-408C-988A-7F3E73EC0C0D}" type="pres">
      <dgm:prSet presAssocID="{7BA14084-430D-46AA-A28D-D07C1B604322}" presName="node" presStyleLbl="vennNode1" presStyleIdx="5" presStyleCnt="8" custScaleX="155448" custScaleY="108847" custRadScaleRad="95861" custRadScaleInc="2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9FAED-BDDF-478B-B103-74F507A7B621}" type="pres">
      <dgm:prSet presAssocID="{10E8CDA6-CF17-4A55-ABC3-EE34FD56F661}" presName="node" presStyleLbl="vennNode1" presStyleIdx="6" presStyleCnt="8" custScaleX="136293" custScaleY="10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67B85-D864-40DB-B308-283D1B84EA98}" type="pres">
      <dgm:prSet presAssocID="{1D622DC1-57A1-48B9-B5B4-3E16F2D272C1}" presName="node" presStyleLbl="vennNode1" presStyleIdx="7" presStyleCnt="8" custScaleX="145998" custScaleY="109937" custRadScaleRad="102076" custRadScaleInc="-6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AE4F0B-E901-4A09-87FB-AC8B6DD64414}" type="presOf" srcId="{2059BE67-C31F-48B0-AFCA-72D07AD4061E}" destId="{4450FE05-65C0-4D5D-87C7-B4A1A83ABCB3}" srcOrd="0" destOrd="0" presId="urn:microsoft.com/office/officeart/2005/8/layout/radial3"/>
    <dgm:cxn modelId="{5B3D811C-C925-482F-997E-8BE2B4231A7E}" type="presOf" srcId="{BFBF490A-95CB-47A4-B57D-3248FAC3E2E7}" destId="{389308DB-4A22-451E-BBED-86AEB14490F8}" srcOrd="0" destOrd="0" presId="urn:microsoft.com/office/officeart/2005/8/layout/radial3"/>
    <dgm:cxn modelId="{F3BC8C39-94D3-4358-BFC5-71C4FB722FCB}" srcId="{F0A82041-DC36-4D25-94CA-A014537B039B}" destId="{176406EB-56EB-4D82-9DB6-EE55BB66F544}" srcOrd="3" destOrd="0" parTransId="{E775162F-4338-4DB3-83E5-F6B115AA0ABB}" sibTransId="{56D3659E-7550-428C-9D78-900C01418509}"/>
    <dgm:cxn modelId="{A98805CE-83DB-4A38-8B91-201D982DCC3F}" type="presOf" srcId="{10E8CDA6-CF17-4A55-ABC3-EE34FD56F661}" destId="{8A19FAED-BDDF-478B-B103-74F507A7B621}" srcOrd="0" destOrd="0" presId="urn:microsoft.com/office/officeart/2005/8/layout/radial3"/>
    <dgm:cxn modelId="{85C0C9B7-C8DD-44FE-973D-24973934A771}" srcId="{F0A82041-DC36-4D25-94CA-A014537B039B}" destId="{C925F17E-0B29-43D4-B05B-302993297EBC}" srcOrd="2" destOrd="0" parTransId="{54597C14-88A6-4B6F-9EA6-3C395FA77A1F}" sibTransId="{10CD0CFA-5528-49EB-8591-ABBAEB739BFD}"/>
    <dgm:cxn modelId="{D97B5347-6A00-4355-BE03-C5961AFB5784}" type="presOf" srcId="{C925F17E-0B29-43D4-B05B-302993297EBC}" destId="{6D2D418D-BB07-4745-8DB0-345F71220615}" srcOrd="0" destOrd="0" presId="urn:microsoft.com/office/officeart/2005/8/layout/radial3"/>
    <dgm:cxn modelId="{B108423D-A10C-461F-BE1C-9C1A03B4BB19}" type="presOf" srcId="{F0A82041-DC36-4D25-94CA-A014537B039B}" destId="{585BFB61-9BF5-4940-B55E-D05EEF819C5E}" srcOrd="0" destOrd="0" presId="urn:microsoft.com/office/officeart/2005/8/layout/radial3"/>
    <dgm:cxn modelId="{2F6CC0C1-ED2E-47E2-A008-217847FBF955}" type="presOf" srcId="{176406EB-56EB-4D82-9DB6-EE55BB66F544}" destId="{6C352709-5526-40AE-8382-61A0CB9B1C80}" srcOrd="0" destOrd="0" presId="urn:microsoft.com/office/officeart/2005/8/layout/radial3"/>
    <dgm:cxn modelId="{634E3D84-51C9-4F2B-8D89-AE8D9EBF2157}" srcId="{2059BE67-C31F-48B0-AFCA-72D07AD4061E}" destId="{F0A82041-DC36-4D25-94CA-A014537B039B}" srcOrd="0" destOrd="0" parTransId="{8538416D-7C45-4317-8B61-5D374909FBE0}" sibTransId="{85E9F355-6C99-4A49-8AC5-691199DD9B05}"/>
    <dgm:cxn modelId="{515AE257-23B2-41D2-AD4F-8FB2DBC7FE50}" type="presOf" srcId="{1D622DC1-57A1-48B9-B5B4-3E16F2D272C1}" destId="{9C367B85-D864-40DB-B308-283D1B84EA98}" srcOrd="0" destOrd="0" presId="urn:microsoft.com/office/officeart/2005/8/layout/radial3"/>
    <dgm:cxn modelId="{FCCD3FE3-79FD-4635-BE56-423F40AB71F6}" type="presOf" srcId="{3BE75631-4E3A-4A33-A9AC-31311EAF6C72}" destId="{02ACC594-78DB-4BEB-BE0B-8D2CAB6CBA12}" srcOrd="0" destOrd="0" presId="urn:microsoft.com/office/officeart/2005/8/layout/radial3"/>
    <dgm:cxn modelId="{C7066CD8-BD80-4D35-B2BE-0AE4A1EC98F0}" type="presOf" srcId="{7BA14084-430D-46AA-A28D-D07C1B604322}" destId="{8F1C085E-6329-408C-988A-7F3E73EC0C0D}" srcOrd="0" destOrd="0" presId="urn:microsoft.com/office/officeart/2005/8/layout/radial3"/>
    <dgm:cxn modelId="{152D677B-89B2-4514-AE70-ED5368329D34}" srcId="{F0A82041-DC36-4D25-94CA-A014537B039B}" destId="{7BA14084-430D-46AA-A28D-D07C1B604322}" srcOrd="4" destOrd="0" parTransId="{1A13561D-7CC5-4A9D-8146-159CAB2FC9B4}" sibTransId="{17C92FDF-57CA-42A7-BFCB-D8DE239CC5DA}"/>
    <dgm:cxn modelId="{642C5E35-E324-4489-A649-6E0F9EAE6425}" srcId="{F0A82041-DC36-4D25-94CA-A014537B039B}" destId="{3BE75631-4E3A-4A33-A9AC-31311EAF6C72}" srcOrd="1" destOrd="0" parTransId="{A3E32F99-7FF5-42AD-99DE-15D608ADAB98}" sibTransId="{9143B943-A990-412B-8A32-661A1F487C38}"/>
    <dgm:cxn modelId="{5DA00897-AAF8-4992-8AD7-1D9575B8CD35}" srcId="{F0A82041-DC36-4D25-94CA-A014537B039B}" destId="{BFBF490A-95CB-47A4-B57D-3248FAC3E2E7}" srcOrd="0" destOrd="0" parTransId="{AC4026EA-398C-40E3-84E0-694653D97D2C}" sibTransId="{BC2FCF01-2B3B-4391-A8DE-BC19C2B57FB8}"/>
    <dgm:cxn modelId="{B1912C7A-0BC2-4D99-BE3D-E8BACE3A09C6}" srcId="{F0A82041-DC36-4D25-94CA-A014537B039B}" destId="{10E8CDA6-CF17-4A55-ABC3-EE34FD56F661}" srcOrd="5" destOrd="0" parTransId="{31786E78-0600-4C0D-B432-CFC62540CBF6}" sibTransId="{740C3CC0-44CC-4E00-B262-0B85962F5F72}"/>
    <dgm:cxn modelId="{369F43A3-E0C3-42C7-9399-1EF29E074592}" srcId="{F0A82041-DC36-4D25-94CA-A014537B039B}" destId="{1D622DC1-57A1-48B9-B5B4-3E16F2D272C1}" srcOrd="6" destOrd="0" parTransId="{F6FF4719-057A-4685-8B9D-4A2557A0A52D}" sibTransId="{CB97E484-DA30-4DAC-A82F-8C6896196213}"/>
    <dgm:cxn modelId="{55E95CD1-ABBA-4F2C-A2D5-7DE6FA649B8C}" type="presParOf" srcId="{4450FE05-65C0-4D5D-87C7-B4A1A83ABCB3}" destId="{D336529E-B45B-4E41-B8CA-84DD590B35E2}" srcOrd="0" destOrd="0" presId="urn:microsoft.com/office/officeart/2005/8/layout/radial3"/>
    <dgm:cxn modelId="{41D03742-7C03-484F-83FF-7CBE1793C6C3}" type="presParOf" srcId="{D336529E-B45B-4E41-B8CA-84DD590B35E2}" destId="{585BFB61-9BF5-4940-B55E-D05EEF819C5E}" srcOrd="0" destOrd="0" presId="urn:microsoft.com/office/officeart/2005/8/layout/radial3"/>
    <dgm:cxn modelId="{2AE504B4-1DF5-42FD-9330-ABCC37B54DD4}" type="presParOf" srcId="{D336529E-B45B-4E41-B8CA-84DD590B35E2}" destId="{389308DB-4A22-451E-BBED-86AEB14490F8}" srcOrd="1" destOrd="0" presId="urn:microsoft.com/office/officeart/2005/8/layout/radial3"/>
    <dgm:cxn modelId="{CAD14644-4484-4F3E-9BF8-3A8A9FFF0BAE}" type="presParOf" srcId="{D336529E-B45B-4E41-B8CA-84DD590B35E2}" destId="{02ACC594-78DB-4BEB-BE0B-8D2CAB6CBA12}" srcOrd="2" destOrd="0" presId="urn:microsoft.com/office/officeart/2005/8/layout/radial3"/>
    <dgm:cxn modelId="{2A988AB4-24CF-4C93-A9A7-00A5550AE70A}" type="presParOf" srcId="{D336529E-B45B-4E41-B8CA-84DD590B35E2}" destId="{6D2D418D-BB07-4745-8DB0-345F71220615}" srcOrd="3" destOrd="0" presId="urn:microsoft.com/office/officeart/2005/8/layout/radial3"/>
    <dgm:cxn modelId="{56D9B5A9-8098-4C8C-9852-A5ED70E00B32}" type="presParOf" srcId="{D336529E-B45B-4E41-B8CA-84DD590B35E2}" destId="{6C352709-5526-40AE-8382-61A0CB9B1C80}" srcOrd="4" destOrd="0" presId="urn:microsoft.com/office/officeart/2005/8/layout/radial3"/>
    <dgm:cxn modelId="{F31F53A2-1D83-4A01-BEE7-C072A0FD77B8}" type="presParOf" srcId="{D336529E-B45B-4E41-B8CA-84DD590B35E2}" destId="{8F1C085E-6329-408C-988A-7F3E73EC0C0D}" srcOrd="5" destOrd="0" presId="urn:microsoft.com/office/officeart/2005/8/layout/radial3"/>
    <dgm:cxn modelId="{809B60B7-AECA-41DE-9E50-465020BE7A2B}" type="presParOf" srcId="{D336529E-B45B-4E41-B8CA-84DD590B35E2}" destId="{8A19FAED-BDDF-478B-B103-74F507A7B621}" srcOrd="6" destOrd="0" presId="urn:microsoft.com/office/officeart/2005/8/layout/radial3"/>
    <dgm:cxn modelId="{D1D5788F-94FA-4958-BAE5-3EB330C1F958}" type="presParOf" srcId="{D336529E-B45B-4E41-B8CA-84DD590B35E2}" destId="{9C367B85-D864-40DB-B308-283D1B84EA98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DD2A31-0D45-48E0-A2E4-5C0D96152F36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5E7E23E-CFA7-4E0C-85F9-AC94F3B9C8CC}">
      <dgm:prSet phldrT="[Text]" custT="1"/>
      <dgm:spPr/>
      <dgm:t>
        <a:bodyPr/>
        <a:lstStyle/>
        <a:p>
          <a:r>
            <a:rPr lang="en-US" sz="4400" dirty="0" smtClean="0"/>
            <a:t>2 dimensions</a:t>
          </a:r>
          <a:endParaRPr lang="en-US" sz="4400" dirty="0"/>
        </a:p>
      </dgm:t>
    </dgm:pt>
    <dgm:pt modelId="{662449A4-478A-4723-AC05-FDD6F5E65253}" type="parTrans" cxnId="{051CA866-8326-423D-A6E9-A216BBF9B4BA}">
      <dgm:prSet/>
      <dgm:spPr/>
      <dgm:t>
        <a:bodyPr/>
        <a:lstStyle/>
        <a:p>
          <a:endParaRPr lang="en-US"/>
        </a:p>
      </dgm:t>
    </dgm:pt>
    <dgm:pt modelId="{5A70A1B1-90B2-40F1-890B-461EB3A76761}" type="sibTrans" cxnId="{051CA866-8326-423D-A6E9-A216BBF9B4BA}">
      <dgm:prSet/>
      <dgm:spPr/>
      <dgm:t>
        <a:bodyPr/>
        <a:lstStyle/>
        <a:p>
          <a:endParaRPr lang="en-US"/>
        </a:p>
      </dgm:t>
    </dgm:pt>
    <dgm:pt modelId="{119DB468-4B06-4F2C-8C07-BCE9C96715A8}">
      <dgm:prSet phldrT="[Text]" custT="1"/>
      <dgm:spPr/>
      <dgm:t>
        <a:bodyPr/>
        <a:lstStyle/>
        <a:p>
          <a:r>
            <a:rPr lang="en-US" sz="4400" dirty="0" smtClean="0"/>
            <a:t>Overall</a:t>
          </a:r>
          <a:endParaRPr lang="en-US" sz="4400" dirty="0"/>
        </a:p>
      </dgm:t>
    </dgm:pt>
    <dgm:pt modelId="{4B4437C7-D96A-408E-B6EE-34A09D2A35BE}" type="parTrans" cxnId="{EE9EDED2-5B6D-42C9-8867-91BB33E3CC6D}">
      <dgm:prSet/>
      <dgm:spPr/>
      <dgm:t>
        <a:bodyPr/>
        <a:lstStyle/>
        <a:p>
          <a:endParaRPr lang="en-US"/>
        </a:p>
      </dgm:t>
    </dgm:pt>
    <dgm:pt modelId="{596F8A4E-5550-4F81-857A-6E4BDD6A441D}" type="sibTrans" cxnId="{EE9EDED2-5B6D-42C9-8867-91BB33E3CC6D}">
      <dgm:prSet/>
      <dgm:spPr/>
      <dgm:t>
        <a:bodyPr/>
        <a:lstStyle/>
        <a:p>
          <a:endParaRPr lang="en-US"/>
        </a:p>
      </dgm:t>
    </dgm:pt>
    <dgm:pt modelId="{6C59ACD6-43AC-4F55-9DEF-19702597E3F6}">
      <dgm:prSet phldrT="[Text]" custT="1"/>
      <dgm:spPr/>
      <dgm:t>
        <a:bodyPr/>
        <a:lstStyle/>
        <a:p>
          <a:r>
            <a:rPr lang="en-US" sz="4400" dirty="0" smtClean="0"/>
            <a:t>Project</a:t>
          </a:r>
          <a:endParaRPr lang="en-US" sz="4400" dirty="0"/>
        </a:p>
      </dgm:t>
    </dgm:pt>
    <dgm:pt modelId="{4CDFCAE3-C9F4-480B-9753-98C61B176A7C}" type="parTrans" cxnId="{F1CE0482-1779-423E-87C6-7A4B17EFA4C9}">
      <dgm:prSet/>
      <dgm:spPr/>
      <dgm:t>
        <a:bodyPr/>
        <a:lstStyle/>
        <a:p>
          <a:endParaRPr lang="en-US"/>
        </a:p>
      </dgm:t>
    </dgm:pt>
    <dgm:pt modelId="{EB883E4B-07CF-46E8-ACE1-19195DB3F0FE}" type="sibTrans" cxnId="{F1CE0482-1779-423E-87C6-7A4B17EFA4C9}">
      <dgm:prSet/>
      <dgm:spPr/>
      <dgm:t>
        <a:bodyPr/>
        <a:lstStyle/>
        <a:p>
          <a:endParaRPr lang="en-US"/>
        </a:p>
      </dgm:t>
    </dgm:pt>
    <dgm:pt modelId="{A8F976B8-D0C7-46C1-8922-503BDCD50825}" type="pres">
      <dgm:prSet presAssocID="{8CDD2A31-0D45-48E0-A2E4-5C0D96152F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08EF9D-B478-4F58-B277-AEBA62D37494}" type="pres">
      <dgm:prSet presAssocID="{F5E7E23E-CFA7-4E0C-85F9-AC94F3B9C8CC}" presName="compNode" presStyleCnt="0"/>
      <dgm:spPr/>
    </dgm:pt>
    <dgm:pt modelId="{178EBABC-9D9C-41BD-97A7-E244F3251F50}" type="pres">
      <dgm:prSet presAssocID="{F5E7E23E-CFA7-4E0C-85F9-AC94F3B9C8CC}" presName="aNode" presStyleLbl="bgShp" presStyleIdx="0" presStyleCnt="1"/>
      <dgm:spPr/>
      <dgm:t>
        <a:bodyPr/>
        <a:lstStyle/>
        <a:p>
          <a:endParaRPr lang="en-US"/>
        </a:p>
      </dgm:t>
    </dgm:pt>
    <dgm:pt modelId="{1B8F0DF4-EBA8-4C0C-BBAE-6235095B06B2}" type="pres">
      <dgm:prSet presAssocID="{F5E7E23E-CFA7-4E0C-85F9-AC94F3B9C8CC}" presName="textNode" presStyleLbl="bgShp" presStyleIdx="0" presStyleCnt="1"/>
      <dgm:spPr/>
      <dgm:t>
        <a:bodyPr/>
        <a:lstStyle/>
        <a:p>
          <a:endParaRPr lang="en-US"/>
        </a:p>
      </dgm:t>
    </dgm:pt>
    <dgm:pt modelId="{B941A46E-BD18-40F5-8797-BF26D5128872}" type="pres">
      <dgm:prSet presAssocID="{F5E7E23E-CFA7-4E0C-85F9-AC94F3B9C8CC}" presName="compChildNode" presStyleCnt="0"/>
      <dgm:spPr/>
    </dgm:pt>
    <dgm:pt modelId="{2BDAFD86-6538-405D-A35E-74149770205B}" type="pres">
      <dgm:prSet presAssocID="{F5E7E23E-CFA7-4E0C-85F9-AC94F3B9C8CC}" presName="theInnerList" presStyleCnt="0"/>
      <dgm:spPr/>
    </dgm:pt>
    <dgm:pt modelId="{4F190BCC-D5D1-4A72-9352-1035D5DAD31C}" type="pres">
      <dgm:prSet presAssocID="{119DB468-4B06-4F2C-8C07-BCE9C96715A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B6A8-CE4D-41FA-ADDB-22EEB8557065}" type="pres">
      <dgm:prSet presAssocID="{119DB468-4B06-4F2C-8C07-BCE9C96715A8}" presName="aSpace2" presStyleCnt="0"/>
      <dgm:spPr/>
    </dgm:pt>
    <dgm:pt modelId="{BE5B1CD8-F20D-461A-9D6E-AE6A0EAE2061}" type="pres">
      <dgm:prSet presAssocID="{6C59ACD6-43AC-4F55-9DEF-19702597E3F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D5AB5C-005E-4725-B72E-7636E8B49CD3}" type="presOf" srcId="{6C59ACD6-43AC-4F55-9DEF-19702597E3F6}" destId="{BE5B1CD8-F20D-461A-9D6E-AE6A0EAE2061}" srcOrd="0" destOrd="0" presId="urn:microsoft.com/office/officeart/2005/8/layout/lProcess2"/>
    <dgm:cxn modelId="{CA364322-A11A-45E8-A429-1F8133873F19}" type="presOf" srcId="{119DB468-4B06-4F2C-8C07-BCE9C96715A8}" destId="{4F190BCC-D5D1-4A72-9352-1035D5DAD31C}" srcOrd="0" destOrd="0" presId="urn:microsoft.com/office/officeart/2005/8/layout/lProcess2"/>
    <dgm:cxn modelId="{F1CE0482-1779-423E-87C6-7A4B17EFA4C9}" srcId="{F5E7E23E-CFA7-4E0C-85F9-AC94F3B9C8CC}" destId="{6C59ACD6-43AC-4F55-9DEF-19702597E3F6}" srcOrd="1" destOrd="0" parTransId="{4CDFCAE3-C9F4-480B-9753-98C61B176A7C}" sibTransId="{EB883E4B-07CF-46E8-ACE1-19195DB3F0FE}"/>
    <dgm:cxn modelId="{051CA866-8326-423D-A6E9-A216BBF9B4BA}" srcId="{8CDD2A31-0D45-48E0-A2E4-5C0D96152F36}" destId="{F5E7E23E-CFA7-4E0C-85F9-AC94F3B9C8CC}" srcOrd="0" destOrd="0" parTransId="{662449A4-478A-4723-AC05-FDD6F5E65253}" sibTransId="{5A70A1B1-90B2-40F1-890B-461EB3A76761}"/>
    <dgm:cxn modelId="{E95C3BFC-C2E0-4496-9E0A-FBB070B6233F}" type="presOf" srcId="{8CDD2A31-0D45-48E0-A2E4-5C0D96152F36}" destId="{A8F976B8-D0C7-46C1-8922-503BDCD50825}" srcOrd="0" destOrd="0" presId="urn:microsoft.com/office/officeart/2005/8/layout/lProcess2"/>
    <dgm:cxn modelId="{7A2AB011-A531-4F43-9662-22730E96BA50}" type="presOf" srcId="{F5E7E23E-CFA7-4E0C-85F9-AC94F3B9C8CC}" destId="{1B8F0DF4-EBA8-4C0C-BBAE-6235095B06B2}" srcOrd="1" destOrd="0" presId="urn:microsoft.com/office/officeart/2005/8/layout/lProcess2"/>
    <dgm:cxn modelId="{DDAAF94E-3FE3-4CB3-A61F-D71E1BAEA52E}" type="presOf" srcId="{F5E7E23E-CFA7-4E0C-85F9-AC94F3B9C8CC}" destId="{178EBABC-9D9C-41BD-97A7-E244F3251F50}" srcOrd="0" destOrd="0" presId="urn:microsoft.com/office/officeart/2005/8/layout/lProcess2"/>
    <dgm:cxn modelId="{EE9EDED2-5B6D-42C9-8867-91BB33E3CC6D}" srcId="{F5E7E23E-CFA7-4E0C-85F9-AC94F3B9C8CC}" destId="{119DB468-4B06-4F2C-8C07-BCE9C96715A8}" srcOrd="0" destOrd="0" parTransId="{4B4437C7-D96A-408E-B6EE-34A09D2A35BE}" sibTransId="{596F8A4E-5550-4F81-857A-6E4BDD6A441D}"/>
    <dgm:cxn modelId="{E724E949-A4F8-4BF5-AE1D-1057E1CA9DB7}" type="presParOf" srcId="{A8F976B8-D0C7-46C1-8922-503BDCD50825}" destId="{DC08EF9D-B478-4F58-B277-AEBA62D37494}" srcOrd="0" destOrd="0" presId="urn:microsoft.com/office/officeart/2005/8/layout/lProcess2"/>
    <dgm:cxn modelId="{6C1A692B-7976-4D77-BC1E-9255949406A3}" type="presParOf" srcId="{DC08EF9D-B478-4F58-B277-AEBA62D37494}" destId="{178EBABC-9D9C-41BD-97A7-E244F3251F50}" srcOrd="0" destOrd="0" presId="urn:microsoft.com/office/officeart/2005/8/layout/lProcess2"/>
    <dgm:cxn modelId="{E00E96A7-1249-4355-AD4E-D5AE41224D8E}" type="presParOf" srcId="{DC08EF9D-B478-4F58-B277-AEBA62D37494}" destId="{1B8F0DF4-EBA8-4C0C-BBAE-6235095B06B2}" srcOrd="1" destOrd="0" presId="urn:microsoft.com/office/officeart/2005/8/layout/lProcess2"/>
    <dgm:cxn modelId="{27BE9191-7E7B-4079-85FC-820158C00155}" type="presParOf" srcId="{DC08EF9D-B478-4F58-B277-AEBA62D37494}" destId="{B941A46E-BD18-40F5-8797-BF26D5128872}" srcOrd="2" destOrd="0" presId="urn:microsoft.com/office/officeart/2005/8/layout/lProcess2"/>
    <dgm:cxn modelId="{F6B28E0E-7BF2-459B-AED0-47519C937D36}" type="presParOf" srcId="{B941A46E-BD18-40F5-8797-BF26D5128872}" destId="{2BDAFD86-6538-405D-A35E-74149770205B}" srcOrd="0" destOrd="0" presId="urn:microsoft.com/office/officeart/2005/8/layout/lProcess2"/>
    <dgm:cxn modelId="{8A70786E-FE79-46AB-8505-03075ABAC4FC}" type="presParOf" srcId="{2BDAFD86-6538-405D-A35E-74149770205B}" destId="{4F190BCC-D5D1-4A72-9352-1035D5DAD31C}" srcOrd="0" destOrd="0" presId="urn:microsoft.com/office/officeart/2005/8/layout/lProcess2"/>
    <dgm:cxn modelId="{BF19CD2E-6CF0-4E43-B49C-5F2BA998A181}" type="presParOf" srcId="{2BDAFD86-6538-405D-A35E-74149770205B}" destId="{047FB6A8-CE4D-41FA-ADDB-22EEB8557065}" srcOrd="1" destOrd="0" presId="urn:microsoft.com/office/officeart/2005/8/layout/lProcess2"/>
    <dgm:cxn modelId="{76EB92E6-F762-4C7B-A1E3-4BEAD1EADCD4}" type="presParOf" srcId="{2BDAFD86-6538-405D-A35E-74149770205B}" destId="{BE5B1CD8-F20D-461A-9D6E-AE6A0EAE206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962B0-6302-4253-A950-48BD1A9BAAD6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E75D342-F6CF-4CE7-B273-76847D36DAD1}">
      <dgm:prSet phldrT="[Text]" custT="1"/>
      <dgm:spPr/>
      <dgm:t>
        <a:bodyPr/>
        <a:lstStyle/>
        <a:p>
          <a:r>
            <a:rPr lang="en-US" sz="3600" dirty="0" smtClean="0"/>
            <a:t>WHY</a:t>
          </a:r>
          <a:endParaRPr lang="en-US" sz="3600" dirty="0"/>
        </a:p>
      </dgm:t>
    </dgm:pt>
    <dgm:pt modelId="{E9037487-1B63-45FF-B8CD-352BC64FD558}" type="parTrans" cxnId="{1B15E600-9F0F-4FD3-AA9B-971E6279B6AA}">
      <dgm:prSet/>
      <dgm:spPr/>
      <dgm:t>
        <a:bodyPr/>
        <a:lstStyle/>
        <a:p>
          <a:endParaRPr lang="en-US" sz="2800"/>
        </a:p>
      </dgm:t>
    </dgm:pt>
    <dgm:pt modelId="{E9467207-C002-4DF2-B9DB-C6B70C778B74}" type="sibTrans" cxnId="{1B15E600-9F0F-4FD3-AA9B-971E6279B6AA}">
      <dgm:prSet/>
      <dgm:spPr/>
      <dgm:t>
        <a:bodyPr/>
        <a:lstStyle/>
        <a:p>
          <a:endParaRPr lang="en-US" sz="2800"/>
        </a:p>
      </dgm:t>
    </dgm:pt>
    <dgm:pt modelId="{108C16C7-13CC-4DD6-993F-A34FF5EE2EAF}">
      <dgm:prSet phldrT="[Text]" custT="1"/>
      <dgm:spPr/>
      <dgm:t>
        <a:bodyPr/>
        <a:lstStyle/>
        <a:p>
          <a:r>
            <a:rPr lang="en-US" sz="3600" dirty="0" smtClean="0"/>
            <a:t> </a:t>
          </a:r>
          <a:r>
            <a:rPr lang="en-US" sz="3600" dirty="0" smtClean="0">
              <a:solidFill>
                <a:schemeClr val="accent2"/>
              </a:solidFill>
            </a:rPr>
            <a:t>goal is</a:t>
          </a:r>
          <a:endParaRPr lang="en-US" sz="3600" dirty="0">
            <a:solidFill>
              <a:schemeClr val="accent2"/>
            </a:solidFill>
          </a:endParaRPr>
        </a:p>
      </dgm:t>
    </dgm:pt>
    <dgm:pt modelId="{A1F081CF-7612-4E1C-B5FF-D9E6780B8A41}" type="parTrans" cxnId="{28B9877E-8913-43E2-8247-D05EDFD9B9D8}">
      <dgm:prSet/>
      <dgm:spPr/>
      <dgm:t>
        <a:bodyPr/>
        <a:lstStyle/>
        <a:p>
          <a:endParaRPr lang="en-US" sz="2800"/>
        </a:p>
      </dgm:t>
    </dgm:pt>
    <dgm:pt modelId="{CB7FA47D-4E95-41EE-9531-F1A490D1A165}" type="sibTrans" cxnId="{28B9877E-8913-43E2-8247-D05EDFD9B9D8}">
      <dgm:prSet/>
      <dgm:spPr/>
      <dgm:t>
        <a:bodyPr/>
        <a:lstStyle/>
        <a:p>
          <a:endParaRPr lang="en-US" sz="2800"/>
        </a:p>
      </dgm:t>
    </dgm:pt>
    <dgm:pt modelId="{83E1C3BD-E78F-458B-A9D2-EEA2D120EB33}">
      <dgm:prSet phldrT="[Text]" custT="1"/>
      <dgm:spPr/>
      <dgm:t>
        <a:bodyPr/>
        <a:lstStyle/>
        <a:p>
          <a:r>
            <a:rPr lang="en-US" sz="2000" dirty="0" smtClean="0"/>
            <a:t>Such an ecosystem that would allow effective policy making on financial education. The ecosystem should be 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viable</a:t>
          </a:r>
          <a:r>
            <a:rPr lang="en-US" sz="2000" dirty="0" smtClean="0"/>
            <a:t> and 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sustainable</a:t>
          </a:r>
          <a:r>
            <a:rPr lang="en-US" sz="2000" b="1" dirty="0" smtClean="0">
              <a:solidFill>
                <a:srgbClr val="FF0000"/>
              </a:solidFill>
            </a:rPr>
            <a:t>.</a:t>
          </a:r>
          <a:endParaRPr lang="en-US" sz="2000" dirty="0"/>
        </a:p>
      </dgm:t>
    </dgm:pt>
    <dgm:pt modelId="{D236EC03-2F07-49D5-98EE-3DC71A48C399}" type="parTrans" cxnId="{BAC11754-9F99-4C11-9C58-B9DCD7A6730F}">
      <dgm:prSet/>
      <dgm:spPr/>
      <dgm:t>
        <a:bodyPr/>
        <a:lstStyle/>
        <a:p>
          <a:endParaRPr lang="en-US" sz="2800"/>
        </a:p>
      </dgm:t>
    </dgm:pt>
    <dgm:pt modelId="{1EC4E122-4732-45C0-8D29-07B789B96F77}" type="sibTrans" cxnId="{BAC11754-9F99-4C11-9C58-B9DCD7A6730F}">
      <dgm:prSet/>
      <dgm:spPr/>
      <dgm:t>
        <a:bodyPr/>
        <a:lstStyle/>
        <a:p>
          <a:endParaRPr lang="en-US" sz="2800"/>
        </a:p>
      </dgm:t>
    </dgm:pt>
    <dgm:pt modelId="{800279B1-9046-47E4-8B3E-65FCA24AC6F1}">
      <dgm:prSet phldrT="[Text]" custT="1"/>
      <dgm:spPr/>
      <dgm:t>
        <a:bodyPr/>
        <a:lstStyle/>
        <a:p>
          <a:r>
            <a:rPr lang="en-US" sz="3600" dirty="0" smtClean="0"/>
            <a:t>WHAT</a:t>
          </a:r>
          <a:endParaRPr lang="en-US" sz="3600" dirty="0"/>
        </a:p>
      </dgm:t>
    </dgm:pt>
    <dgm:pt modelId="{B023D8F8-37D4-4CF8-9B19-1F4A92F6545C}" type="parTrans" cxnId="{4162072C-B8BA-48E0-92C4-1D93368C05C1}">
      <dgm:prSet/>
      <dgm:spPr/>
      <dgm:t>
        <a:bodyPr/>
        <a:lstStyle/>
        <a:p>
          <a:endParaRPr lang="en-US" sz="2800"/>
        </a:p>
      </dgm:t>
    </dgm:pt>
    <dgm:pt modelId="{CC6294CB-D3F9-4BD9-B79D-E039A08799C7}" type="sibTrans" cxnId="{4162072C-B8BA-48E0-92C4-1D93368C05C1}">
      <dgm:prSet/>
      <dgm:spPr/>
      <dgm:t>
        <a:bodyPr/>
        <a:lstStyle/>
        <a:p>
          <a:endParaRPr lang="en-US" sz="2800"/>
        </a:p>
      </dgm:t>
    </dgm:pt>
    <dgm:pt modelId="{6A104F23-0F46-49B4-B6AE-25DDF4B3E831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accent2"/>
              </a:solidFill>
            </a:rPr>
            <a:t>we need to have</a:t>
          </a:r>
          <a:endParaRPr lang="en-US" sz="3600" dirty="0">
            <a:solidFill>
              <a:schemeClr val="accent2"/>
            </a:solidFill>
          </a:endParaRPr>
        </a:p>
      </dgm:t>
    </dgm:pt>
    <dgm:pt modelId="{8D424105-270E-4834-BFC7-5F96FF5133AF}" type="parTrans" cxnId="{9A18D522-D83B-4743-9158-3850A98ABD1F}">
      <dgm:prSet/>
      <dgm:spPr/>
      <dgm:t>
        <a:bodyPr/>
        <a:lstStyle/>
        <a:p>
          <a:endParaRPr lang="en-US" sz="2800"/>
        </a:p>
      </dgm:t>
    </dgm:pt>
    <dgm:pt modelId="{1D236332-B969-44DB-8F9E-AADB94ACDFBE}" type="sibTrans" cxnId="{9A18D522-D83B-4743-9158-3850A98ABD1F}">
      <dgm:prSet/>
      <dgm:spPr/>
      <dgm:t>
        <a:bodyPr/>
        <a:lstStyle/>
        <a:p>
          <a:endParaRPr lang="en-US" sz="2800"/>
        </a:p>
      </dgm:t>
    </dgm:pt>
    <dgm:pt modelId="{2C0D9DB1-CA36-4E34-A107-836B25052B62}">
      <dgm:prSet phldrT="[Text]" custT="1"/>
      <dgm:spPr/>
      <dgm:t>
        <a:bodyPr/>
        <a:lstStyle/>
        <a:p>
          <a:r>
            <a:rPr lang="en-US" sz="2000" dirty="0" smtClean="0"/>
            <a:t>All preconditions in place that will support sustainable </a:t>
          </a:r>
          <a:r>
            <a:rPr lang="en-US" sz="2000" dirty="0" smtClean="0"/>
            <a:t>ecosystem</a:t>
          </a:r>
          <a:endParaRPr lang="en-US" sz="2000" dirty="0"/>
        </a:p>
      </dgm:t>
    </dgm:pt>
    <dgm:pt modelId="{FF5A1A9F-63C3-4DD9-BCA5-EEF92DBA9BBF}" type="parTrans" cxnId="{78423B02-18B3-41C5-B7E7-D4F4E3A17C0D}">
      <dgm:prSet/>
      <dgm:spPr/>
      <dgm:t>
        <a:bodyPr/>
        <a:lstStyle/>
        <a:p>
          <a:endParaRPr lang="en-US" sz="2800"/>
        </a:p>
      </dgm:t>
    </dgm:pt>
    <dgm:pt modelId="{BBB6A73F-6AEA-4EBC-BDC1-45D5336AA947}" type="sibTrans" cxnId="{78423B02-18B3-41C5-B7E7-D4F4E3A17C0D}">
      <dgm:prSet/>
      <dgm:spPr/>
      <dgm:t>
        <a:bodyPr/>
        <a:lstStyle/>
        <a:p>
          <a:endParaRPr lang="en-US" sz="2800"/>
        </a:p>
      </dgm:t>
    </dgm:pt>
    <dgm:pt modelId="{21B26637-14C5-44F9-A4A4-25B7C0F04C34}">
      <dgm:prSet phldrT="[Text]" custT="1"/>
      <dgm:spPr/>
      <dgm:t>
        <a:bodyPr/>
        <a:lstStyle/>
        <a:p>
          <a:r>
            <a:rPr lang="en-US" sz="3600" dirty="0" smtClean="0"/>
            <a:t>HOW</a:t>
          </a:r>
          <a:endParaRPr lang="en-US" sz="3600" dirty="0"/>
        </a:p>
      </dgm:t>
    </dgm:pt>
    <dgm:pt modelId="{039B164A-BB78-4720-883B-41E73D7224E7}" type="parTrans" cxnId="{C9B225CB-6E2F-417B-8E1F-4EEA16311B59}">
      <dgm:prSet/>
      <dgm:spPr/>
      <dgm:t>
        <a:bodyPr/>
        <a:lstStyle/>
        <a:p>
          <a:endParaRPr lang="en-US" sz="2800"/>
        </a:p>
      </dgm:t>
    </dgm:pt>
    <dgm:pt modelId="{D701E963-68F4-471D-A320-2878A24AC918}" type="sibTrans" cxnId="{C9B225CB-6E2F-417B-8E1F-4EEA16311B59}">
      <dgm:prSet/>
      <dgm:spPr/>
      <dgm:t>
        <a:bodyPr/>
        <a:lstStyle/>
        <a:p>
          <a:endParaRPr lang="en-US" sz="2800"/>
        </a:p>
      </dgm:t>
    </dgm:pt>
    <dgm:pt modelId="{AC276438-711B-4790-A934-985F53D895C0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accent2"/>
              </a:solidFill>
            </a:rPr>
            <a:t>what </a:t>
          </a:r>
          <a:r>
            <a:rPr lang="en-US" sz="3600" dirty="0" smtClean="0">
              <a:solidFill>
                <a:schemeClr val="accent2"/>
              </a:solidFill>
            </a:rPr>
            <a:t>challenges we face</a:t>
          </a:r>
          <a:endParaRPr lang="en-US" sz="3600" dirty="0">
            <a:solidFill>
              <a:schemeClr val="accent2"/>
            </a:solidFill>
          </a:endParaRPr>
        </a:p>
      </dgm:t>
    </dgm:pt>
    <dgm:pt modelId="{970A4A9B-2BCB-4AA0-8472-8834330A16B1}" type="parTrans" cxnId="{95000C9F-ECAE-4875-8143-9437774A541E}">
      <dgm:prSet/>
      <dgm:spPr/>
      <dgm:t>
        <a:bodyPr/>
        <a:lstStyle/>
        <a:p>
          <a:endParaRPr lang="en-US" sz="2800"/>
        </a:p>
      </dgm:t>
    </dgm:pt>
    <dgm:pt modelId="{25240549-4F4D-429C-B33B-BAD97A62E634}" type="sibTrans" cxnId="{95000C9F-ECAE-4875-8143-9437774A541E}">
      <dgm:prSet/>
      <dgm:spPr/>
      <dgm:t>
        <a:bodyPr/>
        <a:lstStyle/>
        <a:p>
          <a:endParaRPr lang="en-US" sz="2800"/>
        </a:p>
      </dgm:t>
    </dgm:pt>
    <dgm:pt modelId="{8F50DE36-DED6-4FEA-94AF-6EB7AAFDE128}">
      <dgm:prSet phldrT="[Text]" custT="1"/>
      <dgm:spPr/>
      <dgm:t>
        <a:bodyPr/>
        <a:lstStyle/>
        <a:p>
          <a:endParaRPr lang="en-US" sz="1800" dirty="0"/>
        </a:p>
      </dgm:t>
    </dgm:pt>
    <dgm:pt modelId="{D3B712E4-5C85-42CC-8404-420844B36388}" type="parTrans" cxnId="{08AE0963-7606-4D3D-8BCA-93E355D41C06}">
      <dgm:prSet/>
      <dgm:spPr/>
      <dgm:t>
        <a:bodyPr/>
        <a:lstStyle/>
        <a:p>
          <a:endParaRPr lang="en-US" sz="2800"/>
        </a:p>
      </dgm:t>
    </dgm:pt>
    <dgm:pt modelId="{B350D501-CCDF-4283-9F7A-F82BAE1E95D5}" type="sibTrans" cxnId="{08AE0963-7606-4D3D-8BCA-93E355D41C06}">
      <dgm:prSet/>
      <dgm:spPr/>
      <dgm:t>
        <a:bodyPr/>
        <a:lstStyle/>
        <a:p>
          <a:endParaRPr lang="en-US" sz="2800"/>
        </a:p>
      </dgm:t>
    </dgm:pt>
    <dgm:pt modelId="{4F4C43C4-03AE-4A55-B742-FEEE500516A5}">
      <dgm:prSet phldrT="[Text]" custT="1"/>
      <dgm:spPr/>
      <dgm:t>
        <a:bodyPr/>
        <a:lstStyle/>
        <a:p>
          <a:r>
            <a:rPr lang="en-US" sz="1800" dirty="0" smtClean="0"/>
            <a:t>Reach consensus</a:t>
          </a:r>
          <a:endParaRPr lang="en-US" sz="1800" dirty="0"/>
        </a:p>
      </dgm:t>
    </dgm:pt>
    <dgm:pt modelId="{224FD927-921E-4B0F-B0B0-D8867BE2286E}" type="parTrans" cxnId="{3C57A047-F209-4F74-83FB-C1B4DD9AF97F}">
      <dgm:prSet/>
      <dgm:spPr/>
      <dgm:t>
        <a:bodyPr/>
        <a:lstStyle/>
        <a:p>
          <a:endParaRPr lang="en-US" sz="2800"/>
        </a:p>
      </dgm:t>
    </dgm:pt>
    <dgm:pt modelId="{63629493-457B-4B44-978F-B5BDC122F13E}" type="sibTrans" cxnId="{3C57A047-F209-4F74-83FB-C1B4DD9AF97F}">
      <dgm:prSet/>
      <dgm:spPr/>
      <dgm:t>
        <a:bodyPr/>
        <a:lstStyle/>
        <a:p>
          <a:endParaRPr lang="en-US" sz="2800"/>
        </a:p>
      </dgm:t>
    </dgm:pt>
    <dgm:pt modelId="{D8CEE352-34F6-40CD-AFBE-761118F19CFD}">
      <dgm:prSet phldrT="[Text]" custT="1"/>
      <dgm:spPr/>
      <dgm:t>
        <a:bodyPr/>
        <a:lstStyle/>
        <a:p>
          <a:r>
            <a:rPr lang="en-US" sz="1800" dirty="0" smtClean="0"/>
            <a:t>Build capacities</a:t>
          </a:r>
          <a:endParaRPr lang="en-US" sz="1800" dirty="0"/>
        </a:p>
      </dgm:t>
    </dgm:pt>
    <dgm:pt modelId="{CA7C7556-64B5-4D0C-8D25-A0BAA2AE0A51}" type="parTrans" cxnId="{DB7009DB-3E50-46BA-BDAF-BDE5F590E578}">
      <dgm:prSet/>
      <dgm:spPr/>
      <dgm:t>
        <a:bodyPr/>
        <a:lstStyle/>
        <a:p>
          <a:endParaRPr lang="en-US" sz="2800"/>
        </a:p>
      </dgm:t>
    </dgm:pt>
    <dgm:pt modelId="{5BF05974-3EF7-4A85-938D-202EBC0B335F}" type="sibTrans" cxnId="{DB7009DB-3E50-46BA-BDAF-BDE5F590E578}">
      <dgm:prSet/>
      <dgm:spPr/>
      <dgm:t>
        <a:bodyPr/>
        <a:lstStyle/>
        <a:p>
          <a:endParaRPr lang="en-US" sz="2800"/>
        </a:p>
      </dgm:t>
    </dgm:pt>
    <dgm:pt modelId="{1021AF6A-043C-4AA5-B41B-42A2C8CE7B62}">
      <dgm:prSet phldrT="[Text]" custT="1"/>
      <dgm:spPr/>
      <dgm:t>
        <a:bodyPr/>
        <a:lstStyle/>
        <a:p>
          <a:r>
            <a:rPr lang="en-US" sz="1800" dirty="0" smtClean="0"/>
            <a:t>Set processes </a:t>
          </a:r>
          <a:endParaRPr lang="en-US" sz="1800" dirty="0"/>
        </a:p>
      </dgm:t>
    </dgm:pt>
    <dgm:pt modelId="{0D2794B7-B5CA-422B-9853-A278258D41F3}" type="parTrans" cxnId="{AB04A440-6B9B-45EF-8846-CD26BDC25442}">
      <dgm:prSet/>
      <dgm:spPr/>
      <dgm:t>
        <a:bodyPr/>
        <a:lstStyle/>
        <a:p>
          <a:endParaRPr lang="en-US" sz="2800"/>
        </a:p>
      </dgm:t>
    </dgm:pt>
    <dgm:pt modelId="{9DF3C8F9-5B5C-4D2D-9602-3FF6E041DB4E}" type="sibTrans" cxnId="{AB04A440-6B9B-45EF-8846-CD26BDC25442}">
      <dgm:prSet/>
      <dgm:spPr/>
      <dgm:t>
        <a:bodyPr/>
        <a:lstStyle/>
        <a:p>
          <a:endParaRPr lang="en-US" sz="2800"/>
        </a:p>
      </dgm:t>
    </dgm:pt>
    <dgm:pt modelId="{7B6FDFBB-5745-4046-89CB-C1DBD8804385}">
      <dgm:prSet phldrT="[Text]" custT="1"/>
      <dgm:spPr/>
      <dgm:t>
        <a:bodyPr/>
        <a:lstStyle/>
        <a:p>
          <a:r>
            <a:rPr lang="en-US" sz="1800" dirty="0" smtClean="0"/>
            <a:t>Raise importance</a:t>
          </a:r>
          <a:endParaRPr lang="en-US" sz="1800" dirty="0"/>
        </a:p>
      </dgm:t>
    </dgm:pt>
    <dgm:pt modelId="{EDF29316-0E19-4A70-B1D5-E212ACB9F506}" type="sibTrans" cxnId="{ABB9380C-E197-43BA-95E5-81152B5E75C3}">
      <dgm:prSet/>
      <dgm:spPr/>
      <dgm:t>
        <a:bodyPr/>
        <a:lstStyle/>
        <a:p>
          <a:endParaRPr lang="en-US" sz="2800"/>
        </a:p>
      </dgm:t>
    </dgm:pt>
    <dgm:pt modelId="{0D09D8B8-F2E5-4459-B7DF-F4E04A0FEBFC}" type="parTrans" cxnId="{ABB9380C-E197-43BA-95E5-81152B5E75C3}">
      <dgm:prSet/>
      <dgm:spPr/>
      <dgm:t>
        <a:bodyPr/>
        <a:lstStyle/>
        <a:p>
          <a:endParaRPr lang="en-US" sz="2800"/>
        </a:p>
      </dgm:t>
    </dgm:pt>
    <dgm:pt modelId="{910FDAA1-28AD-4AA8-A83B-85124EA9476A}">
      <dgm:prSet phldrT="[Text]" custT="1"/>
      <dgm:spPr/>
      <dgm:t>
        <a:bodyPr/>
        <a:lstStyle/>
        <a:p>
          <a:r>
            <a:rPr lang="en-US" sz="1800" dirty="0" smtClean="0"/>
            <a:t>Raise ownership</a:t>
          </a:r>
          <a:endParaRPr lang="en-US" sz="1800" dirty="0"/>
        </a:p>
      </dgm:t>
    </dgm:pt>
    <dgm:pt modelId="{5EA83E75-4857-4671-BC86-26E5B4CA389F}" type="parTrans" cxnId="{26A61E68-3BF2-476C-99C6-B8397CC6EFA0}">
      <dgm:prSet/>
      <dgm:spPr/>
      <dgm:t>
        <a:bodyPr/>
        <a:lstStyle/>
        <a:p>
          <a:endParaRPr lang="en-US"/>
        </a:p>
      </dgm:t>
    </dgm:pt>
    <dgm:pt modelId="{DE3EB6BC-C5E7-4907-9524-BB306B6070B3}" type="sibTrans" cxnId="{26A61E68-3BF2-476C-99C6-B8397CC6EFA0}">
      <dgm:prSet/>
      <dgm:spPr/>
      <dgm:t>
        <a:bodyPr/>
        <a:lstStyle/>
        <a:p>
          <a:endParaRPr lang="en-US"/>
        </a:p>
      </dgm:t>
    </dgm:pt>
    <dgm:pt modelId="{E15E907C-B33B-4022-A328-1CE0C4879A45}">
      <dgm:prSet phldrT="[Text]" custT="1"/>
      <dgm:spPr/>
      <dgm:t>
        <a:bodyPr/>
        <a:lstStyle/>
        <a:p>
          <a:r>
            <a:rPr lang="en-US" sz="1800" dirty="0" smtClean="0"/>
            <a:t>Measure the progress </a:t>
          </a:r>
          <a:endParaRPr lang="en-US" sz="1800" dirty="0"/>
        </a:p>
      </dgm:t>
    </dgm:pt>
    <dgm:pt modelId="{407B1F5F-214B-4C89-B2CC-F8FD74B47CC6}" type="parTrans" cxnId="{1918F944-2DAB-4D6A-9AEA-2AA06590FA3D}">
      <dgm:prSet/>
      <dgm:spPr/>
    </dgm:pt>
    <dgm:pt modelId="{7B8C75E4-1473-4BC6-A2D6-88C37D1B643A}" type="sibTrans" cxnId="{1918F944-2DAB-4D6A-9AEA-2AA06590FA3D}">
      <dgm:prSet/>
      <dgm:spPr/>
    </dgm:pt>
    <dgm:pt modelId="{DBE5DCA5-3F4F-4E9D-BE1D-2515CB900400}" type="pres">
      <dgm:prSet presAssocID="{2A3962B0-6302-4253-A950-48BD1A9BAAD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53C2FA-EAB5-4178-97A1-936A3736E522}" type="pres">
      <dgm:prSet presAssocID="{CE75D342-F6CF-4CE7-B273-76847D36DAD1}" presName="composite" presStyleCnt="0"/>
      <dgm:spPr/>
    </dgm:pt>
    <dgm:pt modelId="{16897747-4781-47D2-84F8-3DF518F5C967}" type="pres">
      <dgm:prSet presAssocID="{CE75D342-F6CF-4CE7-B273-76847D36DAD1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52FA0-3FCE-4375-946E-EA2A5D46FD2A}" type="pres">
      <dgm:prSet presAssocID="{CE75D342-F6CF-4CE7-B273-76847D36DAD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FD2FA-6766-4C0E-AD15-188760433FCB}" type="pres">
      <dgm:prSet presAssocID="{CE75D342-F6CF-4CE7-B273-76847D36DAD1}" presName="Accent" presStyleLbl="parChTrans1D1" presStyleIdx="0" presStyleCnt="3"/>
      <dgm:spPr/>
    </dgm:pt>
    <dgm:pt modelId="{11205E37-43F8-4CFA-86E3-8DDC2A1E8047}" type="pres">
      <dgm:prSet presAssocID="{CE75D342-F6CF-4CE7-B273-76847D36DAD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70243-6A90-4A1E-AEF5-B520E8FBB193}" type="pres">
      <dgm:prSet presAssocID="{E9467207-C002-4DF2-B9DB-C6B70C778B74}" presName="sibTrans" presStyleCnt="0"/>
      <dgm:spPr/>
    </dgm:pt>
    <dgm:pt modelId="{58A11BC5-878D-4469-AC5C-43E35E9CBE42}" type="pres">
      <dgm:prSet presAssocID="{800279B1-9046-47E4-8B3E-65FCA24AC6F1}" presName="composite" presStyleCnt="0"/>
      <dgm:spPr/>
    </dgm:pt>
    <dgm:pt modelId="{77CF0249-A75C-4D1B-BA3C-B1A52B193E85}" type="pres">
      <dgm:prSet presAssocID="{800279B1-9046-47E4-8B3E-65FCA24AC6F1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7237D-B470-4C9F-868C-FC53CE4B7D07}" type="pres">
      <dgm:prSet presAssocID="{800279B1-9046-47E4-8B3E-65FCA24AC6F1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3C648-1520-4EB3-AB07-9AD61A2E27CC}" type="pres">
      <dgm:prSet presAssocID="{800279B1-9046-47E4-8B3E-65FCA24AC6F1}" presName="Accent" presStyleLbl="parChTrans1D1" presStyleIdx="1" presStyleCnt="3"/>
      <dgm:spPr/>
    </dgm:pt>
    <dgm:pt modelId="{D006A9AB-7E3E-4F12-A24B-FD1663054178}" type="pres">
      <dgm:prSet presAssocID="{800279B1-9046-47E4-8B3E-65FCA24AC6F1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41329-B2A1-4BA5-ABEF-A1917CE956A4}" type="pres">
      <dgm:prSet presAssocID="{CC6294CB-D3F9-4BD9-B79D-E039A08799C7}" presName="sibTrans" presStyleCnt="0"/>
      <dgm:spPr/>
    </dgm:pt>
    <dgm:pt modelId="{972809A1-B4B2-49AE-ACA5-37BB94CBE3FE}" type="pres">
      <dgm:prSet presAssocID="{21B26637-14C5-44F9-A4A4-25B7C0F04C34}" presName="composite" presStyleCnt="0"/>
      <dgm:spPr/>
    </dgm:pt>
    <dgm:pt modelId="{1B7565EB-D4EB-4A0B-91D3-158513D0CDB7}" type="pres">
      <dgm:prSet presAssocID="{21B26637-14C5-44F9-A4A4-25B7C0F04C3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3D17A-1B41-4EB9-8DF1-496902CE4E6C}" type="pres">
      <dgm:prSet presAssocID="{21B26637-14C5-44F9-A4A4-25B7C0F04C3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2B04A-9460-4C37-9C6F-2D365476F791}" type="pres">
      <dgm:prSet presAssocID="{21B26637-14C5-44F9-A4A4-25B7C0F04C34}" presName="Accent" presStyleLbl="parChTrans1D1" presStyleIdx="2" presStyleCnt="3"/>
      <dgm:spPr/>
    </dgm:pt>
    <dgm:pt modelId="{72AAAEE0-07BD-42F8-9C44-7182F063EB32}" type="pres">
      <dgm:prSet presAssocID="{21B26637-14C5-44F9-A4A4-25B7C0F04C34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40D75A-74F8-4615-8A11-9002ECC0348E}" type="presOf" srcId="{910FDAA1-28AD-4AA8-A83B-85124EA9476A}" destId="{72AAAEE0-07BD-42F8-9C44-7182F063EB32}" srcOrd="0" destOrd="2" presId="urn:microsoft.com/office/officeart/2011/layout/TabList"/>
    <dgm:cxn modelId="{03668CAF-B923-4382-BE18-016386068EDE}" type="presOf" srcId="{1021AF6A-043C-4AA5-B41B-42A2C8CE7B62}" destId="{72AAAEE0-07BD-42F8-9C44-7182F063EB32}" srcOrd="0" destOrd="4" presId="urn:microsoft.com/office/officeart/2011/layout/TabList"/>
    <dgm:cxn modelId="{28B9877E-8913-43E2-8247-D05EDFD9B9D8}" srcId="{CE75D342-F6CF-4CE7-B273-76847D36DAD1}" destId="{108C16C7-13CC-4DD6-993F-A34FF5EE2EAF}" srcOrd="0" destOrd="0" parTransId="{A1F081CF-7612-4E1C-B5FF-D9E6780B8A41}" sibTransId="{CB7FA47D-4E95-41EE-9531-F1A490D1A165}"/>
    <dgm:cxn modelId="{8284D36A-E237-426B-AE18-1D99DCA2C4F5}" type="presOf" srcId="{2C0D9DB1-CA36-4E34-A107-836B25052B62}" destId="{D006A9AB-7E3E-4F12-A24B-FD1663054178}" srcOrd="0" destOrd="0" presId="urn:microsoft.com/office/officeart/2011/layout/TabList"/>
    <dgm:cxn modelId="{A57C571A-4F47-40D0-8CB8-087D460594E9}" type="presOf" srcId="{7B6FDFBB-5745-4046-89CB-C1DBD8804385}" destId="{72AAAEE0-07BD-42F8-9C44-7182F063EB32}" srcOrd="0" destOrd="0" presId="urn:microsoft.com/office/officeart/2011/layout/TabList"/>
    <dgm:cxn modelId="{AB04A440-6B9B-45EF-8846-CD26BDC25442}" srcId="{21B26637-14C5-44F9-A4A4-25B7C0F04C34}" destId="{1021AF6A-043C-4AA5-B41B-42A2C8CE7B62}" srcOrd="5" destOrd="0" parTransId="{0D2794B7-B5CA-422B-9853-A278258D41F3}" sibTransId="{9DF3C8F9-5B5C-4D2D-9602-3FF6E041DB4E}"/>
    <dgm:cxn modelId="{3278EC12-9BB5-4EB9-883C-85978C7EC0ED}" type="presOf" srcId="{4F4C43C4-03AE-4A55-B742-FEEE500516A5}" destId="{72AAAEE0-07BD-42F8-9C44-7182F063EB32}" srcOrd="0" destOrd="1" presId="urn:microsoft.com/office/officeart/2011/layout/TabList"/>
    <dgm:cxn modelId="{4162072C-B8BA-48E0-92C4-1D93368C05C1}" srcId="{2A3962B0-6302-4253-A950-48BD1A9BAAD6}" destId="{800279B1-9046-47E4-8B3E-65FCA24AC6F1}" srcOrd="1" destOrd="0" parTransId="{B023D8F8-37D4-4CF8-9B19-1F4A92F6545C}" sibTransId="{CC6294CB-D3F9-4BD9-B79D-E039A08799C7}"/>
    <dgm:cxn modelId="{DB7009DB-3E50-46BA-BDAF-BDE5F590E578}" srcId="{21B26637-14C5-44F9-A4A4-25B7C0F04C34}" destId="{D8CEE352-34F6-40CD-AFBE-761118F19CFD}" srcOrd="4" destOrd="0" parTransId="{CA7C7556-64B5-4D0C-8D25-A0BAA2AE0A51}" sibTransId="{5BF05974-3EF7-4A85-938D-202EBC0B335F}"/>
    <dgm:cxn modelId="{613F5BE0-8E3D-48A6-AAA3-34F76F02A9F6}" type="presOf" srcId="{6A104F23-0F46-49B4-B6AE-25DDF4B3E831}" destId="{77CF0249-A75C-4D1B-BA3C-B1A52B193E85}" srcOrd="0" destOrd="0" presId="urn:microsoft.com/office/officeart/2011/layout/TabList"/>
    <dgm:cxn modelId="{1918F944-2DAB-4D6A-9AEA-2AA06590FA3D}" srcId="{21B26637-14C5-44F9-A4A4-25B7C0F04C34}" destId="{E15E907C-B33B-4022-A328-1CE0C4879A45}" srcOrd="6" destOrd="0" parTransId="{407B1F5F-214B-4C89-B2CC-F8FD74B47CC6}" sibTransId="{7B8C75E4-1473-4BC6-A2D6-88C37D1B643A}"/>
    <dgm:cxn modelId="{BAC11754-9F99-4C11-9C58-B9DCD7A6730F}" srcId="{CE75D342-F6CF-4CE7-B273-76847D36DAD1}" destId="{83E1C3BD-E78F-458B-A9D2-EEA2D120EB33}" srcOrd="1" destOrd="0" parTransId="{D236EC03-2F07-49D5-98EE-3DC71A48C399}" sibTransId="{1EC4E122-4732-45C0-8D29-07B789B96F77}"/>
    <dgm:cxn modelId="{95000C9F-ECAE-4875-8143-9437774A541E}" srcId="{21B26637-14C5-44F9-A4A4-25B7C0F04C34}" destId="{AC276438-711B-4790-A934-985F53D895C0}" srcOrd="0" destOrd="0" parTransId="{970A4A9B-2BCB-4AA0-8472-8834330A16B1}" sibTransId="{25240549-4F4D-429C-B33B-BAD97A62E634}"/>
    <dgm:cxn modelId="{1B15E600-9F0F-4FD3-AA9B-971E6279B6AA}" srcId="{2A3962B0-6302-4253-A950-48BD1A9BAAD6}" destId="{CE75D342-F6CF-4CE7-B273-76847D36DAD1}" srcOrd="0" destOrd="0" parTransId="{E9037487-1B63-45FF-B8CD-352BC64FD558}" sibTransId="{E9467207-C002-4DF2-B9DB-C6B70C778B74}"/>
    <dgm:cxn modelId="{9A18D522-D83B-4743-9158-3850A98ABD1F}" srcId="{800279B1-9046-47E4-8B3E-65FCA24AC6F1}" destId="{6A104F23-0F46-49B4-B6AE-25DDF4B3E831}" srcOrd="0" destOrd="0" parTransId="{8D424105-270E-4834-BFC7-5F96FF5133AF}" sibTransId="{1D236332-B969-44DB-8F9E-AADB94ACDFBE}"/>
    <dgm:cxn modelId="{ABF44FB0-D11C-4F53-9F2B-E310FC390AEB}" type="presOf" srcId="{CE75D342-F6CF-4CE7-B273-76847D36DAD1}" destId="{5BA52FA0-3FCE-4375-946E-EA2A5D46FD2A}" srcOrd="0" destOrd="0" presId="urn:microsoft.com/office/officeart/2011/layout/TabList"/>
    <dgm:cxn modelId="{6036881F-70F1-49CA-AE4F-71508B1ECDB3}" type="presOf" srcId="{800279B1-9046-47E4-8B3E-65FCA24AC6F1}" destId="{1B77237D-B470-4C9F-868C-FC53CE4B7D07}" srcOrd="0" destOrd="0" presId="urn:microsoft.com/office/officeart/2011/layout/TabList"/>
    <dgm:cxn modelId="{D494D4BF-0941-4870-AA6E-3341DBD96BA4}" type="presOf" srcId="{21B26637-14C5-44F9-A4A4-25B7C0F04C34}" destId="{A363D17A-1B41-4EB9-8DF1-496902CE4E6C}" srcOrd="0" destOrd="0" presId="urn:microsoft.com/office/officeart/2011/layout/TabList"/>
    <dgm:cxn modelId="{78423B02-18B3-41C5-B7E7-D4F4E3A17C0D}" srcId="{800279B1-9046-47E4-8B3E-65FCA24AC6F1}" destId="{2C0D9DB1-CA36-4E34-A107-836B25052B62}" srcOrd="1" destOrd="0" parTransId="{FF5A1A9F-63C3-4DD9-BCA5-EEF92DBA9BBF}" sibTransId="{BBB6A73F-6AEA-4EBC-BDC1-45D5336AA947}"/>
    <dgm:cxn modelId="{ABB9380C-E197-43BA-95E5-81152B5E75C3}" srcId="{21B26637-14C5-44F9-A4A4-25B7C0F04C34}" destId="{7B6FDFBB-5745-4046-89CB-C1DBD8804385}" srcOrd="1" destOrd="0" parTransId="{0D09D8B8-F2E5-4459-B7DF-F4E04A0FEBFC}" sibTransId="{EDF29316-0E19-4A70-B1D5-E212ACB9F506}"/>
    <dgm:cxn modelId="{3C57A047-F209-4F74-83FB-C1B4DD9AF97F}" srcId="{21B26637-14C5-44F9-A4A4-25B7C0F04C34}" destId="{4F4C43C4-03AE-4A55-B742-FEEE500516A5}" srcOrd="2" destOrd="0" parTransId="{224FD927-921E-4B0F-B0B0-D8867BE2286E}" sibTransId="{63629493-457B-4B44-978F-B5BDC122F13E}"/>
    <dgm:cxn modelId="{AAA44BAC-FB30-4B9C-ABB3-94F9C74BDED1}" type="presOf" srcId="{E15E907C-B33B-4022-A328-1CE0C4879A45}" destId="{72AAAEE0-07BD-42F8-9C44-7182F063EB32}" srcOrd="0" destOrd="5" presId="urn:microsoft.com/office/officeart/2011/layout/TabList"/>
    <dgm:cxn modelId="{26A61E68-3BF2-476C-99C6-B8397CC6EFA0}" srcId="{21B26637-14C5-44F9-A4A4-25B7C0F04C34}" destId="{910FDAA1-28AD-4AA8-A83B-85124EA9476A}" srcOrd="3" destOrd="0" parTransId="{5EA83E75-4857-4671-BC86-26E5B4CA389F}" sibTransId="{DE3EB6BC-C5E7-4907-9524-BB306B6070B3}"/>
    <dgm:cxn modelId="{08AE0963-7606-4D3D-8BCA-93E355D41C06}" srcId="{21B26637-14C5-44F9-A4A4-25B7C0F04C34}" destId="{8F50DE36-DED6-4FEA-94AF-6EB7AAFDE128}" srcOrd="7" destOrd="0" parTransId="{D3B712E4-5C85-42CC-8404-420844B36388}" sibTransId="{B350D501-CCDF-4283-9F7A-F82BAE1E95D5}"/>
    <dgm:cxn modelId="{9C222024-F8EA-45FD-987B-FAAC47229515}" type="presOf" srcId="{108C16C7-13CC-4DD6-993F-A34FF5EE2EAF}" destId="{16897747-4781-47D2-84F8-3DF518F5C967}" srcOrd="0" destOrd="0" presId="urn:microsoft.com/office/officeart/2011/layout/TabList"/>
    <dgm:cxn modelId="{B8C2FBEE-C6AB-484B-A59B-D9DBD5086DA3}" type="presOf" srcId="{2A3962B0-6302-4253-A950-48BD1A9BAAD6}" destId="{DBE5DCA5-3F4F-4E9D-BE1D-2515CB900400}" srcOrd="0" destOrd="0" presId="urn:microsoft.com/office/officeart/2011/layout/TabList"/>
    <dgm:cxn modelId="{76F9D662-F95D-4A49-AEA2-B0F6C140DB76}" type="presOf" srcId="{83E1C3BD-E78F-458B-A9D2-EEA2D120EB33}" destId="{11205E37-43F8-4CFA-86E3-8DDC2A1E8047}" srcOrd="0" destOrd="0" presId="urn:microsoft.com/office/officeart/2011/layout/TabList"/>
    <dgm:cxn modelId="{C13FFDEF-F736-4369-BDA7-9C6C9858263E}" type="presOf" srcId="{AC276438-711B-4790-A934-985F53D895C0}" destId="{1B7565EB-D4EB-4A0B-91D3-158513D0CDB7}" srcOrd="0" destOrd="0" presId="urn:microsoft.com/office/officeart/2011/layout/TabList"/>
    <dgm:cxn modelId="{4C2B4F9C-5211-416F-9134-38A15921C06A}" type="presOf" srcId="{D8CEE352-34F6-40CD-AFBE-761118F19CFD}" destId="{72AAAEE0-07BD-42F8-9C44-7182F063EB32}" srcOrd="0" destOrd="3" presId="urn:microsoft.com/office/officeart/2011/layout/TabList"/>
    <dgm:cxn modelId="{1334E1D4-297A-4C9C-A154-6F9B456113C9}" type="presOf" srcId="{8F50DE36-DED6-4FEA-94AF-6EB7AAFDE128}" destId="{72AAAEE0-07BD-42F8-9C44-7182F063EB32}" srcOrd="0" destOrd="6" presId="urn:microsoft.com/office/officeart/2011/layout/TabList"/>
    <dgm:cxn modelId="{C9B225CB-6E2F-417B-8E1F-4EEA16311B59}" srcId="{2A3962B0-6302-4253-A950-48BD1A9BAAD6}" destId="{21B26637-14C5-44F9-A4A4-25B7C0F04C34}" srcOrd="2" destOrd="0" parTransId="{039B164A-BB78-4720-883B-41E73D7224E7}" sibTransId="{D701E963-68F4-471D-A320-2878A24AC918}"/>
    <dgm:cxn modelId="{25334FE4-3455-4EA6-84C4-63701CD58239}" type="presParOf" srcId="{DBE5DCA5-3F4F-4E9D-BE1D-2515CB900400}" destId="{5553C2FA-EAB5-4178-97A1-936A3736E522}" srcOrd="0" destOrd="0" presId="urn:microsoft.com/office/officeart/2011/layout/TabList"/>
    <dgm:cxn modelId="{A2EFAC50-C860-45DC-8F01-D268E0875167}" type="presParOf" srcId="{5553C2FA-EAB5-4178-97A1-936A3736E522}" destId="{16897747-4781-47D2-84F8-3DF518F5C967}" srcOrd="0" destOrd="0" presId="urn:microsoft.com/office/officeart/2011/layout/TabList"/>
    <dgm:cxn modelId="{065D0B5B-4C61-4F85-B27F-B05C6D03843E}" type="presParOf" srcId="{5553C2FA-EAB5-4178-97A1-936A3736E522}" destId="{5BA52FA0-3FCE-4375-946E-EA2A5D46FD2A}" srcOrd="1" destOrd="0" presId="urn:microsoft.com/office/officeart/2011/layout/TabList"/>
    <dgm:cxn modelId="{A4AED490-51A9-4CC8-91BB-DC235910E944}" type="presParOf" srcId="{5553C2FA-EAB5-4178-97A1-936A3736E522}" destId="{E79FD2FA-6766-4C0E-AD15-188760433FCB}" srcOrd="2" destOrd="0" presId="urn:microsoft.com/office/officeart/2011/layout/TabList"/>
    <dgm:cxn modelId="{9729EE33-F525-4F4E-9825-2ACF3B3CA687}" type="presParOf" srcId="{DBE5DCA5-3F4F-4E9D-BE1D-2515CB900400}" destId="{11205E37-43F8-4CFA-86E3-8DDC2A1E8047}" srcOrd="1" destOrd="0" presId="urn:microsoft.com/office/officeart/2011/layout/TabList"/>
    <dgm:cxn modelId="{1CB662A5-3F87-46ED-A4DE-A8904071CE29}" type="presParOf" srcId="{DBE5DCA5-3F4F-4E9D-BE1D-2515CB900400}" destId="{8F270243-6A90-4A1E-AEF5-B520E8FBB193}" srcOrd="2" destOrd="0" presId="urn:microsoft.com/office/officeart/2011/layout/TabList"/>
    <dgm:cxn modelId="{2E19EC58-8FCA-484A-811A-53C59EDCC1C0}" type="presParOf" srcId="{DBE5DCA5-3F4F-4E9D-BE1D-2515CB900400}" destId="{58A11BC5-878D-4469-AC5C-43E35E9CBE42}" srcOrd="3" destOrd="0" presId="urn:microsoft.com/office/officeart/2011/layout/TabList"/>
    <dgm:cxn modelId="{8D935DE6-52D0-46B6-B9D1-745E0A0C0250}" type="presParOf" srcId="{58A11BC5-878D-4469-AC5C-43E35E9CBE42}" destId="{77CF0249-A75C-4D1B-BA3C-B1A52B193E85}" srcOrd="0" destOrd="0" presId="urn:microsoft.com/office/officeart/2011/layout/TabList"/>
    <dgm:cxn modelId="{0C512DE7-FBDE-4A4E-B8A4-251B7214BA00}" type="presParOf" srcId="{58A11BC5-878D-4469-AC5C-43E35E9CBE42}" destId="{1B77237D-B470-4C9F-868C-FC53CE4B7D07}" srcOrd="1" destOrd="0" presId="urn:microsoft.com/office/officeart/2011/layout/TabList"/>
    <dgm:cxn modelId="{B8FF6FF8-7AA2-46C2-B9FF-D915742C21B3}" type="presParOf" srcId="{58A11BC5-878D-4469-AC5C-43E35E9CBE42}" destId="{97A3C648-1520-4EB3-AB07-9AD61A2E27CC}" srcOrd="2" destOrd="0" presId="urn:microsoft.com/office/officeart/2011/layout/TabList"/>
    <dgm:cxn modelId="{226F8F13-6C4B-4103-A385-94E948DB70A3}" type="presParOf" srcId="{DBE5DCA5-3F4F-4E9D-BE1D-2515CB900400}" destId="{D006A9AB-7E3E-4F12-A24B-FD1663054178}" srcOrd="4" destOrd="0" presId="urn:microsoft.com/office/officeart/2011/layout/TabList"/>
    <dgm:cxn modelId="{716A1365-9AC3-4017-8185-CA79AE1C5AA9}" type="presParOf" srcId="{DBE5DCA5-3F4F-4E9D-BE1D-2515CB900400}" destId="{1C541329-B2A1-4BA5-ABEF-A1917CE956A4}" srcOrd="5" destOrd="0" presId="urn:microsoft.com/office/officeart/2011/layout/TabList"/>
    <dgm:cxn modelId="{80287531-CC20-4715-BD3C-A2FEAFBC2274}" type="presParOf" srcId="{DBE5DCA5-3F4F-4E9D-BE1D-2515CB900400}" destId="{972809A1-B4B2-49AE-ACA5-37BB94CBE3FE}" srcOrd="6" destOrd="0" presId="urn:microsoft.com/office/officeart/2011/layout/TabList"/>
    <dgm:cxn modelId="{E7145B76-FCC9-4ADA-800A-C57F0723AA9B}" type="presParOf" srcId="{972809A1-B4B2-49AE-ACA5-37BB94CBE3FE}" destId="{1B7565EB-D4EB-4A0B-91D3-158513D0CDB7}" srcOrd="0" destOrd="0" presId="urn:microsoft.com/office/officeart/2011/layout/TabList"/>
    <dgm:cxn modelId="{E6911338-8FB5-4D28-BBFB-3FFC532FD14A}" type="presParOf" srcId="{972809A1-B4B2-49AE-ACA5-37BB94CBE3FE}" destId="{A363D17A-1B41-4EB9-8DF1-496902CE4E6C}" srcOrd="1" destOrd="0" presId="urn:microsoft.com/office/officeart/2011/layout/TabList"/>
    <dgm:cxn modelId="{BBE02CD4-1FDD-445C-B17F-6D2DE2881C92}" type="presParOf" srcId="{972809A1-B4B2-49AE-ACA5-37BB94CBE3FE}" destId="{ED82B04A-9460-4C37-9C6F-2D365476F791}" srcOrd="2" destOrd="0" presId="urn:microsoft.com/office/officeart/2011/layout/TabList"/>
    <dgm:cxn modelId="{2A1ACC78-0F25-4498-B3F5-A3EDC54A111B}" type="presParOf" srcId="{DBE5DCA5-3F4F-4E9D-BE1D-2515CB900400}" destId="{72AAAEE0-07BD-42F8-9C44-7182F063EB32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300C28-E343-49C7-B305-499DB3AF095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67EC12-DA9A-4667-AFCD-B0FDF55469F2}">
      <dgm:prSet phldrT="[Text]" custT="1"/>
      <dgm:spPr/>
      <dgm:t>
        <a:bodyPr/>
        <a:lstStyle/>
        <a:p>
          <a:r>
            <a:rPr lang="en-US" sz="2800" b="1" dirty="0" smtClean="0"/>
            <a:t>NSFE</a:t>
          </a:r>
          <a:endParaRPr lang="en-US" sz="2800" b="1" dirty="0"/>
        </a:p>
      </dgm:t>
    </dgm:pt>
    <dgm:pt modelId="{39BC7B3F-4DC0-4AB2-8524-0329B1CC9DD6}" type="parTrans" cxnId="{1CC24859-C120-40BD-BE57-FB212C764C64}">
      <dgm:prSet/>
      <dgm:spPr/>
      <dgm:t>
        <a:bodyPr/>
        <a:lstStyle/>
        <a:p>
          <a:endParaRPr lang="en-US" sz="4400" b="1"/>
        </a:p>
      </dgm:t>
    </dgm:pt>
    <dgm:pt modelId="{44B10033-E78A-40E6-944B-ADFB3BE367F4}" type="sibTrans" cxnId="{1CC24859-C120-40BD-BE57-FB212C764C64}">
      <dgm:prSet/>
      <dgm:spPr/>
      <dgm:t>
        <a:bodyPr/>
        <a:lstStyle/>
        <a:p>
          <a:endParaRPr lang="en-US" sz="4400" b="1"/>
        </a:p>
      </dgm:t>
    </dgm:pt>
    <dgm:pt modelId="{CEA07719-184F-4D1B-9E86-BA7A4AF18EEB}">
      <dgm:prSet phldrT="[Text]" custT="1"/>
      <dgm:spPr/>
      <dgm:t>
        <a:bodyPr/>
        <a:lstStyle/>
        <a:p>
          <a:r>
            <a:rPr lang="en-US" sz="2000" b="1" dirty="0" smtClean="0"/>
            <a:t>Stakeholder Management system</a:t>
          </a:r>
          <a:endParaRPr lang="en-US" sz="2000" b="1" dirty="0"/>
        </a:p>
      </dgm:t>
    </dgm:pt>
    <dgm:pt modelId="{771206D5-B499-4CA1-ABA5-31A3FF475831}" type="parTrans" cxnId="{DF8E4290-1D51-41EB-A8F7-71EF7BCE4F56}">
      <dgm:prSet/>
      <dgm:spPr/>
      <dgm:t>
        <a:bodyPr/>
        <a:lstStyle/>
        <a:p>
          <a:endParaRPr lang="en-US" sz="4400" b="1"/>
        </a:p>
      </dgm:t>
    </dgm:pt>
    <dgm:pt modelId="{BF71E5D5-A0D8-4D76-A7A0-57CCD0A71C37}" type="sibTrans" cxnId="{DF8E4290-1D51-41EB-A8F7-71EF7BCE4F56}">
      <dgm:prSet/>
      <dgm:spPr/>
      <dgm:t>
        <a:bodyPr/>
        <a:lstStyle/>
        <a:p>
          <a:endParaRPr lang="en-US" sz="4400" b="1"/>
        </a:p>
      </dgm:t>
    </dgm:pt>
    <dgm:pt modelId="{9E367EFE-4B8E-4282-878F-DAFF559D649B}">
      <dgm:prSet phldrT="[Text]" custT="1"/>
      <dgm:spPr/>
      <dgm:t>
        <a:bodyPr/>
        <a:lstStyle/>
        <a:p>
          <a:r>
            <a:rPr lang="en-US" sz="2000" b="1" dirty="0" smtClean="0"/>
            <a:t>Monitoring,  Evaluation, Research</a:t>
          </a:r>
          <a:endParaRPr lang="en-US" sz="2000" b="1" dirty="0"/>
        </a:p>
      </dgm:t>
    </dgm:pt>
    <dgm:pt modelId="{FE954F48-CC8E-47DC-A49E-38837247BDCE}" type="parTrans" cxnId="{45481D09-AF4F-457F-B6DE-AED5DFBAA3E0}">
      <dgm:prSet/>
      <dgm:spPr/>
      <dgm:t>
        <a:bodyPr/>
        <a:lstStyle/>
        <a:p>
          <a:endParaRPr lang="en-US" sz="4400" b="1"/>
        </a:p>
      </dgm:t>
    </dgm:pt>
    <dgm:pt modelId="{89FF3EA5-EB98-412F-A7F8-23D3265C541B}" type="sibTrans" cxnId="{45481D09-AF4F-457F-B6DE-AED5DFBAA3E0}">
      <dgm:prSet/>
      <dgm:spPr/>
      <dgm:t>
        <a:bodyPr/>
        <a:lstStyle/>
        <a:p>
          <a:endParaRPr lang="en-US" sz="4400" b="1"/>
        </a:p>
      </dgm:t>
    </dgm:pt>
    <dgm:pt modelId="{AC01EC45-01EE-4978-9544-37ED7D852A33}">
      <dgm:prSet custT="1"/>
      <dgm:spPr/>
      <dgm:t>
        <a:bodyPr/>
        <a:lstStyle/>
        <a:p>
          <a:r>
            <a:rPr lang="en-US" sz="2000" b="1" dirty="0" smtClean="0"/>
            <a:t>Cooperation Mechanism</a:t>
          </a:r>
          <a:endParaRPr lang="en-US" sz="2000" b="1" dirty="0"/>
        </a:p>
      </dgm:t>
    </dgm:pt>
    <dgm:pt modelId="{C4CE3F09-2425-4069-B2C9-7F24D82FCB23}" type="parTrans" cxnId="{1C8E91B7-841F-49B5-AA64-CE3B5EEAC098}">
      <dgm:prSet/>
      <dgm:spPr/>
      <dgm:t>
        <a:bodyPr/>
        <a:lstStyle/>
        <a:p>
          <a:endParaRPr lang="en-US" sz="4400" b="1"/>
        </a:p>
      </dgm:t>
    </dgm:pt>
    <dgm:pt modelId="{9F8A3E1C-91F6-410B-A288-3FFE431C325E}" type="sibTrans" cxnId="{1C8E91B7-841F-49B5-AA64-CE3B5EEAC098}">
      <dgm:prSet/>
      <dgm:spPr/>
      <dgm:t>
        <a:bodyPr/>
        <a:lstStyle/>
        <a:p>
          <a:endParaRPr lang="en-US" sz="4400" b="1"/>
        </a:p>
      </dgm:t>
    </dgm:pt>
    <dgm:pt modelId="{60AAFD34-9D3B-469C-8A17-0E2B2EEA791D}">
      <dgm:prSet phldrT="[Text]" custT="1"/>
      <dgm:spPr/>
      <dgm:t>
        <a:bodyPr/>
        <a:lstStyle/>
        <a:p>
          <a:r>
            <a:rPr lang="en-US" sz="2000" b="1" dirty="0" smtClean="0"/>
            <a:t>Sustainable Funding</a:t>
          </a:r>
          <a:endParaRPr lang="en-US" sz="2000" b="1" dirty="0"/>
        </a:p>
      </dgm:t>
    </dgm:pt>
    <dgm:pt modelId="{28780191-1799-409D-84F1-5F9E7F77A87E}" type="parTrans" cxnId="{B4F8ED5B-36DB-4F34-89BB-4F32E72DDF5D}">
      <dgm:prSet/>
      <dgm:spPr/>
      <dgm:t>
        <a:bodyPr/>
        <a:lstStyle/>
        <a:p>
          <a:endParaRPr lang="en-US" sz="4400" b="1"/>
        </a:p>
      </dgm:t>
    </dgm:pt>
    <dgm:pt modelId="{C279B19A-CC06-4C1B-BB2B-C6C0A0484D4C}" type="sibTrans" cxnId="{B4F8ED5B-36DB-4F34-89BB-4F32E72DDF5D}">
      <dgm:prSet/>
      <dgm:spPr/>
      <dgm:t>
        <a:bodyPr/>
        <a:lstStyle/>
        <a:p>
          <a:endParaRPr lang="en-US" sz="4400" b="1"/>
        </a:p>
      </dgm:t>
    </dgm:pt>
    <dgm:pt modelId="{D02DFE8F-AD10-409C-8240-98C89A56088A}">
      <dgm:prSet custT="1"/>
      <dgm:spPr/>
      <dgm:t>
        <a:bodyPr/>
        <a:lstStyle/>
        <a:p>
          <a:r>
            <a:rPr lang="en-US" sz="2000" b="1" dirty="0" smtClean="0"/>
            <a:t>Institutional Setup</a:t>
          </a:r>
          <a:endParaRPr lang="en-US" sz="2000" b="1" dirty="0"/>
        </a:p>
      </dgm:t>
    </dgm:pt>
    <dgm:pt modelId="{CB3AF0F4-C60D-422F-BD9D-73A3EEE268CD}" type="parTrans" cxnId="{DC6A6B83-95F9-41E8-A376-D9B193DDDF70}">
      <dgm:prSet/>
      <dgm:spPr/>
      <dgm:t>
        <a:bodyPr/>
        <a:lstStyle/>
        <a:p>
          <a:endParaRPr lang="en-US" sz="4400" b="1"/>
        </a:p>
      </dgm:t>
    </dgm:pt>
    <dgm:pt modelId="{9E0AFAE8-3E60-473C-9430-1E71928E77F1}" type="sibTrans" cxnId="{DC6A6B83-95F9-41E8-A376-D9B193DDDF70}">
      <dgm:prSet/>
      <dgm:spPr/>
      <dgm:t>
        <a:bodyPr/>
        <a:lstStyle/>
        <a:p>
          <a:endParaRPr lang="en-US" sz="4400" b="1"/>
        </a:p>
      </dgm:t>
    </dgm:pt>
    <dgm:pt modelId="{820D4FBB-DE4F-4BAB-ACC6-2AA65621003E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Regulators</a:t>
          </a:r>
        </a:p>
        <a:p>
          <a:pPr>
            <a:spcAft>
              <a:spcPts val="0"/>
            </a:spcAft>
          </a:pPr>
          <a:r>
            <a:rPr lang="en-US" sz="2400" b="1" dirty="0" err="1" smtClean="0">
              <a:solidFill>
                <a:schemeClr val="tx1"/>
              </a:solidFill>
            </a:rPr>
            <a:t>Gov</a:t>
          </a:r>
          <a:r>
            <a:rPr lang="en-US" sz="2400" b="1" dirty="0" smtClean="0">
              <a:solidFill>
                <a:schemeClr val="tx1"/>
              </a:solidFill>
            </a:rPr>
            <a:t>-t</a:t>
          </a:r>
        </a:p>
        <a:p>
          <a:pPr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NGOs</a:t>
          </a:r>
        </a:p>
        <a:p>
          <a:pPr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Private</a:t>
          </a:r>
          <a:endParaRPr lang="en-US" sz="2400" b="1" dirty="0">
            <a:solidFill>
              <a:schemeClr val="tx1"/>
            </a:solidFill>
          </a:endParaRPr>
        </a:p>
      </dgm:t>
    </dgm:pt>
    <dgm:pt modelId="{E222937F-1764-4E79-8183-4D2AE9EA1186}" type="sibTrans" cxnId="{026AFC15-6A58-4594-A6D3-D9C45C7EB686}">
      <dgm:prSet/>
      <dgm:spPr/>
      <dgm:t>
        <a:bodyPr/>
        <a:lstStyle/>
        <a:p>
          <a:endParaRPr lang="en-US" sz="4400" b="1"/>
        </a:p>
      </dgm:t>
    </dgm:pt>
    <dgm:pt modelId="{9BE2352D-5C86-485C-AA0D-C8A79E7BF72E}" type="parTrans" cxnId="{026AFC15-6A58-4594-A6D3-D9C45C7EB686}">
      <dgm:prSet/>
      <dgm:spPr/>
      <dgm:t>
        <a:bodyPr/>
        <a:lstStyle/>
        <a:p>
          <a:endParaRPr lang="en-US" sz="4400" b="1"/>
        </a:p>
      </dgm:t>
    </dgm:pt>
    <dgm:pt modelId="{76986D96-342B-47EE-910F-288C4991EA65}" type="pres">
      <dgm:prSet presAssocID="{A8300C28-E343-49C7-B305-499DB3AF09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FE0A83-926F-4759-9588-0F9EA7E7FC09}" type="pres">
      <dgm:prSet presAssocID="{820D4FBB-DE4F-4BAB-ACC6-2AA65621003E}" presName="centerShape" presStyleLbl="node0" presStyleIdx="0" presStyleCnt="1"/>
      <dgm:spPr/>
      <dgm:t>
        <a:bodyPr/>
        <a:lstStyle/>
        <a:p>
          <a:endParaRPr lang="en-US"/>
        </a:p>
      </dgm:t>
    </dgm:pt>
    <dgm:pt modelId="{525CA1E7-D4A0-4453-93AB-CAEF93AC1911}" type="pres">
      <dgm:prSet presAssocID="{8F67EC12-DA9A-4667-AFCD-B0FDF55469F2}" presName="node" presStyleLbl="node1" presStyleIdx="0" presStyleCnt="6" custScaleX="153072" custScaleY="10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32D57-7C19-4E97-B034-09312CBD6616}" type="pres">
      <dgm:prSet presAssocID="{8F67EC12-DA9A-4667-AFCD-B0FDF55469F2}" presName="dummy" presStyleCnt="0"/>
      <dgm:spPr/>
    </dgm:pt>
    <dgm:pt modelId="{5A6ABB7E-6880-4792-9D9B-137008CA27B7}" type="pres">
      <dgm:prSet presAssocID="{44B10033-E78A-40E6-944B-ADFB3BE367F4}" presName="sibTrans" presStyleLbl="sibTrans2D1" presStyleIdx="0" presStyleCnt="6"/>
      <dgm:spPr/>
      <dgm:t>
        <a:bodyPr/>
        <a:lstStyle/>
        <a:p>
          <a:endParaRPr lang="en-US"/>
        </a:p>
      </dgm:t>
    </dgm:pt>
    <dgm:pt modelId="{5D1F5E02-F4A7-43AF-BD33-9F8A66273BB6}" type="pres">
      <dgm:prSet presAssocID="{D02DFE8F-AD10-409C-8240-98C89A56088A}" presName="node" presStyleLbl="node1" presStyleIdx="1" presStyleCnt="6" custScaleX="153072" custScaleY="10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80DA9-267C-4BCA-A6B5-12A7017E5178}" type="pres">
      <dgm:prSet presAssocID="{D02DFE8F-AD10-409C-8240-98C89A56088A}" presName="dummy" presStyleCnt="0"/>
      <dgm:spPr/>
    </dgm:pt>
    <dgm:pt modelId="{7F23273F-1CD7-462E-B453-FA2CC4EE88CE}" type="pres">
      <dgm:prSet presAssocID="{9E0AFAE8-3E60-473C-9430-1E71928E77F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88A2195-323C-47B0-A494-9E85A916ED04}" type="pres">
      <dgm:prSet presAssocID="{AC01EC45-01EE-4978-9544-37ED7D852A33}" presName="node" presStyleLbl="node1" presStyleIdx="2" presStyleCnt="6" custScaleX="153072" custScaleY="10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A1253-7EBD-4038-ACCC-7592F954395C}" type="pres">
      <dgm:prSet presAssocID="{AC01EC45-01EE-4978-9544-37ED7D852A33}" presName="dummy" presStyleCnt="0"/>
      <dgm:spPr/>
    </dgm:pt>
    <dgm:pt modelId="{C19FAD5A-C867-4C61-B3B2-3F78C325C5D7}" type="pres">
      <dgm:prSet presAssocID="{9F8A3E1C-91F6-410B-A288-3FFE431C325E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4CFB9E4-9609-48FE-910B-EB6A1F77B741}" type="pres">
      <dgm:prSet presAssocID="{CEA07719-184F-4D1B-9E86-BA7A4AF18EEB}" presName="node" presStyleLbl="node1" presStyleIdx="3" presStyleCnt="6" custScaleX="153072" custScaleY="10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4CA86-4F28-40E2-91DE-5EEADA02526D}" type="pres">
      <dgm:prSet presAssocID="{CEA07719-184F-4D1B-9E86-BA7A4AF18EEB}" presName="dummy" presStyleCnt="0"/>
      <dgm:spPr/>
    </dgm:pt>
    <dgm:pt modelId="{E6DF4394-2616-44D0-8B53-CD966716F9BF}" type="pres">
      <dgm:prSet presAssocID="{BF71E5D5-A0D8-4D76-A7A0-57CCD0A71C37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443C057-C1A4-4209-9B53-0690AE518A60}" type="pres">
      <dgm:prSet presAssocID="{60AAFD34-9D3B-469C-8A17-0E2B2EEA791D}" presName="node" presStyleLbl="node1" presStyleIdx="4" presStyleCnt="6" custScaleX="153072" custScaleY="10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E032E-7AE4-4D9A-85FC-4E8BBE813FDE}" type="pres">
      <dgm:prSet presAssocID="{60AAFD34-9D3B-469C-8A17-0E2B2EEA791D}" presName="dummy" presStyleCnt="0"/>
      <dgm:spPr/>
    </dgm:pt>
    <dgm:pt modelId="{774056D3-3182-439A-A6BB-61F32F0B1C88}" type="pres">
      <dgm:prSet presAssocID="{C279B19A-CC06-4C1B-BB2B-C6C0A0484D4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B4D3ACF-701B-4E7C-8F10-998F94999AC8}" type="pres">
      <dgm:prSet presAssocID="{9E367EFE-4B8E-4282-878F-DAFF559D649B}" presName="node" presStyleLbl="node1" presStyleIdx="5" presStyleCnt="6" custScaleX="153072" custScaleY="10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A78C9-B810-4464-812E-8FEB99F5EA6B}" type="pres">
      <dgm:prSet presAssocID="{9E367EFE-4B8E-4282-878F-DAFF559D649B}" presName="dummy" presStyleCnt="0"/>
      <dgm:spPr/>
    </dgm:pt>
    <dgm:pt modelId="{DFEBB201-EDB4-4CE6-9D6F-7A1C22574BCB}" type="pres">
      <dgm:prSet presAssocID="{89FF3EA5-EB98-412F-A7F8-23D3265C541B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26AFC15-6A58-4594-A6D3-D9C45C7EB686}" srcId="{A8300C28-E343-49C7-B305-499DB3AF0950}" destId="{820D4FBB-DE4F-4BAB-ACC6-2AA65621003E}" srcOrd="0" destOrd="0" parTransId="{9BE2352D-5C86-485C-AA0D-C8A79E7BF72E}" sibTransId="{E222937F-1764-4E79-8183-4D2AE9EA1186}"/>
    <dgm:cxn modelId="{9A2DFB19-CF3F-4E76-8BA8-94B320DEAAF0}" type="presOf" srcId="{44B10033-E78A-40E6-944B-ADFB3BE367F4}" destId="{5A6ABB7E-6880-4792-9D9B-137008CA27B7}" srcOrd="0" destOrd="0" presId="urn:microsoft.com/office/officeart/2005/8/layout/radial6"/>
    <dgm:cxn modelId="{45481D09-AF4F-457F-B6DE-AED5DFBAA3E0}" srcId="{820D4FBB-DE4F-4BAB-ACC6-2AA65621003E}" destId="{9E367EFE-4B8E-4282-878F-DAFF559D649B}" srcOrd="5" destOrd="0" parTransId="{FE954F48-CC8E-47DC-A49E-38837247BDCE}" sibTransId="{89FF3EA5-EB98-412F-A7F8-23D3265C541B}"/>
    <dgm:cxn modelId="{FC1DA6B1-BD3C-41A2-8AA6-CB18204BC327}" type="presOf" srcId="{9E367EFE-4B8E-4282-878F-DAFF559D649B}" destId="{3B4D3ACF-701B-4E7C-8F10-998F94999AC8}" srcOrd="0" destOrd="0" presId="urn:microsoft.com/office/officeart/2005/8/layout/radial6"/>
    <dgm:cxn modelId="{953515F6-36A9-49CF-BF4A-002A292B10E3}" type="presOf" srcId="{D02DFE8F-AD10-409C-8240-98C89A56088A}" destId="{5D1F5E02-F4A7-43AF-BD33-9F8A66273BB6}" srcOrd="0" destOrd="0" presId="urn:microsoft.com/office/officeart/2005/8/layout/radial6"/>
    <dgm:cxn modelId="{DF8E4290-1D51-41EB-A8F7-71EF7BCE4F56}" srcId="{820D4FBB-DE4F-4BAB-ACC6-2AA65621003E}" destId="{CEA07719-184F-4D1B-9E86-BA7A4AF18EEB}" srcOrd="3" destOrd="0" parTransId="{771206D5-B499-4CA1-ABA5-31A3FF475831}" sibTransId="{BF71E5D5-A0D8-4D76-A7A0-57CCD0A71C37}"/>
    <dgm:cxn modelId="{61F613DC-939F-407F-B1A9-F27345730F23}" type="presOf" srcId="{CEA07719-184F-4D1B-9E86-BA7A4AF18EEB}" destId="{34CFB9E4-9609-48FE-910B-EB6A1F77B741}" srcOrd="0" destOrd="0" presId="urn:microsoft.com/office/officeart/2005/8/layout/radial6"/>
    <dgm:cxn modelId="{7502D3C6-3F59-4490-ABEF-8A7078A65644}" type="presOf" srcId="{C279B19A-CC06-4C1B-BB2B-C6C0A0484D4C}" destId="{774056D3-3182-439A-A6BB-61F32F0B1C88}" srcOrd="0" destOrd="0" presId="urn:microsoft.com/office/officeart/2005/8/layout/radial6"/>
    <dgm:cxn modelId="{1C8E91B7-841F-49B5-AA64-CE3B5EEAC098}" srcId="{820D4FBB-DE4F-4BAB-ACC6-2AA65621003E}" destId="{AC01EC45-01EE-4978-9544-37ED7D852A33}" srcOrd="2" destOrd="0" parTransId="{C4CE3F09-2425-4069-B2C9-7F24D82FCB23}" sibTransId="{9F8A3E1C-91F6-410B-A288-3FFE431C325E}"/>
    <dgm:cxn modelId="{1E57AFE0-8FC6-4F8F-B4EC-E1E39C79E24C}" type="presOf" srcId="{820D4FBB-DE4F-4BAB-ACC6-2AA65621003E}" destId="{B0FE0A83-926F-4759-9588-0F9EA7E7FC09}" srcOrd="0" destOrd="0" presId="urn:microsoft.com/office/officeart/2005/8/layout/radial6"/>
    <dgm:cxn modelId="{B4F8ED5B-36DB-4F34-89BB-4F32E72DDF5D}" srcId="{820D4FBB-DE4F-4BAB-ACC6-2AA65621003E}" destId="{60AAFD34-9D3B-469C-8A17-0E2B2EEA791D}" srcOrd="4" destOrd="0" parTransId="{28780191-1799-409D-84F1-5F9E7F77A87E}" sibTransId="{C279B19A-CC06-4C1B-BB2B-C6C0A0484D4C}"/>
    <dgm:cxn modelId="{18779FAE-6D03-49FF-91D5-A3EE38B69A32}" type="presOf" srcId="{60AAFD34-9D3B-469C-8A17-0E2B2EEA791D}" destId="{0443C057-C1A4-4209-9B53-0690AE518A60}" srcOrd="0" destOrd="0" presId="urn:microsoft.com/office/officeart/2005/8/layout/radial6"/>
    <dgm:cxn modelId="{24B002F1-EB06-4BE6-BA60-FAF0FC4D6D91}" type="presOf" srcId="{8F67EC12-DA9A-4667-AFCD-B0FDF55469F2}" destId="{525CA1E7-D4A0-4453-93AB-CAEF93AC1911}" srcOrd="0" destOrd="0" presId="urn:microsoft.com/office/officeart/2005/8/layout/radial6"/>
    <dgm:cxn modelId="{BA268331-767A-43E5-B529-EA10484A3AC9}" type="presOf" srcId="{A8300C28-E343-49C7-B305-499DB3AF0950}" destId="{76986D96-342B-47EE-910F-288C4991EA65}" srcOrd="0" destOrd="0" presId="urn:microsoft.com/office/officeart/2005/8/layout/radial6"/>
    <dgm:cxn modelId="{410484F2-D53F-43A1-8B1C-98C1414965A1}" type="presOf" srcId="{89FF3EA5-EB98-412F-A7F8-23D3265C541B}" destId="{DFEBB201-EDB4-4CE6-9D6F-7A1C22574BCB}" srcOrd="0" destOrd="0" presId="urn:microsoft.com/office/officeart/2005/8/layout/radial6"/>
    <dgm:cxn modelId="{A0888AC2-D31E-4007-A285-8537419D976B}" type="presOf" srcId="{AC01EC45-01EE-4978-9544-37ED7D852A33}" destId="{F88A2195-323C-47B0-A494-9E85A916ED04}" srcOrd="0" destOrd="0" presId="urn:microsoft.com/office/officeart/2005/8/layout/radial6"/>
    <dgm:cxn modelId="{81670284-0DFD-4FAF-8575-D580A24010FE}" type="presOf" srcId="{BF71E5D5-A0D8-4D76-A7A0-57CCD0A71C37}" destId="{E6DF4394-2616-44D0-8B53-CD966716F9BF}" srcOrd="0" destOrd="0" presId="urn:microsoft.com/office/officeart/2005/8/layout/radial6"/>
    <dgm:cxn modelId="{DC6A6B83-95F9-41E8-A376-D9B193DDDF70}" srcId="{820D4FBB-DE4F-4BAB-ACC6-2AA65621003E}" destId="{D02DFE8F-AD10-409C-8240-98C89A56088A}" srcOrd="1" destOrd="0" parTransId="{CB3AF0F4-C60D-422F-BD9D-73A3EEE268CD}" sibTransId="{9E0AFAE8-3E60-473C-9430-1E71928E77F1}"/>
    <dgm:cxn modelId="{055D4E2B-5202-4769-ACE1-8862850F45F0}" type="presOf" srcId="{9F8A3E1C-91F6-410B-A288-3FFE431C325E}" destId="{C19FAD5A-C867-4C61-B3B2-3F78C325C5D7}" srcOrd="0" destOrd="0" presId="urn:microsoft.com/office/officeart/2005/8/layout/radial6"/>
    <dgm:cxn modelId="{810CFA28-AD85-4FE3-96E1-13AD4D69E00B}" type="presOf" srcId="{9E0AFAE8-3E60-473C-9430-1E71928E77F1}" destId="{7F23273F-1CD7-462E-B453-FA2CC4EE88CE}" srcOrd="0" destOrd="0" presId="urn:microsoft.com/office/officeart/2005/8/layout/radial6"/>
    <dgm:cxn modelId="{1CC24859-C120-40BD-BE57-FB212C764C64}" srcId="{820D4FBB-DE4F-4BAB-ACC6-2AA65621003E}" destId="{8F67EC12-DA9A-4667-AFCD-B0FDF55469F2}" srcOrd="0" destOrd="0" parTransId="{39BC7B3F-4DC0-4AB2-8524-0329B1CC9DD6}" sibTransId="{44B10033-E78A-40E6-944B-ADFB3BE367F4}"/>
    <dgm:cxn modelId="{853CF7E5-AF7A-4F2E-87CB-52F3B0920954}" type="presParOf" srcId="{76986D96-342B-47EE-910F-288C4991EA65}" destId="{B0FE0A83-926F-4759-9588-0F9EA7E7FC09}" srcOrd="0" destOrd="0" presId="urn:microsoft.com/office/officeart/2005/8/layout/radial6"/>
    <dgm:cxn modelId="{7FBEFCD3-A076-4911-94B6-45BD0A82E8A0}" type="presParOf" srcId="{76986D96-342B-47EE-910F-288C4991EA65}" destId="{525CA1E7-D4A0-4453-93AB-CAEF93AC1911}" srcOrd="1" destOrd="0" presId="urn:microsoft.com/office/officeart/2005/8/layout/radial6"/>
    <dgm:cxn modelId="{E49D6DE4-9BA9-4258-BFEC-6CA63AC6A1E9}" type="presParOf" srcId="{76986D96-342B-47EE-910F-288C4991EA65}" destId="{73C32D57-7C19-4E97-B034-09312CBD6616}" srcOrd="2" destOrd="0" presId="urn:microsoft.com/office/officeart/2005/8/layout/radial6"/>
    <dgm:cxn modelId="{D248A8BB-2705-449E-BA96-12B43518E49F}" type="presParOf" srcId="{76986D96-342B-47EE-910F-288C4991EA65}" destId="{5A6ABB7E-6880-4792-9D9B-137008CA27B7}" srcOrd="3" destOrd="0" presId="urn:microsoft.com/office/officeart/2005/8/layout/radial6"/>
    <dgm:cxn modelId="{E7173787-AF31-488E-A377-7CDF53DD810D}" type="presParOf" srcId="{76986D96-342B-47EE-910F-288C4991EA65}" destId="{5D1F5E02-F4A7-43AF-BD33-9F8A66273BB6}" srcOrd="4" destOrd="0" presId="urn:microsoft.com/office/officeart/2005/8/layout/radial6"/>
    <dgm:cxn modelId="{40EB4401-574A-409C-83D0-143CF8B2EAD2}" type="presParOf" srcId="{76986D96-342B-47EE-910F-288C4991EA65}" destId="{6BA80DA9-267C-4BCA-A6B5-12A7017E5178}" srcOrd="5" destOrd="0" presId="urn:microsoft.com/office/officeart/2005/8/layout/radial6"/>
    <dgm:cxn modelId="{3268181F-327C-41D5-BF22-36F176AA64D9}" type="presParOf" srcId="{76986D96-342B-47EE-910F-288C4991EA65}" destId="{7F23273F-1CD7-462E-B453-FA2CC4EE88CE}" srcOrd="6" destOrd="0" presId="urn:microsoft.com/office/officeart/2005/8/layout/radial6"/>
    <dgm:cxn modelId="{A9EBD3DF-AE48-4E61-859E-23AE5F49104D}" type="presParOf" srcId="{76986D96-342B-47EE-910F-288C4991EA65}" destId="{F88A2195-323C-47B0-A494-9E85A916ED04}" srcOrd="7" destOrd="0" presId="urn:microsoft.com/office/officeart/2005/8/layout/radial6"/>
    <dgm:cxn modelId="{771C1BCA-CF70-4567-AE8F-D0B28D4B53CA}" type="presParOf" srcId="{76986D96-342B-47EE-910F-288C4991EA65}" destId="{4EFA1253-7EBD-4038-ACCC-7592F954395C}" srcOrd="8" destOrd="0" presId="urn:microsoft.com/office/officeart/2005/8/layout/radial6"/>
    <dgm:cxn modelId="{59913394-04E7-4988-8115-98B7D0F58F89}" type="presParOf" srcId="{76986D96-342B-47EE-910F-288C4991EA65}" destId="{C19FAD5A-C867-4C61-B3B2-3F78C325C5D7}" srcOrd="9" destOrd="0" presId="urn:microsoft.com/office/officeart/2005/8/layout/radial6"/>
    <dgm:cxn modelId="{3DA81D9A-5892-4263-AEFF-923BB20C9153}" type="presParOf" srcId="{76986D96-342B-47EE-910F-288C4991EA65}" destId="{34CFB9E4-9609-48FE-910B-EB6A1F77B741}" srcOrd="10" destOrd="0" presId="urn:microsoft.com/office/officeart/2005/8/layout/radial6"/>
    <dgm:cxn modelId="{66B11389-38DF-4BA8-97A2-55BA12B38DF8}" type="presParOf" srcId="{76986D96-342B-47EE-910F-288C4991EA65}" destId="{6F34CA86-4F28-40E2-91DE-5EEADA02526D}" srcOrd="11" destOrd="0" presId="urn:microsoft.com/office/officeart/2005/8/layout/radial6"/>
    <dgm:cxn modelId="{35AFAFD5-0938-4844-8096-BA0A883F8E15}" type="presParOf" srcId="{76986D96-342B-47EE-910F-288C4991EA65}" destId="{E6DF4394-2616-44D0-8B53-CD966716F9BF}" srcOrd="12" destOrd="0" presId="urn:microsoft.com/office/officeart/2005/8/layout/radial6"/>
    <dgm:cxn modelId="{1AE1388E-C03F-4E06-B657-9561572AB893}" type="presParOf" srcId="{76986D96-342B-47EE-910F-288C4991EA65}" destId="{0443C057-C1A4-4209-9B53-0690AE518A60}" srcOrd="13" destOrd="0" presId="urn:microsoft.com/office/officeart/2005/8/layout/radial6"/>
    <dgm:cxn modelId="{DD176D31-EA8A-4903-AEB7-22307A4EA817}" type="presParOf" srcId="{76986D96-342B-47EE-910F-288C4991EA65}" destId="{AE8E032E-7AE4-4D9A-85FC-4E8BBE813FDE}" srcOrd="14" destOrd="0" presId="urn:microsoft.com/office/officeart/2005/8/layout/radial6"/>
    <dgm:cxn modelId="{A7F652BF-C8D5-42E1-9ACC-9FA5818F41D5}" type="presParOf" srcId="{76986D96-342B-47EE-910F-288C4991EA65}" destId="{774056D3-3182-439A-A6BB-61F32F0B1C88}" srcOrd="15" destOrd="0" presId="urn:microsoft.com/office/officeart/2005/8/layout/radial6"/>
    <dgm:cxn modelId="{3D2123B8-5349-42A7-9468-BAD0646ED10A}" type="presParOf" srcId="{76986D96-342B-47EE-910F-288C4991EA65}" destId="{3B4D3ACF-701B-4E7C-8F10-998F94999AC8}" srcOrd="16" destOrd="0" presId="urn:microsoft.com/office/officeart/2005/8/layout/radial6"/>
    <dgm:cxn modelId="{C81341A7-92E3-4046-A102-FA7190400E7F}" type="presParOf" srcId="{76986D96-342B-47EE-910F-288C4991EA65}" destId="{6EDA78C9-B810-4464-812E-8FEB99F5EA6B}" srcOrd="17" destOrd="0" presId="urn:microsoft.com/office/officeart/2005/8/layout/radial6"/>
    <dgm:cxn modelId="{3C7C237F-8F28-4F2B-87C5-F4D388ADB81C}" type="presParOf" srcId="{76986D96-342B-47EE-910F-288C4991EA65}" destId="{DFEBB201-EDB4-4CE6-9D6F-7A1C22574BCB}" srcOrd="18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A51564-2B6E-4451-858C-EFB96B36760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E8F22-57AD-45DA-A774-EC285AFFBB85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RECOGNITION</a:t>
          </a:r>
          <a:r>
            <a:rPr lang="en-US" sz="1800" b="1" dirty="0" smtClean="0"/>
            <a:t> of financial education as national priority</a:t>
          </a:r>
          <a:endParaRPr lang="en-US" sz="1800" dirty="0"/>
        </a:p>
      </dgm:t>
    </dgm:pt>
    <dgm:pt modelId="{8959F031-EA85-4BA5-BFE7-6E57DB878E6F}" type="parTrans" cxnId="{C6E99754-4EE8-4B93-89E0-E2D7F9039760}">
      <dgm:prSet/>
      <dgm:spPr/>
      <dgm:t>
        <a:bodyPr/>
        <a:lstStyle/>
        <a:p>
          <a:endParaRPr lang="en-US" sz="3200"/>
        </a:p>
      </dgm:t>
    </dgm:pt>
    <dgm:pt modelId="{AA98732A-A196-41E8-9330-F4A69A99507D}" type="sibTrans" cxnId="{C6E99754-4EE8-4B93-89E0-E2D7F9039760}">
      <dgm:prSet/>
      <dgm:spPr/>
      <dgm:t>
        <a:bodyPr/>
        <a:lstStyle/>
        <a:p>
          <a:endParaRPr lang="en-US" sz="3200"/>
        </a:p>
      </dgm:t>
    </dgm:pt>
    <dgm:pt modelId="{F3052D23-3B34-458C-802D-076F8348A4FF}">
      <dgm:prSet custT="1"/>
      <dgm:spPr/>
      <dgm:t>
        <a:bodyPr/>
        <a:lstStyle/>
        <a:p>
          <a:r>
            <a:rPr lang="en-US" sz="1800" b="1" dirty="0" smtClean="0"/>
            <a:t>Provides </a:t>
          </a:r>
          <a:r>
            <a:rPr lang="en-US" sz="1800" b="1" dirty="0" smtClean="0"/>
            <a:t>a</a:t>
          </a:r>
        </a:p>
        <a:p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smtClean="0">
              <a:solidFill>
                <a:srgbClr val="FF0000"/>
              </a:solidFill>
            </a:rPr>
            <a:t>CLEAR PLAN</a:t>
          </a:r>
        </a:p>
      </dgm:t>
    </dgm:pt>
    <dgm:pt modelId="{89F70BC4-E03C-44EB-BD02-C20523A2A9E4}" type="parTrans" cxnId="{E9E14D77-AA44-46F3-B411-B20B601D8033}">
      <dgm:prSet/>
      <dgm:spPr/>
      <dgm:t>
        <a:bodyPr/>
        <a:lstStyle/>
        <a:p>
          <a:endParaRPr lang="en-US" sz="3200"/>
        </a:p>
      </dgm:t>
    </dgm:pt>
    <dgm:pt modelId="{8D3D335C-065B-45A0-9EF7-CA25060255AF}" type="sibTrans" cxnId="{E9E14D77-AA44-46F3-B411-B20B601D8033}">
      <dgm:prSet/>
      <dgm:spPr/>
      <dgm:t>
        <a:bodyPr/>
        <a:lstStyle/>
        <a:p>
          <a:endParaRPr lang="en-US" sz="3200"/>
        </a:p>
      </dgm:t>
    </dgm:pt>
    <dgm:pt modelId="{117F258D-58A3-44FA-ABA3-56605693F9D8}">
      <dgm:prSet custT="1"/>
      <dgm:spPr/>
      <dgm:t>
        <a:bodyPr/>
        <a:lstStyle/>
        <a:p>
          <a:r>
            <a:rPr lang="en-US" sz="1800" b="1" dirty="0" smtClean="0"/>
            <a:t>Gets </a:t>
          </a:r>
          <a:r>
            <a:rPr lang="en-US" sz="1800" b="1" dirty="0" smtClean="0">
              <a:solidFill>
                <a:srgbClr val="FF0000"/>
              </a:solidFill>
            </a:rPr>
            <a:t>SUPPORT </a:t>
          </a:r>
          <a:r>
            <a:rPr lang="en-US" sz="1800" b="1" dirty="0" smtClean="0"/>
            <a:t>of </a:t>
          </a:r>
          <a:r>
            <a:rPr lang="en-US" sz="1800" b="1" dirty="0" smtClean="0"/>
            <a:t>all stakeholders and  government</a:t>
          </a:r>
        </a:p>
      </dgm:t>
    </dgm:pt>
    <dgm:pt modelId="{4BC614FD-A351-40ED-91B6-E2DF4B37358A}" type="parTrans" cxnId="{92B49252-CD6E-4D25-A514-E037881CA2BD}">
      <dgm:prSet/>
      <dgm:spPr/>
      <dgm:t>
        <a:bodyPr/>
        <a:lstStyle/>
        <a:p>
          <a:endParaRPr lang="en-US" sz="3200"/>
        </a:p>
      </dgm:t>
    </dgm:pt>
    <dgm:pt modelId="{1F9F482A-1884-44DE-A967-A50E772EE189}" type="sibTrans" cxnId="{92B49252-CD6E-4D25-A514-E037881CA2BD}">
      <dgm:prSet/>
      <dgm:spPr/>
      <dgm:t>
        <a:bodyPr/>
        <a:lstStyle/>
        <a:p>
          <a:endParaRPr lang="en-US" sz="3200"/>
        </a:p>
      </dgm:t>
    </dgm:pt>
    <dgm:pt modelId="{E7F76EEC-0A05-484E-95E5-C664CC3D9111}">
      <dgm:prSet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PROMOTES</a:t>
          </a:r>
          <a:r>
            <a:rPr lang="en-US" sz="1800" b="1" dirty="0" smtClean="0"/>
            <a:t> the cooperation and participation of all stakeholders </a:t>
          </a:r>
        </a:p>
      </dgm:t>
    </dgm:pt>
    <dgm:pt modelId="{676FC54C-37DB-4E3A-AFAC-C228D5BD8D3A}" type="parTrans" cxnId="{87E74AD5-0A1A-4870-ADAD-608ABF89AAD2}">
      <dgm:prSet/>
      <dgm:spPr/>
      <dgm:t>
        <a:bodyPr/>
        <a:lstStyle/>
        <a:p>
          <a:endParaRPr lang="en-US" sz="3200"/>
        </a:p>
      </dgm:t>
    </dgm:pt>
    <dgm:pt modelId="{A244D244-38B0-4122-8893-E39C4B6E84C4}" type="sibTrans" cxnId="{87E74AD5-0A1A-4870-ADAD-608ABF89AAD2}">
      <dgm:prSet/>
      <dgm:spPr/>
      <dgm:t>
        <a:bodyPr/>
        <a:lstStyle/>
        <a:p>
          <a:endParaRPr lang="en-US" sz="3200"/>
        </a:p>
      </dgm:t>
    </dgm:pt>
    <dgm:pt modelId="{52DB4570-E292-45D1-9CD1-752ECFBBC4B0}">
      <dgm:prSet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ENCOURAGES</a:t>
          </a:r>
          <a:r>
            <a:rPr lang="en-US" sz="1800" b="1" dirty="0" smtClean="0"/>
            <a:t> more effective uses of resources</a:t>
          </a:r>
        </a:p>
      </dgm:t>
    </dgm:pt>
    <dgm:pt modelId="{B0185FDC-DEC1-4A2C-9087-29C7D86A3FB2}" type="parTrans" cxnId="{9196BD30-E8FA-4618-BE6C-008C9DFBE1A6}">
      <dgm:prSet/>
      <dgm:spPr/>
      <dgm:t>
        <a:bodyPr/>
        <a:lstStyle/>
        <a:p>
          <a:endParaRPr lang="en-US" sz="3200"/>
        </a:p>
      </dgm:t>
    </dgm:pt>
    <dgm:pt modelId="{1C1B2A3E-AE56-43FB-A5AF-654BB0EED045}" type="sibTrans" cxnId="{9196BD30-E8FA-4618-BE6C-008C9DFBE1A6}">
      <dgm:prSet/>
      <dgm:spPr/>
      <dgm:t>
        <a:bodyPr/>
        <a:lstStyle/>
        <a:p>
          <a:endParaRPr lang="en-US" sz="3200"/>
        </a:p>
      </dgm:t>
    </dgm:pt>
    <dgm:pt modelId="{42579C34-250C-40A5-8358-37B3290CEC28}">
      <dgm:prSet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HELPS</a:t>
          </a:r>
          <a:r>
            <a:rPr lang="en-US" sz="1800" b="1" dirty="0" smtClean="0"/>
            <a:t> to avoid unplanned gaps and duplications </a:t>
          </a:r>
        </a:p>
      </dgm:t>
    </dgm:pt>
    <dgm:pt modelId="{B481F0F0-BBE9-4B74-8A2A-68A7EFF3C7AB}" type="parTrans" cxnId="{CD6153AA-AE75-4C94-89E0-F341239924F3}">
      <dgm:prSet/>
      <dgm:spPr/>
      <dgm:t>
        <a:bodyPr/>
        <a:lstStyle/>
        <a:p>
          <a:endParaRPr lang="en-US" sz="3200"/>
        </a:p>
      </dgm:t>
    </dgm:pt>
    <dgm:pt modelId="{1BC0D0A6-125E-4E49-9D71-B7FA6A561847}" type="sibTrans" cxnId="{CD6153AA-AE75-4C94-89E0-F341239924F3}">
      <dgm:prSet/>
      <dgm:spPr/>
      <dgm:t>
        <a:bodyPr/>
        <a:lstStyle/>
        <a:p>
          <a:endParaRPr lang="en-US" sz="3200"/>
        </a:p>
      </dgm:t>
    </dgm:pt>
    <dgm:pt modelId="{FCA446F1-2EFA-4B26-A138-07745E8A3953}" type="pres">
      <dgm:prSet presAssocID="{7CA51564-2B6E-4451-858C-EFB96B3676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65014-FE5F-4CB9-8589-E0A0001EC36E}" type="pres">
      <dgm:prSet presAssocID="{CEBE8F22-57AD-45DA-A774-EC285AFFBB85}" presName="composite" presStyleCnt="0"/>
      <dgm:spPr/>
    </dgm:pt>
    <dgm:pt modelId="{4349CAF5-232F-4267-8E81-AA973A852980}" type="pres">
      <dgm:prSet presAssocID="{CEBE8F22-57AD-45DA-A774-EC285AFFBB85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D2AA8-2FFF-46E6-BAC5-E85D53D64DF4}" type="pres">
      <dgm:prSet presAssocID="{CEBE8F22-57AD-45DA-A774-EC285AFFBB85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8924A41-C861-4351-87EA-4AA9B4048BC0}" type="pres">
      <dgm:prSet presAssocID="{AA98732A-A196-41E8-9330-F4A69A99507D}" presName="sibTrans" presStyleCnt="0"/>
      <dgm:spPr/>
    </dgm:pt>
    <dgm:pt modelId="{F5C116DE-7546-49B2-AD37-75B71D574F7B}" type="pres">
      <dgm:prSet presAssocID="{F3052D23-3B34-458C-802D-076F8348A4FF}" presName="composite" presStyleCnt="0"/>
      <dgm:spPr/>
    </dgm:pt>
    <dgm:pt modelId="{2BBD3EFA-F384-40E0-BC4C-E0E538121574}" type="pres">
      <dgm:prSet presAssocID="{F3052D23-3B34-458C-802D-076F8348A4FF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0FFCB-2271-4CEC-8F9D-EFC44AD16721}" type="pres">
      <dgm:prSet presAssocID="{F3052D23-3B34-458C-802D-076F8348A4FF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641772AE-B61C-49A3-AC8D-F515C51CBA8C}" type="pres">
      <dgm:prSet presAssocID="{8D3D335C-065B-45A0-9EF7-CA25060255AF}" presName="sibTrans" presStyleCnt="0"/>
      <dgm:spPr/>
    </dgm:pt>
    <dgm:pt modelId="{1E086B93-654F-44AA-BA0A-E1B5DE0F99BA}" type="pres">
      <dgm:prSet presAssocID="{117F258D-58A3-44FA-ABA3-56605693F9D8}" presName="composite" presStyleCnt="0"/>
      <dgm:spPr/>
    </dgm:pt>
    <dgm:pt modelId="{4ED254AF-2AC7-41BF-A80A-801A19170A8A}" type="pres">
      <dgm:prSet presAssocID="{117F258D-58A3-44FA-ABA3-56605693F9D8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559BD-CDED-40A5-AD56-9EFDA83A4860}" type="pres">
      <dgm:prSet presAssocID="{117F258D-58A3-44FA-ABA3-56605693F9D8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</dgm:spPr>
    </dgm:pt>
    <dgm:pt modelId="{B8477B46-5428-46F9-8C29-985189A2C9FD}" type="pres">
      <dgm:prSet presAssocID="{1F9F482A-1884-44DE-A967-A50E772EE189}" presName="sibTrans" presStyleCnt="0"/>
      <dgm:spPr/>
    </dgm:pt>
    <dgm:pt modelId="{BF8AFCC1-14FB-4D10-A5D0-083A38A41A71}" type="pres">
      <dgm:prSet presAssocID="{E7F76EEC-0A05-484E-95E5-C664CC3D9111}" presName="composite" presStyleCnt="0"/>
      <dgm:spPr/>
    </dgm:pt>
    <dgm:pt modelId="{FA74301C-DD4D-43B5-8346-6355BC3F1BAE}" type="pres">
      <dgm:prSet presAssocID="{E7F76EEC-0A05-484E-95E5-C664CC3D9111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9B84F-D427-41C3-9D34-BB70837778C0}" type="pres">
      <dgm:prSet presAssocID="{E7F76EEC-0A05-484E-95E5-C664CC3D9111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783F91ED-40BF-4171-8C52-A5185CA1FBB0}" type="pres">
      <dgm:prSet presAssocID="{A244D244-38B0-4122-8893-E39C4B6E84C4}" presName="sibTrans" presStyleCnt="0"/>
      <dgm:spPr/>
    </dgm:pt>
    <dgm:pt modelId="{1F458092-DE56-4744-92C0-E909498F493B}" type="pres">
      <dgm:prSet presAssocID="{52DB4570-E292-45D1-9CD1-752ECFBBC4B0}" presName="composite" presStyleCnt="0"/>
      <dgm:spPr/>
    </dgm:pt>
    <dgm:pt modelId="{7A474239-83C6-4912-8DDA-D985E06E231A}" type="pres">
      <dgm:prSet presAssocID="{52DB4570-E292-45D1-9CD1-752ECFBBC4B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407F3-63EE-4179-AD5A-89EDC2AA9C79}" type="pres">
      <dgm:prSet presAssocID="{52DB4570-E292-45D1-9CD1-752ECFBBC4B0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FC5CCBC-01A3-49FC-8001-05E0AE7387DA}" type="pres">
      <dgm:prSet presAssocID="{1C1B2A3E-AE56-43FB-A5AF-654BB0EED045}" presName="sibTrans" presStyleCnt="0"/>
      <dgm:spPr/>
    </dgm:pt>
    <dgm:pt modelId="{515448C2-7371-4FB3-B258-F1C99F53091F}" type="pres">
      <dgm:prSet presAssocID="{42579C34-250C-40A5-8358-37B3290CEC28}" presName="composite" presStyleCnt="0"/>
      <dgm:spPr/>
    </dgm:pt>
    <dgm:pt modelId="{9E00080A-5363-49BA-837C-61D7148E075E}" type="pres">
      <dgm:prSet presAssocID="{42579C34-250C-40A5-8358-37B3290CEC2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0E114-89BA-4A43-B67E-1C3C28C16B29}" type="pres">
      <dgm:prSet presAssocID="{42579C34-250C-40A5-8358-37B3290CEC28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</dgm:ptLst>
  <dgm:cxnLst>
    <dgm:cxn modelId="{67B159FE-373F-4FAF-91DE-BAB19D0B22C6}" type="presOf" srcId="{42579C34-250C-40A5-8358-37B3290CEC28}" destId="{9E00080A-5363-49BA-837C-61D7148E075E}" srcOrd="0" destOrd="0" presId="urn:microsoft.com/office/officeart/2008/layout/PictureStrips"/>
    <dgm:cxn modelId="{622F41AA-7D82-4B03-84B3-A5894BA957D3}" type="presOf" srcId="{7CA51564-2B6E-4451-858C-EFB96B36760F}" destId="{FCA446F1-2EFA-4B26-A138-07745E8A3953}" srcOrd="0" destOrd="0" presId="urn:microsoft.com/office/officeart/2008/layout/PictureStrips"/>
    <dgm:cxn modelId="{9196BD30-E8FA-4618-BE6C-008C9DFBE1A6}" srcId="{7CA51564-2B6E-4451-858C-EFB96B36760F}" destId="{52DB4570-E292-45D1-9CD1-752ECFBBC4B0}" srcOrd="4" destOrd="0" parTransId="{B0185FDC-DEC1-4A2C-9087-29C7D86A3FB2}" sibTransId="{1C1B2A3E-AE56-43FB-A5AF-654BB0EED045}"/>
    <dgm:cxn modelId="{0DB8D5F0-8E6A-4E86-965A-5CA314CDC245}" type="presOf" srcId="{CEBE8F22-57AD-45DA-A774-EC285AFFBB85}" destId="{4349CAF5-232F-4267-8E81-AA973A852980}" srcOrd="0" destOrd="0" presId="urn:microsoft.com/office/officeart/2008/layout/PictureStrips"/>
    <dgm:cxn modelId="{0FB3C21A-CCC2-45FE-9A6C-8E5E0510C254}" type="presOf" srcId="{E7F76EEC-0A05-484E-95E5-C664CC3D9111}" destId="{FA74301C-DD4D-43B5-8346-6355BC3F1BAE}" srcOrd="0" destOrd="0" presId="urn:microsoft.com/office/officeart/2008/layout/PictureStrips"/>
    <dgm:cxn modelId="{E44554C0-25BE-4E28-9751-280A9926E0EA}" type="presOf" srcId="{117F258D-58A3-44FA-ABA3-56605693F9D8}" destId="{4ED254AF-2AC7-41BF-A80A-801A19170A8A}" srcOrd="0" destOrd="0" presId="urn:microsoft.com/office/officeart/2008/layout/PictureStrips"/>
    <dgm:cxn modelId="{EF6CB5C0-44BD-4A0A-BE57-C50D1CE6A77C}" type="presOf" srcId="{52DB4570-E292-45D1-9CD1-752ECFBBC4B0}" destId="{7A474239-83C6-4912-8DDA-D985E06E231A}" srcOrd="0" destOrd="0" presId="urn:microsoft.com/office/officeart/2008/layout/PictureStrips"/>
    <dgm:cxn modelId="{92B49252-CD6E-4D25-A514-E037881CA2BD}" srcId="{7CA51564-2B6E-4451-858C-EFB96B36760F}" destId="{117F258D-58A3-44FA-ABA3-56605693F9D8}" srcOrd="2" destOrd="0" parTransId="{4BC614FD-A351-40ED-91B6-E2DF4B37358A}" sibTransId="{1F9F482A-1884-44DE-A967-A50E772EE189}"/>
    <dgm:cxn modelId="{F1BAACB7-571A-4710-9948-E94A8FD228D0}" type="presOf" srcId="{F3052D23-3B34-458C-802D-076F8348A4FF}" destId="{2BBD3EFA-F384-40E0-BC4C-E0E538121574}" srcOrd="0" destOrd="0" presId="urn:microsoft.com/office/officeart/2008/layout/PictureStrips"/>
    <dgm:cxn modelId="{C6E99754-4EE8-4B93-89E0-E2D7F9039760}" srcId="{7CA51564-2B6E-4451-858C-EFB96B36760F}" destId="{CEBE8F22-57AD-45DA-A774-EC285AFFBB85}" srcOrd="0" destOrd="0" parTransId="{8959F031-EA85-4BA5-BFE7-6E57DB878E6F}" sibTransId="{AA98732A-A196-41E8-9330-F4A69A99507D}"/>
    <dgm:cxn modelId="{E9E14D77-AA44-46F3-B411-B20B601D8033}" srcId="{7CA51564-2B6E-4451-858C-EFB96B36760F}" destId="{F3052D23-3B34-458C-802D-076F8348A4FF}" srcOrd="1" destOrd="0" parTransId="{89F70BC4-E03C-44EB-BD02-C20523A2A9E4}" sibTransId="{8D3D335C-065B-45A0-9EF7-CA25060255AF}"/>
    <dgm:cxn modelId="{87E74AD5-0A1A-4870-ADAD-608ABF89AAD2}" srcId="{7CA51564-2B6E-4451-858C-EFB96B36760F}" destId="{E7F76EEC-0A05-484E-95E5-C664CC3D9111}" srcOrd="3" destOrd="0" parTransId="{676FC54C-37DB-4E3A-AFAC-C228D5BD8D3A}" sibTransId="{A244D244-38B0-4122-8893-E39C4B6E84C4}"/>
    <dgm:cxn modelId="{CD6153AA-AE75-4C94-89E0-F341239924F3}" srcId="{7CA51564-2B6E-4451-858C-EFB96B36760F}" destId="{42579C34-250C-40A5-8358-37B3290CEC28}" srcOrd="5" destOrd="0" parTransId="{B481F0F0-BBE9-4B74-8A2A-68A7EFF3C7AB}" sibTransId="{1BC0D0A6-125E-4E49-9D71-B7FA6A561847}"/>
    <dgm:cxn modelId="{C198E204-B92B-42CF-BBFD-89E03E3FFC8E}" type="presParOf" srcId="{FCA446F1-2EFA-4B26-A138-07745E8A3953}" destId="{D7365014-FE5F-4CB9-8589-E0A0001EC36E}" srcOrd="0" destOrd="0" presId="urn:microsoft.com/office/officeart/2008/layout/PictureStrips"/>
    <dgm:cxn modelId="{1797B98E-8E8F-4556-9FA2-BA305DA25EB8}" type="presParOf" srcId="{D7365014-FE5F-4CB9-8589-E0A0001EC36E}" destId="{4349CAF5-232F-4267-8E81-AA973A852980}" srcOrd="0" destOrd="0" presId="urn:microsoft.com/office/officeart/2008/layout/PictureStrips"/>
    <dgm:cxn modelId="{3E55721E-90A5-4FC6-B515-C577863A0B60}" type="presParOf" srcId="{D7365014-FE5F-4CB9-8589-E0A0001EC36E}" destId="{AA4D2AA8-2FFF-46E6-BAC5-E85D53D64DF4}" srcOrd="1" destOrd="0" presId="urn:microsoft.com/office/officeart/2008/layout/PictureStrips"/>
    <dgm:cxn modelId="{9B6D04E8-091D-4EF1-A17C-68D6A05E528F}" type="presParOf" srcId="{FCA446F1-2EFA-4B26-A138-07745E8A3953}" destId="{C8924A41-C861-4351-87EA-4AA9B4048BC0}" srcOrd="1" destOrd="0" presId="urn:microsoft.com/office/officeart/2008/layout/PictureStrips"/>
    <dgm:cxn modelId="{B36B1579-6E30-48E2-B1AC-0B2533C8E371}" type="presParOf" srcId="{FCA446F1-2EFA-4B26-A138-07745E8A3953}" destId="{F5C116DE-7546-49B2-AD37-75B71D574F7B}" srcOrd="2" destOrd="0" presId="urn:microsoft.com/office/officeart/2008/layout/PictureStrips"/>
    <dgm:cxn modelId="{A1FADBAB-AEF2-4D46-9501-E79B01D2C15E}" type="presParOf" srcId="{F5C116DE-7546-49B2-AD37-75B71D574F7B}" destId="{2BBD3EFA-F384-40E0-BC4C-E0E538121574}" srcOrd="0" destOrd="0" presId="urn:microsoft.com/office/officeart/2008/layout/PictureStrips"/>
    <dgm:cxn modelId="{9AA77216-0D0E-45DF-93AC-AC3FD210552F}" type="presParOf" srcId="{F5C116DE-7546-49B2-AD37-75B71D574F7B}" destId="{3370FFCB-2271-4CEC-8F9D-EFC44AD16721}" srcOrd="1" destOrd="0" presId="urn:microsoft.com/office/officeart/2008/layout/PictureStrips"/>
    <dgm:cxn modelId="{0938287B-AEB7-4927-97B3-7C076C928B18}" type="presParOf" srcId="{FCA446F1-2EFA-4B26-A138-07745E8A3953}" destId="{641772AE-B61C-49A3-AC8D-F515C51CBA8C}" srcOrd="3" destOrd="0" presId="urn:microsoft.com/office/officeart/2008/layout/PictureStrips"/>
    <dgm:cxn modelId="{3B49B91C-9D9E-484E-BA0A-9943EBAE1BC1}" type="presParOf" srcId="{FCA446F1-2EFA-4B26-A138-07745E8A3953}" destId="{1E086B93-654F-44AA-BA0A-E1B5DE0F99BA}" srcOrd="4" destOrd="0" presId="urn:microsoft.com/office/officeart/2008/layout/PictureStrips"/>
    <dgm:cxn modelId="{7D670F53-6C18-48F5-BF0C-19B64D4D8637}" type="presParOf" srcId="{1E086B93-654F-44AA-BA0A-E1B5DE0F99BA}" destId="{4ED254AF-2AC7-41BF-A80A-801A19170A8A}" srcOrd="0" destOrd="0" presId="urn:microsoft.com/office/officeart/2008/layout/PictureStrips"/>
    <dgm:cxn modelId="{420A7E9F-D14E-4131-8EAD-2E8CF9461D36}" type="presParOf" srcId="{1E086B93-654F-44AA-BA0A-E1B5DE0F99BA}" destId="{BC0559BD-CDED-40A5-AD56-9EFDA83A4860}" srcOrd="1" destOrd="0" presId="urn:microsoft.com/office/officeart/2008/layout/PictureStrips"/>
    <dgm:cxn modelId="{CB30DE4B-0D5D-4EBA-B4BD-2F5106D43AD8}" type="presParOf" srcId="{FCA446F1-2EFA-4B26-A138-07745E8A3953}" destId="{B8477B46-5428-46F9-8C29-985189A2C9FD}" srcOrd="5" destOrd="0" presId="urn:microsoft.com/office/officeart/2008/layout/PictureStrips"/>
    <dgm:cxn modelId="{5EC1E93C-8ADE-4718-B1D1-023D90A2383F}" type="presParOf" srcId="{FCA446F1-2EFA-4B26-A138-07745E8A3953}" destId="{BF8AFCC1-14FB-4D10-A5D0-083A38A41A71}" srcOrd="6" destOrd="0" presId="urn:microsoft.com/office/officeart/2008/layout/PictureStrips"/>
    <dgm:cxn modelId="{13D9F5B9-4785-406C-B7B8-B55B1E3E675A}" type="presParOf" srcId="{BF8AFCC1-14FB-4D10-A5D0-083A38A41A71}" destId="{FA74301C-DD4D-43B5-8346-6355BC3F1BAE}" srcOrd="0" destOrd="0" presId="urn:microsoft.com/office/officeart/2008/layout/PictureStrips"/>
    <dgm:cxn modelId="{DFA15C96-C09F-4E4E-B558-C615AB9E5D33}" type="presParOf" srcId="{BF8AFCC1-14FB-4D10-A5D0-083A38A41A71}" destId="{0A99B84F-D427-41C3-9D34-BB70837778C0}" srcOrd="1" destOrd="0" presId="urn:microsoft.com/office/officeart/2008/layout/PictureStrips"/>
    <dgm:cxn modelId="{5D7FE91C-BE36-4EC2-97A6-866B9290CA1F}" type="presParOf" srcId="{FCA446F1-2EFA-4B26-A138-07745E8A3953}" destId="{783F91ED-40BF-4171-8C52-A5185CA1FBB0}" srcOrd="7" destOrd="0" presId="urn:microsoft.com/office/officeart/2008/layout/PictureStrips"/>
    <dgm:cxn modelId="{805883CF-2AEF-4B96-B4E8-7FB091D5D1F7}" type="presParOf" srcId="{FCA446F1-2EFA-4B26-A138-07745E8A3953}" destId="{1F458092-DE56-4744-92C0-E909498F493B}" srcOrd="8" destOrd="0" presId="urn:microsoft.com/office/officeart/2008/layout/PictureStrips"/>
    <dgm:cxn modelId="{615CEC9B-B1F9-4E63-BB4F-49047F6DD54A}" type="presParOf" srcId="{1F458092-DE56-4744-92C0-E909498F493B}" destId="{7A474239-83C6-4912-8DDA-D985E06E231A}" srcOrd="0" destOrd="0" presId="urn:microsoft.com/office/officeart/2008/layout/PictureStrips"/>
    <dgm:cxn modelId="{1F47A0DC-4BE8-472E-81EB-807EF45C2665}" type="presParOf" srcId="{1F458092-DE56-4744-92C0-E909498F493B}" destId="{73F407F3-63EE-4179-AD5A-89EDC2AA9C79}" srcOrd="1" destOrd="0" presId="urn:microsoft.com/office/officeart/2008/layout/PictureStrips"/>
    <dgm:cxn modelId="{7289E10B-1C13-4411-BB1A-55955ADA47B4}" type="presParOf" srcId="{FCA446F1-2EFA-4B26-A138-07745E8A3953}" destId="{5FC5CCBC-01A3-49FC-8001-05E0AE7387DA}" srcOrd="9" destOrd="0" presId="urn:microsoft.com/office/officeart/2008/layout/PictureStrips"/>
    <dgm:cxn modelId="{15EA04AD-9E33-4374-9AED-AD101BB4293E}" type="presParOf" srcId="{FCA446F1-2EFA-4B26-A138-07745E8A3953}" destId="{515448C2-7371-4FB3-B258-F1C99F53091F}" srcOrd="10" destOrd="0" presId="urn:microsoft.com/office/officeart/2008/layout/PictureStrips"/>
    <dgm:cxn modelId="{69E0E538-EE0E-47A6-B82D-4C03EE878AAE}" type="presParOf" srcId="{515448C2-7371-4FB3-B258-F1C99F53091F}" destId="{9E00080A-5363-49BA-837C-61D7148E075E}" srcOrd="0" destOrd="0" presId="urn:microsoft.com/office/officeart/2008/layout/PictureStrips"/>
    <dgm:cxn modelId="{12EAF675-076C-428E-8AB3-1D4204815638}" type="presParOf" srcId="{515448C2-7371-4FB3-B258-F1C99F53091F}" destId="{B3E0E114-89BA-4A43-B67E-1C3C28C16B2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405B73-F82B-4D1B-A002-F2AB1D0FBEB1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A33D510A-57F9-46DE-B047-866BEBF1651E}">
      <dgm:prSet phldrT="[Text]" custT="1"/>
      <dgm:spPr/>
      <dgm:t>
        <a:bodyPr/>
        <a:lstStyle/>
        <a:p>
          <a:r>
            <a:rPr lang="en-US" sz="2400" b="1" dirty="0" smtClean="0"/>
            <a:t>Assessment of population </a:t>
          </a:r>
          <a:r>
            <a:rPr lang="en-US" sz="2400" b="1" dirty="0" smtClean="0"/>
            <a:t>needs – baseline survey</a:t>
          </a:r>
          <a:endParaRPr lang="en-US" sz="2400" b="1" dirty="0"/>
        </a:p>
      </dgm:t>
    </dgm:pt>
    <dgm:pt modelId="{92096F29-F417-460A-A275-79E961078719}" type="parTrans" cxnId="{E89028D5-4A92-4340-8349-ADD6CC2EAAF2}">
      <dgm:prSet/>
      <dgm:spPr/>
      <dgm:t>
        <a:bodyPr/>
        <a:lstStyle/>
        <a:p>
          <a:endParaRPr lang="en-US" sz="2400" b="1"/>
        </a:p>
      </dgm:t>
    </dgm:pt>
    <dgm:pt modelId="{340C2CAD-422C-4CBC-8D16-8358F64736E1}" type="sibTrans" cxnId="{E89028D5-4A92-4340-8349-ADD6CC2EAAF2}">
      <dgm:prSet/>
      <dgm:spPr/>
      <dgm:t>
        <a:bodyPr/>
        <a:lstStyle/>
        <a:p>
          <a:endParaRPr lang="en-US" sz="2400" b="1"/>
        </a:p>
      </dgm:t>
    </dgm:pt>
    <dgm:pt modelId="{4E263ED1-C691-406B-BBDD-FA5F7802AD5C}">
      <dgm:prSet phldrT="[Text]" custT="1"/>
      <dgm:spPr/>
      <dgm:t>
        <a:bodyPr/>
        <a:lstStyle/>
        <a:p>
          <a:r>
            <a:rPr lang="en-US" sz="2400" b="1" dirty="0" smtClean="0"/>
            <a:t>Mapping of existing initiatives and resources </a:t>
          </a:r>
          <a:endParaRPr lang="en-US" sz="2400" b="1" dirty="0"/>
        </a:p>
      </dgm:t>
    </dgm:pt>
    <dgm:pt modelId="{B3AB5671-3553-4196-B360-082DA734379E}" type="parTrans" cxnId="{9FE97630-DE22-4448-946E-687A53AEA6BD}">
      <dgm:prSet/>
      <dgm:spPr/>
      <dgm:t>
        <a:bodyPr/>
        <a:lstStyle/>
        <a:p>
          <a:endParaRPr lang="en-US" sz="2400" b="1"/>
        </a:p>
      </dgm:t>
    </dgm:pt>
    <dgm:pt modelId="{B9A2B6DA-046C-405A-84DE-6AB0ABBC5DA1}" type="sibTrans" cxnId="{9FE97630-DE22-4448-946E-687A53AEA6BD}">
      <dgm:prSet/>
      <dgm:spPr/>
      <dgm:t>
        <a:bodyPr/>
        <a:lstStyle/>
        <a:p>
          <a:endParaRPr lang="en-US" sz="2400" b="1"/>
        </a:p>
      </dgm:t>
    </dgm:pt>
    <dgm:pt modelId="{812CB0AF-C9D6-47B9-A159-3C7F7A26E0B7}">
      <dgm:prSet custT="1"/>
      <dgm:spPr/>
      <dgm:t>
        <a:bodyPr/>
        <a:lstStyle/>
        <a:p>
          <a:r>
            <a:rPr lang="en-US" sz="2400" b="1" dirty="0" smtClean="0"/>
            <a:t>Mobilization of resources and identification of stakeholders</a:t>
          </a:r>
          <a:endParaRPr lang="en-US" sz="2400" b="1" dirty="0"/>
        </a:p>
      </dgm:t>
    </dgm:pt>
    <dgm:pt modelId="{513C78DA-9B12-456E-9447-D47C42A60B03}" type="parTrans" cxnId="{ECDC5BCB-2BA3-4536-A456-9F6EF16C6C03}">
      <dgm:prSet/>
      <dgm:spPr/>
      <dgm:t>
        <a:bodyPr/>
        <a:lstStyle/>
        <a:p>
          <a:endParaRPr lang="en-US" sz="2400" b="1"/>
        </a:p>
      </dgm:t>
    </dgm:pt>
    <dgm:pt modelId="{FA1B3F3F-9EE6-41DF-8601-EC226B03B27B}" type="sibTrans" cxnId="{ECDC5BCB-2BA3-4536-A456-9F6EF16C6C03}">
      <dgm:prSet/>
      <dgm:spPr/>
      <dgm:t>
        <a:bodyPr/>
        <a:lstStyle/>
        <a:p>
          <a:endParaRPr lang="en-US" sz="2400" b="1"/>
        </a:p>
      </dgm:t>
    </dgm:pt>
    <dgm:pt modelId="{C6B3B079-3834-4DB1-A9EE-FC14184AF633}">
      <dgm:prSet custT="1"/>
      <dgm:spPr/>
      <dgm:t>
        <a:bodyPr/>
        <a:lstStyle/>
        <a:p>
          <a:r>
            <a:rPr lang="en-US" sz="2400" b="1" dirty="0" smtClean="0"/>
            <a:t>Setting </a:t>
          </a:r>
          <a:r>
            <a:rPr lang="en-US" sz="2400" b="1" dirty="0" smtClean="0"/>
            <a:t>Steering </a:t>
          </a:r>
          <a:r>
            <a:rPr lang="en-US" sz="2400" b="1" dirty="0" err="1" smtClean="0"/>
            <a:t>Commitee</a:t>
          </a:r>
          <a:endParaRPr lang="en-US" sz="2400" b="1" dirty="0"/>
        </a:p>
      </dgm:t>
    </dgm:pt>
    <dgm:pt modelId="{B439FA2E-FC4A-4CBC-9873-FF760DF6FDF5}" type="parTrans" cxnId="{91AB2E7E-FAF9-4A84-90CF-754621EAD514}">
      <dgm:prSet/>
      <dgm:spPr/>
      <dgm:t>
        <a:bodyPr/>
        <a:lstStyle/>
        <a:p>
          <a:endParaRPr lang="en-US" sz="2400" b="1"/>
        </a:p>
      </dgm:t>
    </dgm:pt>
    <dgm:pt modelId="{572A0552-889C-4CC1-B9F4-4A2F1A870C72}" type="sibTrans" cxnId="{91AB2E7E-FAF9-4A84-90CF-754621EAD514}">
      <dgm:prSet/>
      <dgm:spPr/>
      <dgm:t>
        <a:bodyPr/>
        <a:lstStyle/>
        <a:p>
          <a:endParaRPr lang="en-US" sz="2400" b="1"/>
        </a:p>
      </dgm:t>
    </dgm:pt>
    <dgm:pt modelId="{CA4611D8-A1E7-4624-B91F-3B8558E79309}">
      <dgm:prSet phldrT="[Text]" custT="1"/>
      <dgm:spPr/>
      <dgm:t>
        <a:bodyPr/>
        <a:lstStyle/>
        <a:p>
          <a:r>
            <a:rPr lang="en-US" sz="2400" b="1" dirty="0" smtClean="0"/>
            <a:t>Define ‘financially capable’ person</a:t>
          </a:r>
          <a:endParaRPr lang="en-US" sz="2400" b="1" dirty="0"/>
        </a:p>
      </dgm:t>
    </dgm:pt>
    <dgm:pt modelId="{203C86A0-4150-4259-9E20-0844E8A95312}" type="parTrans" cxnId="{B0FB7B9B-862C-4F0A-9E46-C8CF476A7DCD}">
      <dgm:prSet/>
      <dgm:spPr/>
      <dgm:t>
        <a:bodyPr/>
        <a:lstStyle/>
        <a:p>
          <a:endParaRPr lang="en-US"/>
        </a:p>
      </dgm:t>
    </dgm:pt>
    <dgm:pt modelId="{E827DBAE-6B7D-40EB-93D9-C59CA82BE9B5}" type="sibTrans" cxnId="{B0FB7B9B-862C-4F0A-9E46-C8CF476A7DCD}">
      <dgm:prSet/>
      <dgm:spPr/>
      <dgm:t>
        <a:bodyPr/>
        <a:lstStyle/>
        <a:p>
          <a:endParaRPr lang="en-US"/>
        </a:p>
      </dgm:t>
    </dgm:pt>
    <dgm:pt modelId="{A2AB64E5-914D-44E2-ACD2-78FB65A442CC}">
      <dgm:prSet custT="1"/>
      <dgm:spPr/>
      <dgm:t>
        <a:bodyPr/>
        <a:lstStyle/>
        <a:p>
          <a:r>
            <a:rPr lang="en-US" sz="2400" b="1" dirty="0" smtClean="0"/>
            <a:t>Development of NSFE</a:t>
          </a:r>
          <a:endParaRPr lang="en-US" sz="2400" b="1" dirty="0"/>
        </a:p>
      </dgm:t>
    </dgm:pt>
    <dgm:pt modelId="{A3AB013B-1AE7-4DDB-A588-E1E19CBB7FD2}" type="parTrans" cxnId="{DBE80441-0FE8-4301-AF5F-46C32A27036F}">
      <dgm:prSet/>
      <dgm:spPr/>
      <dgm:t>
        <a:bodyPr/>
        <a:lstStyle/>
        <a:p>
          <a:endParaRPr lang="en-US"/>
        </a:p>
      </dgm:t>
    </dgm:pt>
    <dgm:pt modelId="{5E4F047F-BD79-404E-9B0D-28DE69E6EC19}" type="sibTrans" cxnId="{DBE80441-0FE8-4301-AF5F-46C32A27036F}">
      <dgm:prSet/>
      <dgm:spPr/>
      <dgm:t>
        <a:bodyPr/>
        <a:lstStyle/>
        <a:p>
          <a:endParaRPr lang="en-US"/>
        </a:p>
      </dgm:t>
    </dgm:pt>
    <dgm:pt modelId="{559891F7-FFC6-4A1F-BC99-F533EBA00BDC}" type="pres">
      <dgm:prSet presAssocID="{A4405B73-F82B-4D1B-A002-F2AB1D0FBEB1}" presName="linearFlow" presStyleCnt="0">
        <dgm:presLayoutVars>
          <dgm:dir/>
          <dgm:resizeHandles val="exact"/>
        </dgm:presLayoutVars>
      </dgm:prSet>
      <dgm:spPr/>
    </dgm:pt>
    <dgm:pt modelId="{8B6229A6-9F5E-4C34-AF16-5D444C004474}" type="pres">
      <dgm:prSet presAssocID="{CA4611D8-A1E7-4624-B91F-3B8558E79309}" presName="composite" presStyleCnt="0"/>
      <dgm:spPr/>
    </dgm:pt>
    <dgm:pt modelId="{022E683A-B995-4590-8F80-9A5D1320E747}" type="pres">
      <dgm:prSet presAssocID="{CA4611D8-A1E7-4624-B91F-3B8558E79309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C3449F-03A9-4D3C-B802-C6396B7D5D16}" type="pres">
      <dgm:prSet presAssocID="{CA4611D8-A1E7-4624-B91F-3B8558E7930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55EB1-5D30-4F68-B9BE-EADF8ACF0215}" type="pres">
      <dgm:prSet presAssocID="{E827DBAE-6B7D-40EB-93D9-C59CA82BE9B5}" presName="spacing" presStyleCnt="0"/>
      <dgm:spPr/>
    </dgm:pt>
    <dgm:pt modelId="{04D1D9A9-E182-4E90-9100-7599A6A4D40B}" type="pres">
      <dgm:prSet presAssocID="{A33D510A-57F9-46DE-B047-866BEBF1651E}" presName="composite" presStyleCnt="0"/>
      <dgm:spPr/>
    </dgm:pt>
    <dgm:pt modelId="{4202414B-55BD-4649-A158-9DFE7BF079B8}" type="pres">
      <dgm:prSet presAssocID="{A33D510A-57F9-46DE-B047-866BEBF1651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705B16F-9A29-41D7-B950-42D57C4062EF}" type="pres">
      <dgm:prSet presAssocID="{A33D510A-57F9-46DE-B047-866BEBF1651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3AF4B-19E8-4C61-8F87-B94D8575883B}" type="pres">
      <dgm:prSet presAssocID="{340C2CAD-422C-4CBC-8D16-8358F64736E1}" presName="spacing" presStyleCnt="0"/>
      <dgm:spPr/>
    </dgm:pt>
    <dgm:pt modelId="{A3D9736A-97DF-4C87-BA5F-28766A38D059}" type="pres">
      <dgm:prSet presAssocID="{4E263ED1-C691-406B-BBDD-FA5F7802AD5C}" presName="composite" presStyleCnt="0"/>
      <dgm:spPr/>
    </dgm:pt>
    <dgm:pt modelId="{D9BD9526-9996-4FCF-B7B8-443B33EC6429}" type="pres">
      <dgm:prSet presAssocID="{4E263ED1-C691-406B-BBDD-FA5F7802AD5C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1327CA-69FE-48BE-BEFF-4F5208DD5725}" type="pres">
      <dgm:prSet presAssocID="{4E263ED1-C691-406B-BBDD-FA5F7802AD5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8E893-B464-4202-8B23-A414897D9E2C}" type="pres">
      <dgm:prSet presAssocID="{B9A2B6DA-046C-405A-84DE-6AB0ABBC5DA1}" presName="spacing" presStyleCnt="0"/>
      <dgm:spPr/>
    </dgm:pt>
    <dgm:pt modelId="{B9B390EA-10DD-4DB7-88F4-77D12103DF03}" type="pres">
      <dgm:prSet presAssocID="{812CB0AF-C9D6-47B9-A159-3C7F7A26E0B7}" presName="composite" presStyleCnt="0"/>
      <dgm:spPr/>
    </dgm:pt>
    <dgm:pt modelId="{A1633404-38E9-40F1-B4D3-067BCD49589D}" type="pres">
      <dgm:prSet presAssocID="{812CB0AF-C9D6-47B9-A159-3C7F7A26E0B7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ED7275A-4ADF-4D67-BC73-09EF7ABB8E3A}" type="pres">
      <dgm:prSet presAssocID="{812CB0AF-C9D6-47B9-A159-3C7F7A26E0B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673D5-7808-4EBE-BD3E-3B5F03FB755D}" type="pres">
      <dgm:prSet presAssocID="{FA1B3F3F-9EE6-41DF-8601-EC226B03B27B}" presName="spacing" presStyleCnt="0"/>
      <dgm:spPr/>
    </dgm:pt>
    <dgm:pt modelId="{A99C2568-1CEA-4D6A-A7FD-776F72DFCBC1}" type="pres">
      <dgm:prSet presAssocID="{C6B3B079-3834-4DB1-A9EE-FC14184AF633}" presName="composite" presStyleCnt="0"/>
      <dgm:spPr/>
    </dgm:pt>
    <dgm:pt modelId="{8582D880-619B-4B1B-BCED-F5F5A623418A}" type="pres">
      <dgm:prSet presAssocID="{C6B3B079-3834-4DB1-A9EE-FC14184AF633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124F177-65C5-4095-9288-83716BA1EE1A}" type="pres">
      <dgm:prSet presAssocID="{C6B3B079-3834-4DB1-A9EE-FC14184AF63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A1602-352D-4F9C-A6A6-AB26BCAF8F11}" type="pres">
      <dgm:prSet presAssocID="{572A0552-889C-4CC1-B9F4-4A2F1A870C72}" presName="spacing" presStyleCnt="0"/>
      <dgm:spPr/>
    </dgm:pt>
    <dgm:pt modelId="{5ED1DD0A-876F-4F50-90B9-ABAD45421405}" type="pres">
      <dgm:prSet presAssocID="{A2AB64E5-914D-44E2-ACD2-78FB65A442CC}" presName="composite" presStyleCnt="0"/>
      <dgm:spPr/>
    </dgm:pt>
    <dgm:pt modelId="{65263076-1869-4B0A-8028-88293A0B1739}" type="pres">
      <dgm:prSet presAssocID="{A2AB64E5-914D-44E2-ACD2-78FB65A442CC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9D3F900-8613-4454-9F71-6AA79916AC7E}" type="pres">
      <dgm:prSet presAssocID="{A2AB64E5-914D-44E2-ACD2-78FB65A442C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DC5BCB-2BA3-4536-A456-9F6EF16C6C03}" srcId="{A4405B73-F82B-4D1B-A002-F2AB1D0FBEB1}" destId="{812CB0AF-C9D6-47B9-A159-3C7F7A26E0B7}" srcOrd="3" destOrd="0" parTransId="{513C78DA-9B12-456E-9447-D47C42A60B03}" sibTransId="{FA1B3F3F-9EE6-41DF-8601-EC226B03B27B}"/>
    <dgm:cxn modelId="{DBE80441-0FE8-4301-AF5F-46C32A27036F}" srcId="{A4405B73-F82B-4D1B-A002-F2AB1D0FBEB1}" destId="{A2AB64E5-914D-44E2-ACD2-78FB65A442CC}" srcOrd="5" destOrd="0" parTransId="{A3AB013B-1AE7-4DDB-A588-E1E19CBB7FD2}" sibTransId="{5E4F047F-BD79-404E-9B0D-28DE69E6EC19}"/>
    <dgm:cxn modelId="{D431EFE1-CE40-414D-9664-95F8BD03EEDA}" type="presOf" srcId="{4E263ED1-C691-406B-BBDD-FA5F7802AD5C}" destId="{EE1327CA-69FE-48BE-BEFF-4F5208DD5725}" srcOrd="0" destOrd="0" presId="urn:microsoft.com/office/officeart/2005/8/layout/vList3"/>
    <dgm:cxn modelId="{1D8AB182-E01C-4379-B7D8-C93D1516C794}" type="presOf" srcId="{A4405B73-F82B-4D1B-A002-F2AB1D0FBEB1}" destId="{559891F7-FFC6-4A1F-BC99-F533EBA00BDC}" srcOrd="0" destOrd="0" presId="urn:microsoft.com/office/officeart/2005/8/layout/vList3"/>
    <dgm:cxn modelId="{E89028D5-4A92-4340-8349-ADD6CC2EAAF2}" srcId="{A4405B73-F82B-4D1B-A002-F2AB1D0FBEB1}" destId="{A33D510A-57F9-46DE-B047-866BEBF1651E}" srcOrd="1" destOrd="0" parTransId="{92096F29-F417-460A-A275-79E961078719}" sibTransId="{340C2CAD-422C-4CBC-8D16-8358F64736E1}"/>
    <dgm:cxn modelId="{E0912F75-5A26-4508-B1CF-197F242802E9}" type="presOf" srcId="{A33D510A-57F9-46DE-B047-866BEBF1651E}" destId="{7705B16F-9A29-41D7-B950-42D57C4062EF}" srcOrd="0" destOrd="0" presId="urn:microsoft.com/office/officeart/2005/8/layout/vList3"/>
    <dgm:cxn modelId="{B0FB7B9B-862C-4F0A-9E46-C8CF476A7DCD}" srcId="{A4405B73-F82B-4D1B-A002-F2AB1D0FBEB1}" destId="{CA4611D8-A1E7-4624-B91F-3B8558E79309}" srcOrd="0" destOrd="0" parTransId="{203C86A0-4150-4259-9E20-0844E8A95312}" sibTransId="{E827DBAE-6B7D-40EB-93D9-C59CA82BE9B5}"/>
    <dgm:cxn modelId="{D713FE74-3D79-4A8D-B162-317072B8490A}" type="presOf" srcId="{CA4611D8-A1E7-4624-B91F-3B8558E79309}" destId="{84C3449F-03A9-4D3C-B802-C6396B7D5D16}" srcOrd="0" destOrd="0" presId="urn:microsoft.com/office/officeart/2005/8/layout/vList3"/>
    <dgm:cxn modelId="{2890801E-8C7E-421C-906B-157B83A4ADEA}" type="presOf" srcId="{812CB0AF-C9D6-47B9-A159-3C7F7A26E0B7}" destId="{BED7275A-4ADF-4D67-BC73-09EF7ABB8E3A}" srcOrd="0" destOrd="0" presId="urn:microsoft.com/office/officeart/2005/8/layout/vList3"/>
    <dgm:cxn modelId="{9FE97630-DE22-4448-946E-687A53AEA6BD}" srcId="{A4405B73-F82B-4D1B-A002-F2AB1D0FBEB1}" destId="{4E263ED1-C691-406B-BBDD-FA5F7802AD5C}" srcOrd="2" destOrd="0" parTransId="{B3AB5671-3553-4196-B360-082DA734379E}" sibTransId="{B9A2B6DA-046C-405A-84DE-6AB0ABBC5DA1}"/>
    <dgm:cxn modelId="{91AB2E7E-FAF9-4A84-90CF-754621EAD514}" srcId="{A4405B73-F82B-4D1B-A002-F2AB1D0FBEB1}" destId="{C6B3B079-3834-4DB1-A9EE-FC14184AF633}" srcOrd="4" destOrd="0" parTransId="{B439FA2E-FC4A-4CBC-9873-FF760DF6FDF5}" sibTransId="{572A0552-889C-4CC1-B9F4-4A2F1A870C72}"/>
    <dgm:cxn modelId="{3883E169-6BF4-4E5C-B2A3-D9F87C789BFF}" type="presOf" srcId="{C6B3B079-3834-4DB1-A9EE-FC14184AF633}" destId="{8124F177-65C5-4095-9288-83716BA1EE1A}" srcOrd="0" destOrd="0" presId="urn:microsoft.com/office/officeart/2005/8/layout/vList3"/>
    <dgm:cxn modelId="{256FA2FE-2084-4874-AEAD-2B39813879EB}" type="presOf" srcId="{A2AB64E5-914D-44E2-ACD2-78FB65A442CC}" destId="{F9D3F900-8613-4454-9F71-6AA79916AC7E}" srcOrd="0" destOrd="0" presId="urn:microsoft.com/office/officeart/2005/8/layout/vList3"/>
    <dgm:cxn modelId="{89EF6210-525A-42E2-B82F-AC1F7647491F}" type="presParOf" srcId="{559891F7-FFC6-4A1F-BC99-F533EBA00BDC}" destId="{8B6229A6-9F5E-4C34-AF16-5D444C004474}" srcOrd="0" destOrd="0" presId="urn:microsoft.com/office/officeart/2005/8/layout/vList3"/>
    <dgm:cxn modelId="{729817AC-C5B4-41AB-B856-5E2575653CA4}" type="presParOf" srcId="{8B6229A6-9F5E-4C34-AF16-5D444C004474}" destId="{022E683A-B995-4590-8F80-9A5D1320E747}" srcOrd="0" destOrd="0" presId="urn:microsoft.com/office/officeart/2005/8/layout/vList3"/>
    <dgm:cxn modelId="{6D23D602-82EA-4B07-B6F7-398EC87B0519}" type="presParOf" srcId="{8B6229A6-9F5E-4C34-AF16-5D444C004474}" destId="{84C3449F-03A9-4D3C-B802-C6396B7D5D16}" srcOrd="1" destOrd="0" presId="urn:microsoft.com/office/officeart/2005/8/layout/vList3"/>
    <dgm:cxn modelId="{A50B33FD-62F3-44F1-B467-12841C9FF7D0}" type="presParOf" srcId="{559891F7-FFC6-4A1F-BC99-F533EBA00BDC}" destId="{C4F55EB1-5D30-4F68-B9BE-EADF8ACF0215}" srcOrd="1" destOrd="0" presId="urn:microsoft.com/office/officeart/2005/8/layout/vList3"/>
    <dgm:cxn modelId="{A708EF3C-8D3F-4494-92ED-BDC9D4079EEA}" type="presParOf" srcId="{559891F7-FFC6-4A1F-BC99-F533EBA00BDC}" destId="{04D1D9A9-E182-4E90-9100-7599A6A4D40B}" srcOrd="2" destOrd="0" presId="urn:microsoft.com/office/officeart/2005/8/layout/vList3"/>
    <dgm:cxn modelId="{00EFFC44-A949-4416-8E9B-2EFEDB6B65D7}" type="presParOf" srcId="{04D1D9A9-E182-4E90-9100-7599A6A4D40B}" destId="{4202414B-55BD-4649-A158-9DFE7BF079B8}" srcOrd="0" destOrd="0" presId="urn:microsoft.com/office/officeart/2005/8/layout/vList3"/>
    <dgm:cxn modelId="{7D5D1F9F-43F4-4BAD-B40C-9E8297159F16}" type="presParOf" srcId="{04D1D9A9-E182-4E90-9100-7599A6A4D40B}" destId="{7705B16F-9A29-41D7-B950-42D57C4062EF}" srcOrd="1" destOrd="0" presId="urn:microsoft.com/office/officeart/2005/8/layout/vList3"/>
    <dgm:cxn modelId="{C78DC87D-FB4A-4D28-ABEA-E722A95CEF6E}" type="presParOf" srcId="{559891F7-FFC6-4A1F-BC99-F533EBA00BDC}" destId="{0D63AF4B-19E8-4C61-8F87-B94D8575883B}" srcOrd="3" destOrd="0" presId="urn:microsoft.com/office/officeart/2005/8/layout/vList3"/>
    <dgm:cxn modelId="{41B642EF-DC56-444D-B0D8-8777A7AC3FE4}" type="presParOf" srcId="{559891F7-FFC6-4A1F-BC99-F533EBA00BDC}" destId="{A3D9736A-97DF-4C87-BA5F-28766A38D059}" srcOrd="4" destOrd="0" presId="urn:microsoft.com/office/officeart/2005/8/layout/vList3"/>
    <dgm:cxn modelId="{383DC57F-83B9-44A0-AA47-2948210F50D8}" type="presParOf" srcId="{A3D9736A-97DF-4C87-BA5F-28766A38D059}" destId="{D9BD9526-9996-4FCF-B7B8-443B33EC6429}" srcOrd="0" destOrd="0" presId="urn:microsoft.com/office/officeart/2005/8/layout/vList3"/>
    <dgm:cxn modelId="{2054867D-834C-4CFE-9913-BC2FBFDCBF91}" type="presParOf" srcId="{A3D9736A-97DF-4C87-BA5F-28766A38D059}" destId="{EE1327CA-69FE-48BE-BEFF-4F5208DD5725}" srcOrd="1" destOrd="0" presId="urn:microsoft.com/office/officeart/2005/8/layout/vList3"/>
    <dgm:cxn modelId="{94BC0D41-6158-42FA-A3AF-8876486E698F}" type="presParOf" srcId="{559891F7-FFC6-4A1F-BC99-F533EBA00BDC}" destId="{E398E893-B464-4202-8B23-A414897D9E2C}" srcOrd="5" destOrd="0" presId="urn:microsoft.com/office/officeart/2005/8/layout/vList3"/>
    <dgm:cxn modelId="{D8F4A0E1-4168-416E-8430-BE2A3DF17F5B}" type="presParOf" srcId="{559891F7-FFC6-4A1F-BC99-F533EBA00BDC}" destId="{B9B390EA-10DD-4DB7-88F4-77D12103DF03}" srcOrd="6" destOrd="0" presId="urn:microsoft.com/office/officeart/2005/8/layout/vList3"/>
    <dgm:cxn modelId="{617EE60B-931E-4856-9A53-DA2B1538A378}" type="presParOf" srcId="{B9B390EA-10DD-4DB7-88F4-77D12103DF03}" destId="{A1633404-38E9-40F1-B4D3-067BCD49589D}" srcOrd="0" destOrd="0" presId="urn:microsoft.com/office/officeart/2005/8/layout/vList3"/>
    <dgm:cxn modelId="{D4307DFD-E9E4-409A-9D11-DD6D752E4FEA}" type="presParOf" srcId="{B9B390EA-10DD-4DB7-88F4-77D12103DF03}" destId="{BED7275A-4ADF-4D67-BC73-09EF7ABB8E3A}" srcOrd="1" destOrd="0" presId="urn:microsoft.com/office/officeart/2005/8/layout/vList3"/>
    <dgm:cxn modelId="{54A4B885-F72C-4E2E-82BD-67804F830255}" type="presParOf" srcId="{559891F7-FFC6-4A1F-BC99-F533EBA00BDC}" destId="{B01673D5-7808-4EBE-BD3E-3B5F03FB755D}" srcOrd="7" destOrd="0" presId="urn:microsoft.com/office/officeart/2005/8/layout/vList3"/>
    <dgm:cxn modelId="{CAE55477-5D17-4E73-A445-39ECC8FC6219}" type="presParOf" srcId="{559891F7-FFC6-4A1F-BC99-F533EBA00BDC}" destId="{A99C2568-1CEA-4D6A-A7FD-776F72DFCBC1}" srcOrd="8" destOrd="0" presId="urn:microsoft.com/office/officeart/2005/8/layout/vList3"/>
    <dgm:cxn modelId="{8A083EF1-2D0C-46F9-B963-AAAB7072A03F}" type="presParOf" srcId="{A99C2568-1CEA-4D6A-A7FD-776F72DFCBC1}" destId="{8582D880-619B-4B1B-BCED-F5F5A623418A}" srcOrd="0" destOrd="0" presId="urn:microsoft.com/office/officeart/2005/8/layout/vList3"/>
    <dgm:cxn modelId="{69C9FBDC-77B5-4BBF-AB13-5373E7A9CCDF}" type="presParOf" srcId="{A99C2568-1CEA-4D6A-A7FD-776F72DFCBC1}" destId="{8124F177-65C5-4095-9288-83716BA1EE1A}" srcOrd="1" destOrd="0" presId="urn:microsoft.com/office/officeart/2005/8/layout/vList3"/>
    <dgm:cxn modelId="{358593FA-BAC1-4D29-81AA-64103DA3A322}" type="presParOf" srcId="{559891F7-FFC6-4A1F-BC99-F533EBA00BDC}" destId="{4A0A1602-352D-4F9C-A6A6-AB26BCAF8F11}" srcOrd="9" destOrd="0" presId="urn:microsoft.com/office/officeart/2005/8/layout/vList3"/>
    <dgm:cxn modelId="{D7C74A05-5C07-42CF-884E-BC137B1C4A1C}" type="presParOf" srcId="{559891F7-FFC6-4A1F-BC99-F533EBA00BDC}" destId="{5ED1DD0A-876F-4F50-90B9-ABAD45421405}" srcOrd="10" destOrd="0" presId="urn:microsoft.com/office/officeart/2005/8/layout/vList3"/>
    <dgm:cxn modelId="{C713ADCF-BF37-4C4B-84A6-6CFFDD42511C}" type="presParOf" srcId="{5ED1DD0A-876F-4F50-90B9-ABAD45421405}" destId="{65263076-1869-4B0A-8028-88293A0B1739}" srcOrd="0" destOrd="0" presId="urn:microsoft.com/office/officeart/2005/8/layout/vList3"/>
    <dgm:cxn modelId="{7BF726C7-DBA0-42BF-AFEB-2EEB1FC73E08}" type="presParOf" srcId="{5ED1DD0A-876F-4F50-90B9-ABAD45421405}" destId="{F9D3F900-8613-4454-9F71-6AA79916AC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4EE96B-5706-443A-9BB5-F344A3970EED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50C5AD31-C4DF-4E22-A3E1-9EEC0A944C74}">
      <dgm:prSet phldrT="[Text]"/>
      <dgm:spPr/>
      <dgm:t>
        <a:bodyPr/>
        <a:lstStyle/>
        <a:p>
          <a:r>
            <a:rPr lang="en-US" dirty="0" smtClean="0"/>
            <a:t>Overarching Goal</a:t>
          </a:r>
          <a:endParaRPr lang="en-US" dirty="0"/>
        </a:p>
      </dgm:t>
    </dgm:pt>
    <dgm:pt modelId="{154CEB14-3F51-4538-AC2E-FCF1D01D4DD7}" type="parTrans" cxnId="{8ABAB64D-EB0B-41BA-AD5B-4C47857F0B27}">
      <dgm:prSet/>
      <dgm:spPr/>
      <dgm:t>
        <a:bodyPr/>
        <a:lstStyle/>
        <a:p>
          <a:endParaRPr lang="en-US"/>
        </a:p>
      </dgm:t>
    </dgm:pt>
    <dgm:pt modelId="{B2833CD0-30A7-4CA7-8BE0-123B5BFAEC71}" type="sibTrans" cxnId="{8ABAB64D-EB0B-41BA-AD5B-4C47857F0B27}">
      <dgm:prSet/>
      <dgm:spPr/>
      <dgm:t>
        <a:bodyPr/>
        <a:lstStyle/>
        <a:p>
          <a:endParaRPr lang="en-US"/>
        </a:p>
      </dgm:t>
    </dgm:pt>
    <dgm:pt modelId="{FBD230FB-54D0-45F8-87DF-EC51EBAC8576}">
      <dgm:prSet phldrT="[Text]"/>
      <dgm:spPr/>
      <dgm:t>
        <a:bodyPr/>
        <a:lstStyle/>
        <a:p>
          <a:r>
            <a:rPr lang="en-US" dirty="0" smtClean="0"/>
            <a:t>Objectives of NSFE</a:t>
          </a:r>
          <a:endParaRPr lang="en-US" dirty="0"/>
        </a:p>
      </dgm:t>
    </dgm:pt>
    <dgm:pt modelId="{8E74BFA1-FCA7-4608-A66E-7B15A6A967DB}" type="parTrans" cxnId="{29689637-5F57-45CE-9F5B-128DF165FA41}">
      <dgm:prSet/>
      <dgm:spPr/>
      <dgm:t>
        <a:bodyPr/>
        <a:lstStyle/>
        <a:p>
          <a:endParaRPr lang="en-US"/>
        </a:p>
      </dgm:t>
    </dgm:pt>
    <dgm:pt modelId="{29E0816A-EBF4-4B3D-9E3B-21B354AAAD30}" type="sibTrans" cxnId="{29689637-5F57-45CE-9F5B-128DF165FA41}">
      <dgm:prSet/>
      <dgm:spPr/>
      <dgm:t>
        <a:bodyPr/>
        <a:lstStyle/>
        <a:p>
          <a:endParaRPr lang="en-US"/>
        </a:p>
      </dgm:t>
    </dgm:pt>
    <dgm:pt modelId="{B17A2B9C-AFD5-4461-AF59-F96747054CAA}">
      <dgm:prSet phldrT="[Text]"/>
      <dgm:spPr/>
      <dgm:t>
        <a:bodyPr/>
        <a:lstStyle/>
        <a:p>
          <a:r>
            <a:rPr lang="en-US" dirty="0" smtClean="0"/>
            <a:t>Objectives of a Program</a:t>
          </a:r>
          <a:endParaRPr lang="en-US" dirty="0"/>
        </a:p>
      </dgm:t>
    </dgm:pt>
    <dgm:pt modelId="{DF5E2F8F-077B-43AD-8269-416867E0B21D}" type="parTrans" cxnId="{C4C09EDC-1704-4094-B371-8AACC682998B}">
      <dgm:prSet/>
      <dgm:spPr/>
      <dgm:t>
        <a:bodyPr/>
        <a:lstStyle/>
        <a:p>
          <a:endParaRPr lang="en-US"/>
        </a:p>
      </dgm:t>
    </dgm:pt>
    <dgm:pt modelId="{EEE51BD1-ECAF-4B2B-830E-F7753ACC5F66}" type="sibTrans" cxnId="{C4C09EDC-1704-4094-B371-8AACC682998B}">
      <dgm:prSet/>
      <dgm:spPr/>
      <dgm:t>
        <a:bodyPr/>
        <a:lstStyle/>
        <a:p>
          <a:endParaRPr lang="en-US"/>
        </a:p>
      </dgm:t>
    </dgm:pt>
    <dgm:pt modelId="{BBC278B8-AD3D-4D84-AD3A-BD856D1BFC94}" type="pres">
      <dgm:prSet presAssocID="{BD4EE96B-5706-443A-9BB5-F344A3970EED}" presName="compositeShape" presStyleCnt="0">
        <dgm:presLayoutVars>
          <dgm:dir/>
          <dgm:resizeHandles/>
        </dgm:presLayoutVars>
      </dgm:prSet>
      <dgm:spPr/>
    </dgm:pt>
    <dgm:pt modelId="{562F6732-43F9-4F23-B3B3-903CBBE85BE5}" type="pres">
      <dgm:prSet presAssocID="{BD4EE96B-5706-443A-9BB5-F344A3970EED}" presName="pyramid" presStyleLbl="node1" presStyleIdx="0" presStyleCnt="1"/>
      <dgm:spPr/>
    </dgm:pt>
    <dgm:pt modelId="{D22BB64D-58C8-4153-8F39-903987F47643}" type="pres">
      <dgm:prSet presAssocID="{BD4EE96B-5706-443A-9BB5-F344A3970EED}" presName="theList" presStyleCnt="0"/>
      <dgm:spPr/>
    </dgm:pt>
    <dgm:pt modelId="{C7664B1C-64A0-4EAC-B35C-BE5764DE9A18}" type="pres">
      <dgm:prSet presAssocID="{50C5AD31-C4DF-4E22-A3E1-9EEC0A944C74}" presName="aNode" presStyleLbl="fgAcc1" presStyleIdx="0" presStyleCnt="3" custLinFactY="-28408" custLinFactNeighborX="-11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CB885-49B7-4067-9806-CDA398266F9C}" type="pres">
      <dgm:prSet presAssocID="{50C5AD31-C4DF-4E22-A3E1-9EEC0A944C74}" presName="aSpace" presStyleCnt="0"/>
      <dgm:spPr/>
    </dgm:pt>
    <dgm:pt modelId="{DF507057-0814-4D26-B76F-CD8A795070E0}" type="pres">
      <dgm:prSet presAssocID="{FBD230FB-54D0-45F8-87DF-EC51EBAC8576}" presName="aNode" presStyleLbl="fgAcc1" presStyleIdx="1" presStyleCnt="3" custLinFactY="1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FCCB7-FF01-43EC-8BAA-DE517C0AF278}" type="pres">
      <dgm:prSet presAssocID="{FBD230FB-54D0-45F8-87DF-EC51EBAC8576}" presName="aSpace" presStyleCnt="0"/>
      <dgm:spPr/>
    </dgm:pt>
    <dgm:pt modelId="{CACF80F8-32DA-4EA1-B8A9-DA5B18AB1375}" type="pres">
      <dgm:prSet presAssocID="{B17A2B9C-AFD5-4461-AF59-F96747054CAA}" presName="aNode" presStyleLbl="fgAcc1" presStyleIdx="2" presStyleCnt="3" custLinFactY="42044" custLinFactNeighborX="152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29F0F-5763-4A47-9946-8218B4A0F6A4}" type="pres">
      <dgm:prSet presAssocID="{B17A2B9C-AFD5-4461-AF59-F96747054CAA}" presName="aSpace" presStyleCnt="0"/>
      <dgm:spPr/>
    </dgm:pt>
  </dgm:ptLst>
  <dgm:cxnLst>
    <dgm:cxn modelId="{C4C09EDC-1704-4094-B371-8AACC682998B}" srcId="{BD4EE96B-5706-443A-9BB5-F344A3970EED}" destId="{B17A2B9C-AFD5-4461-AF59-F96747054CAA}" srcOrd="2" destOrd="0" parTransId="{DF5E2F8F-077B-43AD-8269-416867E0B21D}" sibTransId="{EEE51BD1-ECAF-4B2B-830E-F7753ACC5F66}"/>
    <dgm:cxn modelId="{FDB270AD-3E4C-479A-9287-CA55A4F558DC}" type="presOf" srcId="{B17A2B9C-AFD5-4461-AF59-F96747054CAA}" destId="{CACF80F8-32DA-4EA1-B8A9-DA5B18AB1375}" srcOrd="0" destOrd="0" presId="urn:microsoft.com/office/officeart/2005/8/layout/pyramid2"/>
    <dgm:cxn modelId="{29689637-5F57-45CE-9F5B-128DF165FA41}" srcId="{BD4EE96B-5706-443A-9BB5-F344A3970EED}" destId="{FBD230FB-54D0-45F8-87DF-EC51EBAC8576}" srcOrd="1" destOrd="0" parTransId="{8E74BFA1-FCA7-4608-A66E-7B15A6A967DB}" sibTransId="{29E0816A-EBF4-4B3D-9E3B-21B354AAAD30}"/>
    <dgm:cxn modelId="{7F89D4B6-15D9-42E4-874E-2560E07E6214}" type="presOf" srcId="{FBD230FB-54D0-45F8-87DF-EC51EBAC8576}" destId="{DF507057-0814-4D26-B76F-CD8A795070E0}" srcOrd="0" destOrd="0" presId="urn:microsoft.com/office/officeart/2005/8/layout/pyramid2"/>
    <dgm:cxn modelId="{BF1CD014-0DAE-431F-97DD-9475CD6E6E4B}" type="presOf" srcId="{BD4EE96B-5706-443A-9BB5-F344A3970EED}" destId="{BBC278B8-AD3D-4D84-AD3A-BD856D1BFC94}" srcOrd="0" destOrd="0" presId="urn:microsoft.com/office/officeart/2005/8/layout/pyramid2"/>
    <dgm:cxn modelId="{9017C116-9039-4661-BE92-8E4D11792FFF}" type="presOf" srcId="{50C5AD31-C4DF-4E22-A3E1-9EEC0A944C74}" destId="{C7664B1C-64A0-4EAC-B35C-BE5764DE9A18}" srcOrd="0" destOrd="0" presId="urn:microsoft.com/office/officeart/2005/8/layout/pyramid2"/>
    <dgm:cxn modelId="{8ABAB64D-EB0B-41BA-AD5B-4C47857F0B27}" srcId="{BD4EE96B-5706-443A-9BB5-F344A3970EED}" destId="{50C5AD31-C4DF-4E22-A3E1-9EEC0A944C74}" srcOrd="0" destOrd="0" parTransId="{154CEB14-3F51-4538-AC2E-FCF1D01D4DD7}" sibTransId="{B2833CD0-30A7-4CA7-8BE0-123B5BFAEC71}"/>
    <dgm:cxn modelId="{682ADE25-66B8-46C6-BA95-388A21195D51}" type="presParOf" srcId="{BBC278B8-AD3D-4D84-AD3A-BD856D1BFC94}" destId="{562F6732-43F9-4F23-B3B3-903CBBE85BE5}" srcOrd="0" destOrd="0" presId="urn:microsoft.com/office/officeart/2005/8/layout/pyramid2"/>
    <dgm:cxn modelId="{DC7B40C2-0EB7-4032-91FD-644F405549A0}" type="presParOf" srcId="{BBC278B8-AD3D-4D84-AD3A-BD856D1BFC94}" destId="{D22BB64D-58C8-4153-8F39-903987F47643}" srcOrd="1" destOrd="0" presId="urn:microsoft.com/office/officeart/2005/8/layout/pyramid2"/>
    <dgm:cxn modelId="{18CD452B-D583-42D7-AC30-3827FBB684E6}" type="presParOf" srcId="{D22BB64D-58C8-4153-8F39-903987F47643}" destId="{C7664B1C-64A0-4EAC-B35C-BE5764DE9A18}" srcOrd="0" destOrd="0" presId="urn:microsoft.com/office/officeart/2005/8/layout/pyramid2"/>
    <dgm:cxn modelId="{8EB72C4A-99EE-4FB3-A20C-9063EAD09DB7}" type="presParOf" srcId="{D22BB64D-58C8-4153-8F39-903987F47643}" destId="{249CB885-49B7-4067-9806-CDA398266F9C}" srcOrd="1" destOrd="0" presId="urn:microsoft.com/office/officeart/2005/8/layout/pyramid2"/>
    <dgm:cxn modelId="{F7D1B74F-8853-4DC3-9344-C6E8724B4206}" type="presParOf" srcId="{D22BB64D-58C8-4153-8F39-903987F47643}" destId="{DF507057-0814-4D26-B76F-CD8A795070E0}" srcOrd="2" destOrd="0" presId="urn:microsoft.com/office/officeart/2005/8/layout/pyramid2"/>
    <dgm:cxn modelId="{FE7F1655-0AB7-4A8D-81A1-0F1A7CA2DF71}" type="presParOf" srcId="{D22BB64D-58C8-4153-8F39-903987F47643}" destId="{CC8FCCB7-FF01-43EC-8BAA-DE517C0AF278}" srcOrd="3" destOrd="0" presId="urn:microsoft.com/office/officeart/2005/8/layout/pyramid2"/>
    <dgm:cxn modelId="{C1511226-A6C1-4F5C-9869-18AF161D5B22}" type="presParOf" srcId="{D22BB64D-58C8-4153-8F39-903987F47643}" destId="{CACF80F8-32DA-4EA1-B8A9-DA5B18AB1375}" srcOrd="4" destOrd="0" presId="urn:microsoft.com/office/officeart/2005/8/layout/pyramid2"/>
    <dgm:cxn modelId="{4201FA4B-2CA1-4C30-9C46-F60D2C41ACCE}" type="presParOf" srcId="{D22BB64D-58C8-4153-8F39-903987F47643}" destId="{2AE29F0F-5763-4A47-9946-8218B4A0F6A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2CB5FB-78C4-433A-81C8-2DF6ADBD8044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8B4A25-050E-49B3-B505-C97749DB6E9A}">
      <dgm:prSet phldrT="[Text]"/>
      <dgm:spPr/>
      <dgm:t>
        <a:bodyPr/>
        <a:lstStyle/>
        <a:p>
          <a:r>
            <a:rPr lang="en-US" dirty="0" smtClean="0"/>
            <a:t>other</a:t>
          </a:r>
          <a:endParaRPr lang="en-US" dirty="0"/>
        </a:p>
      </dgm:t>
    </dgm:pt>
    <dgm:pt modelId="{D92A2248-2C04-4CD9-B16F-607BF51CE24A}" type="parTrans" cxnId="{B37282D5-D9BC-4DB9-AC42-A256D890E180}">
      <dgm:prSet/>
      <dgm:spPr/>
      <dgm:t>
        <a:bodyPr/>
        <a:lstStyle/>
        <a:p>
          <a:endParaRPr lang="en-US"/>
        </a:p>
      </dgm:t>
    </dgm:pt>
    <dgm:pt modelId="{C86990CF-BFC1-4A86-89A6-483F4FBFA6B7}" type="sibTrans" cxnId="{B37282D5-D9BC-4DB9-AC42-A256D890E180}">
      <dgm:prSet/>
      <dgm:spPr/>
      <dgm:t>
        <a:bodyPr/>
        <a:lstStyle/>
        <a:p>
          <a:endParaRPr lang="en-US"/>
        </a:p>
      </dgm:t>
    </dgm:pt>
    <dgm:pt modelId="{FDD2AA9B-88E1-48B3-9AC7-C541F9943558}">
      <dgm:prSet phldrT="[Text]"/>
      <dgm:spPr/>
      <dgm:t>
        <a:bodyPr/>
        <a:lstStyle/>
        <a:p>
          <a:r>
            <a:rPr lang="en-US" dirty="0" smtClean="0"/>
            <a:t>other</a:t>
          </a:r>
          <a:endParaRPr lang="en-US" dirty="0"/>
        </a:p>
      </dgm:t>
    </dgm:pt>
    <dgm:pt modelId="{DD64ADA0-8A4F-47C2-9367-BD8647D8DC4D}" type="parTrans" cxnId="{099C24AE-1739-4BD7-91F7-DE5C0D7630E7}">
      <dgm:prSet/>
      <dgm:spPr/>
      <dgm:t>
        <a:bodyPr/>
        <a:lstStyle/>
        <a:p>
          <a:endParaRPr lang="en-US"/>
        </a:p>
      </dgm:t>
    </dgm:pt>
    <dgm:pt modelId="{0429D272-CD14-4B0F-A96E-7EE2505D11E2}" type="sibTrans" cxnId="{099C24AE-1739-4BD7-91F7-DE5C0D7630E7}">
      <dgm:prSet/>
      <dgm:spPr/>
      <dgm:t>
        <a:bodyPr/>
        <a:lstStyle/>
        <a:p>
          <a:endParaRPr lang="en-US"/>
        </a:p>
      </dgm:t>
    </dgm:pt>
    <dgm:pt modelId="{7192C13F-D900-40D6-A2EB-27060EB98D89}">
      <dgm:prSet/>
      <dgm:spPr/>
      <dgm:t>
        <a:bodyPr/>
        <a:lstStyle/>
        <a:p>
          <a:r>
            <a:rPr lang="en-US" dirty="0" smtClean="0"/>
            <a:t>The weight of people who are effectively planning their personal and familiar budget planners </a:t>
          </a:r>
          <a:endParaRPr lang="en-US" dirty="0"/>
        </a:p>
      </dgm:t>
    </dgm:pt>
    <dgm:pt modelId="{1FBF4494-BA93-491F-8D33-E64C8010F3BB}" type="parTrans" cxnId="{4A05B345-BE98-486D-9709-403E6EA63D9E}">
      <dgm:prSet/>
      <dgm:spPr/>
      <dgm:t>
        <a:bodyPr/>
        <a:lstStyle/>
        <a:p>
          <a:endParaRPr lang="en-US"/>
        </a:p>
      </dgm:t>
    </dgm:pt>
    <dgm:pt modelId="{21B61FCA-CB77-4D6E-A924-CC22705AC84C}" type="sibTrans" cxnId="{4A05B345-BE98-486D-9709-403E6EA63D9E}">
      <dgm:prSet/>
      <dgm:spPr/>
      <dgm:t>
        <a:bodyPr/>
        <a:lstStyle/>
        <a:p>
          <a:endParaRPr lang="en-US"/>
        </a:p>
      </dgm:t>
    </dgm:pt>
    <dgm:pt modelId="{357E11C7-140B-4E13-8FEE-5E3F189FB9EA}">
      <dgm:prSet/>
      <dgm:spPr/>
      <dgm:t>
        <a:bodyPr/>
        <a:lstStyle/>
        <a:p>
          <a:r>
            <a:rPr lang="en-US" dirty="0" smtClean="0"/>
            <a:t>The weight of people who have savings</a:t>
          </a:r>
          <a:endParaRPr lang="en-US" dirty="0"/>
        </a:p>
      </dgm:t>
    </dgm:pt>
    <dgm:pt modelId="{6B865F01-7F46-41B7-91DA-3DF4AF069CB6}" type="parTrans" cxnId="{77407C0C-B356-4AA0-99AF-DDDCBCB2B436}">
      <dgm:prSet/>
      <dgm:spPr/>
      <dgm:t>
        <a:bodyPr/>
        <a:lstStyle/>
        <a:p>
          <a:endParaRPr lang="en-US"/>
        </a:p>
      </dgm:t>
    </dgm:pt>
    <dgm:pt modelId="{6743F46F-3FEB-4846-9D54-C745CF330E03}" type="sibTrans" cxnId="{77407C0C-B356-4AA0-99AF-DDDCBCB2B436}">
      <dgm:prSet/>
      <dgm:spPr/>
      <dgm:t>
        <a:bodyPr/>
        <a:lstStyle/>
        <a:p>
          <a:endParaRPr lang="en-US"/>
        </a:p>
      </dgm:t>
    </dgm:pt>
    <dgm:pt modelId="{140D263D-D8E6-47B2-8AB4-9E594A89FBFA}">
      <dgm:prSet/>
      <dgm:spPr/>
      <dgm:t>
        <a:bodyPr/>
        <a:lstStyle/>
        <a:p>
          <a:r>
            <a:rPr lang="en-US" dirty="0" smtClean="0"/>
            <a:t>The weight of people who have banking account or saving account </a:t>
          </a:r>
          <a:endParaRPr lang="en-US" dirty="0"/>
        </a:p>
      </dgm:t>
    </dgm:pt>
    <dgm:pt modelId="{ADA33921-CB2E-481B-B06E-E57420EE1FA6}" type="parTrans" cxnId="{D54BC9F2-FEFD-4E8D-99F4-180430F5F182}">
      <dgm:prSet/>
      <dgm:spPr/>
      <dgm:t>
        <a:bodyPr/>
        <a:lstStyle/>
        <a:p>
          <a:endParaRPr lang="en-US"/>
        </a:p>
      </dgm:t>
    </dgm:pt>
    <dgm:pt modelId="{A3A8D327-7933-4598-80D8-BE1AF0948C18}" type="sibTrans" cxnId="{D54BC9F2-FEFD-4E8D-99F4-180430F5F182}">
      <dgm:prSet/>
      <dgm:spPr/>
      <dgm:t>
        <a:bodyPr/>
        <a:lstStyle/>
        <a:p>
          <a:endParaRPr lang="en-US"/>
        </a:p>
      </dgm:t>
    </dgm:pt>
    <dgm:pt modelId="{1D16AA19-C76B-4F2F-AB41-073626730601}">
      <dgm:prSet/>
      <dgm:spPr/>
      <dgm:t>
        <a:bodyPr/>
        <a:lstStyle/>
        <a:p>
          <a:r>
            <a:rPr lang="en-US" dirty="0" smtClean="0"/>
            <a:t>The weight of people who have credit </a:t>
          </a:r>
          <a:endParaRPr lang="en-US" dirty="0"/>
        </a:p>
      </dgm:t>
    </dgm:pt>
    <dgm:pt modelId="{9DFD54C2-F45C-420C-976A-C5BBA2E38858}" type="parTrans" cxnId="{9A869BFB-EAEC-42A6-8190-4DD5C8E8D31B}">
      <dgm:prSet/>
      <dgm:spPr/>
      <dgm:t>
        <a:bodyPr/>
        <a:lstStyle/>
        <a:p>
          <a:endParaRPr lang="en-US"/>
        </a:p>
      </dgm:t>
    </dgm:pt>
    <dgm:pt modelId="{001E23E4-C48D-4FD2-9C0B-12B52FA0FEF2}" type="sibTrans" cxnId="{9A869BFB-EAEC-42A6-8190-4DD5C8E8D31B}">
      <dgm:prSet/>
      <dgm:spPr/>
      <dgm:t>
        <a:bodyPr/>
        <a:lstStyle/>
        <a:p>
          <a:endParaRPr lang="en-US"/>
        </a:p>
      </dgm:t>
    </dgm:pt>
    <dgm:pt modelId="{9A435B28-A8E0-4EFB-B241-DE6C6CEB6A24}">
      <dgm:prSet phldrT="[Text]"/>
      <dgm:spPr/>
      <dgm:t>
        <a:bodyPr/>
        <a:lstStyle/>
        <a:p>
          <a:r>
            <a:rPr lang="en-US" b="1" dirty="0" smtClean="0"/>
            <a:t>The weights of people being financially literate</a:t>
          </a:r>
          <a:endParaRPr lang="en-US" dirty="0"/>
        </a:p>
      </dgm:t>
    </dgm:pt>
    <dgm:pt modelId="{58888F2A-E964-4E1C-B66D-6F27D0293261}" type="sibTrans" cxnId="{A17CC998-F4A9-4182-BDD9-299B30DF7004}">
      <dgm:prSet/>
      <dgm:spPr/>
      <dgm:t>
        <a:bodyPr/>
        <a:lstStyle/>
        <a:p>
          <a:endParaRPr lang="en-US"/>
        </a:p>
      </dgm:t>
    </dgm:pt>
    <dgm:pt modelId="{DECC5959-DE9B-41D9-87CC-BEA77952F4F5}" type="parTrans" cxnId="{A17CC998-F4A9-4182-BDD9-299B30DF7004}">
      <dgm:prSet/>
      <dgm:spPr/>
      <dgm:t>
        <a:bodyPr/>
        <a:lstStyle/>
        <a:p>
          <a:endParaRPr lang="en-US"/>
        </a:p>
      </dgm:t>
    </dgm:pt>
    <dgm:pt modelId="{476F1E45-8BD2-435F-8FA0-EABA8D8C9E69}">
      <dgm:prSet phldrT="[Text]"/>
      <dgm:spPr/>
      <dgm:t>
        <a:bodyPr/>
        <a:lstStyle/>
        <a:p>
          <a:r>
            <a:rPr lang="en-US" b="1" dirty="0" smtClean="0"/>
            <a:t>The weights of people being financially included</a:t>
          </a:r>
          <a:endParaRPr lang="en-US" dirty="0"/>
        </a:p>
      </dgm:t>
    </dgm:pt>
    <dgm:pt modelId="{99F7207F-44BD-44A9-B55B-1A271AB83AA4}" type="sibTrans" cxnId="{D9B82718-07B0-418E-9A37-62B058625A55}">
      <dgm:prSet/>
      <dgm:spPr/>
      <dgm:t>
        <a:bodyPr/>
        <a:lstStyle/>
        <a:p>
          <a:endParaRPr lang="en-US"/>
        </a:p>
      </dgm:t>
    </dgm:pt>
    <dgm:pt modelId="{FCFF4754-FECB-4309-A796-22B3E9599F6A}" type="parTrans" cxnId="{D9B82718-07B0-418E-9A37-62B058625A55}">
      <dgm:prSet/>
      <dgm:spPr/>
      <dgm:t>
        <a:bodyPr/>
        <a:lstStyle/>
        <a:p>
          <a:endParaRPr lang="en-US"/>
        </a:p>
      </dgm:t>
    </dgm:pt>
    <dgm:pt modelId="{DE7557DF-BEA4-448D-A158-108C8F932BEA}" type="pres">
      <dgm:prSet presAssocID="{3A2CB5FB-78C4-433A-81C8-2DF6ADBD80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C5D0D5-D193-4156-BF01-C7A189C34C64}" type="pres">
      <dgm:prSet presAssocID="{9A435B28-A8E0-4EFB-B241-DE6C6CEB6A24}" presName="compNode" presStyleCnt="0"/>
      <dgm:spPr/>
      <dgm:t>
        <a:bodyPr/>
        <a:lstStyle/>
        <a:p>
          <a:endParaRPr lang="en-US"/>
        </a:p>
      </dgm:t>
    </dgm:pt>
    <dgm:pt modelId="{200BE9B7-9E79-45D5-92AE-9D29284DB4EC}" type="pres">
      <dgm:prSet presAssocID="{9A435B28-A8E0-4EFB-B241-DE6C6CEB6A24}" presName="aNode" presStyleLbl="bgShp" presStyleIdx="0" presStyleCnt="2"/>
      <dgm:spPr/>
      <dgm:t>
        <a:bodyPr/>
        <a:lstStyle/>
        <a:p>
          <a:endParaRPr lang="en-US"/>
        </a:p>
      </dgm:t>
    </dgm:pt>
    <dgm:pt modelId="{74175C13-50D3-48DB-AEC0-946D530FE669}" type="pres">
      <dgm:prSet presAssocID="{9A435B28-A8E0-4EFB-B241-DE6C6CEB6A24}" presName="textNode" presStyleLbl="bgShp" presStyleIdx="0" presStyleCnt="2"/>
      <dgm:spPr/>
      <dgm:t>
        <a:bodyPr/>
        <a:lstStyle/>
        <a:p>
          <a:endParaRPr lang="en-US"/>
        </a:p>
      </dgm:t>
    </dgm:pt>
    <dgm:pt modelId="{A7876307-84C3-4D4A-A4FF-05CBF7D38EB5}" type="pres">
      <dgm:prSet presAssocID="{9A435B28-A8E0-4EFB-B241-DE6C6CEB6A24}" presName="compChildNode" presStyleCnt="0"/>
      <dgm:spPr/>
      <dgm:t>
        <a:bodyPr/>
        <a:lstStyle/>
        <a:p>
          <a:endParaRPr lang="en-US"/>
        </a:p>
      </dgm:t>
    </dgm:pt>
    <dgm:pt modelId="{13061CF9-1D7E-4D64-A9DA-4F25F485E9F5}" type="pres">
      <dgm:prSet presAssocID="{9A435B28-A8E0-4EFB-B241-DE6C6CEB6A24}" presName="theInnerList" presStyleCnt="0"/>
      <dgm:spPr/>
      <dgm:t>
        <a:bodyPr/>
        <a:lstStyle/>
        <a:p>
          <a:endParaRPr lang="en-US"/>
        </a:p>
      </dgm:t>
    </dgm:pt>
    <dgm:pt modelId="{4968C1DF-F35E-4103-9422-6BB255542946}" type="pres">
      <dgm:prSet presAssocID="{7192C13F-D900-40D6-A2EB-27060EB98D8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BF9D4-79D4-4E1B-973E-07F602324FA7}" type="pres">
      <dgm:prSet presAssocID="{7192C13F-D900-40D6-A2EB-27060EB98D89}" presName="aSpace2" presStyleCnt="0"/>
      <dgm:spPr/>
      <dgm:t>
        <a:bodyPr/>
        <a:lstStyle/>
        <a:p>
          <a:endParaRPr lang="en-US"/>
        </a:p>
      </dgm:t>
    </dgm:pt>
    <dgm:pt modelId="{C970DC04-6573-422C-AF22-979727B33B5D}" type="pres">
      <dgm:prSet presAssocID="{357E11C7-140B-4E13-8FEE-5E3F189FB9E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8B9B4-90A6-47C7-A9DE-7D10FA95B08F}" type="pres">
      <dgm:prSet presAssocID="{357E11C7-140B-4E13-8FEE-5E3F189FB9EA}" presName="aSpace2" presStyleCnt="0"/>
      <dgm:spPr/>
      <dgm:t>
        <a:bodyPr/>
        <a:lstStyle/>
        <a:p>
          <a:endParaRPr lang="en-US"/>
        </a:p>
      </dgm:t>
    </dgm:pt>
    <dgm:pt modelId="{657700CF-0FEF-49F3-9019-1ACD745970AC}" type="pres">
      <dgm:prSet presAssocID="{8B8B4A25-050E-49B3-B505-C97749DB6E9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5D5FA-2EEC-4430-94FF-EF074A1293F7}" type="pres">
      <dgm:prSet presAssocID="{9A435B28-A8E0-4EFB-B241-DE6C6CEB6A24}" presName="aSpace" presStyleCnt="0"/>
      <dgm:spPr/>
      <dgm:t>
        <a:bodyPr/>
        <a:lstStyle/>
        <a:p>
          <a:endParaRPr lang="en-US"/>
        </a:p>
      </dgm:t>
    </dgm:pt>
    <dgm:pt modelId="{5DEC6BDF-DAD3-4BC4-9101-916100F616C4}" type="pres">
      <dgm:prSet presAssocID="{476F1E45-8BD2-435F-8FA0-EABA8D8C9E69}" presName="compNode" presStyleCnt="0"/>
      <dgm:spPr/>
      <dgm:t>
        <a:bodyPr/>
        <a:lstStyle/>
        <a:p>
          <a:endParaRPr lang="en-US"/>
        </a:p>
      </dgm:t>
    </dgm:pt>
    <dgm:pt modelId="{8B8388C9-701F-4F3E-A146-10DAAFDF39D6}" type="pres">
      <dgm:prSet presAssocID="{476F1E45-8BD2-435F-8FA0-EABA8D8C9E69}" presName="aNode" presStyleLbl="bgShp" presStyleIdx="1" presStyleCnt="2" custLinFactNeighborX="-3750" custLinFactNeighborY="4913"/>
      <dgm:spPr/>
      <dgm:t>
        <a:bodyPr/>
        <a:lstStyle/>
        <a:p>
          <a:endParaRPr lang="en-US"/>
        </a:p>
      </dgm:t>
    </dgm:pt>
    <dgm:pt modelId="{FF1F2826-E65B-442E-8039-4CF41164D8F8}" type="pres">
      <dgm:prSet presAssocID="{476F1E45-8BD2-435F-8FA0-EABA8D8C9E69}" presName="textNode" presStyleLbl="bgShp" presStyleIdx="1" presStyleCnt="2"/>
      <dgm:spPr/>
      <dgm:t>
        <a:bodyPr/>
        <a:lstStyle/>
        <a:p>
          <a:endParaRPr lang="en-US"/>
        </a:p>
      </dgm:t>
    </dgm:pt>
    <dgm:pt modelId="{195AD51A-0B4F-44D2-988A-0F7AD825B663}" type="pres">
      <dgm:prSet presAssocID="{476F1E45-8BD2-435F-8FA0-EABA8D8C9E69}" presName="compChildNode" presStyleCnt="0"/>
      <dgm:spPr/>
      <dgm:t>
        <a:bodyPr/>
        <a:lstStyle/>
        <a:p>
          <a:endParaRPr lang="en-US"/>
        </a:p>
      </dgm:t>
    </dgm:pt>
    <dgm:pt modelId="{C7B03181-9171-4CD3-891F-B6FDDEC22582}" type="pres">
      <dgm:prSet presAssocID="{476F1E45-8BD2-435F-8FA0-EABA8D8C9E69}" presName="theInnerList" presStyleCnt="0"/>
      <dgm:spPr/>
      <dgm:t>
        <a:bodyPr/>
        <a:lstStyle/>
        <a:p>
          <a:endParaRPr lang="en-US"/>
        </a:p>
      </dgm:t>
    </dgm:pt>
    <dgm:pt modelId="{AABBC23B-7A1C-4122-A784-3B3819597F8E}" type="pres">
      <dgm:prSet presAssocID="{140D263D-D8E6-47B2-8AB4-9E594A89FBFA}" presName="childNode" presStyleLbl="node1" presStyleIdx="3" presStyleCnt="6" custLinFactY="98890" custLinFactNeighborX="-4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62F6A-AEB0-452D-BFB4-D9DA7681B45A}" type="pres">
      <dgm:prSet presAssocID="{140D263D-D8E6-47B2-8AB4-9E594A89FBFA}" presName="aSpace2" presStyleCnt="0"/>
      <dgm:spPr/>
      <dgm:t>
        <a:bodyPr/>
        <a:lstStyle/>
        <a:p>
          <a:endParaRPr lang="en-US"/>
        </a:p>
      </dgm:t>
    </dgm:pt>
    <dgm:pt modelId="{D358D202-FAAF-4C22-ABC3-085F16E8E7B3}" type="pres">
      <dgm:prSet presAssocID="{FDD2AA9B-88E1-48B3-9AC7-C541F9943558}" presName="childNode" presStyleLbl="node1" presStyleIdx="4" presStyleCnt="6" custLinFactY="98242" custLinFactNeighborX="-29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7195F-808E-4B41-B8FC-721D674B9CE4}" type="pres">
      <dgm:prSet presAssocID="{FDD2AA9B-88E1-48B3-9AC7-C541F9943558}" presName="aSpace2" presStyleCnt="0"/>
      <dgm:spPr/>
      <dgm:t>
        <a:bodyPr/>
        <a:lstStyle/>
        <a:p>
          <a:endParaRPr lang="en-US"/>
        </a:p>
      </dgm:t>
    </dgm:pt>
    <dgm:pt modelId="{CA5CDFCE-3A9C-4798-B807-2CBB2404DD13}" type="pres">
      <dgm:prSet presAssocID="{1D16AA19-C76B-4F2F-AB41-073626730601}" presName="childNode" presStyleLbl="node1" presStyleIdx="5" presStyleCnt="6" custLinFactY="-200000" custLinFactNeighborX="-478" custLinFactNeighborY="-216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EDF2C-DDD2-4674-A85D-16D9F97B745F}" type="presOf" srcId="{476F1E45-8BD2-435F-8FA0-EABA8D8C9E69}" destId="{FF1F2826-E65B-442E-8039-4CF41164D8F8}" srcOrd="1" destOrd="0" presId="urn:microsoft.com/office/officeart/2005/8/layout/lProcess2"/>
    <dgm:cxn modelId="{69AB7A66-AC64-422D-AB9D-4EB41AF4072F}" type="presOf" srcId="{FDD2AA9B-88E1-48B3-9AC7-C541F9943558}" destId="{D358D202-FAAF-4C22-ABC3-085F16E8E7B3}" srcOrd="0" destOrd="0" presId="urn:microsoft.com/office/officeart/2005/8/layout/lProcess2"/>
    <dgm:cxn modelId="{5A6944B7-6231-48B7-95DB-2F30B1DBBB4D}" type="presOf" srcId="{9A435B28-A8E0-4EFB-B241-DE6C6CEB6A24}" destId="{200BE9B7-9E79-45D5-92AE-9D29284DB4EC}" srcOrd="0" destOrd="0" presId="urn:microsoft.com/office/officeart/2005/8/layout/lProcess2"/>
    <dgm:cxn modelId="{099C24AE-1739-4BD7-91F7-DE5C0D7630E7}" srcId="{476F1E45-8BD2-435F-8FA0-EABA8D8C9E69}" destId="{FDD2AA9B-88E1-48B3-9AC7-C541F9943558}" srcOrd="1" destOrd="0" parTransId="{DD64ADA0-8A4F-47C2-9367-BD8647D8DC4D}" sibTransId="{0429D272-CD14-4B0F-A96E-7EE2505D11E2}"/>
    <dgm:cxn modelId="{B37282D5-D9BC-4DB9-AC42-A256D890E180}" srcId="{9A435B28-A8E0-4EFB-B241-DE6C6CEB6A24}" destId="{8B8B4A25-050E-49B3-B505-C97749DB6E9A}" srcOrd="2" destOrd="0" parTransId="{D92A2248-2C04-4CD9-B16F-607BF51CE24A}" sibTransId="{C86990CF-BFC1-4A86-89A6-483F4FBFA6B7}"/>
    <dgm:cxn modelId="{4BA52B51-3B8F-4D7D-85C5-D79E67DAF8C9}" type="presOf" srcId="{9A435B28-A8E0-4EFB-B241-DE6C6CEB6A24}" destId="{74175C13-50D3-48DB-AEC0-946D530FE669}" srcOrd="1" destOrd="0" presId="urn:microsoft.com/office/officeart/2005/8/layout/lProcess2"/>
    <dgm:cxn modelId="{C418F7D8-1ECB-463A-A0D0-83DE1896DD7C}" type="presOf" srcId="{3A2CB5FB-78C4-433A-81C8-2DF6ADBD8044}" destId="{DE7557DF-BEA4-448D-A158-108C8F932BEA}" srcOrd="0" destOrd="0" presId="urn:microsoft.com/office/officeart/2005/8/layout/lProcess2"/>
    <dgm:cxn modelId="{77407C0C-B356-4AA0-99AF-DDDCBCB2B436}" srcId="{9A435B28-A8E0-4EFB-B241-DE6C6CEB6A24}" destId="{357E11C7-140B-4E13-8FEE-5E3F189FB9EA}" srcOrd="1" destOrd="0" parTransId="{6B865F01-7F46-41B7-91DA-3DF4AF069CB6}" sibTransId="{6743F46F-3FEB-4846-9D54-C745CF330E03}"/>
    <dgm:cxn modelId="{1F79EC7B-438B-4603-863A-EE6109F559F2}" type="presOf" srcId="{140D263D-D8E6-47B2-8AB4-9E594A89FBFA}" destId="{AABBC23B-7A1C-4122-A784-3B3819597F8E}" srcOrd="0" destOrd="0" presId="urn:microsoft.com/office/officeart/2005/8/layout/lProcess2"/>
    <dgm:cxn modelId="{6CC7C35A-0826-4EBD-9E29-C9ED4FC6AA11}" type="presOf" srcId="{476F1E45-8BD2-435F-8FA0-EABA8D8C9E69}" destId="{8B8388C9-701F-4F3E-A146-10DAAFDF39D6}" srcOrd="0" destOrd="0" presId="urn:microsoft.com/office/officeart/2005/8/layout/lProcess2"/>
    <dgm:cxn modelId="{A7A73E7B-F2AB-48B1-91D2-0DE1C04C2116}" type="presOf" srcId="{1D16AA19-C76B-4F2F-AB41-073626730601}" destId="{CA5CDFCE-3A9C-4798-B807-2CBB2404DD13}" srcOrd="0" destOrd="0" presId="urn:microsoft.com/office/officeart/2005/8/layout/lProcess2"/>
    <dgm:cxn modelId="{9A869BFB-EAEC-42A6-8190-4DD5C8E8D31B}" srcId="{476F1E45-8BD2-435F-8FA0-EABA8D8C9E69}" destId="{1D16AA19-C76B-4F2F-AB41-073626730601}" srcOrd="2" destOrd="0" parTransId="{9DFD54C2-F45C-420C-976A-C5BBA2E38858}" sibTransId="{001E23E4-C48D-4FD2-9C0B-12B52FA0FEF2}"/>
    <dgm:cxn modelId="{D9B82718-07B0-418E-9A37-62B058625A55}" srcId="{3A2CB5FB-78C4-433A-81C8-2DF6ADBD8044}" destId="{476F1E45-8BD2-435F-8FA0-EABA8D8C9E69}" srcOrd="1" destOrd="0" parTransId="{FCFF4754-FECB-4309-A796-22B3E9599F6A}" sibTransId="{99F7207F-44BD-44A9-B55B-1A271AB83AA4}"/>
    <dgm:cxn modelId="{CAE659A9-845E-489B-A8D2-E70E70BAF39B}" type="presOf" srcId="{8B8B4A25-050E-49B3-B505-C97749DB6E9A}" destId="{657700CF-0FEF-49F3-9019-1ACD745970AC}" srcOrd="0" destOrd="0" presId="urn:microsoft.com/office/officeart/2005/8/layout/lProcess2"/>
    <dgm:cxn modelId="{D54BC9F2-FEFD-4E8D-99F4-180430F5F182}" srcId="{476F1E45-8BD2-435F-8FA0-EABA8D8C9E69}" destId="{140D263D-D8E6-47B2-8AB4-9E594A89FBFA}" srcOrd="0" destOrd="0" parTransId="{ADA33921-CB2E-481B-B06E-E57420EE1FA6}" sibTransId="{A3A8D327-7933-4598-80D8-BE1AF0948C18}"/>
    <dgm:cxn modelId="{6DD9B891-161B-40F0-A96E-9AE0FC856426}" type="presOf" srcId="{7192C13F-D900-40D6-A2EB-27060EB98D89}" destId="{4968C1DF-F35E-4103-9422-6BB255542946}" srcOrd="0" destOrd="0" presId="urn:microsoft.com/office/officeart/2005/8/layout/lProcess2"/>
    <dgm:cxn modelId="{A17CC998-F4A9-4182-BDD9-299B30DF7004}" srcId="{3A2CB5FB-78C4-433A-81C8-2DF6ADBD8044}" destId="{9A435B28-A8E0-4EFB-B241-DE6C6CEB6A24}" srcOrd="0" destOrd="0" parTransId="{DECC5959-DE9B-41D9-87CC-BEA77952F4F5}" sibTransId="{58888F2A-E964-4E1C-B66D-6F27D0293261}"/>
    <dgm:cxn modelId="{2FCAEF81-1CB1-4D1E-867F-4CD83FDA14BE}" type="presOf" srcId="{357E11C7-140B-4E13-8FEE-5E3F189FB9EA}" destId="{C970DC04-6573-422C-AF22-979727B33B5D}" srcOrd="0" destOrd="0" presId="urn:microsoft.com/office/officeart/2005/8/layout/lProcess2"/>
    <dgm:cxn modelId="{4A05B345-BE98-486D-9709-403E6EA63D9E}" srcId="{9A435B28-A8E0-4EFB-B241-DE6C6CEB6A24}" destId="{7192C13F-D900-40D6-A2EB-27060EB98D89}" srcOrd="0" destOrd="0" parTransId="{1FBF4494-BA93-491F-8D33-E64C8010F3BB}" sibTransId="{21B61FCA-CB77-4D6E-A924-CC22705AC84C}"/>
    <dgm:cxn modelId="{7535A408-F125-47B7-B92E-DEAF0D54BD77}" type="presParOf" srcId="{DE7557DF-BEA4-448D-A158-108C8F932BEA}" destId="{CAC5D0D5-D193-4156-BF01-C7A189C34C64}" srcOrd="0" destOrd="0" presId="urn:microsoft.com/office/officeart/2005/8/layout/lProcess2"/>
    <dgm:cxn modelId="{F1E99D1D-CE32-4967-973F-2FD14F77CAA2}" type="presParOf" srcId="{CAC5D0D5-D193-4156-BF01-C7A189C34C64}" destId="{200BE9B7-9E79-45D5-92AE-9D29284DB4EC}" srcOrd="0" destOrd="0" presId="urn:microsoft.com/office/officeart/2005/8/layout/lProcess2"/>
    <dgm:cxn modelId="{ABA50542-9D2B-4950-B766-4C304D380839}" type="presParOf" srcId="{CAC5D0D5-D193-4156-BF01-C7A189C34C64}" destId="{74175C13-50D3-48DB-AEC0-946D530FE669}" srcOrd="1" destOrd="0" presId="urn:microsoft.com/office/officeart/2005/8/layout/lProcess2"/>
    <dgm:cxn modelId="{F3561903-CD3A-42BE-B38F-75F178341021}" type="presParOf" srcId="{CAC5D0D5-D193-4156-BF01-C7A189C34C64}" destId="{A7876307-84C3-4D4A-A4FF-05CBF7D38EB5}" srcOrd="2" destOrd="0" presId="urn:microsoft.com/office/officeart/2005/8/layout/lProcess2"/>
    <dgm:cxn modelId="{32C2CDA1-2D39-4234-8697-3DBEF96A8D98}" type="presParOf" srcId="{A7876307-84C3-4D4A-A4FF-05CBF7D38EB5}" destId="{13061CF9-1D7E-4D64-A9DA-4F25F485E9F5}" srcOrd="0" destOrd="0" presId="urn:microsoft.com/office/officeart/2005/8/layout/lProcess2"/>
    <dgm:cxn modelId="{F9A0BEE7-2464-4F6D-B6A1-C0BA9D46F54F}" type="presParOf" srcId="{13061CF9-1D7E-4D64-A9DA-4F25F485E9F5}" destId="{4968C1DF-F35E-4103-9422-6BB255542946}" srcOrd="0" destOrd="0" presId="urn:microsoft.com/office/officeart/2005/8/layout/lProcess2"/>
    <dgm:cxn modelId="{0923CC5A-F909-4845-B80F-5CCEDE67A6BB}" type="presParOf" srcId="{13061CF9-1D7E-4D64-A9DA-4F25F485E9F5}" destId="{221BF9D4-79D4-4E1B-973E-07F602324FA7}" srcOrd="1" destOrd="0" presId="urn:microsoft.com/office/officeart/2005/8/layout/lProcess2"/>
    <dgm:cxn modelId="{48BAD7BF-A9A9-409D-9F33-CE5DF37705B9}" type="presParOf" srcId="{13061CF9-1D7E-4D64-A9DA-4F25F485E9F5}" destId="{C970DC04-6573-422C-AF22-979727B33B5D}" srcOrd="2" destOrd="0" presId="urn:microsoft.com/office/officeart/2005/8/layout/lProcess2"/>
    <dgm:cxn modelId="{C746707A-C96C-42BF-B589-BD1B6D6DBEF0}" type="presParOf" srcId="{13061CF9-1D7E-4D64-A9DA-4F25F485E9F5}" destId="{DD58B9B4-90A6-47C7-A9DE-7D10FA95B08F}" srcOrd="3" destOrd="0" presId="urn:microsoft.com/office/officeart/2005/8/layout/lProcess2"/>
    <dgm:cxn modelId="{A0CEA71E-7976-4619-A8A0-4F3A5E6DE9B1}" type="presParOf" srcId="{13061CF9-1D7E-4D64-A9DA-4F25F485E9F5}" destId="{657700CF-0FEF-49F3-9019-1ACD745970AC}" srcOrd="4" destOrd="0" presId="urn:microsoft.com/office/officeart/2005/8/layout/lProcess2"/>
    <dgm:cxn modelId="{DB17511C-CFD3-45F2-B820-7022F3663525}" type="presParOf" srcId="{DE7557DF-BEA4-448D-A158-108C8F932BEA}" destId="{AD45D5FA-2EEC-4430-94FF-EF074A1293F7}" srcOrd="1" destOrd="0" presId="urn:microsoft.com/office/officeart/2005/8/layout/lProcess2"/>
    <dgm:cxn modelId="{375CDB65-E52B-4F82-98AA-9B1C76D3CBA9}" type="presParOf" srcId="{DE7557DF-BEA4-448D-A158-108C8F932BEA}" destId="{5DEC6BDF-DAD3-4BC4-9101-916100F616C4}" srcOrd="2" destOrd="0" presId="urn:microsoft.com/office/officeart/2005/8/layout/lProcess2"/>
    <dgm:cxn modelId="{FD088D89-8017-474A-A911-87E2358892E6}" type="presParOf" srcId="{5DEC6BDF-DAD3-4BC4-9101-916100F616C4}" destId="{8B8388C9-701F-4F3E-A146-10DAAFDF39D6}" srcOrd="0" destOrd="0" presId="urn:microsoft.com/office/officeart/2005/8/layout/lProcess2"/>
    <dgm:cxn modelId="{69819337-193F-413D-8952-C2F60A399428}" type="presParOf" srcId="{5DEC6BDF-DAD3-4BC4-9101-916100F616C4}" destId="{FF1F2826-E65B-442E-8039-4CF41164D8F8}" srcOrd="1" destOrd="0" presId="urn:microsoft.com/office/officeart/2005/8/layout/lProcess2"/>
    <dgm:cxn modelId="{2FBA114A-8830-4911-BEF0-6163DF943498}" type="presParOf" srcId="{5DEC6BDF-DAD3-4BC4-9101-916100F616C4}" destId="{195AD51A-0B4F-44D2-988A-0F7AD825B663}" srcOrd="2" destOrd="0" presId="urn:microsoft.com/office/officeart/2005/8/layout/lProcess2"/>
    <dgm:cxn modelId="{1CD39D9A-789F-4618-9D27-3A145C0F60BC}" type="presParOf" srcId="{195AD51A-0B4F-44D2-988A-0F7AD825B663}" destId="{C7B03181-9171-4CD3-891F-B6FDDEC22582}" srcOrd="0" destOrd="0" presId="urn:microsoft.com/office/officeart/2005/8/layout/lProcess2"/>
    <dgm:cxn modelId="{1614896B-945C-4D61-A941-4D10C4DD55B4}" type="presParOf" srcId="{C7B03181-9171-4CD3-891F-B6FDDEC22582}" destId="{AABBC23B-7A1C-4122-A784-3B3819597F8E}" srcOrd="0" destOrd="0" presId="urn:microsoft.com/office/officeart/2005/8/layout/lProcess2"/>
    <dgm:cxn modelId="{861653FD-1C66-492F-AD33-EDD53643485F}" type="presParOf" srcId="{C7B03181-9171-4CD3-891F-B6FDDEC22582}" destId="{23362F6A-AEB0-452D-BFB4-D9DA7681B45A}" srcOrd="1" destOrd="0" presId="urn:microsoft.com/office/officeart/2005/8/layout/lProcess2"/>
    <dgm:cxn modelId="{A7C0110C-E5F5-4EE5-B35B-6FC25F819CAB}" type="presParOf" srcId="{C7B03181-9171-4CD3-891F-B6FDDEC22582}" destId="{D358D202-FAAF-4C22-ABC3-085F16E8E7B3}" srcOrd="2" destOrd="0" presId="urn:microsoft.com/office/officeart/2005/8/layout/lProcess2"/>
    <dgm:cxn modelId="{A38C7A65-D363-4AC5-9891-3608F6F20F79}" type="presParOf" srcId="{C7B03181-9171-4CD3-891F-B6FDDEC22582}" destId="{3347195F-808E-4B41-B8FC-721D674B9CE4}" srcOrd="3" destOrd="0" presId="urn:microsoft.com/office/officeart/2005/8/layout/lProcess2"/>
    <dgm:cxn modelId="{2BF20CEB-6A40-4592-A6D3-87D317C9E4A1}" type="presParOf" srcId="{C7B03181-9171-4CD3-891F-B6FDDEC22582}" destId="{CA5CDFCE-3A9C-4798-B807-2CBB2404DD1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487F40-AF76-4BCF-AE06-3930F5627428}" type="doc">
      <dgm:prSet loTypeId="urn:microsoft.com/office/officeart/2005/8/layout/pList2" loCatId="list" qsTypeId="urn:microsoft.com/office/officeart/2005/8/quickstyle/simple1" qsCatId="simple" csTypeId="urn:microsoft.com/office/officeart/2005/8/colors/accent3_2" csCatId="accent3" phldr="1"/>
      <dgm:spPr/>
    </dgm:pt>
    <dgm:pt modelId="{E25D7068-054A-4B1A-90C8-B82CE6366D5E}">
      <dgm:prSet phldrT="[Text]" custT="1"/>
      <dgm:spPr/>
      <dgm:t>
        <a:bodyPr/>
        <a:lstStyle/>
        <a:p>
          <a:r>
            <a:rPr lang="en-US" sz="2400" b="1" dirty="0" smtClean="0"/>
            <a:t>Infrastructure</a:t>
          </a:r>
          <a:endParaRPr lang="en-US" sz="2400" b="1" dirty="0"/>
        </a:p>
      </dgm:t>
    </dgm:pt>
    <dgm:pt modelId="{0EDA6865-B311-4602-97F7-635D08B1B374}" type="parTrans" cxnId="{F96412B2-29F6-4249-8DFB-C827D66D284A}">
      <dgm:prSet/>
      <dgm:spPr/>
      <dgm:t>
        <a:bodyPr/>
        <a:lstStyle/>
        <a:p>
          <a:endParaRPr lang="en-US" sz="2400" b="1"/>
        </a:p>
      </dgm:t>
    </dgm:pt>
    <dgm:pt modelId="{10A40062-15D9-46A7-9F5D-6F2DA67A5760}" type="sibTrans" cxnId="{F96412B2-29F6-4249-8DFB-C827D66D284A}">
      <dgm:prSet/>
      <dgm:spPr/>
      <dgm:t>
        <a:bodyPr/>
        <a:lstStyle/>
        <a:p>
          <a:endParaRPr lang="en-US" sz="2400" b="1"/>
        </a:p>
      </dgm:t>
    </dgm:pt>
    <dgm:pt modelId="{89DD3AB6-6D49-44BA-8A9F-7F0DA1FCC21E}">
      <dgm:prSet phldrT="[Text]" custT="1"/>
      <dgm:spPr/>
      <dgm:t>
        <a:bodyPr/>
        <a:lstStyle/>
        <a:p>
          <a:r>
            <a:rPr lang="en-US" sz="2000" b="1" dirty="0" smtClean="0"/>
            <a:t>Research </a:t>
          </a:r>
        </a:p>
        <a:p>
          <a:r>
            <a:rPr lang="en-US" sz="2000" b="1" dirty="0" smtClean="0"/>
            <a:t>&amp; </a:t>
          </a:r>
        </a:p>
        <a:p>
          <a:r>
            <a:rPr lang="en-US" sz="2000" b="1" dirty="0" smtClean="0"/>
            <a:t>evidence</a:t>
          </a:r>
          <a:endParaRPr lang="en-US" sz="2000" b="1" dirty="0"/>
        </a:p>
      </dgm:t>
    </dgm:pt>
    <dgm:pt modelId="{025A59A3-2B73-4696-B8EF-E786BF61C808}" type="parTrans" cxnId="{A9EA622A-6C5B-4E9D-8418-E5972879ADFA}">
      <dgm:prSet/>
      <dgm:spPr/>
      <dgm:t>
        <a:bodyPr/>
        <a:lstStyle/>
        <a:p>
          <a:endParaRPr lang="en-US" sz="2400" b="1"/>
        </a:p>
      </dgm:t>
    </dgm:pt>
    <dgm:pt modelId="{2221C3A9-AC44-4E79-BD14-D35E7A761FED}" type="sibTrans" cxnId="{A9EA622A-6C5B-4E9D-8418-E5972879ADFA}">
      <dgm:prSet/>
      <dgm:spPr/>
      <dgm:t>
        <a:bodyPr/>
        <a:lstStyle/>
        <a:p>
          <a:endParaRPr lang="en-US" sz="2400" b="1"/>
        </a:p>
      </dgm:t>
    </dgm:pt>
    <dgm:pt modelId="{4B712CEC-B6AC-4082-80AF-128E2684AD5B}">
      <dgm:prSet phldrT="[Text]" custT="1"/>
      <dgm:spPr/>
      <dgm:t>
        <a:bodyPr/>
        <a:lstStyle/>
        <a:p>
          <a:r>
            <a:rPr lang="en-US" sz="2400" b="1" dirty="0" smtClean="0"/>
            <a:t>Education programs</a:t>
          </a:r>
          <a:endParaRPr lang="en-US" sz="2400" b="1" dirty="0"/>
        </a:p>
      </dgm:t>
    </dgm:pt>
    <dgm:pt modelId="{450708CD-2831-4E70-B747-9B601007D6D2}" type="parTrans" cxnId="{F3EEDF15-E9DF-49F6-B8BA-73B8C3569EF4}">
      <dgm:prSet/>
      <dgm:spPr/>
      <dgm:t>
        <a:bodyPr/>
        <a:lstStyle/>
        <a:p>
          <a:endParaRPr lang="en-US" sz="2400" b="1"/>
        </a:p>
      </dgm:t>
    </dgm:pt>
    <dgm:pt modelId="{2D6BDC98-718B-47E1-A4D3-6ECE451BE398}" type="sibTrans" cxnId="{F3EEDF15-E9DF-49F6-B8BA-73B8C3569EF4}">
      <dgm:prSet/>
      <dgm:spPr/>
      <dgm:t>
        <a:bodyPr/>
        <a:lstStyle/>
        <a:p>
          <a:endParaRPr lang="en-US" sz="2400" b="1"/>
        </a:p>
      </dgm:t>
    </dgm:pt>
    <dgm:pt modelId="{28A3F1C0-2098-4800-A969-AFB23CE11617}">
      <dgm:prSet phldrT="[Text]" custT="1"/>
      <dgm:spPr/>
      <dgm:t>
        <a:bodyPr/>
        <a:lstStyle/>
        <a:p>
          <a:r>
            <a:rPr lang="en-US" sz="2000" b="1" dirty="0" smtClean="0"/>
            <a:t>Institutional Setup</a:t>
          </a:r>
        </a:p>
      </dgm:t>
    </dgm:pt>
    <dgm:pt modelId="{1088D92B-0BD4-4EA7-AE88-0008A1BC3605}" type="parTrans" cxnId="{5A758AE8-F4B6-4F25-9A1A-D42F8E6CB73B}">
      <dgm:prSet/>
      <dgm:spPr/>
      <dgm:t>
        <a:bodyPr/>
        <a:lstStyle/>
        <a:p>
          <a:endParaRPr lang="en-US" sz="2400" b="1"/>
        </a:p>
      </dgm:t>
    </dgm:pt>
    <dgm:pt modelId="{DDF02764-FFC6-486D-8036-50B92909A29E}" type="sibTrans" cxnId="{5A758AE8-F4B6-4F25-9A1A-D42F8E6CB73B}">
      <dgm:prSet/>
      <dgm:spPr/>
      <dgm:t>
        <a:bodyPr/>
        <a:lstStyle/>
        <a:p>
          <a:endParaRPr lang="en-US" sz="2400" b="1"/>
        </a:p>
      </dgm:t>
    </dgm:pt>
    <dgm:pt modelId="{0841A818-BEAB-43EB-BD24-79513742A6B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Monitoring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&amp;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Evaluation</a:t>
          </a:r>
          <a:endParaRPr lang="en-US" sz="2000" b="1" dirty="0"/>
        </a:p>
      </dgm:t>
    </dgm:pt>
    <dgm:pt modelId="{228379E2-A0E1-4677-B0E6-4F29DF1E0655}" type="sibTrans" cxnId="{1D255943-4ED2-417A-AA86-9B32F65A4E31}">
      <dgm:prSet/>
      <dgm:spPr/>
      <dgm:t>
        <a:bodyPr/>
        <a:lstStyle/>
        <a:p>
          <a:endParaRPr lang="en-US" sz="2400" b="1"/>
        </a:p>
      </dgm:t>
    </dgm:pt>
    <dgm:pt modelId="{E8398EB8-79A0-4A4B-8E7F-26213BF971BD}" type="parTrans" cxnId="{1D255943-4ED2-417A-AA86-9B32F65A4E31}">
      <dgm:prSet/>
      <dgm:spPr/>
      <dgm:t>
        <a:bodyPr/>
        <a:lstStyle/>
        <a:p>
          <a:endParaRPr lang="en-US" sz="2400" b="1"/>
        </a:p>
      </dgm:t>
    </dgm:pt>
    <dgm:pt modelId="{2979AF4D-645B-4BCE-B386-96983AE5BA8E}" type="pres">
      <dgm:prSet presAssocID="{BA487F40-AF76-4BCF-AE06-3930F5627428}" presName="Name0" presStyleCnt="0">
        <dgm:presLayoutVars>
          <dgm:dir/>
          <dgm:resizeHandles val="exact"/>
        </dgm:presLayoutVars>
      </dgm:prSet>
      <dgm:spPr/>
    </dgm:pt>
    <dgm:pt modelId="{66C2666A-B0AC-4AE4-9753-63B356ABAAA0}" type="pres">
      <dgm:prSet presAssocID="{BA487F40-AF76-4BCF-AE06-3930F5627428}" presName="bkgdShp" presStyleLbl="alignAccFollowNode1" presStyleIdx="0" presStyleCnt="1"/>
      <dgm:spPr/>
    </dgm:pt>
    <dgm:pt modelId="{90914035-9539-44A7-8ED8-A6158D24999F}" type="pres">
      <dgm:prSet presAssocID="{BA487F40-AF76-4BCF-AE06-3930F5627428}" presName="linComp" presStyleCnt="0"/>
      <dgm:spPr/>
    </dgm:pt>
    <dgm:pt modelId="{5FC59A2F-39DA-4ACC-A58D-05B581D514CC}" type="pres">
      <dgm:prSet presAssocID="{28A3F1C0-2098-4800-A969-AFB23CE11617}" presName="compNode" presStyleCnt="0"/>
      <dgm:spPr/>
    </dgm:pt>
    <dgm:pt modelId="{900085F2-D86F-4E41-97A0-006EF3360452}" type="pres">
      <dgm:prSet presAssocID="{28A3F1C0-2098-4800-A969-AFB23CE116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A6BB8-F563-4FE2-8867-7B73BBB3717C}" type="pres">
      <dgm:prSet presAssocID="{28A3F1C0-2098-4800-A969-AFB23CE11617}" presName="invisiNode" presStyleLbl="node1" presStyleIdx="0" presStyleCnt="5"/>
      <dgm:spPr/>
    </dgm:pt>
    <dgm:pt modelId="{9530B97B-D182-41FF-9154-BA0C2BD6306B}" type="pres">
      <dgm:prSet presAssocID="{28A3F1C0-2098-4800-A969-AFB23CE11617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3C8C928-0721-4E59-9054-6C90EB55C4E7}" type="pres">
      <dgm:prSet presAssocID="{DDF02764-FFC6-486D-8036-50B92909A2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8403733-3B56-4656-8B12-B3D394EA6EBC}" type="pres">
      <dgm:prSet presAssocID="{4B712CEC-B6AC-4082-80AF-128E2684AD5B}" presName="compNode" presStyleCnt="0"/>
      <dgm:spPr/>
    </dgm:pt>
    <dgm:pt modelId="{0CF5B0F3-8AAA-4A04-8628-1A2F93C89CE0}" type="pres">
      <dgm:prSet presAssocID="{4B712CEC-B6AC-4082-80AF-128E2684AD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778D1-6E1D-4A9B-8334-2951A18B5A5A}" type="pres">
      <dgm:prSet presAssocID="{4B712CEC-B6AC-4082-80AF-128E2684AD5B}" presName="invisiNode" presStyleLbl="node1" presStyleIdx="1" presStyleCnt="5"/>
      <dgm:spPr/>
    </dgm:pt>
    <dgm:pt modelId="{FBE14ABD-1EB2-4E51-897F-1F5DDD9ABD4E}" type="pres">
      <dgm:prSet presAssocID="{4B712CEC-B6AC-4082-80AF-128E2684AD5B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7AA7D54D-E14F-44E2-8780-7C95D7C48A78}" type="pres">
      <dgm:prSet presAssocID="{2D6BDC98-718B-47E1-A4D3-6ECE451BE3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515F96-597D-49C8-B8BD-14F7E18EB5F8}" type="pres">
      <dgm:prSet presAssocID="{E25D7068-054A-4B1A-90C8-B82CE6366D5E}" presName="compNode" presStyleCnt="0"/>
      <dgm:spPr/>
    </dgm:pt>
    <dgm:pt modelId="{F49B5003-F5BD-4BC7-802F-FC8BE48DABE7}" type="pres">
      <dgm:prSet presAssocID="{E25D7068-054A-4B1A-90C8-B82CE6366D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3E20D-7B00-46E1-A391-B3C6EFF8DD4F}" type="pres">
      <dgm:prSet presAssocID="{E25D7068-054A-4B1A-90C8-B82CE6366D5E}" presName="invisiNode" presStyleLbl="node1" presStyleIdx="2" presStyleCnt="5"/>
      <dgm:spPr/>
    </dgm:pt>
    <dgm:pt modelId="{B8DDC300-9811-4440-BA9A-F91B1EBD2F57}" type="pres">
      <dgm:prSet presAssocID="{E25D7068-054A-4B1A-90C8-B82CE6366D5E}" presName="imagNode" presStyleLbl="fgImgPlace1" presStyleIdx="2" presStyleCnt="5"/>
      <dgm:spPr>
        <a:blipFill>
          <a:blip xmlns:r="http://schemas.openxmlformats.org/officeDocument/2006/relationships"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D0B84640-6A46-4895-BD3E-27C38ED4CB66}" type="pres">
      <dgm:prSet presAssocID="{10A40062-15D9-46A7-9F5D-6F2DA67A57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08A306-0535-4163-8668-37A2AED798A3}" type="pres">
      <dgm:prSet presAssocID="{0841A818-BEAB-43EB-BD24-79513742A6B9}" presName="compNode" presStyleCnt="0"/>
      <dgm:spPr/>
    </dgm:pt>
    <dgm:pt modelId="{E0BDCD2A-B196-46D6-AB3B-53C2B83D356E}" type="pres">
      <dgm:prSet presAssocID="{0841A818-BEAB-43EB-BD24-79513742A6B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9499-58AF-4CC2-9515-562BD4639534}" type="pres">
      <dgm:prSet presAssocID="{0841A818-BEAB-43EB-BD24-79513742A6B9}" presName="invisiNode" presStyleLbl="node1" presStyleIdx="3" presStyleCnt="5"/>
      <dgm:spPr/>
    </dgm:pt>
    <dgm:pt modelId="{053F3445-DC4C-49C2-A51C-EE9C0748A320}" type="pres">
      <dgm:prSet presAssocID="{0841A818-BEAB-43EB-BD24-79513742A6B9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37968174-FF23-4145-AE00-8EB90E0F2320}" type="pres">
      <dgm:prSet presAssocID="{228379E2-A0E1-4677-B0E6-4F29DF1E06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B52901-ED66-495C-B4FA-6C972EE476C1}" type="pres">
      <dgm:prSet presAssocID="{89DD3AB6-6D49-44BA-8A9F-7F0DA1FCC21E}" presName="compNode" presStyleCnt="0"/>
      <dgm:spPr/>
    </dgm:pt>
    <dgm:pt modelId="{DD9D436D-9BB2-4EFC-AD87-D7E3BCAE7EEA}" type="pres">
      <dgm:prSet presAssocID="{89DD3AB6-6D49-44BA-8A9F-7F0DA1FCC2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25471-297A-4641-B934-975642B6FF6B}" type="pres">
      <dgm:prSet presAssocID="{89DD3AB6-6D49-44BA-8A9F-7F0DA1FCC21E}" presName="invisiNode" presStyleLbl="node1" presStyleIdx="4" presStyleCnt="5"/>
      <dgm:spPr/>
    </dgm:pt>
    <dgm:pt modelId="{4F24877D-42F7-49C8-A96E-56C2E0759567}" type="pres">
      <dgm:prSet presAssocID="{89DD3AB6-6D49-44BA-8A9F-7F0DA1FCC21E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F3EEDF15-E9DF-49F6-B8BA-73B8C3569EF4}" srcId="{BA487F40-AF76-4BCF-AE06-3930F5627428}" destId="{4B712CEC-B6AC-4082-80AF-128E2684AD5B}" srcOrd="1" destOrd="0" parTransId="{450708CD-2831-4E70-B747-9B601007D6D2}" sibTransId="{2D6BDC98-718B-47E1-A4D3-6ECE451BE398}"/>
    <dgm:cxn modelId="{2BFC7F17-06F7-4BFB-B684-845120896CF3}" type="presOf" srcId="{10A40062-15D9-46A7-9F5D-6F2DA67A5760}" destId="{D0B84640-6A46-4895-BD3E-27C38ED4CB66}" srcOrd="0" destOrd="0" presId="urn:microsoft.com/office/officeart/2005/8/layout/pList2"/>
    <dgm:cxn modelId="{5A758AE8-F4B6-4F25-9A1A-D42F8E6CB73B}" srcId="{BA487F40-AF76-4BCF-AE06-3930F5627428}" destId="{28A3F1C0-2098-4800-A969-AFB23CE11617}" srcOrd="0" destOrd="0" parTransId="{1088D92B-0BD4-4EA7-AE88-0008A1BC3605}" sibTransId="{DDF02764-FFC6-486D-8036-50B92909A29E}"/>
    <dgm:cxn modelId="{F96412B2-29F6-4249-8DFB-C827D66D284A}" srcId="{BA487F40-AF76-4BCF-AE06-3930F5627428}" destId="{E25D7068-054A-4B1A-90C8-B82CE6366D5E}" srcOrd="2" destOrd="0" parTransId="{0EDA6865-B311-4602-97F7-635D08B1B374}" sibTransId="{10A40062-15D9-46A7-9F5D-6F2DA67A5760}"/>
    <dgm:cxn modelId="{399550D1-3D4E-4EF3-9AF0-83052613BABE}" type="presOf" srcId="{228379E2-A0E1-4677-B0E6-4F29DF1E0655}" destId="{37968174-FF23-4145-AE00-8EB90E0F2320}" srcOrd="0" destOrd="0" presId="urn:microsoft.com/office/officeart/2005/8/layout/pList2"/>
    <dgm:cxn modelId="{1D255943-4ED2-417A-AA86-9B32F65A4E31}" srcId="{BA487F40-AF76-4BCF-AE06-3930F5627428}" destId="{0841A818-BEAB-43EB-BD24-79513742A6B9}" srcOrd="3" destOrd="0" parTransId="{E8398EB8-79A0-4A4B-8E7F-26213BF971BD}" sibTransId="{228379E2-A0E1-4677-B0E6-4F29DF1E0655}"/>
    <dgm:cxn modelId="{F97612F9-03AC-4D65-A3B1-939F72CB07E0}" type="presOf" srcId="{2D6BDC98-718B-47E1-A4D3-6ECE451BE398}" destId="{7AA7D54D-E14F-44E2-8780-7C95D7C48A78}" srcOrd="0" destOrd="0" presId="urn:microsoft.com/office/officeart/2005/8/layout/pList2"/>
    <dgm:cxn modelId="{EFC0AE0E-D7FC-42A8-9739-093271CAFA1E}" type="presOf" srcId="{4B712CEC-B6AC-4082-80AF-128E2684AD5B}" destId="{0CF5B0F3-8AAA-4A04-8628-1A2F93C89CE0}" srcOrd="0" destOrd="0" presId="urn:microsoft.com/office/officeart/2005/8/layout/pList2"/>
    <dgm:cxn modelId="{3173E5F5-C4F4-4A20-86BD-B49B4F89C3D7}" type="presOf" srcId="{28A3F1C0-2098-4800-A969-AFB23CE11617}" destId="{900085F2-D86F-4E41-97A0-006EF3360452}" srcOrd="0" destOrd="0" presId="urn:microsoft.com/office/officeart/2005/8/layout/pList2"/>
    <dgm:cxn modelId="{D42C0CF2-D4C3-4180-B2A9-68050B1CFFF5}" type="presOf" srcId="{89DD3AB6-6D49-44BA-8A9F-7F0DA1FCC21E}" destId="{DD9D436D-9BB2-4EFC-AD87-D7E3BCAE7EEA}" srcOrd="0" destOrd="0" presId="urn:microsoft.com/office/officeart/2005/8/layout/pList2"/>
    <dgm:cxn modelId="{A9EA622A-6C5B-4E9D-8418-E5972879ADFA}" srcId="{BA487F40-AF76-4BCF-AE06-3930F5627428}" destId="{89DD3AB6-6D49-44BA-8A9F-7F0DA1FCC21E}" srcOrd="4" destOrd="0" parTransId="{025A59A3-2B73-4696-B8EF-E786BF61C808}" sibTransId="{2221C3A9-AC44-4E79-BD14-D35E7A761FED}"/>
    <dgm:cxn modelId="{04AC3D90-31D5-41FF-B6B7-0ADAF0A375A7}" type="presOf" srcId="{E25D7068-054A-4B1A-90C8-B82CE6366D5E}" destId="{F49B5003-F5BD-4BC7-802F-FC8BE48DABE7}" srcOrd="0" destOrd="0" presId="urn:microsoft.com/office/officeart/2005/8/layout/pList2"/>
    <dgm:cxn modelId="{2D6878DA-7061-45A6-A5C7-153E40552621}" type="presOf" srcId="{DDF02764-FFC6-486D-8036-50B92909A29E}" destId="{53C8C928-0721-4E59-9054-6C90EB55C4E7}" srcOrd="0" destOrd="0" presId="urn:microsoft.com/office/officeart/2005/8/layout/pList2"/>
    <dgm:cxn modelId="{C2759D10-68EC-4B5E-A37C-07AA04CA4377}" type="presOf" srcId="{0841A818-BEAB-43EB-BD24-79513742A6B9}" destId="{E0BDCD2A-B196-46D6-AB3B-53C2B83D356E}" srcOrd="0" destOrd="0" presId="urn:microsoft.com/office/officeart/2005/8/layout/pList2"/>
    <dgm:cxn modelId="{6F6965EE-4042-4015-8F24-6AB6C1D4DE96}" type="presOf" srcId="{BA487F40-AF76-4BCF-AE06-3930F5627428}" destId="{2979AF4D-645B-4BCE-B386-96983AE5BA8E}" srcOrd="0" destOrd="0" presId="urn:microsoft.com/office/officeart/2005/8/layout/pList2"/>
    <dgm:cxn modelId="{C3895955-B8F9-4603-A187-636EBF5CA413}" type="presParOf" srcId="{2979AF4D-645B-4BCE-B386-96983AE5BA8E}" destId="{66C2666A-B0AC-4AE4-9753-63B356ABAAA0}" srcOrd="0" destOrd="0" presId="urn:microsoft.com/office/officeart/2005/8/layout/pList2"/>
    <dgm:cxn modelId="{D10B1F57-92E6-4162-99C6-8E4FFB151CAB}" type="presParOf" srcId="{2979AF4D-645B-4BCE-B386-96983AE5BA8E}" destId="{90914035-9539-44A7-8ED8-A6158D24999F}" srcOrd="1" destOrd="0" presId="urn:microsoft.com/office/officeart/2005/8/layout/pList2"/>
    <dgm:cxn modelId="{142B3A9D-8C26-4072-9189-6D35828F2B3A}" type="presParOf" srcId="{90914035-9539-44A7-8ED8-A6158D24999F}" destId="{5FC59A2F-39DA-4ACC-A58D-05B581D514CC}" srcOrd="0" destOrd="0" presId="urn:microsoft.com/office/officeart/2005/8/layout/pList2"/>
    <dgm:cxn modelId="{B65474BA-7C9C-4EDF-AB8F-4863ED872CA2}" type="presParOf" srcId="{5FC59A2F-39DA-4ACC-A58D-05B581D514CC}" destId="{900085F2-D86F-4E41-97A0-006EF3360452}" srcOrd="0" destOrd="0" presId="urn:microsoft.com/office/officeart/2005/8/layout/pList2"/>
    <dgm:cxn modelId="{F683A54A-69B9-4BD9-9D73-B8A96BE93FDE}" type="presParOf" srcId="{5FC59A2F-39DA-4ACC-A58D-05B581D514CC}" destId="{476A6BB8-F563-4FE2-8867-7B73BBB3717C}" srcOrd="1" destOrd="0" presId="urn:microsoft.com/office/officeart/2005/8/layout/pList2"/>
    <dgm:cxn modelId="{81236B9B-4881-4966-9830-8B42F06F4B39}" type="presParOf" srcId="{5FC59A2F-39DA-4ACC-A58D-05B581D514CC}" destId="{9530B97B-D182-41FF-9154-BA0C2BD6306B}" srcOrd="2" destOrd="0" presId="urn:microsoft.com/office/officeart/2005/8/layout/pList2"/>
    <dgm:cxn modelId="{DA16A44D-449E-40F4-8025-81D43341D881}" type="presParOf" srcId="{90914035-9539-44A7-8ED8-A6158D24999F}" destId="{53C8C928-0721-4E59-9054-6C90EB55C4E7}" srcOrd="1" destOrd="0" presId="urn:microsoft.com/office/officeart/2005/8/layout/pList2"/>
    <dgm:cxn modelId="{3BECF8CD-7301-400B-812F-DB5DD2AEA00C}" type="presParOf" srcId="{90914035-9539-44A7-8ED8-A6158D24999F}" destId="{78403733-3B56-4656-8B12-B3D394EA6EBC}" srcOrd="2" destOrd="0" presId="urn:microsoft.com/office/officeart/2005/8/layout/pList2"/>
    <dgm:cxn modelId="{70AC6DAF-F536-4E7A-8A5C-52F8EA2A82C7}" type="presParOf" srcId="{78403733-3B56-4656-8B12-B3D394EA6EBC}" destId="{0CF5B0F3-8AAA-4A04-8628-1A2F93C89CE0}" srcOrd="0" destOrd="0" presId="urn:microsoft.com/office/officeart/2005/8/layout/pList2"/>
    <dgm:cxn modelId="{E16638FF-F496-48E1-859C-0A6BA8727EE4}" type="presParOf" srcId="{78403733-3B56-4656-8B12-B3D394EA6EBC}" destId="{7D0778D1-6E1D-4A9B-8334-2951A18B5A5A}" srcOrd="1" destOrd="0" presId="urn:microsoft.com/office/officeart/2005/8/layout/pList2"/>
    <dgm:cxn modelId="{5EFB7790-0027-4BAF-84C4-49C8D011E886}" type="presParOf" srcId="{78403733-3B56-4656-8B12-B3D394EA6EBC}" destId="{FBE14ABD-1EB2-4E51-897F-1F5DDD9ABD4E}" srcOrd="2" destOrd="0" presId="urn:microsoft.com/office/officeart/2005/8/layout/pList2"/>
    <dgm:cxn modelId="{E1AE7F33-F421-439B-97AD-0A90D2A5391C}" type="presParOf" srcId="{90914035-9539-44A7-8ED8-A6158D24999F}" destId="{7AA7D54D-E14F-44E2-8780-7C95D7C48A78}" srcOrd="3" destOrd="0" presId="urn:microsoft.com/office/officeart/2005/8/layout/pList2"/>
    <dgm:cxn modelId="{2B0C808E-6B3D-41C1-936C-C9FFE472C942}" type="presParOf" srcId="{90914035-9539-44A7-8ED8-A6158D24999F}" destId="{3C515F96-597D-49C8-B8BD-14F7E18EB5F8}" srcOrd="4" destOrd="0" presId="urn:microsoft.com/office/officeart/2005/8/layout/pList2"/>
    <dgm:cxn modelId="{9D6CD2BA-D892-470F-A3F7-1CB5337AA7F6}" type="presParOf" srcId="{3C515F96-597D-49C8-B8BD-14F7E18EB5F8}" destId="{F49B5003-F5BD-4BC7-802F-FC8BE48DABE7}" srcOrd="0" destOrd="0" presId="urn:microsoft.com/office/officeart/2005/8/layout/pList2"/>
    <dgm:cxn modelId="{D0EB3E4F-C46D-4A01-BFDE-23F4E1DA0877}" type="presParOf" srcId="{3C515F96-597D-49C8-B8BD-14F7E18EB5F8}" destId="{D423E20D-7B00-46E1-A391-B3C6EFF8DD4F}" srcOrd="1" destOrd="0" presId="urn:microsoft.com/office/officeart/2005/8/layout/pList2"/>
    <dgm:cxn modelId="{E49E00E6-6CD9-4C08-9EE7-39703C2F440D}" type="presParOf" srcId="{3C515F96-597D-49C8-B8BD-14F7E18EB5F8}" destId="{B8DDC300-9811-4440-BA9A-F91B1EBD2F57}" srcOrd="2" destOrd="0" presId="urn:microsoft.com/office/officeart/2005/8/layout/pList2"/>
    <dgm:cxn modelId="{914018A2-BA09-47D2-9B54-387432890045}" type="presParOf" srcId="{90914035-9539-44A7-8ED8-A6158D24999F}" destId="{D0B84640-6A46-4895-BD3E-27C38ED4CB66}" srcOrd="5" destOrd="0" presId="urn:microsoft.com/office/officeart/2005/8/layout/pList2"/>
    <dgm:cxn modelId="{29B2F649-3DCF-48BE-9ED4-3B049CB25022}" type="presParOf" srcId="{90914035-9539-44A7-8ED8-A6158D24999F}" destId="{0108A306-0535-4163-8668-37A2AED798A3}" srcOrd="6" destOrd="0" presId="urn:microsoft.com/office/officeart/2005/8/layout/pList2"/>
    <dgm:cxn modelId="{8B1DED32-669E-4508-9F4A-5CA9D63BE7DD}" type="presParOf" srcId="{0108A306-0535-4163-8668-37A2AED798A3}" destId="{E0BDCD2A-B196-46D6-AB3B-53C2B83D356E}" srcOrd="0" destOrd="0" presId="urn:microsoft.com/office/officeart/2005/8/layout/pList2"/>
    <dgm:cxn modelId="{D0638EC7-C91F-4411-9DF6-478A5CCA3241}" type="presParOf" srcId="{0108A306-0535-4163-8668-37A2AED798A3}" destId="{5F049499-58AF-4CC2-9515-562BD4639534}" srcOrd="1" destOrd="0" presId="urn:microsoft.com/office/officeart/2005/8/layout/pList2"/>
    <dgm:cxn modelId="{BF5E580F-13FE-49B5-9B3C-03B15E328763}" type="presParOf" srcId="{0108A306-0535-4163-8668-37A2AED798A3}" destId="{053F3445-DC4C-49C2-A51C-EE9C0748A320}" srcOrd="2" destOrd="0" presId="urn:microsoft.com/office/officeart/2005/8/layout/pList2"/>
    <dgm:cxn modelId="{771D9491-1FD6-4A1B-8923-168003ACC7B0}" type="presParOf" srcId="{90914035-9539-44A7-8ED8-A6158D24999F}" destId="{37968174-FF23-4145-AE00-8EB90E0F2320}" srcOrd="7" destOrd="0" presId="urn:microsoft.com/office/officeart/2005/8/layout/pList2"/>
    <dgm:cxn modelId="{D9F5881C-6B19-4FBD-BAE4-2516C6A8EA96}" type="presParOf" srcId="{90914035-9539-44A7-8ED8-A6158D24999F}" destId="{6AB52901-ED66-495C-B4FA-6C972EE476C1}" srcOrd="8" destOrd="0" presId="urn:microsoft.com/office/officeart/2005/8/layout/pList2"/>
    <dgm:cxn modelId="{9E1AC0A0-30A5-4925-B4D9-5C25BBE213AA}" type="presParOf" srcId="{6AB52901-ED66-495C-B4FA-6C972EE476C1}" destId="{DD9D436D-9BB2-4EFC-AD87-D7E3BCAE7EEA}" srcOrd="0" destOrd="0" presId="urn:microsoft.com/office/officeart/2005/8/layout/pList2"/>
    <dgm:cxn modelId="{4173BD64-28A3-45A1-A98B-66A2F7F0F56E}" type="presParOf" srcId="{6AB52901-ED66-495C-B4FA-6C972EE476C1}" destId="{1EB25471-297A-4641-B934-975642B6FF6B}" srcOrd="1" destOrd="0" presId="urn:microsoft.com/office/officeart/2005/8/layout/pList2"/>
    <dgm:cxn modelId="{3501E460-D474-4154-829A-857FF72B8D6A}" type="presParOf" srcId="{6AB52901-ED66-495C-B4FA-6C972EE476C1}" destId="{4F24877D-42F7-49C8-A96E-56C2E075956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981AB-03E6-485B-931A-12FE2DA2F758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15A1D6-1EBF-401E-851A-FD93E6DACE68}">
      <dgm:prSet phldrT="[Text]" custT="1"/>
      <dgm:spPr/>
      <dgm:t>
        <a:bodyPr/>
        <a:lstStyle/>
        <a:p>
          <a:r>
            <a:rPr lang="en-US" sz="8800" dirty="0" smtClean="0"/>
            <a:t>SC</a:t>
          </a:r>
          <a:endParaRPr lang="en-US" sz="8800" dirty="0"/>
        </a:p>
      </dgm:t>
    </dgm:pt>
    <dgm:pt modelId="{46DBDB6D-F4F8-483D-9F9F-D26C89B74EE5}" type="parTrans" cxnId="{02CC6AAC-C82A-4142-B2ED-E9CEDF35C815}">
      <dgm:prSet/>
      <dgm:spPr/>
      <dgm:t>
        <a:bodyPr/>
        <a:lstStyle/>
        <a:p>
          <a:endParaRPr lang="en-US" sz="3200"/>
        </a:p>
      </dgm:t>
    </dgm:pt>
    <dgm:pt modelId="{2CDAF645-A76C-4849-A49D-309A8444A114}" type="sibTrans" cxnId="{02CC6AAC-C82A-4142-B2ED-E9CEDF35C815}">
      <dgm:prSet/>
      <dgm:spPr/>
      <dgm:t>
        <a:bodyPr/>
        <a:lstStyle/>
        <a:p>
          <a:endParaRPr lang="en-US" sz="3200"/>
        </a:p>
      </dgm:t>
    </dgm:pt>
    <dgm:pt modelId="{C9139C0E-C9C6-4703-86C2-477492829ED3}">
      <dgm:prSet phldrT="[Text]" custT="1"/>
      <dgm:spPr/>
      <dgm:t>
        <a:bodyPr/>
        <a:lstStyle/>
        <a:p>
          <a:r>
            <a:rPr lang="en-US" sz="2000" dirty="0" smtClean="0"/>
            <a:t>RBZ</a:t>
          </a:r>
          <a:endParaRPr lang="en-US" sz="2000" dirty="0"/>
        </a:p>
      </dgm:t>
    </dgm:pt>
    <dgm:pt modelId="{4DD8FC81-8EE1-466E-87CF-D3F03148634E}" type="parTrans" cxnId="{9E1E46CF-EB91-4B41-9693-242802F3A303}">
      <dgm:prSet/>
      <dgm:spPr/>
      <dgm:t>
        <a:bodyPr/>
        <a:lstStyle/>
        <a:p>
          <a:endParaRPr lang="en-US" sz="3200"/>
        </a:p>
      </dgm:t>
    </dgm:pt>
    <dgm:pt modelId="{0A042C45-B91F-414F-AB98-97D45734D005}" type="sibTrans" cxnId="{9E1E46CF-EB91-4B41-9693-242802F3A303}">
      <dgm:prSet/>
      <dgm:spPr/>
      <dgm:t>
        <a:bodyPr/>
        <a:lstStyle/>
        <a:p>
          <a:endParaRPr lang="en-US" sz="3200"/>
        </a:p>
      </dgm:t>
    </dgm:pt>
    <dgm:pt modelId="{EDFD2340-7FAD-44A7-9091-5776C7816B5D}">
      <dgm:prSet phldrT="[Text]" custT="1"/>
      <dgm:spPr/>
      <dgm:t>
        <a:bodyPr/>
        <a:lstStyle/>
        <a:p>
          <a:r>
            <a:rPr lang="en-US" sz="2000" dirty="0" smtClean="0"/>
            <a:t>Other regulators</a:t>
          </a:r>
          <a:endParaRPr lang="en-US" sz="2000" dirty="0"/>
        </a:p>
      </dgm:t>
    </dgm:pt>
    <dgm:pt modelId="{D8771A00-BD66-4B70-AAB7-3D29BDCD0148}" type="parTrans" cxnId="{ED38BB3F-7471-4C8D-951F-918B68577759}">
      <dgm:prSet/>
      <dgm:spPr/>
      <dgm:t>
        <a:bodyPr/>
        <a:lstStyle/>
        <a:p>
          <a:endParaRPr lang="en-US" sz="3200"/>
        </a:p>
      </dgm:t>
    </dgm:pt>
    <dgm:pt modelId="{FB1E0A14-CA43-416D-8104-7BC045F8DC41}" type="sibTrans" cxnId="{ED38BB3F-7471-4C8D-951F-918B68577759}">
      <dgm:prSet/>
      <dgm:spPr/>
      <dgm:t>
        <a:bodyPr/>
        <a:lstStyle/>
        <a:p>
          <a:endParaRPr lang="en-US" sz="3200"/>
        </a:p>
      </dgm:t>
    </dgm:pt>
    <dgm:pt modelId="{9B5C7999-A52B-4C96-A655-C4783705B1F9}">
      <dgm:prSet phldrT="[Text]" custT="1"/>
      <dgm:spPr/>
      <dgm:t>
        <a:bodyPr/>
        <a:lstStyle/>
        <a:p>
          <a:r>
            <a:rPr lang="en-US" sz="2000" dirty="0" smtClean="0"/>
            <a:t>Private sector</a:t>
          </a:r>
          <a:endParaRPr lang="en-US" sz="2000" dirty="0"/>
        </a:p>
      </dgm:t>
    </dgm:pt>
    <dgm:pt modelId="{2398A352-EBF2-43F7-9F0D-5246B1F7F018}" type="parTrans" cxnId="{8B32CEBC-65C4-4A0B-A3CE-56E6DF55BB83}">
      <dgm:prSet/>
      <dgm:spPr/>
      <dgm:t>
        <a:bodyPr/>
        <a:lstStyle/>
        <a:p>
          <a:endParaRPr lang="en-US" sz="3200"/>
        </a:p>
      </dgm:t>
    </dgm:pt>
    <dgm:pt modelId="{FC3C7DAC-A30E-4E0B-B555-F25BC43C9E61}" type="sibTrans" cxnId="{8B32CEBC-65C4-4A0B-A3CE-56E6DF55BB83}">
      <dgm:prSet/>
      <dgm:spPr/>
      <dgm:t>
        <a:bodyPr/>
        <a:lstStyle/>
        <a:p>
          <a:endParaRPr lang="en-US" sz="3200"/>
        </a:p>
      </dgm:t>
    </dgm:pt>
    <dgm:pt modelId="{C2F40BA8-D802-4BCD-8042-15CEE38C7927}">
      <dgm:prSet phldrT="[Text]" custT="1"/>
      <dgm:spPr/>
      <dgm:t>
        <a:bodyPr/>
        <a:lstStyle/>
        <a:p>
          <a:r>
            <a:rPr lang="en-US" sz="2000" dirty="0" smtClean="0"/>
            <a:t>NGOs</a:t>
          </a:r>
          <a:endParaRPr lang="en-US" sz="2000" dirty="0"/>
        </a:p>
      </dgm:t>
    </dgm:pt>
    <dgm:pt modelId="{A868C4AD-2C66-4FD7-99DE-6DEE7EAD91C3}" type="parTrans" cxnId="{DE05C169-4B5E-4B97-A931-0F91AB79B024}">
      <dgm:prSet/>
      <dgm:spPr/>
      <dgm:t>
        <a:bodyPr/>
        <a:lstStyle/>
        <a:p>
          <a:endParaRPr lang="en-US" sz="3200"/>
        </a:p>
      </dgm:t>
    </dgm:pt>
    <dgm:pt modelId="{7CC6D5B1-8BDD-477B-A9A1-104F55BE771A}" type="sibTrans" cxnId="{DE05C169-4B5E-4B97-A931-0F91AB79B024}">
      <dgm:prSet/>
      <dgm:spPr/>
      <dgm:t>
        <a:bodyPr/>
        <a:lstStyle/>
        <a:p>
          <a:endParaRPr lang="en-US" sz="3200"/>
        </a:p>
      </dgm:t>
    </dgm:pt>
    <dgm:pt modelId="{3908982B-3FBB-4385-8021-9EDFD05BFE4E}">
      <dgm:prSet phldrT="[Text]" custT="1"/>
      <dgm:spPr/>
      <dgm:t>
        <a:bodyPr/>
        <a:lstStyle/>
        <a:p>
          <a:r>
            <a:rPr lang="en-US" sz="2000" dirty="0" smtClean="0"/>
            <a:t>Development Orgs</a:t>
          </a:r>
          <a:endParaRPr lang="en-US" sz="2000" dirty="0"/>
        </a:p>
      </dgm:t>
    </dgm:pt>
    <dgm:pt modelId="{6124F17F-6D55-40CB-B66A-D3FC2672AB59}" type="parTrans" cxnId="{2D143E70-5006-4E4B-9FAE-2DF84F1E995C}">
      <dgm:prSet/>
      <dgm:spPr/>
      <dgm:t>
        <a:bodyPr/>
        <a:lstStyle/>
        <a:p>
          <a:endParaRPr lang="en-US" sz="3200"/>
        </a:p>
      </dgm:t>
    </dgm:pt>
    <dgm:pt modelId="{B2E577B7-A748-4C62-A541-658576494FA0}" type="sibTrans" cxnId="{2D143E70-5006-4E4B-9FAE-2DF84F1E995C}">
      <dgm:prSet/>
      <dgm:spPr/>
      <dgm:t>
        <a:bodyPr/>
        <a:lstStyle/>
        <a:p>
          <a:endParaRPr lang="en-US" sz="3200"/>
        </a:p>
      </dgm:t>
    </dgm:pt>
    <dgm:pt modelId="{A0710C05-71C2-485B-AB63-E43F9403D1D5}" type="pres">
      <dgm:prSet presAssocID="{B17981AB-03E6-485B-931A-12FE2DA2F75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45313-761D-4A9F-ABD2-5F2B8EBAFD8B}" type="pres">
      <dgm:prSet presAssocID="{B17981AB-03E6-485B-931A-12FE2DA2F758}" presName="radial" presStyleCnt="0">
        <dgm:presLayoutVars>
          <dgm:animLvl val="ctr"/>
        </dgm:presLayoutVars>
      </dgm:prSet>
      <dgm:spPr/>
    </dgm:pt>
    <dgm:pt modelId="{70EA934E-A062-43A8-97CC-D5935B9F8EE3}" type="pres">
      <dgm:prSet presAssocID="{C115A1D6-1EBF-401E-851A-FD93E6DACE68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30C2833A-8CBE-4637-8F15-5BFD927DD6EA}" type="pres">
      <dgm:prSet presAssocID="{C9139C0E-C9C6-4703-86C2-477492829ED3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07795-331A-410A-8B8D-913FD3936672}" type="pres">
      <dgm:prSet presAssocID="{EDFD2340-7FAD-44A7-9091-5776C7816B5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AD8BF-BA8A-402A-8931-16718269F814}" type="pres">
      <dgm:prSet presAssocID="{9B5C7999-A52B-4C96-A655-C4783705B1F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04F59-B3F7-4DDE-A6B5-806A8A35BE91}" type="pres">
      <dgm:prSet presAssocID="{C2F40BA8-D802-4BCD-8042-15CEE38C7927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875BD-A5E3-48B3-B3EF-7CABD5D43F54}" type="pres">
      <dgm:prSet presAssocID="{3908982B-3FBB-4385-8021-9EDFD05BFE4E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C6ECD-192F-4F4E-82F5-CC04AD337548}" type="presOf" srcId="{C2F40BA8-D802-4BCD-8042-15CEE38C7927}" destId="{33D04F59-B3F7-4DDE-A6B5-806A8A35BE91}" srcOrd="0" destOrd="0" presId="urn:microsoft.com/office/officeart/2005/8/layout/radial3"/>
    <dgm:cxn modelId="{2D143E70-5006-4E4B-9FAE-2DF84F1E995C}" srcId="{C115A1D6-1EBF-401E-851A-FD93E6DACE68}" destId="{3908982B-3FBB-4385-8021-9EDFD05BFE4E}" srcOrd="4" destOrd="0" parTransId="{6124F17F-6D55-40CB-B66A-D3FC2672AB59}" sibTransId="{B2E577B7-A748-4C62-A541-658576494FA0}"/>
    <dgm:cxn modelId="{C221DDC6-7430-4367-9946-37B5C87D8678}" type="presOf" srcId="{B17981AB-03E6-485B-931A-12FE2DA2F758}" destId="{A0710C05-71C2-485B-AB63-E43F9403D1D5}" srcOrd="0" destOrd="0" presId="urn:microsoft.com/office/officeart/2005/8/layout/radial3"/>
    <dgm:cxn modelId="{7BD711DE-3E78-4634-827E-05B146C7975F}" type="presOf" srcId="{C9139C0E-C9C6-4703-86C2-477492829ED3}" destId="{30C2833A-8CBE-4637-8F15-5BFD927DD6EA}" srcOrd="0" destOrd="0" presId="urn:microsoft.com/office/officeart/2005/8/layout/radial3"/>
    <dgm:cxn modelId="{BEC04A16-31AF-476B-B030-069F44E980F7}" type="presOf" srcId="{C115A1D6-1EBF-401E-851A-FD93E6DACE68}" destId="{70EA934E-A062-43A8-97CC-D5935B9F8EE3}" srcOrd="0" destOrd="0" presId="urn:microsoft.com/office/officeart/2005/8/layout/radial3"/>
    <dgm:cxn modelId="{8B32CEBC-65C4-4A0B-A3CE-56E6DF55BB83}" srcId="{C115A1D6-1EBF-401E-851A-FD93E6DACE68}" destId="{9B5C7999-A52B-4C96-A655-C4783705B1F9}" srcOrd="2" destOrd="0" parTransId="{2398A352-EBF2-43F7-9F0D-5246B1F7F018}" sibTransId="{FC3C7DAC-A30E-4E0B-B555-F25BC43C9E61}"/>
    <dgm:cxn modelId="{DE05C169-4B5E-4B97-A931-0F91AB79B024}" srcId="{C115A1D6-1EBF-401E-851A-FD93E6DACE68}" destId="{C2F40BA8-D802-4BCD-8042-15CEE38C7927}" srcOrd="3" destOrd="0" parTransId="{A868C4AD-2C66-4FD7-99DE-6DEE7EAD91C3}" sibTransId="{7CC6D5B1-8BDD-477B-A9A1-104F55BE771A}"/>
    <dgm:cxn modelId="{A463E3C2-8994-41AC-BA6E-4A42C9ACD6E2}" type="presOf" srcId="{3908982B-3FBB-4385-8021-9EDFD05BFE4E}" destId="{A2C875BD-A5E3-48B3-B3EF-7CABD5D43F54}" srcOrd="0" destOrd="0" presId="urn:microsoft.com/office/officeart/2005/8/layout/radial3"/>
    <dgm:cxn modelId="{02CC6AAC-C82A-4142-B2ED-E9CEDF35C815}" srcId="{B17981AB-03E6-485B-931A-12FE2DA2F758}" destId="{C115A1D6-1EBF-401E-851A-FD93E6DACE68}" srcOrd="0" destOrd="0" parTransId="{46DBDB6D-F4F8-483D-9F9F-D26C89B74EE5}" sibTransId="{2CDAF645-A76C-4849-A49D-309A8444A114}"/>
    <dgm:cxn modelId="{F2D5A6C8-5A3E-47EB-B082-3A2FF6D05106}" type="presOf" srcId="{EDFD2340-7FAD-44A7-9091-5776C7816B5D}" destId="{C3807795-331A-410A-8B8D-913FD3936672}" srcOrd="0" destOrd="0" presId="urn:microsoft.com/office/officeart/2005/8/layout/radial3"/>
    <dgm:cxn modelId="{215C2EC3-0DB2-4FF3-8785-165D05DBC81B}" type="presOf" srcId="{9B5C7999-A52B-4C96-A655-C4783705B1F9}" destId="{796AD8BF-BA8A-402A-8931-16718269F814}" srcOrd="0" destOrd="0" presId="urn:microsoft.com/office/officeart/2005/8/layout/radial3"/>
    <dgm:cxn modelId="{ED38BB3F-7471-4C8D-951F-918B68577759}" srcId="{C115A1D6-1EBF-401E-851A-FD93E6DACE68}" destId="{EDFD2340-7FAD-44A7-9091-5776C7816B5D}" srcOrd="1" destOrd="0" parTransId="{D8771A00-BD66-4B70-AAB7-3D29BDCD0148}" sibTransId="{FB1E0A14-CA43-416D-8104-7BC045F8DC41}"/>
    <dgm:cxn modelId="{9E1E46CF-EB91-4B41-9693-242802F3A303}" srcId="{C115A1D6-1EBF-401E-851A-FD93E6DACE68}" destId="{C9139C0E-C9C6-4703-86C2-477492829ED3}" srcOrd="0" destOrd="0" parTransId="{4DD8FC81-8EE1-466E-87CF-D3F03148634E}" sibTransId="{0A042C45-B91F-414F-AB98-97D45734D005}"/>
    <dgm:cxn modelId="{B72B0EFD-66BE-4E52-9273-6D3A6468230D}" type="presParOf" srcId="{A0710C05-71C2-485B-AB63-E43F9403D1D5}" destId="{26E45313-761D-4A9F-ABD2-5F2B8EBAFD8B}" srcOrd="0" destOrd="0" presId="urn:microsoft.com/office/officeart/2005/8/layout/radial3"/>
    <dgm:cxn modelId="{2160E801-E3EF-43D4-B197-3BC37DFE3A92}" type="presParOf" srcId="{26E45313-761D-4A9F-ABD2-5F2B8EBAFD8B}" destId="{70EA934E-A062-43A8-97CC-D5935B9F8EE3}" srcOrd="0" destOrd="0" presId="urn:microsoft.com/office/officeart/2005/8/layout/radial3"/>
    <dgm:cxn modelId="{06A410B0-823C-42F9-A31C-255C323B4331}" type="presParOf" srcId="{26E45313-761D-4A9F-ABD2-5F2B8EBAFD8B}" destId="{30C2833A-8CBE-4637-8F15-5BFD927DD6EA}" srcOrd="1" destOrd="0" presId="urn:microsoft.com/office/officeart/2005/8/layout/radial3"/>
    <dgm:cxn modelId="{0AB347A5-72B1-4957-8FE9-57868B9506AF}" type="presParOf" srcId="{26E45313-761D-4A9F-ABD2-5F2B8EBAFD8B}" destId="{C3807795-331A-410A-8B8D-913FD3936672}" srcOrd="2" destOrd="0" presId="urn:microsoft.com/office/officeart/2005/8/layout/radial3"/>
    <dgm:cxn modelId="{A5C047CD-0DDF-4159-B0A6-04895E9F1D25}" type="presParOf" srcId="{26E45313-761D-4A9F-ABD2-5F2B8EBAFD8B}" destId="{796AD8BF-BA8A-402A-8931-16718269F814}" srcOrd="3" destOrd="0" presId="urn:microsoft.com/office/officeart/2005/8/layout/radial3"/>
    <dgm:cxn modelId="{E6D88921-35FE-4B79-8C5A-9A99DF225340}" type="presParOf" srcId="{26E45313-761D-4A9F-ABD2-5F2B8EBAFD8B}" destId="{33D04F59-B3F7-4DDE-A6B5-806A8A35BE91}" srcOrd="4" destOrd="0" presId="urn:microsoft.com/office/officeart/2005/8/layout/radial3"/>
    <dgm:cxn modelId="{D0620692-F206-4F83-8DD6-3C9CE5A0DA36}" type="presParOf" srcId="{26E45313-761D-4A9F-ABD2-5F2B8EBAFD8B}" destId="{A2C875BD-A5E3-48B3-B3EF-7CABD5D43F5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A934E-A062-43A8-97CC-D5935B9F8EE3}">
      <dsp:nvSpPr>
        <dsp:cNvPr id="0" name=""/>
        <dsp:cNvSpPr/>
      </dsp:nvSpPr>
      <dsp:spPr>
        <a:xfrm>
          <a:off x="1337089" y="557467"/>
          <a:ext cx="1292256" cy="129225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SC</a:t>
          </a:r>
          <a:endParaRPr lang="en-US" sz="5400" kern="1200" dirty="0"/>
        </a:p>
      </dsp:txBody>
      <dsp:txXfrm>
        <a:off x="1526336" y="746714"/>
        <a:ext cx="913762" cy="913762"/>
      </dsp:txXfrm>
    </dsp:sp>
    <dsp:sp modelId="{30C2833A-8CBE-4637-8F15-5BFD927DD6EA}">
      <dsp:nvSpPr>
        <dsp:cNvPr id="0" name=""/>
        <dsp:cNvSpPr/>
      </dsp:nvSpPr>
      <dsp:spPr>
        <a:xfrm>
          <a:off x="1660153" y="39869"/>
          <a:ext cx="646128" cy="6461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BOM</a:t>
          </a:r>
          <a:endParaRPr lang="en-US" sz="1100" kern="1200" dirty="0"/>
        </a:p>
      </dsp:txBody>
      <dsp:txXfrm>
        <a:off x="1754776" y="134492"/>
        <a:ext cx="456882" cy="456882"/>
      </dsp:txXfrm>
    </dsp:sp>
    <dsp:sp modelId="{C3807795-331A-410A-8B8D-913FD3936672}">
      <dsp:nvSpPr>
        <dsp:cNvPr id="0" name=""/>
        <dsp:cNvSpPr/>
      </dsp:nvSpPr>
      <dsp:spPr>
        <a:xfrm>
          <a:off x="2459671" y="620752"/>
          <a:ext cx="646128" cy="6461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Other regulators</a:t>
          </a:r>
          <a:endParaRPr lang="en-US" sz="1100" kern="1200" dirty="0"/>
        </a:p>
      </dsp:txBody>
      <dsp:txXfrm>
        <a:off x="2554294" y="715375"/>
        <a:ext cx="456882" cy="456882"/>
      </dsp:txXfrm>
    </dsp:sp>
    <dsp:sp modelId="{796AD8BF-BA8A-402A-8931-16718269F814}">
      <dsp:nvSpPr>
        <dsp:cNvPr id="0" name=""/>
        <dsp:cNvSpPr/>
      </dsp:nvSpPr>
      <dsp:spPr>
        <a:xfrm>
          <a:off x="2154282" y="1560641"/>
          <a:ext cx="646128" cy="64612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Private sector</a:t>
          </a:r>
          <a:endParaRPr lang="en-US" sz="1100" kern="1200" dirty="0"/>
        </a:p>
      </dsp:txBody>
      <dsp:txXfrm>
        <a:off x="2248905" y="1655264"/>
        <a:ext cx="456882" cy="456882"/>
      </dsp:txXfrm>
    </dsp:sp>
    <dsp:sp modelId="{33D04F59-B3F7-4DDE-A6B5-806A8A35BE91}">
      <dsp:nvSpPr>
        <dsp:cNvPr id="0" name=""/>
        <dsp:cNvSpPr/>
      </dsp:nvSpPr>
      <dsp:spPr>
        <a:xfrm>
          <a:off x="1166024" y="1560641"/>
          <a:ext cx="646128" cy="64612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NGOs</a:t>
          </a:r>
          <a:endParaRPr lang="en-US" sz="1100" kern="1200" dirty="0"/>
        </a:p>
      </dsp:txBody>
      <dsp:txXfrm>
        <a:off x="1260647" y="1655264"/>
        <a:ext cx="456882" cy="456882"/>
      </dsp:txXfrm>
    </dsp:sp>
    <dsp:sp modelId="{A2C875BD-A5E3-48B3-B3EF-7CABD5D43F54}">
      <dsp:nvSpPr>
        <dsp:cNvPr id="0" name=""/>
        <dsp:cNvSpPr/>
      </dsp:nvSpPr>
      <dsp:spPr>
        <a:xfrm>
          <a:off x="860636" y="620752"/>
          <a:ext cx="646128" cy="64612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Development Orgs</a:t>
          </a:r>
          <a:endParaRPr lang="en-US" sz="1100" kern="1200" dirty="0"/>
        </a:p>
      </dsp:txBody>
      <dsp:txXfrm>
        <a:off x="955259" y="715375"/>
        <a:ext cx="456882" cy="4568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3AC64-877E-4463-8AF8-852676B92FAB}">
      <dsp:nvSpPr>
        <dsp:cNvPr id="0" name=""/>
        <dsp:cNvSpPr/>
      </dsp:nvSpPr>
      <dsp:spPr>
        <a:xfrm>
          <a:off x="57656" y="274"/>
          <a:ext cx="983298" cy="9832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K</a:t>
          </a:r>
          <a:r>
            <a:rPr lang="en-US" sz="1600" kern="1200" smtClean="0"/>
            <a:t>nowledge</a:t>
          </a:r>
          <a:endParaRPr lang="en-US" sz="1600" kern="1200" dirty="0"/>
        </a:p>
      </dsp:txBody>
      <dsp:txXfrm>
        <a:off x="201657" y="144275"/>
        <a:ext cx="695296" cy="695296"/>
      </dsp:txXfrm>
    </dsp:sp>
    <dsp:sp modelId="{303F3B8F-26E0-414D-86E5-2730A7797477}">
      <dsp:nvSpPr>
        <dsp:cNvPr id="0" name=""/>
        <dsp:cNvSpPr/>
      </dsp:nvSpPr>
      <dsp:spPr>
        <a:xfrm>
          <a:off x="1120798" y="206767"/>
          <a:ext cx="570313" cy="570313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196393" y="424855"/>
        <a:ext cx="419123" cy="134137"/>
      </dsp:txXfrm>
    </dsp:sp>
    <dsp:sp modelId="{5A79E8BE-FB2B-4B94-9D3D-4AC4CDDDBCCF}">
      <dsp:nvSpPr>
        <dsp:cNvPr id="0" name=""/>
        <dsp:cNvSpPr/>
      </dsp:nvSpPr>
      <dsp:spPr>
        <a:xfrm>
          <a:off x="1770955" y="274"/>
          <a:ext cx="983298" cy="983298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S</a:t>
          </a:r>
          <a:r>
            <a:rPr lang="en-US" sz="1600" kern="1200" smtClean="0"/>
            <a:t>kills</a:t>
          </a:r>
          <a:endParaRPr lang="en-US" sz="1600" kern="1200" dirty="0"/>
        </a:p>
      </dsp:txBody>
      <dsp:txXfrm>
        <a:off x="1914956" y="144275"/>
        <a:ext cx="695296" cy="695296"/>
      </dsp:txXfrm>
    </dsp:sp>
    <dsp:sp modelId="{D6749827-052B-47E8-B471-77BD007D14E5}">
      <dsp:nvSpPr>
        <dsp:cNvPr id="0" name=""/>
        <dsp:cNvSpPr/>
      </dsp:nvSpPr>
      <dsp:spPr>
        <a:xfrm>
          <a:off x="2834097" y="206767"/>
          <a:ext cx="570313" cy="570313"/>
        </a:xfrm>
        <a:prstGeom prst="mathPlus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09692" y="424855"/>
        <a:ext cx="419123" cy="134137"/>
      </dsp:txXfrm>
    </dsp:sp>
    <dsp:sp modelId="{A5A8B38E-A1C0-4AE4-B641-6EEE98E1E3D3}">
      <dsp:nvSpPr>
        <dsp:cNvPr id="0" name=""/>
        <dsp:cNvSpPr/>
      </dsp:nvSpPr>
      <dsp:spPr>
        <a:xfrm>
          <a:off x="3484254" y="274"/>
          <a:ext cx="983298" cy="983298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A</a:t>
          </a:r>
          <a:r>
            <a:rPr lang="en-US" sz="1600" kern="1200" smtClean="0"/>
            <a:t>ttitude</a:t>
          </a:r>
          <a:endParaRPr lang="en-US" sz="1600" kern="1200" dirty="0"/>
        </a:p>
      </dsp:txBody>
      <dsp:txXfrm>
        <a:off x="3628255" y="144275"/>
        <a:ext cx="695296" cy="695296"/>
      </dsp:txXfrm>
    </dsp:sp>
    <dsp:sp modelId="{E2E4EC9D-0C92-494A-9491-587B019A5C01}">
      <dsp:nvSpPr>
        <dsp:cNvPr id="0" name=""/>
        <dsp:cNvSpPr/>
      </dsp:nvSpPr>
      <dsp:spPr>
        <a:xfrm>
          <a:off x="4547397" y="206767"/>
          <a:ext cx="570313" cy="570313"/>
        </a:xfrm>
        <a:prstGeom prst="mathPlus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622992" y="424855"/>
        <a:ext cx="419123" cy="134137"/>
      </dsp:txXfrm>
    </dsp:sp>
    <dsp:sp modelId="{DA024F62-8166-4DF7-80B2-CEA6434E5D0B}">
      <dsp:nvSpPr>
        <dsp:cNvPr id="0" name=""/>
        <dsp:cNvSpPr/>
      </dsp:nvSpPr>
      <dsp:spPr>
        <a:xfrm>
          <a:off x="5197554" y="274"/>
          <a:ext cx="983298" cy="983298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B</a:t>
          </a:r>
          <a:r>
            <a:rPr lang="en-US" sz="1600" kern="1200" smtClean="0"/>
            <a:t>ehavior</a:t>
          </a:r>
          <a:endParaRPr lang="en-US" sz="1600" kern="1200" dirty="0"/>
        </a:p>
      </dsp:txBody>
      <dsp:txXfrm>
        <a:off x="5341555" y="144275"/>
        <a:ext cx="695296" cy="695296"/>
      </dsp:txXfrm>
    </dsp:sp>
    <dsp:sp modelId="{9E8A643D-DBA1-4D71-AADE-B53ADAD4ABD8}">
      <dsp:nvSpPr>
        <dsp:cNvPr id="0" name=""/>
        <dsp:cNvSpPr/>
      </dsp:nvSpPr>
      <dsp:spPr>
        <a:xfrm>
          <a:off x="6260696" y="206767"/>
          <a:ext cx="570313" cy="570313"/>
        </a:xfrm>
        <a:prstGeom prst="mathEqual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336291" y="324251"/>
        <a:ext cx="419123" cy="335345"/>
      </dsp:txXfrm>
    </dsp:sp>
    <dsp:sp modelId="{1133D044-C29F-4102-98FE-0596B244753B}">
      <dsp:nvSpPr>
        <dsp:cNvPr id="0" name=""/>
        <dsp:cNvSpPr/>
      </dsp:nvSpPr>
      <dsp:spPr>
        <a:xfrm>
          <a:off x="6910853" y="274"/>
          <a:ext cx="983298" cy="983298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FL</a:t>
          </a:r>
          <a:endParaRPr lang="en-US" sz="1600" b="1" kern="1200" dirty="0"/>
        </a:p>
      </dsp:txBody>
      <dsp:txXfrm>
        <a:off x="7054854" y="144275"/>
        <a:ext cx="695296" cy="6952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F5237-1D8C-4FB9-ACFB-815F1BC92C63}">
      <dsp:nvSpPr>
        <dsp:cNvPr id="0" name=""/>
        <dsp:cNvSpPr/>
      </dsp:nvSpPr>
      <dsp:spPr>
        <a:xfrm>
          <a:off x="831534" y="0"/>
          <a:ext cx="1389316" cy="138945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81E4B-5A14-4361-AD17-64E4D1AC0AB9}">
      <dsp:nvSpPr>
        <dsp:cNvPr id="0" name=""/>
        <dsp:cNvSpPr/>
      </dsp:nvSpPr>
      <dsp:spPr>
        <a:xfrm>
          <a:off x="1138273" y="502946"/>
          <a:ext cx="775317" cy="38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Knowledge</a:t>
          </a:r>
          <a:endParaRPr lang="en-US" sz="1600" kern="1200" dirty="0"/>
        </a:p>
      </dsp:txBody>
      <dsp:txXfrm>
        <a:off x="1138273" y="502946"/>
        <a:ext cx="775317" cy="387618"/>
      </dsp:txXfrm>
    </dsp:sp>
    <dsp:sp modelId="{D08D20AE-0042-4BC4-94CB-6FD2C9E1DA51}">
      <dsp:nvSpPr>
        <dsp:cNvPr id="0" name=""/>
        <dsp:cNvSpPr/>
      </dsp:nvSpPr>
      <dsp:spPr>
        <a:xfrm>
          <a:off x="445569" y="798450"/>
          <a:ext cx="1389316" cy="138945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ECDD9-249C-4A7D-85E9-610B0019C45C}">
      <dsp:nvSpPr>
        <dsp:cNvPr id="0" name=""/>
        <dsp:cNvSpPr/>
      </dsp:nvSpPr>
      <dsp:spPr>
        <a:xfrm>
          <a:off x="750745" y="1302870"/>
          <a:ext cx="775317" cy="38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Skills</a:t>
          </a:r>
          <a:endParaRPr lang="en-US" sz="1600" kern="1200" dirty="0"/>
        </a:p>
      </dsp:txBody>
      <dsp:txXfrm>
        <a:off x="750745" y="1302870"/>
        <a:ext cx="775317" cy="387618"/>
      </dsp:txXfrm>
    </dsp:sp>
    <dsp:sp modelId="{0CC2C9A6-90B3-4368-AC52-407844136AF7}">
      <dsp:nvSpPr>
        <dsp:cNvPr id="0" name=""/>
        <dsp:cNvSpPr/>
      </dsp:nvSpPr>
      <dsp:spPr>
        <a:xfrm>
          <a:off x="831534" y="1599848"/>
          <a:ext cx="1389316" cy="138945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48C33-143D-4C3D-B2BF-A8C539F3855A}">
      <dsp:nvSpPr>
        <dsp:cNvPr id="0" name=""/>
        <dsp:cNvSpPr/>
      </dsp:nvSpPr>
      <dsp:spPr>
        <a:xfrm>
          <a:off x="1138273" y="2102794"/>
          <a:ext cx="775317" cy="38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Attitude</a:t>
          </a:r>
          <a:endParaRPr lang="en-US" sz="1600" kern="1200" dirty="0"/>
        </a:p>
      </dsp:txBody>
      <dsp:txXfrm>
        <a:off x="1138273" y="2102794"/>
        <a:ext cx="775317" cy="387618"/>
      </dsp:txXfrm>
    </dsp:sp>
    <dsp:sp modelId="{6624EFA7-A302-4A6C-BD41-41F505AF8913}">
      <dsp:nvSpPr>
        <dsp:cNvPr id="0" name=""/>
        <dsp:cNvSpPr/>
      </dsp:nvSpPr>
      <dsp:spPr>
        <a:xfrm>
          <a:off x="544601" y="2490413"/>
          <a:ext cx="1193597" cy="119417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43118-36B0-4978-A224-51362EA4E17B}">
      <dsp:nvSpPr>
        <dsp:cNvPr id="0" name=""/>
        <dsp:cNvSpPr/>
      </dsp:nvSpPr>
      <dsp:spPr>
        <a:xfrm>
          <a:off x="750745" y="2902718"/>
          <a:ext cx="775317" cy="38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Behavior</a:t>
          </a:r>
          <a:endParaRPr lang="en-US" sz="1600" kern="1200" dirty="0"/>
        </a:p>
      </dsp:txBody>
      <dsp:txXfrm>
        <a:off x="750745" y="2902718"/>
        <a:ext cx="775317" cy="3876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BFB61-9BF5-4940-B55E-D05EEF819C5E}">
      <dsp:nvSpPr>
        <dsp:cNvPr id="0" name=""/>
        <dsp:cNvSpPr/>
      </dsp:nvSpPr>
      <dsp:spPr>
        <a:xfrm>
          <a:off x="1743044" y="1199828"/>
          <a:ext cx="1697181" cy="14875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Financially literate person</a:t>
          </a:r>
          <a:endParaRPr lang="en-US" sz="2000" kern="1200" dirty="0"/>
        </a:p>
      </dsp:txBody>
      <dsp:txXfrm>
        <a:off x="1991590" y="1417676"/>
        <a:ext cx="1200089" cy="1051864"/>
      </dsp:txXfrm>
    </dsp:sp>
    <dsp:sp modelId="{389308DB-4A22-451E-BBED-86AEB14490F8}">
      <dsp:nvSpPr>
        <dsp:cNvPr id="0" name=""/>
        <dsp:cNvSpPr/>
      </dsp:nvSpPr>
      <dsp:spPr>
        <a:xfrm>
          <a:off x="1870405" y="40075"/>
          <a:ext cx="1442460" cy="12687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/>
              <a:cs typeface="Arial"/>
            </a:rPr>
            <a:t>Personal and familiar/family budget planning </a:t>
          </a:r>
          <a:endParaRPr lang="en-US" sz="1100" kern="1200" dirty="0"/>
        </a:p>
      </dsp:txBody>
      <dsp:txXfrm>
        <a:off x="2081648" y="225877"/>
        <a:ext cx="1019974" cy="897132"/>
      </dsp:txXfrm>
    </dsp:sp>
    <dsp:sp modelId="{02ACC594-78DB-4BEB-BE0B-8D2CAB6CBA12}">
      <dsp:nvSpPr>
        <dsp:cNvPr id="0" name=""/>
        <dsp:cNvSpPr/>
      </dsp:nvSpPr>
      <dsp:spPr>
        <a:xfrm>
          <a:off x="2931237" y="627261"/>
          <a:ext cx="1486759" cy="10523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/>
              <a:cs typeface="Arial"/>
            </a:rPr>
            <a:t>Saving and long-term planning</a:t>
          </a:r>
          <a:endParaRPr lang="en-US" sz="1100" kern="1200" dirty="0"/>
        </a:p>
      </dsp:txBody>
      <dsp:txXfrm>
        <a:off x="3148968" y="781372"/>
        <a:ext cx="1051297" cy="744114"/>
      </dsp:txXfrm>
    </dsp:sp>
    <dsp:sp modelId="{6D2D418D-BB07-4745-8DB0-345F71220615}">
      <dsp:nvSpPr>
        <dsp:cNvPr id="0" name=""/>
        <dsp:cNvSpPr/>
      </dsp:nvSpPr>
      <dsp:spPr>
        <a:xfrm>
          <a:off x="3204267" y="1636423"/>
          <a:ext cx="1417128" cy="10453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/>
              <a:cs typeface="Arial"/>
            </a:rPr>
            <a:t>Debt management </a:t>
          </a:r>
          <a:endParaRPr lang="en-US" sz="1100" kern="1200" dirty="0"/>
        </a:p>
      </dsp:txBody>
      <dsp:txXfrm>
        <a:off x="3411801" y="1789517"/>
        <a:ext cx="1002060" cy="739201"/>
      </dsp:txXfrm>
    </dsp:sp>
    <dsp:sp modelId="{6C352709-5526-40AE-8382-61A0CB9B1C80}">
      <dsp:nvSpPr>
        <dsp:cNvPr id="0" name=""/>
        <dsp:cNvSpPr/>
      </dsp:nvSpPr>
      <dsp:spPr>
        <a:xfrm>
          <a:off x="2629195" y="2536030"/>
          <a:ext cx="1554529" cy="10380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Arial"/>
              <a:cs typeface="Arial"/>
            </a:rPr>
            <a:t>Information collecting, comparing and responsible decision making while using financial services </a:t>
          </a:r>
          <a:endParaRPr lang="en-US" sz="1050" kern="1200" dirty="0"/>
        </a:p>
      </dsp:txBody>
      <dsp:txXfrm>
        <a:off x="2856851" y="2688044"/>
        <a:ext cx="1099217" cy="733988"/>
      </dsp:txXfrm>
    </dsp:sp>
    <dsp:sp modelId="{8F1C085E-6329-408C-988A-7F3E73EC0C0D}">
      <dsp:nvSpPr>
        <dsp:cNvPr id="0" name=""/>
        <dsp:cNvSpPr/>
      </dsp:nvSpPr>
      <dsp:spPr>
        <a:xfrm>
          <a:off x="1195407" y="2536068"/>
          <a:ext cx="1616486" cy="113188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Arial"/>
              <a:cs typeface="Arial"/>
            </a:rPr>
            <a:t>Professional advice receiving/Applying for professional advice</a:t>
          </a:r>
          <a:endParaRPr lang="en-US" sz="1100" kern="1200" dirty="0"/>
        </a:p>
      </dsp:txBody>
      <dsp:txXfrm>
        <a:off x="1432136" y="2701829"/>
        <a:ext cx="1143028" cy="800365"/>
      </dsp:txXfrm>
    </dsp:sp>
    <dsp:sp modelId="{8A19FAED-BDDF-478B-B103-74F507A7B621}">
      <dsp:nvSpPr>
        <dsp:cNvPr id="0" name=""/>
        <dsp:cNvSpPr/>
      </dsp:nvSpPr>
      <dsp:spPr>
        <a:xfrm>
          <a:off x="561787" y="1700491"/>
          <a:ext cx="1417295" cy="10893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Arial"/>
              <a:cs typeface="Arial"/>
            </a:rPr>
            <a:t>Protection of his/her rights </a:t>
          </a:r>
          <a:endParaRPr lang="en-US" sz="1100" kern="1200" dirty="0"/>
        </a:p>
      </dsp:txBody>
      <dsp:txXfrm>
        <a:off x="769345" y="1860022"/>
        <a:ext cx="1002179" cy="770283"/>
      </dsp:txXfrm>
    </dsp:sp>
    <dsp:sp modelId="{9C367B85-D864-40DB-B308-283D1B84EA98}">
      <dsp:nvSpPr>
        <dsp:cNvPr id="0" name=""/>
        <dsp:cNvSpPr/>
      </dsp:nvSpPr>
      <dsp:spPr>
        <a:xfrm>
          <a:off x="702588" y="574008"/>
          <a:ext cx="1518216" cy="11432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/>
              <a:cs typeface="Arial"/>
            </a:rPr>
            <a:t>Positive attitude towards money and personal finance management </a:t>
          </a:r>
          <a:endParaRPr lang="en-US" sz="1100" kern="1200" dirty="0"/>
        </a:p>
      </dsp:txBody>
      <dsp:txXfrm>
        <a:off x="924926" y="741429"/>
        <a:ext cx="1073540" cy="8083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EBABC-9D9C-41BD-97A7-E244F3251F50}">
      <dsp:nvSpPr>
        <dsp:cNvPr id="0" name=""/>
        <dsp:cNvSpPr/>
      </dsp:nvSpPr>
      <dsp:spPr>
        <a:xfrm>
          <a:off x="0" y="0"/>
          <a:ext cx="5181600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 dimensions</a:t>
          </a:r>
          <a:endParaRPr lang="en-US" sz="4400" kern="1200" dirty="0"/>
        </a:p>
      </dsp:txBody>
      <dsp:txXfrm>
        <a:off x="0" y="0"/>
        <a:ext cx="5181600" cy="1305401"/>
      </dsp:txXfrm>
    </dsp:sp>
    <dsp:sp modelId="{4F190BCC-D5D1-4A72-9352-1035D5DAD31C}">
      <dsp:nvSpPr>
        <dsp:cNvPr id="0" name=""/>
        <dsp:cNvSpPr/>
      </dsp:nvSpPr>
      <dsp:spPr>
        <a:xfrm>
          <a:off x="518159" y="1306676"/>
          <a:ext cx="4145280" cy="1311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Overall</a:t>
          </a:r>
          <a:endParaRPr lang="en-US" sz="4400" kern="1200" dirty="0"/>
        </a:p>
      </dsp:txBody>
      <dsp:txXfrm>
        <a:off x="556586" y="1345103"/>
        <a:ext cx="4068426" cy="1235133"/>
      </dsp:txXfrm>
    </dsp:sp>
    <dsp:sp modelId="{BE5B1CD8-F20D-461A-9D6E-AE6A0EAE2061}">
      <dsp:nvSpPr>
        <dsp:cNvPr id="0" name=""/>
        <dsp:cNvSpPr/>
      </dsp:nvSpPr>
      <dsp:spPr>
        <a:xfrm>
          <a:off x="518159" y="2820508"/>
          <a:ext cx="4145280" cy="1311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Project</a:t>
          </a:r>
          <a:endParaRPr lang="en-US" sz="4400" kern="1200" dirty="0"/>
        </a:p>
      </dsp:txBody>
      <dsp:txXfrm>
        <a:off x="556586" y="2858935"/>
        <a:ext cx="4068426" cy="1235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2B04A-9460-4C37-9C6F-2D365476F791}">
      <dsp:nvSpPr>
        <dsp:cNvPr id="0" name=""/>
        <dsp:cNvSpPr/>
      </dsp:nvSpPr>
      <dsp:spPr>
        <a:xfrm>
          <a:off x="0" y="3685692"/>
          <a:ext cx="103632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3C648-1520-4EB3-AB07-9AD61A2E27CC}">
      <dsp:nvSpPr>
        <dsp:cNvPr id="0" name=""/>
        <dsp:cNvSpPr/>
      </dsp:nvSpPr>
      <dsp:spPr>
        <a:xfrm>
          <a:off x="0" y="2102629"/>
          <a:ext cx="103632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FD2FA-6766-4C0E-AD15-188760433FCB}">
      <dsp:nvSpPr>
        <dsp:cNvPr id="0" name=""/>
        <dsp:cNvSpPr/>
      </dsp:nvSpPr>
      <dsp:spPr>
        <a:xfrm>
          <a:off x="0" y="519565"/>
          <a:ext cx="103632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97747-4781-47D2-84F8-3DF518F5C967}">
      <dsp:nvSpPr>
        <dsp:cNvPr id="0" name=""/>
        <dsp:cNvSpPr/>
      </dsp:nvSpPr>
      <dsp:spPr>
        <a:xfrm>
          <a:off x="2694432" y="579"/>
          <a:ext cx="7668768" cy="518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r>
            <a:rPr lang="en-US" sz="3600" kern="1200" dirty="0" smtClean="0">
              <a:solidFill>
                <a:schemeClr val="accent2"/>
              </a:solidFill>
            </a:rPr>
            <a:t>goal is</a:t>
          </a:r>
          <a:endParaRPr lang="en-US" sz="3600" kern="1200" dirty="0">
            <a:solidFill>
              <a:schemeClr val="accent2"/>
            </a:solidFill>
          </a:endParaRPr>
        </a:p>
      </dsp:txBody>
      <dsp:txXfrm>
        <a:off x="2694432" y="579"/>
        <a:ext cx="7668768" cy="518986"/>
      </dsp:txXfrm>
    </dsp:sp>
    <dsp:sp modelId="{5BA52FA0-3FCE-4375-946E-EA2A5D46FD2A}">
      <dsp:nvSpPr>
        <dsp:cNvPr id="0" name=""/>
        <dsp:cNvSpPr/>
      </dsp:nvSpPr>
      <dsp:spPr>
        <a:xfrm>
          <a:off x="0" y="579"/>
          <a:ext cx="2694432" cy="5189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WHY</a:t>
          </a:r>
          <a:endParaRPr lang="en-US" sz="3600" kern="1200" dirty="0"/>
        </a:p>
      </dsp:txBody>
      <dsp:txXfrm>
        <a:off x="25339" y="25918"/>
        <a:ext cx="2643754" cy="493647"/>
      </dsp:txXfrm>
    </dsp:sp>
    <dsp:sp modelId="{11205E37-43F8-4CFA-86E3-8DDC2A1E8047}">
      <dsp:nvSpPr>
        <dsp:cNvPr id="0" name=""/>
        <dsp:cNvSpPr/>
      </dsp:nvSpPr>
      <dsp:spPr>
        <a:xfrm>
          <a:off x="0" y="519565"/>
          <a:ext cx="10363200" cy="103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Such an ecosystem that would allow effective policy making on financial education. The ecosystem should be </a:t>
          </a:r>
          <a:r>
            <a:rPr lang="en-US" sz="2000" b="1" kern="1200" dirty="0" smtClean="0">
              <a:solidFill>
                <a:schemeClr val="accent1">
                  <a:lumMod val="75000"/>
                </a:schemeClr>
              </a:solidFill>
            </a:rPr>
            <a:t>viable</a:t>
          </a:r>
          <a:r>
            <a:rPr lang="en-US" sz="2000" kern="1200" dirty="0" smtClean="0"/>
            <a:t> and </a:t>
          </a:r>
          <a:r>
            <a:rPr lang="en-US" sz="2000" b="1" kern="1200" dirty="0" smtClean="0">
              <a:solidFill>
                <a:schemeClr val="accent1">
                  <a:lumMod val="75000"/>
                </a:schemeClr>
              </a:solidFill>
            </a:rPr>
            <a:t>sustainable</a:t>
          </a:r>
          <a:r>
            <a:rPr lang="en-US" sz="2000" b="1" kern="1200" dirty="0" smtClean="0">
              <a:solidFill>
                <a:srgbClr val="FF0000"/>
              </a:solidFill>
            </a:rPr>
            <a:t>.</a:t>
          </a:r>
          <a:endParaRPr lang="en-US" sz="2000" kern="1200" dirty="0"/>
        </a:p>
      </dsp:txBody>
      <dsp:txXfrm>
        <a:off x="0" y="519565"/>
        <a:ext cx="10363200" cy="1038128"/>
      </dsp:txXfrm>
    </dsp:sp>
    <dsp:sp modelId="{77CF0249-A75C-4D1B-BA3C-B1A52B193E85}">
      <dsp:nvSpPr>
        <dsp:cNvPr id="0" name=""/>
        <dsp:cNvSpPr/>
      </dsp:nvSpPr>
      <dsp:spPr>
        <a:xfrm>
          <a:off x="2694432" y="1583642"/>
          <a:ext cx="7668768" cy="518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2"/>
              </a:solidFill>
            </a:rPr>
            <a:t>we need to have</a:t>
          </a:r>
          <a:endParaRPr lang="en-US" sz="3600" kern="1200" dirty="0">
            <a:solidFill>
              <a:schemeClr val="accent2"/>
            </a:solidFill>
          </a:endParaRPr>
        </a:p>
      </dsp:txBody>
      <dsp:txXfrm>
        <a:off x="2694432" y="1583642"/>
        <a:ext cx="7668768" cy="518986"/>
      </dsp:txXfrm>
    </dsp:sp>
    <dsp:sp modelId="{1B77237D-B470-4C9F-868C-FC53CE4B7D07}">
      <dsp:nvSpPr>
        <dsp:cNvPr id="0" name=""/>
        <dsp:cNvSpPr/>
      </dsp:nvSpPr>
      <dsp:spPr>
        <a:xfrm>
          <a:off x="0" y="1583642"/>
          <a:ext cx="2694432" cy="5189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WHAT</a:t>
          </a:r>
          <a:endParaRPr lang="en-US" sz="3600" kern="1200" dirty="0"/>
        </a:p>
      </dsp:txBody>
      <dsp:txXfrm>
        <a:off x="25339" y="1608981"/>
        <a:ext cx="2643754" cy="493647"/>
      </dsp:txXfrm>
    </dsp:sp>
    <dsp:sp modelId="{D006A9AB-7E3E-4F12-A24B-FD1663054178}">
      <dsp:nvSpPr>
        <dsp:cNvPr id="0" name=""/>
        <dsp:cNvSpPr/>
      </dsp:nvSpPr>
      <dsp:spPr>
        <a:xfrm>
          <a:off x="0" y="2102629"/>
          <a:ext cx="10363200" cy="103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All preconditions in place that will support sustainable </a:t>
          </a:r>
          <a:r>
            <a:rPr lang="en-US" sz="2000" kern="1200" dirty="0" smtClean="0"/>
            <a:t>ecosystem</a:t>
          </a:r>
          <a:endParaRPr lang="en-US" sz="2000" kern="1200" dirty="0"/>
        </a:p>
      </dsp:txBody>
      <dsp:txXfrm>
        <a:off x="0" y="2102629"/>
        <a:ext cx="10363200" cy="1038128"/>
      </dsp:txXfrm>
    </dsp:sp>
    <dsp:sp modelId="{1B7565EB-D4EB-4A0B-91D3-158513D0CDB7}">
      <dsp:nvSpPr>
        <dsp:cNvPr id="0" name=""/>
        <dsp:cNvSpPr/>
      </dsp:nvSpPr>
      <dsp:spPr>
        <a:xfrm>
          <a:off x="2694432" y="3166706"/>
          <a:ext cx="7668768" cy="518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2"/>
              </a:solidFill>
            </a:rPr>
            <a:t>what </a:t>
          </a:r>
          <a:r>
            <a:rPr lang="en-US" sz="3600" kern="1200" dirty="0" smtClean="0">
              <a:solidFill>
                <a:schemeClr val="accent2"/>
              </a:solidFill>
            </a:rPr>
            <a:t>challenges we face</a:t>
          </a:r>
          <a:endParaRPr lang="en-US" sz="3600" kern="1200" dirty="0">
            <a:solidFill>
              <a:schemeClr val="accent2"/>
            </a:solidFill>
          </a:endParaRPr>
        </a:p>
      </dsp:txBody>
      <dsp:txXfrm>
        <a:off x="2694432" y="3166706"/>
        <a:ext cx="7668768" cy="518986"/>
      </dsp:txXfrm>
    </dsp:sp>
    <dsp:sp modelId="{A363D17A-1B41-4EB9-8DF1-496902CE4E6C}">
      <dsp:nvSpPr>
        <dsp:cNvPr id="0" name=""/>
        <dsp:cNvSpPr/>
      </dsp:nvSpPr>
      <dsp:spPr>
        <a:xfrm>
          <a:off x="0" y="3166706"/>
          <a:ext cx="2694432" cy="5189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HOW</a:t>
          </a:r>
          <a:endParaRPr lang="en-US" sz="3600" kern="1200" dirty="0"/>
        </a:p>
      </dsp:txBody>
      <dsp:txXfrm>
        <a:off x="25339" y="3192045"/>
        <a:ext cx="2643754" cy="493647"/>
      </dsp:txXfrm>
    </dsp:sp>
    <dsp:sp modelId="{72AAAEE0-07BD-42F8-9C44-7182F063EB32}">
      <dsp:nvSpPr>
        <dsp:cNvPr id="0" name=""/>
        <dsp:cNvSpPr/>
      </dsp:nvSpPr>
      <dsp:spPr>
        <a:xfrm>
          <a:off x="0" y="3685692"/>
          <a:ext cx="10363200" cy="103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Raise importance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Reach consensus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Raise ownership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Build capacities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Set processes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Measure the progress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0" y="3685692"/>
        <a:ext cx="10363200" cy="1038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BB201-EDB4-4CE6-9D6F-7A1C22574BCB}">
      <dsp:nvSpPr>
        <dsp:cNvPr id="0" name=""/>
        <dsp:cNvSpPr/>
      </dsp:nvSpPr>
      <dsp:spPr>
        <a:xfrm>
          <a:off x="1588548" y="655981"/>
          <a:ext cx="4495384" cy="4495384"/>
        </a:xfrm>
        <a:prstGeom prst="blockArc">
          <a:avLst>
            <a:gd name="adj1" fmla="val 12600000"/>
            <a:gd name="adj2" fmla="val 16200000"/>
            <a:gd name="adj3" fmla="val 451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056D3-3182-439A-A6BB-61F32F0B1C88}">
      <dsp:nvSpPr>
        <dsp:cNvPr id="0" name=""/>
        <dsp:cNvSpPr/>
      </dsp:nvSpPr>
      <dsp:spPr>
        <a:xfrm>
          <a:off x="1588548" y="655981"/>
          <a:ext cx="4495384" cy="4495384"/>
        </a:xfrm>
        <a:prstGeom prst="blockArc">
          <a:avLst>
            <a:gd name="adj1" fmla="val 9000000"/>
            <a:gd name="adj2" fmla="val 12600000"/>
            <a:gd name="adj3" fmla="val 451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F4394-2616-44D0-8B53-CD966716F9BF}">
      <dsp:nvSpPr>
        <dsp:cNvPr id="0" name=""/>
        <dsp:cNvSpPr/>
      </dsp:nvSpPr>
      <dsp:spPr>
        <a:xfrm>
          <a:off x="1588548" y="655981"/>
          <a:ext cx="4495384" cy="4495384"/>
        </a:xfrm>
        <a:prstGeom prst="blockArc">
          <a:avLst>
            <a:gd name="adj1" fmla="val 5400000"/>
            <a:gd name="adj2" fmla="val 9000000"/>
            <a:gd name="adj3" fmla="val 451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FAD5A-C867-4C61-B3B2-3F78C325C5D7}">
      <dsp:nvSpPr>
        <dsp:cNvPr id="0" name=""/>
        <dsp:cNvSpPr/>
      </dsp:nvSpPr>
      <dsp:spPr>
        <a:xfrm>
          <a:off x="1588548" y="655981"/>
          <a:ext cx="4495384" cy="4495384"/>
        </a:xfrm>
        <a:prstGeom prst="blockArc">
          <a:avLst>
            <a:gd name="adj1" fmla="val 1800000"/>
            <a:gd name="adj2" fmla="val 5400000"/>
            <a:gd name="adj3" fmla="val 451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3273F-1CD7-462E-B453-FA2CC4EE88CE}">
      <dsp:nvSpPr>
        <dsp:cNvPr id="0" name=""/>
        <dsp:cNvSpPr/>
      </dsp:nvSpPr>
      <dsp:spPr>
        <a:xfrm>
          <a:off x="1588548" y="655981"/>
          <a:ext cx="4495384" cy="4495384"/>
        </a:xfrm>
        <a:prstGeom prst="blockArc">
          <a:avLst>
            <a:gd name="adj1" fmla="val 19800000"/>
            <a:gd name="adj2" fmla="val 1800000"/>
            <a:gd name="adj3" fmla="val 451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ABB7E-6880-4792-9D9B-137008CA27B7}">
      <dsp:nvSpPr>
        <dsp:cNvPr id="0" name=""/>
        <dsp:cNvSpPr/>
      </dsp:nvSpPr>
      <dsp:spPr>
        <a:xfrm>
          <a:off x="1588548" y="655981"/>
          <a:ext cx="4495384" cy="4495384"/>
        </a:xfrm>
        <a:prstGeom prst="blockArc">
          <a:avLst>
            <a:gd name="adj1" fmla="val 16200000"/>
            <a:gd name="adj2" fmla="val 19800000"/>
            <a:gd name="adj3" fmla="val 451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E0A83-926F-4759-9588-0F9EA7E7FC09}">
      <dsp:nvSpPr>
        <dsp:cNvPr id="0" name=""/>
        <dsp:cNvSpPr/>
      </dsp:nvSpPr>
      <dsp:spPr>
        <a:xfrm>
          <a:off x="2828478" y="1895911"/>
          <a:ext cx="2015525" cy="2015525"/>
        </a:xfrm>
        <a:prstGeom prst="ellipse">
          <a:avLst/>
        </a:prstGeom>
        <a:noFill/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Regulators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Gov</a:t>
          </a:r>
          <a:r>
            <a:rPr lang="en-US" sz="2400" b="1" kern="1200" dirty="0" smtClean="0">
              <a:solidFill>
                <a:schemeClr val="tx1"/>
              </a:solidFill>
            </a:rPr>
            <a:t>-t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NGOs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Private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123645" y="2191078"/>
        <a:ext cx="1425191" cy="1425191"/>
      </dsp:txXfrm>
    </dsp:sp>
    <dsp:sp modelId="{525CA1E7-D4A0-4453-93AB-CAEF93AC1911}">
      <dsp:nvSpPr>
        <dsp:cNvPr id="0" name=""/>
        <dsp:cNvSpPr/>
      </dsp:nvSpPr>
      <dsp:spPr>
        <a:xfrm>
          <a:off x="2756419" y="-14497"/>
          <a:ext cx="2159643" cy="14425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NSFE</a:t>
          </a:r>
          <a:endParaRPr lang="en-US" sz="2800" b="1" kern="1200" dirty="0"/>
        </a:p>
      </dsp:txBody>
      <dsp:txXfrm>
        <a:off x="3072691" y="196758"/>
        <a:ext cx="1527099" cy="1020031"/>
      </dsp:txXfrm>
    </dsp:sp>
    <dsp:sp modelId="{5D1F5E02-F4A7-43AF-BD33-9F8A66273BB6}">
      <dsp:nvSpPr>
        <dsp:cNvPr id="0" name=""/>
        <dsp:cNvSpPr/>
      </dsp:nvSpPr>
      <dsp:spPr>
        <a:xfrm>
          <a:off x="4658991" y="1083952"/>
          <a:ext cx="2159643" cy="14425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Institutional Setup</a:t>
          </a:r>
          <a:endParaRPr lang="en-US" sz="2000" b="1" kern="1200" dirty="0"/>
        </a:p>
      </dsp:txBody>
      <dsp:txXfrm>
        <a:off x="4975263" y="1295207"/>
        <a:ext cx="1527099" cy="1020031"/>
      </dsp:txXfrm>
    </dsp:sp>
    <dsp:sp modelId="{F88A2195-323C-47B0-A494-9E85A916ED04}">
      <dsp:nvSpPr>
        <dsp:cNvPr id="0" name=""/>
        <dsp:cNvSpPr/>
      </dsp:nvSpPr>
      <dsp:spPr>
        <a:xfrm>
          <a:off x="4658991" y="3280853"/>
          <a:ext cx="2159643" cy="14425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Cooperation Mechanism</a:t>
          </a:r>
          <a:endParaRPr lang="en-US" sz="2000" b="1" kern="1200" dirty="0"/>
        </a:p>
      </dsp:txBody>
      <dsp:txXfrm>
        <a:off x="4975263" y="3492108"/>
        <a:ext cx="1527099" cy="1020031"/>
      </dsp:txXfrm>
    </dsp:sp>
    <dsp:sp modelId="{34CFB9E4-9609-48FE-910B-EB6A1F77B741}">
      <dsp:nvSpPr>
        <dsp:cNvPr id="0" name=""/>
        <dsp:cNvSpPr/>
      </dsp:nvSpPr>
      <dsp:spPr>
        <a:xfrm>
          <a:off x="2756419" y="4379304"/>
          <a:ext cx="2159643" cy="14425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Stakeholder Management system</a:t>
          </a:r>
          <a:endParaRPr lang="en-US" sz="2000" b="1" kern="1200" dirty="0"/>
        </a:p>
      </dsp:txBody>
      <dsp:txXfrm>
        <a:off x="3072691" y="4590559"/>
        <a:ext cx="1527099" cy="1020031"/>
      </dsp:txXfrm>
    </dsp:sp>
    <dsp:sp modelId="{0443C057-C1A4-4209-9B53-0690AE518A60}">
      <dsp:nvSpPr>
        <dsp:cNvPr id="0" name=""/>
        <dsp:cNvSpPr/>
      </dsp:nvSpPr>
      <dsp:spPr>
        <a:xfrm>
          <a:off x="853847" y="3280853"/>
          <a:ext cx="2159643" cy="14425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Sustainable Funding</a:t>
          </a:r>
          <a:endParaRPr lang="en-US" sz="2000" b="1" kern="1200" dirty="0"/>
        </a:p>
      </dsp:txBody>
      <dsp:txXfrm>
        <a:off x="1170119" y="3492108"/>
        <a:ext cx="1527099" cy="1020031"/>
      </dsp:txXfrm>
    </dsp:sp>
    <dsp:sp modelId="{3B4D3ACF-701B-4E7C-8F10-998F94999AC8}">
      <dsp:nvSpPr>
        <dsp:cNvPr id="0" name=""/>
        <dsp:cNvSpPr/>
      </dsp:nvSpPr>
      <dsp:spPr>
        <a:xfrm>
          <a:off x="853847" y="1083952"/>
          <a:ext cx="2159643" cy="14425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Monitoring,  Evaluation, Research</a:t>
          </a:r>
          <a:endParaRPr lang="en-US" sz="2000" b="1" kern="1200" dirty="0"/>
        </a:p>
      </dsp:txBody>
      <dsp:txXfrm>
        <a:off x="1170119" y="1295207"/>
        <a:ext cx="1527099" cy="1020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9CAF5-232F-4267-8E81-AA973A852980}">
      <dsp:nvSpPr>
        <dsp:cNvPr id="0" name=""/>
        <dsp:cNvSpPr/>
      </dsp:nvSpPr>
      <dsp:spPr>
        <a:xfrm>
          <a:off x="121406" y="1779324"/>
          <a:ext cx="2844168" cy="8888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01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RECOGNITION</a:t>
          </a:r>
          <a:r>
            <a:rPr lang="en-US" sz="1800" b="1" kern="1200" dirty="0" smtClean="0"/>
            <a:t> of financial education as national priority</a:t>
          </a:r>
          <a:endParaRPr lang="en-US" sz="1800" kern="1200" dirty="0"/>
        </a:p>
      </dsp:txBody>
      <dsp:txXfrm>
        <a:off x="121406" y="1779324"/>
        <a:ext cx="2844168" cy="888802"/>
      </dsp:txXfrm>
    </dsp:sp>
    <dsp:sp modelId="{AA4D2AA8-2FFF-46E6-BAC5-E85D53D64DF4}">
      <dsp:nvSpPr>
        <dsp:cNvPr id="0" name=""/>
        <dsp:cNvSpPr/>
      </dsp:nvSpPr>
      <dsp:spPr>
        <a:xfrm>
          <a:off x="2899" y="1650942"/>
          <a:ext cx="622161" cy="9332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D3EFA-F384-40E0-BC4C-E0E538121574}">
      <dsp:nvSpPr>
        <dsp:cNvPr id="0" name=""/>
        <dsp:cNvSpPr/>
      </dsp:nvSpPr>
      <dsp:spPr>
        <a:xfrm>
          <a:off x="3395277" y="1779324"/>
          <a:ext cx="2844168" cy="8888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01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Provides </a:t>
          </a:r>
          <a:r>
            <a:rPr lang="en-US" sz="1800" b="1" kern="1200" dirty="0" smtClean="0"/>
            <a:t>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smtClean="0">
              <a:solidFill>
                <a:srgbClr val="FF0000"/>
              </a:solidFill>
            </a:rPr>
            <a:t>CLEAR PLAN</a:t>
          </a:r>
        </a:p>
      </dsp:txBody>
      <dsp:txXfrm>
        <a:off x="3395277" y="1779324"/>
        <a:ext cx="2844168" cy="888802"/>
      </dsp:txXfrm>
    </dsp:sp>
    <dsp:sp modelId="{3370FFCB-2271-4CEC-8F9D-EFC44AD16721}">
      <dsp:nvSpPr>
        <dsp:cNvPr id="0" name=""/>
        <dsp:cNvSpPr/>
      </dsp:nvSpPr>
      <dsp:spPr>
        <a:xfrm>
          <a:off x="3276770" y="1650942"/>
          <a:ext cx="622161" cy="9332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254AF-2AC7-41BF-A80A-801A19170A8A}">
      <dsp:nvSpPr>
        <dsp:cNvPr id="0" name=""/>
        <dsp:cNvSpPr/>
      </dsp:nvSpPr>
      <dsp:spPr>
        <a:xfrm>
          <a:off x="121406" y="2898228"/>
          <a:ext cx="2844168" cy="8888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01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Gets </a:t>
          </a:r>
          <a:r>
            <a:rPr lang="en-US" sz="1800" b="1" kern="1200" dirty="0" smtClean="0">
              <a:solidFill>
                <a:srgbClr val="FF0000"/>
              </a:solidFill>
            </a:rPr>
            <a:t>SUPPORT </a:t>
          </a:r>
          <a:r>
            <a:rPr lang="en-US" sz="1800" b="1" kern="1200" dirty="0" smtClean="0"/>
            <a:t>of </a:t>
          </a:r>
          <a:r>
            <a:rPr lang="en-US" sz="1800" b="1" kern="1200" dirty="0" smtClean="0"/>
            <a:t>all stakeholders and  government</a:t>
          </a:r>
        </a:p>
      </dsp:txBody>
      <dsp:txXfrm>
        <a:off x="121406" y="2898228"/>
        <a:ext cx="2844168" cy="888802"/>
      </dsp:txXfrm>
    </dsp:sp>
    <dsp:sp modelId="{BC0559BD-CDED-40A5-AD56-9EFDA83A4860}">
      <dsp:nvSpPr>
        <dsp:cNvPr id="0" name=""/>
        <dsp:cNvSpPr/>
      </dsp:nvSpPr>
      <dsp:spPr>
        <a:xfrm>
          <a:off x="2899" y="2769845"/>
          <a:ext cx="622161" cy="93324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4301C-DD4D-43B5-8346-6355BC3F1BAE}">
      <dsp:nvSpPr>
        <dsp:cNvPr id="0" name=""/>
        <dsp:cNvSpPr/>
      </dsp:nvSpPr>
      <dsp:spPr>
        <a:xfrm>
          <a:off x="3395277" y="2898228"/>
          <a:ext cx="2844168" cy="8888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01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PROMOTES</a:t>
          </a:r>
          <a:r>
            <a:rPr lang="en-US" sz="1800" b="1" kern="1200" dirty="0" smtClean="0"/>
            <a:t> the cooperation and participation of all stakeholders </a:t>
          </a:r>
        </a:p>
      </dsp:txBody>
      <dsp:txXfrm>
        <a:off x="3395277" y="2898228"/>
        <a:ext cx="2844168" cy="888802"/>
      </dsp:txXfrm>
    </dsp:sp>
    <dsp:sp modelId="{0A99B84F-D427-41C3-9D34-BB70837778C0}">
      <dsp:nvSpPr>
        <dsp:cNvPr id="0" name=""/>
        <dsp:cNvSpPr/>
      </dsp:nvSpPr>
      <dsp:spPr>
        <a:xfrm>
          <a:off x="3276770" y="2769845"/>
          <a:ext cx="622161" cy="93324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74239-83C6-4912-8DDA-D985E06E231A}">
      <dsp:nvSpPr>
        <dsp:cNvPr id="0" name=""/>
        <dsp:cNvSpPr/>
      </dsp:nvSpPr>
      <dsp:spPr>
        <a:xfrm>
          <a:off x="121406" y="4017132"/>
          <a:ext cx="2844168" cy="8888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01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ENCOURAGES</a:t>
          </a:r>
          <a:r>
            <a:rPr lang="en-US" sz="1800" b="1" kern="1200" dirty="0" smtClean="0"/>
            <a:t> more effective uses of resources</a:t>
          </a:r>
        </a:p>
      </dsp:txBody>
      <dsp:txXfrm>
        <a:off x="121406" y="4017132"/>
        <a:ext cx="2844168" cy="888802"/>
      </dsp:txXfrm>
    </dsp:sp>
    <dsp:sp modelId="{73F407F3-63EE-4179-AD5A-89EDC2AA9C79}">
      <dsp:nvSpPr>
        <dsp:cNvPr id="0" name=""/>
        <dsp:cNvSpPr/>
      </dsp:nvSpPr>
      <dsp:spPr>
        <a:xfrm>
          <a:off x="2899" y="3888749"/>
          <a:ext cx="622161" cy="9332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0080A-5363-49BA-837C-61D7148E075E}">
      <dsp:nvSpPr>
        <dsp:cNvPr id="0" name=""/>
        <dsp:cNvSpPr/>
      </dsp:nvSpPr>
      <dsp:spPr>
        <a:xfrm>
          <a:off x="3395277" y="4017132"/>
          <a:ext cx="2844168" cy="8888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01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HELPS</a:t>
          </a:r>
          <a:r>
            <a:rPr lang="en-US" sz="1800" b="1" kern="1200" dirty="0" smtClean="0"/>
            <a:t> to avoid unplanned gaps and duplications </a:t>
          </a:r>
        </a:p>
      </dsp:txBody>
      <dsp:txXfrm>
        <a:off x="3395277" y="4017132"/>
        <a:ext cx="2844168" cy="888802"/>
      </dsp:txXfrm>
    </dsp:sp>
    <dsp:sp modelId="{B3E0E114-89BA-4A43-B67E-1C3C28C16B29}">
      <dsp:nvSpPr>
        <dsp:cNvPr id="0" name=""/>
        <dsp:cNvSpPr/>
      </dsp:nvSpPr>
      <dsp:spPr>
        <a:xfrm>
          <a:off x="3276770" y="3888749"/>
          <a:ext cx="622161" cy="93324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3449F-03A9-4D3C-B802-C6396B7D5D16}">
      <dsp:nvSpPr>
        <dsp:cNvPr id="0" name=""/>
        <dsp:cNvSpPr/>
      </dsp:nvSpPr>
      <dsp:spPr>
        <a:xfrm rot="10800000">
          <a:off x="1372837" y="140"/>
          <a:ext cx="4742875" cy="7128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Define ‘financially capable’ person</a:t>
          </a:r>
          <a:endParaRPr lang="en-US" sz="2400" b="1" kern="1200" dirty="0"/>
        </a:p>
      </dsp:txBody>
      <dsp:txXfrm rot="10800000">
        <a:off x="1551040" y="140"/>
        <a:ext cx="4564672" cy="712813"/>
      </dsp:txXfrm>
    </dsp:sp>
    <dsp:sp modelId="{022E683A-B995-4590-8F80-9A5D1320E747}">
      <dsp:nvSpPr>
        <dsp:cNvPr id="0" name=""/>
        <dsp:cNvSpPr/>
      </dsp:nvSpPr>
      <dsp:spPr>
        <a:xfrm>
          <a:off x="1016430" y="140"/>
          <a:ext cx="712813" cy="7128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5B16F-9A29-41D7-B950-42D57C4062EF}">
      <dsp:nvSpPr>
        <dsp:cNvPr id="0" name=""/>
        <dsp:cNvSpPr/>
      </dsp:nvSpPr>
      <dsp:spPr>
        <a:xfrm rot="10800000">
          <a:off x="1372837" y="925734"/>
          <a:ext cx="4742875" cy="7128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Assessment of population </a:t>
          </a:r>
          <a:r>
            <a:rPr lang="en-US" sz="2400" b="1" kern="1200" dirty="0" smtClean="0"/>
            <a:t>needs – baseline survey</a:t>
          </a:r>
          <a:endParaRPr lang="en-US" sz="2400" b="1" kern="1200" dirty="0"/>
        </a:p>
      </dsp:txBody>
      <dsp:txXfrm rot="10800000">
        <a:off x="1551040" y="925734"/>
        <a:ext cx="4564672" cy="712813"/>
      </dsp:txXfrm>
    </dsp:sp>
    <dsp:sp modelId="{4202414B-55BD-4649-A158-9DFE7BF079B8}">
      <dsp:nvSpPr>
        <dsp:cNvPr id="0" name=""/>
        <dsp:cNvSpPr/>
      </dsp:nvSpPr>
      <dsp:spPr>
        <a:xfrm>
          <a:off x="1016430" y="925734"/>
          <a:ext cx="712813" cy="7128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327CA-69FE-48BE-BEFF-4F5208DD5725}">
      <dsp:nvSpPr>
        <dsp:cNvPr id="0" name=""/>
        <dsp:cNvSpPr/>
      </dsp:nvSpPr>
      <dsp:spPr>
        <a:xfrm rot="10800000">
          <a:off x="1372837" y="1851328"/>
          <a:ext cx="4742875" cy="7128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Mapping of existing initiatives and resources </a:t>
          </a:r>
          <a:endParaRPr lang="en-US" sz="2400" b="1" kern="1200" dirty="0"/>
        </a:p>
      </dsp:txBody>
      <dsp:txXfrm rot="10800000">
        <a:off x="1551040" y="1851328"/>
        <a:ext cx="4564672" cy="712813"/>
      </dsp:txXfrm>
    </dsp:sp>
    <dsp:sp modelId="{D9BD9526-9996-4FCF-B7B8-443B33EC6429}">
      <dsp:nvSpPr>
        <dsp:cNvPr id="0" name=""/>
        <dsp:cNvSpPr/>
      </dsp:nvSpPr>
      <dsp:spPr>
        <a:xfrm>
          <a:off x="1016430" y="1851328"/>
          <a:ext cx="712813" cy="7128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7275A-4ADF-4D67-BC73-09EF7ABB8E3A}">
      <dsp:nvSpPr>
        <dsp:cNvPr id="0" name=""/>
        <dsp:cNvSpPr/>
      </dsp:nvSpPr>
      <dsp:spPr>
        <a:xfrm rot="10800000">
          <a:off x="1372837" y="2776922"/>
          <a:ext cx="4742875" cy="7128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Mobilization of resources and identification of stakeholders</a:t>
          </a:r>
          <a:endParaRPr lang="en-US" sz="2400" b="1" kern="1200" dirty="0"/>
        </a:p>
      </dsp:txBody>
      <dsp:txXfrm rot="10800000">
        <a:off x="1551040" y="2776922"/>
        <a:ext cx="4564672" cy="712813"/>
      </dsp:txXfrm>
    </dsp:sp>
    <dsp:sp modelId="{A1633404-38E9-40F1-B4D3-067BCD49589D}">
      <dsp:nvSpPr>
        <dsp:cNvPr id="0" name=""/>
        <dsp:cNvSpPr/>
      </dsp:nvSpPr>
      <dsp:spPr>
        <a:xfrm>
          <a:off x="1016430" y="2776922"/>
          <a:ext cx="712813" cy="71281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4F177-65C5-4095-9288-83716BA1EE1A}">
      <dsp:nvSpPr>
        <dsp:cNvPr id="0" name=""/>
        <dsp:cNvSpPr/>
      </dsp:nvSpPr>
      <dsp:spPr>
        <a:xfrm rot="10800000">
          <a:off x="1372837" y="3702516"/>
          <a:ext cx="4742875" cy="7128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Setting </a:t>
          </a:r>
          <a:r>
            <a:rPr lang="en-US" sz="2400" b="1" kern="1200" dirty="0" smtClean="0"/>
            <a:t>Steering </a:t>
          </a:r>
          <a:r>
            <a:rPr lang="en-US" sz="2400" b="1" kern="1200" dirty="0" err="1" smtClean="0"/>
            <a:t>Commitee</a:t>
          </a:r>
          <a:endParaRPr lang="en-US" sz="2400" b="1" kern="1200" dirty="0"/>
        </a:p>
      </dsp:txBody>
      <dsp:txXfrm rot="10800000">
        <a:off x="1551040" y="3702516"/>
        <a:ext cx="4564672" cy="712813"/>
      </dsp:txXfrm>
    </dsp:sp>
    <dsp:sp modelId="{8582D880-619B-4B1B-BCED-F5F5A623418A}">
      <dsp:nvSpPr>
        <dsp:cNvPr id="0" name=""/>
        <dsp:cNvSpPr/>
      </dsp:nvSpPr>
      <dsp:spPr>
        <a:xfrm>
          <a:off x="1016430" y="3702516"/>
          <a:ext cx="712813" cy="71281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3F900-8613-4454-9F71-6AA79916AC7E}">
      <dsp:nvSpPr>
        <dsp:cNvPr id="0" name=""/>
        <dsp:cNvSpPr/>
      </dsp:nvSpPr>
      <dsp:spPr>
        <a:xfrm rot="10800000">
          <a:off x="1372837" y="4628110"/>
          <a:ext cx="4742875" cy="7128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Development of NSFE</a:t>
          </a:r>
          <a:endParaRPr lang="en-US" sz="2400" b="1" kern="1200" dirty="0"/>
        </a:p>
      </dsp:txBody>
      <dsp:txXfrm rot="10800000">
        <a:off x="1551040" y="4628110"/>
        <a:ext cx="4564672" cy="712813"/>
      </dsp:txXfrm>
    </dsp:sp>
    <dsp:sp modelId="{65263076-1869-4B0A-8028-88293A0B1739}">
      <dsp:nvSpPr>
        <dsp:cNvPr id="0" name=""/>
        <dsp:cNvSpPr/>
      </dsp:nvSpPr>
      <dsp:spPr>
        <a:xfrm>
          <a:off x="1016430" y="4628110"/>
          <a:ext cx="712813" cy="712813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F6732-43F9-4F23-B3B3-903CBBE85BE5}">
      <dsp:nvSpPr>
        <dsp:cNvPr id="0" name=""/>
        <dsp:cNvSpPr/>
      </dsp:nvSpPr>
      <dsp:spPr>
        <a:xfrm>
          <a:off x="0" y="0"/>
          <a:ext cx="3849273" cy="544046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64B1C-64A0-4EAC-B35C-BE5764DE9A18}">
      <dsp:nvSpPr>
        <dsp:cNvPr id="0" name=""/>
        <dsp:cNvSpPr/>
      </dsp:nvSpPr>
      <dsp:spPr>
        <a:xfrm>
          <a:off x="1895963" y="20130"/>
          <a:ext cx="2502028" cy="12878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Overarching Goal</a:t>
          </a:r>
          <a:endParaRPr lang="en-US" sz="3200" kern="1200" dirty="0"/>
        </a:p>
      </dsp:txBody>
      <dsp:txXfrm>
        <a:off x="1958831" y="82998"/>
        <a:ext cx="2376292" cy="1162124"/>
      </dsp:txXfrm>
    </dsp:sp>
    <dsp:sp modelId="{DF507057-0814-4D26-B76F-CD8A795070E0}">
      <dsp:nvSpPr>
        <dsp:cNvPr id="0" name=""/>
        <dsp:cNvSpPr/>
      </dsp:nvSpPr>
      <dsp:spPr>
        <a:xfrm>
          <a:off x="1924636" y="2159318"/>
          <a:ext cx="2502028" cy="12878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Objectives of NSFE</a:t>
          </a:r>
          <a:endParaRPr lang="en-US" sz="3200" kern="1200" dirty="0"/>
        </a:p>
      </dsp:txBody>
      <dsp:txXfrm>
        <a:off x="1987504" y="2222186"/>
        <a:ext cx="2376292" cy="1162124"/>
      </dsp:txXfrm>
    </dsp:sp>
    <dsp:sp modelId="{CACF80F8-32DA-4EA1-B8A9-DA5B18AB1375}">
      <dsp:nvSpPr>
        <dsp:cNvPr id="0" name=""/>
        <dsp:cNvSpPr/>
      </dsp:nvSpPr>
      <dsp:spPr>
        <a:xfrm>
          <a:off x="1924636" y="4147105"/>
          <a:ext cx="2502028" cy="12878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Objectives of a Program</a:t>
          </a:r>
          <a:endParaRPr lang="en-US" sz="3200" kern="1200" dirty="0"/>
        </a:p>
      </dsp:txBody>
      <dsp:txXfrm>
        <a:off x="1987504" y="4209973"/>
        <a:ext cx="2376292" cy="11621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BE9B7-9E79-45D5-92AE-9D29284DB4EC}">
      <dsp:nvSpPr>
        <dsp:cNvPr id="0" name=""/>
        <dsp:cNvSpPr/>
      </dsp:nvSpPr>
      <dsp:spPr>
        <a:xfrm>
          <a:off x="3089" y="0"/>
          <a:ext cx="2971576" cy="487362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The weights of people being financially literate</a:t>
          </a:r>
          <a:endParaRPr lang="en-US" sz="2700" kern="1200" dirty="0"/>
        </a:p>
      </dsp:txBody>
      <dsp:txXfrm>
        <a:off x="3089" y="0"/>
        <a:ext cx="2971576" cy="1462087"/>
      </dsp:txXfrm>
    </dsp:sp>
    <dsp:sp modelId="{4968C1DF-F35E-4103-9422-6BB255542946}">
      <dsp:nvSpPr>
        <dsp:cNvPr id="0" name=""/>
        <dsp:cNvSpPr/>
      </dsp:nvSpPr>
      <dsp:spPr>
        <a:xfrm>
          <a:off x="300246" y="1462503"/>
          <a:ext cx="2377261" cy="957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weight of people who are effectively planning their personal and familiar budget planners </a:t>
          </a:r>
          <a:endParaRPr lang="en-US" sz="1500" kern="1200" dirty="0"/>
        </a:p>
      </dsp:txBody>
      <dsp:txXfrm>
        <a:off x="328289" y="1490546"/>
        <a:ext cx="2321175" cy="901386"/>
      </dsp:txXfrm>
    </dsp:sp>
    <dsp:sp modelId="{C970DC04-6573-422C-AF22-979727B33B5D}">
      <dsp:nvSpPr>
        <dsp:cNvPr id="0" name=""/>
        <dsp:cNvSpPr/>
      </dsp:nvSpPr>
      <dsp:spPr>
        <a:xfrm>
          <a:off x="300246" y="2567279"/>
          <a:ext cx="2377261" cy="957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weight of people who have savings</a:t>
          </a:r>
          <a:endParaRPr lang="en-US" sz="1500" kern="1200" dirty="0"/>
        </a:p>
      </dsp:txBody>
      <dsp:txXfrm>
        <a:off x="328289" y="2595322"/>
        <a:ext cx="2321175" cy="901386"/>
      </dsp:txXfrm>
    </dsp:sp>
    <dsp:sp modelId="{657700CF-0FEF-49F3-9019-1ACD745970AC}">
      <dsp:nvSpPr>
        <dsp:cNvPr id="0" name=""/>
        <dsp:cNvSpPr/>
      </dsp:nvSpPr>
      <dsp:spPr>
        <a:xfrm>
          <a:off x="300246" y="3672055"/>
          <a:ext cx="2377261" cy="957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other</a:t>
          </a:r>
          <a:endParaRPr lang="en-US" sz="1500" kern="1200" dirty="0"/>
        </a:p>
      </dsp:txBody>
      <dsp:txXfrm>
        <a:off x="328289" y="3700098"/>
        <a:ext cx="2321175" cy="901386"/>
      </dsp:txXfrm>
    </dsp:sp>
    <dsp:sp modelId="{8B8388C9-701F-4F3E-A146-10DAAFDF39D6}">
      <dsp:nvSpPr>
        <dsp:cNvPr id="0" name=""/>
        <dsp:cNvSpPr/>
      </dsp:nvSpPr>
      <dsp:spPr>
        <a:xfrm>
          <a:off x="3086100" y="0"/>
          <a:ext cx="2971576" cy="487362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The weights of people being financially included</a:t>
          </a:r>
          <a:endParaRPr lang="en-US" sz="2700" kern="1200" dirty="0"/>
        </a:p>
      </dsp:txBody>
      <dsp:txXfrm>
        <a:off x="3086100" y="0"/>
        <a:ext cx="2971576" cy="1462087"/>
      </dsp:txXfrm>
    </dsp:sp>
    <dsp:sp modelId="{AABBC23B-7A1C-4122-A784-3B3819597F8E}">
      <dsp:nvSpPr>
        <dsp:cNvPr id="0" name=""/>
        <dsp:cNvSpPr/>
      </dsp:nvSpPr>
      <dsp:spPr>
        <a:xfrm>
          <a:off x="3483328" y="2556651"/>
          <a:ext cx="2377261" cy="957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weight of people who have banking account or saving account </a:t>
          </a:r>
          <a:endParaRPr lang="en-US" sz="1500" kern="1200" dirty="0"/>
        </a:p>
      </dsp:txBody>
      <dsp:txXfrm>
        <a:off x="3511371" y="2584694"/>
        <a:ext cx="2321175" cy="901386"/>
      </dsp:txXfrm>
    </dsp:sp>
    <dsp:sp modelId="{D358D202-FAAF-4C22-ABC3-085F16E8E7B3}">
      <dsp:nvSpPr>
        <dsp:cNvPr id="0" name=""/>
        <dsp:cNvSpPr/>
      </dsp:nvSpPr>
      <dsp:spPr>
        <a:xfrm>
          <a:off x="3487583" y="3655222"/>
          <a:ext cx="2377261" cy="957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other</a:t>
          </a:r>
          <a:endParaRPr lang="en-US" sz="1500" kern="1200" dirty="0"/>
        </a:p>
      </dsp:txBody>
      <dsp:txXfrm>
        <a:off x="3515626" y="3683265"/>
        <a:ext cx="2321175" cy="901386"/>
      </dsp:txXfrm>
    </dsp:sp>
    <dsp:sp modelId="{CA5CDFCE-3A9C-4798-B807-2CBB2404DD13}">
      <dsp:nvSpPr>
        <dsp:cNvPr id="0" name=""/>
        <dsp:cNvSpPr/>
      </dsp:nvSpPr>
      <dsp:spPr>
        <a:xfrm>
          <a:off x="3483328" y="1438119"/>
          <a:ext cx="2377261" cy="957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weight of people who have credit </a:t>
          </a:r>
          <a:endParaRPr lang="en-US" sz="1500" kern="1200" dirty="0"/>
        </a:p>
      </dsp:txBody>
      <dsp:txXfrm>
        <a:off x="3511371" y="1466162"/>
        <a:ext cx="2321175" cy="9013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2666A-B0AC-4AE4-9753-63B356ABAAA0}">
      <dsp:nvSpPr>
        <dsp:cNvPr id="0" name=""/>
        <dsp:cNvSpPr/>
      </dsp:nvSpPr>
      <dsp:spPr>
        <a:xfrm>
          <a:off x="0" y="0"/>
          <a:ext cx="10580687" cy="17054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0B97B-D182-41FF-9154-BA0C2BD6306B}">
      <dsp:nvSpPr>
        <dsp:cNvPr id="0" name=""/>
        <dsp:cNvSpPr/>
      </dsp:nvSpPr>
      <dsp:spPr>
        <a:xfrm>
          <a:off x="320820" y="227392"/>
          <a:ext cx="1840564" cy="12506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085F2-D86F-4E41-97A0-006EF3360452}">
      <dsp:nvSpPr>
        <dsp:cNvPr id="0" name=""/>
        <dsp:cNvSpPr/>
      </dsp:nvSpPr>
      <dsp:spPr>
        <a:xfrm rot="10800000">
          <a:off x="320820" y="1705440"/>
          <a:ext cx="1840564" cy="20844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Institutional Setup</a:t>
          </a:r>
        </a:p>
      </dsp:txBody>
      <dsp:txXfrm rot="10800000">
        <a:off x="377424" y="1705440"/>
        <a:ext cx="1727356" cy="2027822"/>
      </dsp:txXfrm>
    </dsp:sp>
    <dsp:sp modelId="{FBE14ABD-1EB2-4E51-897F-1F5DDD9ABD4E}">
      <dsp:nvSpPr>
        <dsp:cNvPr id="0" name=""/>
        <dsp:cNvSpPr/>
      </dsp:nvSpPr>
      <dsp:spPr>
        <a:xfrm>
          <a:off x="2345440" y="227392"/>
          <a:ext cx="1840564" cy="12506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5B0F3-8AAA-4A04-8628-1A2F93C89CE0}">
      <dsp:nvSpPr>
        <dsp:cNvPr id="0" name=""/>
        <dsp:cNvSpPr/>
      </dsp:nvSpPr>
      <dsp:spPr>
        <a:xfrm rot="10800000">
          <a:off x="2345440" y="1705440"/>
          <a:ext cx="1840564" cy="20844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Education programs</a:t>
          </a:r>
          <a:endParaRPr lang="en-US" sz="2400" b="1" kern="1200" dirty="0"/>
        </a:p>
      </dsp:txBody>
      <dsp:txXfrm rot="10800000">
        <a:off x="2402044" y="1705440"/>
        <a:ext cx="1727356" cy="2027822"/>
      </dsp:txXfrm>
    </dsp:sp>
    <dsp:sp modelId="{B8DDC300-9811-4440-BA9A-F91B1EBD2F57}">
      <dsp:nvSpPr>
        <dsp:cNvPr id="0" name=""/>
        <dsp:cNvSpPr/>
      </dsp:nvSpPr>
      <dsp:spPr>
        <a:xfrm>
          <a:off x="4370061" y="227392"/>
          <a:ext cx="1840564" cy="12506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B5003-F5BD-4BC7-802F-FC8BE48DABE7}">
      <dsp:nvSpPr>
        <dsp:cNvPr id="0" name=""/>
        <dsp:cNvSpPr/>
      </dsp:nvSpPr>
      <dsp:spPr>
        <a:xfrm rot="10800000">
          <a:off x="4370061" y="1705440"/>
          <a:ext cx="1840564" cy="20844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Infrastructure</a:t>
          </a:r>
          <a:endParaRPr lang="en-US" sz="2400" b="1" kern="1200" dirty="0"/>
        </a:p>
      </dsp:txBody>
      <dsp:txXfrm rot="10800000">
        <a:off x="4426665" y="1705440"/>
        <a:ext cx="1727356" cy="2027822"/>
      </dsp:txXfrm>
    </dsp:sp>
    <dsp:sp modelId="{053F3445-DC4C-49C2-A51C-EE9C0748A320}">
      <dsp:nvSpPr>
        <dsp:cNvPr id="0" name=""/>
        <dsp:cNvSpPr/>
      </dsp:nvSpPr>
      <dsp:spPr>
        <a:xfrm>
          <a:off x="6394682" y="227392"/>
          <a:ext cx="1840564" cy="12506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DCD2A-B196-46D6-AB3B-53C2B83D356E}">
      <dsp:nvSpPr>
        <dsp:cNvPr id="0" name=""/>
        <dsp:cNvSpPr/>
      </dsp:nvSpPr>
      <dsp:spPr>
        <a:xfrm rot="10800000">
          <a:off x="6394682" y="1705440"/>
          <a:ext cx="1840564" cy="20844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Monitoring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&amp;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Evaluation</a:t>
          </a:r>
          <a:endParaRPr lang="en-US" sz="2000" b="1" kern="1200" dirty="0"/>
        </a:p>
      </dsp:txBody>
      <dsp:txXfrm rot="10800000">
        <a:off x="6451286" y="1705440"/>
        <a:ext cx="1727356" cy="2027822"/>
      </dsp:txXfrm>
    </dsp:sp>
    <dsp:sp modelId="{4F24877D-42F7-49C8-A96E-56C2E0759567}">
      <dsp:nvSpPr>
        <dsp:cNvPr id="0" name=""/>
        <dsp:cNvSpPr/>
      </dsp:nvSpPr>
      <dsp:spPr>
        <a:xfrm>
          <a:off x="8419302" y="227392"/>
          <a:ext cx="1840564" cy="12506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D436D-9BB2-4EFC-AD87-D7E3BCAE7EEA}">
      <dsp:nvSpPr>
        <dsp:cNvPr id="0" name=""/>
        <dsp:cNvSpPr/>
      </dsp:nvSpPr>
      <dsp:spPr>
        <a:xfrm rot="10800000">
          <a:off x="8419302" y="1705440"/>
          <a:ext cx="1840564" cy="20844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Research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&amp;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evidence</a:t>
          </a:r>
          <a:endParaRPr lang="en-US" sz="2000" b="1" kern="1200" dirty="0"/>
        </a:p>
      </dsp:txBody>
      <dsp:txXfrm rot="10800000">
        <a:off x="8475906" y="1705440"/>
        <a:ext cx="1727356" cy="20278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A934E-A062-43A8-97CC-D5935B9F8EE3}">
      <dsp:nvSpPr>
        <dsp:cNvPr id="0" name=""/>
        <dsp:cNvSpPr/>
      </dsp:nvSpPr>
      <dsp:spPr>
        <a:xfrm>
          <a:off x="1468585" y="1133020"/>
          <a:ext cx="2626437" cy="262643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kern="1200" dirty="0" smtClean="0"/>
            <a:t>SC</a:t>
          </a:r>
          <a:endParaRPr lang="en-US" sz="8800" kern="1200" dirty="0"/>
        </a:p>
      </dsp:txBody>
      <dsp:txXfrm>
        <a:off x="1853218" y="1517653"/>
        <a:ext cx="1857171" cy="1857171"/>
      </dsp:txXfrm>
    </dsp:sp>
    <dsp:sp modelId="{30C2833A-8CBE-4637-8F15-5BFD927DD6EA}">
      <dsp:nvSpPr>
        <dsp:cNvPr id="0" name=""/>
        <dsp:cNvSpPr/>
      </dsp:nvSpPr>
      <dsp:spPr>
        <a:xfrm>
          <a:off x="2125195" y="81031"/>
          <a:ext cx="1313218" cy="131321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RBZ</a:t>
          </a:r>
          <a:endParaRPr lang="en-US" sz="2000" kern="1200" dirty="0"/>
        </a:p>
      </dsp:txBody>
      <dsp:txXfrm>
        <a:off x="2317511" y="273347"/>
        <a:ext cx="928586" cy="928586"/>
      </dsp:txXfrm>
    </dsp:sp>
    <dsp:sp modelId="{C3807795-331A-410A-8B8D-913FD3936672}">
      <dsp:nvSpPr>
        <dsp:cNvPr id="0" name=""/>
        <dsp:cNvSpPr/>
      </dsp:nvSpPr>
      <dsp:spPr>
        <a:xfrm>
          <a:off x="3750168" y="1261644"/>
          <a:ext cx="1313218" cy="13132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 regulators</a:t>
          </a:r>
          <a:endParaRPr lang="en-US" sz="2000" kern="1200" dirty="0"/>
        </a:p>
      </dsp:txBody>
      <dsp:txXfrm>
        <a:off x="3942484" y="1453960"/>
        <a:ext cx="928586" cy="928586"/>
      </dsp:txXfrm>
    </dsp:sp>
    <dsp:sp modelId="{796AD8BF-BA8A-402A-8931-16718269F814}">
      <dsp:nvSpPr>
        <dsp:cNvPr id="0" name=""/>
        <dsp:cNvSpPr/>
      </dsp:nvSpPr>
      <dsp:spPr>
        <a:xfrm>
          <a:off x="3129484" y="3171915"/>
          <a:ext cx="1313218" cy="131321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Private sector</a:t>
          </a:r>
          <a:endParaRPr lang="en-US" sz="2000" kern="1200" dirty="0"/>
        </a:p>
      </dsp:txBody>
      <dsp:txXfrm>
        <a:off x="3321800" y="3364231"/>
        <a:ext cx="928586" cy="928586"/>
      </dsp:txXfrm>
    </dsp:sp>
    <dsp:sp modelId="{33D04F59-B3F7-4DDE-A6B5-806A8A35BE91}">
      <dsp:nvSpPr>
        <dsp:cNvPr id="0" name=""/>
        <dsp:cNvSpPr/>
      </dsp:nvSpPr>
      <dsp:spPr>
        <a:xfrm>
          <a:off x="1120906" y="3171915"/>
          <a:ext cx="1313218" cy="131321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NGOs</a:t>
          </a:r>
          <a:endParaRPr lang="en-US" sz="2000" kern="1200" dirty="0"/>
        </a:p>
      </dsp:txBody>
      <dsp:txXfrm>
        <a:off x="1313222" y="3364231"/>
        <a:ext cx="928586" cy="928586"/>
      </dsp:txXfrm>
    </dsp:sp>
    <dsp:sp modelId="{A2C875BD-A5E3-48B3-B3EF-7CABD5D43F54}">
      <dsp:nvSpPr>
        <dsp:cNvPr id="0" name=""/>
        <dsp:cNvSpPr/>
      </dsp:nvSpPr>
      <dsp:spPr>
        <a:xfrm>
          <a:off x="500221" y="1261644"/>
          <a:ext cx="1313218" cy="131321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Development Orgs</a:t>
          </a:r>
          <a:endParaRPr lang="en-US" sz="2000" kern="1200" dirty="0"/>
        </a:p>
      </dsp:txBody>
      <dsp:txXfrm>
        <a:off x="692537" y="1453960"/>
        <a:ext cx="928586" cy="928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BE1ED-1B0A-4D7F-AFD7-5230BDED012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A1B93-B248-4ADD-9DCF-D7248506A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finance.am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finance/financial-education/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In the broad sense the framework includes (4 pillars of the market conduct framework):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Laws and regulations (regulatory framework)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Institutional arrangements + mandate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Supervisory tools and enforcement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Arrangements for financial education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427F-FFC3-49BB-9414-4578228FF3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1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Arial"/>
                <a:cs typeface="Arial"/>
              </a:rPr>
              <a:t>Evaluation of efficiency of the web portal </a:t>
            </a:r>
            <a:r>
              <a:rPr lang="en-US" sz="1600" b="1" dirty="0" smtClean="0">
                <a:latin typeface="Arial"/>
                <a:cs typeface="Arial"/>
                <a:hlinkClick r:id="rId3"/>
              </a:rPr>
              <a:t>www.abcfinance.am</a:t>
            </a:r>
            <a:r>
              <a:rPr lang="en-US" sz="1600" b="1" dirty="0" smtClean="0">
                <a:latin typeface="Arial"/>
                <a:cs typeface="Arial"/>
              </a:rPr>
              <a:t> and its educational materials </a:t>
            </a:r>
          </a:p>
          <a:p>
            <a:pPr marL="457200" lvl="1" defTabSz="457200"/>
            <a:r>
              <a:rPr lang="en-US" sz="1600" b="1" dirty="0" smtClean="0">
                <a:latin typeface="Arial"/>
                <a:cs typeface="Arial"/>
              </a:rPr>
              <a:t>to identify the attitude concerning </a:t>
            </a:r>
          </a:p>
          <a:p>
            <a:pPr marL="1371600" lvl="3" defTabSz="457200"/>
            <a:r>
              <a:rPr lang="en-US" b="1" dirty="0" smtClean="0">
                <a:latin typeface="Arial"/>
                <a:cs typeface="Arial"/>
              </a:rPr>
              <a:t>the design of the web portal (attractiveness, easy to use, user friendly structure etc.) </a:t>
            </a:r>
          </a:p>
          <a:p>
            <a:pPr marL="1371600" lvl="3" defTabSz="457200"/>
            <a:r>
              <a:rPr lang="en-US" b="1" dirty="0" smtClean="0">
                <a:latin typeface="Arial"/>
                <a:cs typeface="Arial"/>
              </a:rPr>
              <a:t>the content of the web portal (usefulness, comprehensibility, completeness) </a:t>
            </a:r>
          </a:p>
          <a:p>
            <a:pPr marL="1371600" lvl="3" defTabSz="457200"/>
            <a:endParaRPr lang="en-US" b="1" dirty="0" smtClean="0">
              <a:latin typeface="Arial"/>
              <a:cs typeface="Arial"/>
            </a:endParaRPr>
          </a:p>
          <a:p>
            <a:pPr marL="457200" lvl="1" defTabSz="457200"/>
            <a:r>
              <a:rPr lang="en-US" sz="1600" b="1" dirty="0" smtClean="0">
                <a:latin typeface="Arial"/>
                <a:cs typeface="Arial"/>
              </a:rPr>
              <a:t>to identify the channel of information preferred by participants</a:t>
            </a:r>
          </a:p>
          <a:p>
            <a:pPr marL="457200" lvl="1" defTabSz="457200"/>
            <a:endParaRPr lang="en-US" sz="1600" b="1" dirty="0" smtClean="0">
              <a:latin typeface="Arial"/>
              <a:cs typeface="Arial"/>
            </a:endParaRPr>
          </a:p>
          <a:p>
            <a:pPr marL="160020" defTabSz="457200"/>
            <a:r>
              <a:rPr lang="en-US" sz="1600" b="1" dirty="0" smtClean="0">
                <a:latin typeface="Arial"/>
                <a:cs typeface="Arial"/>
              </a:rPr>
              <a:t>Method of the assessment </a:t>
            </a:r>
          </a:p>
          <a:p>
            <a:pPr marL="1371600" lvl="3" defTabSz="457200"/>
            <a:r>
              <a:rPr lang="en-US" b="1" dirty="0" smtClean="0">
                <a:latin typeface="Arial"/>
                <a:cs typeface="Arial"/>
              </a:rPr>
              <a:t>Focus group with different target groups from all regions of Armenia </a:t>
            </a:r>
          </a:p>
          <a:p>
            <a:pPr marL="1371600" lvl="3" defTabSz="457200"/>
            <a:r>
              <a:rPr lang="en-US" b="1" dirty="0" smtClean="0">
                <a:latin typeface="Arial"/>
                <a:cs typeface="Arial"/>
              </a:rPr>
              <a:t>In-hall 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1B93-B248-4ADD-9DCF-D7248506A6D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14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200" dirty="0" smtClean="0">
                <a:latin typeface="Calibri" panose="020F0502020204030204" pitchFamily="34" charset="0"/>
                <a:cs typeface="Arian AMU" panose="01000000000000000000" pitchFamily="2" charset="0"/>
              </a:rPr>
              <a:t>Since 2007, CBA conducts financial education policy to enhance financial stability, financial inclusion and financial welfare of citizens 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200" dirty="0" smtClean="0">
                <a:latin typeface="Calibri" panose="020F0502020204030204" pitchFamily="34" charset="0"/>
                <a:cs typeface="Arian AMU" panose="01000000000000000000" pitchFamily="2" charset="0"/>
              </a:rPr>
              <a:t>2010 – OECD/INFE survey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200" dirty="0" smtClean="0">
                <a:latin typeface="Calibri" panose="020F0502020204030204" pitchFamily="34" charset="0"/>
                <a:cs typeface="Arian AMU" panose="01000000000000000000" pitchFamily="2" charset="0"/>
              </a:rPr>
              <a:t>2012</a:t>
            </a:r>
            <a:r>
              <a:rPr lang="hy-AM" sz="1200" dirty="0" smtClean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200" dirty="0" smtClean="0">
                <a:latin typeface="Arian AMU" panose="01000000000000000000" pitchFamily="2" charset="0"/>
                <a:cs typeface="Arian AMU" panose="01000000000000000000" pitchFamily="2" charset="0"/>
              </a:rPr>
              <a:t>- </a:t>
            </a:r>
            <a:r>
              <a:rPr lang="en-US" sz="1200" dirty="0" smtClean="0">
                <a:latin typeface="Calibri" panose="020F0502020204030204" pitchFamily="34" charset="0"/>
                <a:cs typeface="Arian AMU" panose="01000000000000000000" pitchFamily="2" charset="0"/>
              </a:rPr>
              <a:t>Baseline survey by the WB 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hy-AM" sz="1200" dirty="0" smtClean="0">
                <a:latin typeface="Arian AMU" panose="01000000000000000000" pitchFamily="2" charset="0"/>
                <a:cs typeface="Arian AMU" panose="01000000000000000000" pitchFamily="2" charset="0"/>
              </a:rPr>
              <a:t>201</a:t>
            </a:r>
            <a:r>
              <a:rPr lang="en-US" sz="1200" dirty="0" smtClean="0">
                <a:latin typeface="Calibri" panose="020F0502020204030204" pitchFamily="34" charset="0"/>
                <a:cs typeface="Arian AMU" panose="01000000000000000000" pitchFamily="2" charset="0"/>
              </a:rPr>
              <a:t>2-2014  - National Strategy on Financial Education, adopted by CBA and Government</a:t>
            </a:r>
          </a:p>
          <a:p>
            <a:pPr marL="85725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200" dirty="0" smtClean="0">
                <a:latin typeface="Calibri" panose="020F0502020204030204" pitchFamily="34" charset="0"/>
                <a:cs typeface="Arian AMU" panose="01000000000000000000" pitchFamily="2" charset="0"/>
              </a:rPr>
              <a:t>Challenges for monitoring NSFE effectiveness, public accountability, country context reflection, and bases for tailored financial education programs in a</a:t>
            </a:r>
            <a:r>
              <a:rPr lang="en-US" sz="1200" b="1" dirty="0" smtClean="0">
                <a:latin typeface="Calibri" panose="020F0502020204030204" pitchFamily="34" charset="0"/>
                <a:cs typeface="Arian AMU" panose="01000000000000000000" pitchFamily="2" charset="0"/>
              </a:rPr>
              <a:t> SIMPLE </a:t>
            </a:r>
            <a:r>
              <a:rPr lang="en-US" sz="1200" dirty="0" smtClean="0">
                <a:latin typeface="Calibri" panose="020F0502020204030204" pitchFamily="34" charset="0"/>
                <a:cs typeface="Arian AMU" panose="01000000000000000000" pitchFamily="2" charset="0"/>
              </a:rPr>
              <a:t>manner</a:t>
            </a:r>
          </a:p>
          <a:p>
            <a:pPr marL="85725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200" dirty="0" smtClean="0">
                <a:latin typeface="Calibri" panose="020F0502020204030204" pitchFamily="34" charset="0"/>
                <a:cs typeface="Arian AMU" panose="01000000000000000000" pitchFamily="2" charset="0"/>
              </a:rPr>
              <a:t>Country context specificities missing – economy impact, safety, protecting rights, etc.</a:t>
            </a:r>
          </a:p>
          <a:p>
            <a:pPr marL="85725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200" dirty="0" smtClean="0">
                <a:latin typeface="Calibri" panose="020F0502020204030204" pitchFamily="34" charset="0"/>
                <a:cs typeface="Arian AMU" panose="01000000000000000000" pitchFamily="2" charset="0"/>
              </a:rPr>
              <a:t>FSA, OECD – managing money, planning ahead, making choices, getting help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200" dirty="0" smtClean="0">
                <a:latin typeface="Calibri" panose="020F0502020204030204" pitchFamily="34" charset="0"/>
                <a:cs typeface="Arian AMU" panose="01000000000000000000" pitchFamily="2" charset="0"/>
              </a:rPr>
              <a:t>2014 – Financial Capability Barometer is a new framework to address the challenges; conduct by CBA and AM Partners, with AFI support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pPr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63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Financial Capability Barometer, AFI 2016, http://www.afi-global.org/publications/2483/Financial-Capability-Barometer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1B93-B248-4ADD-9DCF-D7248506A6D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05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http://www.oecd.org/finance/financial-education/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https://www.oecd.org/daf/fin/financial-education/National-Strategies-Comparative-Tables.pdf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1B93-B248-4ADD-9DCF-D7248506A6D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Viable – able to live</a:t>
            </a:r>
          </a:p>
          <a:p>
            <a:r>
              <a:rPr lang="en-US" dirty="0" smtClean="0"/>
              <a:t>Sustainable</a:t>
            </a:r>
            <a:r>
              <a:rPr lang="en-US" baseline="0" dirty="0" smtClean="0"/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system that maintains its own viability by using techniques that allow for continual reuse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 nationwide consensus, communication platform (Steering Committee, </a:t>
            </a:r>
            <a:r>
              <a:rPr lang="en-US" sz="1200" dirty="0" err="1" smtClean="0"/>
              <a:t>etc</a:t>
            </a:r>
            <a:r>
              <a:rPr lang="en-US" sz="1200" dirty="0" smtClean="0"/>
              <a:t>), processes, capacities, resources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1B93-B248-4ADD-9DCF-D7248506A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2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 preconditions in place that will support sustainable ecosystem - nationwide consensus, communication platform (Steering Committee, </a:t>
            </a:r>
            <a:r>
              <a:rPr lang="en-US" sz="1200" dirty="0" err="1" smtClean="0"/>
              <a:t>etc</a:t>
            </a:r>
            <a:r>
              <a:rPr lang="en-US" sz="1200" dirty="0" smtClean="0"/>
              <a:t>), processes, capacities, resources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includes all of the living things (plants, animals and organisms) in a given area, interacting with each other, and also with their non-living environments (weather, earth, sun, soil, climate, atmosphere). ... In 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each organism has its own niche or role to 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1B93-B248-4ADD-9DCF-D7248506A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7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DD97-9A1A-430B-8828-BCC22DD6F1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Source: OECD</a:t>
            </a:r>
          </a:p>
          <a:p>
            <a:r>
              <a:rPr lang="en-US" dirty="0" smtClean="0"/>
              <a:t>A smoother and more sustainable cooperation between regulator and stakeholders</a:t>
            </a:r>
          </a:p>
          <a:p>
            <a:r>
              <a:rPr lang="en-US" dirty="0" smtClean="0"/>
              <a:t>Avoids duplication of resources</a:t>
            </a:r>
          </a:p>
          <a:p>
            <a:r>
              <a:rPr lang="en-US" dirty="0" smtClean="0"/>
              <a:t>Allows development of articulated and tailored roadmaps with measurable and realistic objectives based on dedicated national assessments</a:t>
            </a:r>
          </a:p>
          <a:p>
            <a:r>
              <a:rPr lang="en-US" dirty="0" smtClean="0"/>
              <a:t>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1B93-B248-4ADD-9DCF-D7248506A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Principles of integrating financial education in schools</a:t>
            </a:r>
          </a:p>
          <a:p>
            <a:pPr marL="742909" lvl="1" indent="-285734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Target: School students of all ages</a:t>
            </a:r>
          </a:p>
          <a:p>
            <a:pPr marL="742909" lvl="1" indent="-285734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Compulsory in school</a:t>
            </a:r>
          </a:p>
          <a:p>
            <a:pPr marL="742909" lvl="1" indent="-285734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Integration of financial education’s elements in existing subjects</a:t>
            </a:r>
          </a:p>
          <a:p>
            <a:pPr marL="742909" lvl="1" indent="-285734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Strong collaboration with Ministry of Education </a:t>
            </a:r>
          </a:p>
          <a:p>
            <a:pPr marL="742909" lvl="1" indent="-285734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“Pilot” period</a:t>
            </a:r>
          </a:p>
          <a:p>
            <a:pPr marL="742909" lvl="1" indent="-285734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Method of education: education materials in line with games, seminars, visit to financial institutions etc.</a:t>
            </a:r>
          </a:p>
          <a:p>
            <a:pPr marL="285734" indent="-285734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Projects of education </a:t>
            </a:r>
          </a:p>
          <a:p>
            <a:pPr marL="742909" lvl="1" indent="-285734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Projects, curriculum and educational materials created specifically to meet each target groups’ needs</a:t>
            </a:r>
          </a:p>
          <a:p>
            <a:pPr marL="742909" lvl="1" indent="-285734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Projects to reach general population</a:t>
            </a:r>
          </a:p>
          <a:p>
            <a:pPr marL="742909" lvl="1" indent="-285734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Warm up projects  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Format of programs: </a:t>
            </a:r>
          </a:p>
          <a:p>
            <a:pPr marL="742909" lvl="1" indent="-285734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Passive such as websites </a:t>
            </a:r>
          </a:p>
          <a:p>
            <a:pPr marL="742909" lvl="1" indent="-285734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Proactive such as seminars</a:t>
            </a:r>
          </a:p>
          <a:p>
            <a:pPr marL="742909" lvl="1" indent="-285734">
              <a:buFont typeface="Arial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/>
                <a:cs typeface="Arial"/>
              </a:rPr>
              <a:t>TOT for</a:t>
            </a:r>
          </a:p>
          <a:p>
            <a:pPr marL="285734" indent="-285734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Financial education  in schools</a:t>
            </a:r>
          </a:p>
          <a:p>
            <a:pPr marL="285734" indent="-285734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Financial education for adults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A8544-FD04-494B-A0D7-6701DCB4FB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Canada, Jeremy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 initiative  is channel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Workers are distracted by the stress from money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change 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1B93-B248-4ADD-9DCF-D7248506A6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National Strategy of Financial Education in Armenia</a:t>
            </a:r>
            <a:endParaRPr lang="en-US" sz="8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1B93-B248-4ADD-9DCF-D7248506A6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63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 general People need to be financially literate:</a:t>
            </a:r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To manage their daily and monthly spending, especially for low income households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To support their contingency needs (extraordinary spending – medical, travel, other force majeure) and learn how to mitigate these risks (e.g. insurance)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To secure their future (education, pension, housing)  through savings and special financial products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1B93-B248-4ADD-9DCF-D7248506A6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7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14400" y="1219200"/>
            <a:ext cx="103632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12064" y="274638"/>
            <a:ext cx="11180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512064" y="1524001"/>
            <a:ext cx="11180064" cy="4587875"/>
          </a:xfrm>
          <a:prstGeom prst="rect">
            <a:avLst/>
          </a:prstGeom>
        </p:spPr>
        <p:txBody>
          <a:bodyPr vert="horz" anchor="t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705C-6158-4AE5-AC0E-682EF9A02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7255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243" y="81643"/>
            <a:ext cx="9138557" cy="9851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886"/>
            <a:ext cx="5181600" cy="50230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3886"/>
            <a:ext cx="5181600" cy="50230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542" y="49440"/>
            <a:ext cx="9024257" cy="984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802" y="108244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687" y="1906361"/>
            <a:ext cx="5157787" cy="42833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08244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06361"/>
            <a:ext cx="5183188" cy="42833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418" y="76199"/>
            <a:ext cx="3093532" cy="109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4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7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16842" y="1687484"/>
            <a:ext cx="4662377" cy="4993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43233" y="34599"/>
            <a:ext cx="3203242" cy="11342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3970" y="365126"/>
            <a:ext cx="8969829" cy="46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886" y="1163285"/>
            <a:ext cx="10580914" cy="5013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96176-7446-418A-8137-5BFA9846DE48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85D92-EFF1-4C70-BB14-CF79C5E16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e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finance.am/" TargetMode="External"/><Relationship Id="rId2" Type="http://schemas.openxmlformats.org/officeDocument/2006/relationships/hyperlink" Target="http://www.cba.a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PRACTICES IN DESIGN AND IMPLEMENTATION OF FINANCIAL LITERACY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Market Conduct Supervision Training Program</a:t>
            </a:r>
          </a:p>
          <a:p>
            <a:pPr algn="r"/>
            <a:r>
              <a:rPr lang="en-US" dirty="0" smtClean="0"/>
              <a:t>Armenuhi Mkrtchyan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6-10 August 2018, Harare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2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705" y="219790"/>
            <a:ext cx="8229095" cy="809667"/>
          </a:xfrm>
        </p:spPr>
        <p:txBody>
          <a:bodyPr/>
          <a:lstStyle/>
          <a:p>
            <a:r>
              <a:rPr lang="en-US" dirty="0" smtClean="0"/>
              <a:t>Preliminary steps: designing </a:t>
            </a:r>
            <a:r>
              <a:rPr lang="en-US" dirty="0" smtClean="0"/>
              <a:t>strategy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3019978"/>
              </p:ext>
            </p:extLst>
          </p:nvPr>
        </p:nvGraphicFramePr>
        <p:xfrm>
          <a:off x="-361950" y="1077902"/>
          <a:ext cx="7132143" cy="534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153886"/>
            <a:ext cx="5562600" cy="502307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Competency Matrix – </a:t>
            </a:r>
            <a:r>
              <a:rPr lang="en-US" dirty="0"/>
              <a:t>set </a:t>
            </a:r>
            <a:r>
              <a:rPr lang="en-US" dirty="0" smtClean="0"/>
              <a:t>of topics, capabilities (knowledge, skill, attitude, behavior) and competencies thereof. That defines ‘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financially capable person</a:t>
            </a:r>
            <a:r>
              <a:rPr lang="en-US" dirty="0" smtClean="0"/>
              <a:t>’.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Baseline </a:t>
            </a:r>
            <a:r>
              <a:rPr lang="en-US" b="1" dirty="0" smtClean="0">
                <a:solidFill>
                  <a:srgbClr val="FF0000"/>
                </a:solidFill>
              </a:rPr>
              <a:t>survey </a:t>
            </a:r>
            <a:r>
              <a:rPr lang="en-US" dirty="0" smtClean="0"/>
              <a:t>to </a:t>
            </a:r>
            <a:r>
              <a:rPr lang="en-US" dirty="0"/>
              <a:t>measure </a:t>
            </a:r>
            <a:r>
              <a:rPr lang="en-US" dirty="0" smtClean="0"/>
              <a:t>level </a:t>
            </a:r>
            <a:r>
              <a:rPr lang="en-US" dirty="0"/>
              <a:t>of financial capability in </a:t>
            </a:r>
            <a:r>
              <a:rPr lang="en-US" dirty="0" smtClean="0"/>
              <a:t>country and to </a:t>
            </a:r>
            <a:r>
              <a:rPr lang="en-US" dirty="0"/>
              <a:t>identify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target groups</a:t>
            </a:r>
            <a:r>
              <a:rPr lang="en-US" dirty="0" smtClean="0"/>
              <a:t> </a:t>
            </a:r>
            <a:r>
              <a:rPr lang="en-US" dirty="0"/>
              <a:t>that have relatively </a:t>
            </a:r>
            <a:r>
              <a:rPr lang="en-US" dirty="0" smtClean="0"/>
              <a:t>low level </a:t>
            </a:r>
            <a:r>
              <a:rPr lang="en-US" dirty="0"/>
              <a:t>of financial capability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Steering committee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en-US" dirty="0"/>
              <a:t>a </a:t>
            </a:r>
            <a:r>
              <a:rPr lang="en-US" dirty="0" smtClean="0"/>
              <a:t>coordination and consultation </a:t>
            </a:r>
            <a:r>
              <a:rPr lang="en-US" dirty="0"/>
              <a:t>mechanism for </a:t>
            </a:r>
            <a:r>
              <a:rPr lang="en-US" dirty="0"/>
              <a:t>development and implementation </a:t>
            </a:r>
            <a:r>
              <a:rPr lang="en-US" dirty="0"/>
              <a:t>of National Strategy of Financial Education(NSFE)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COMPONENTS of NSFE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05" y="1153886"/>
            <a:ext cx="5958738" cy="5513362"/>
          </a:xfrm>
        </p:spPr>
        <p:txBody>
          <a:bodyPr>
            <a:noAutofit/>
          </a:bodyPr>
          <a:lstStyle/>
          <a:p>
            <a:pPr marL="868680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Introduction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Goals</a:t>
            </a:r>
          </a:p>
          <a:p>
            <a:pPr marL="1325880" lvl="2" indent="-457200"/>
            <a:r>
              <a:rPr lang="en-US" sz="2000" dirty="0" smtClean="0"/>
              <a:t>Overarching goal of FE</a:t>
            </a:r>
          </a:p>
          <a:p>
            <a:pPr marL="1325880" lvl="2" indent="-457200"/>
            <a:r>
              <a:rPr lang="en-US" sz="2000" dirty="0" smtClean="0"/>
              <a:t>Measurable Targets</a:t>
            </a:r>
          </a:p>
          <a:p>
            <a:pPr marL="1325880" lvl="2" indent="-457200"/>
            <a:r>
              <a:rPr lang="en-US" sz="2000" dirty="0" smtClean="0"/>
              <a:t>Objectives of NSFE</a:t>
            </a:r>
            <a:endParaRPr lang="en-US" sz="2000" dirty="0"/>
          </a:p>
          <a:p>
            <a:pPr marL="868680" lvl="1" indent="-457200">
              <a:buFont typeface="+mj-lt"/>
              <a:buAutoNum type="arabicPeriod"/>
            </a:pPr>
            <a:r>
              <a:rPr lang="en-US" b="1" dirty="0" smtClean="0"/>
              <a:t>Situational Analyses</a:t>
            </a:r>
          </a:p>
          <a:p>
            <a:pPr marL="1325880" lvl="2" indent="-457200"/>
            <a:r>
              <a:rPr lang="en-US" sz="2000" dirty="0" smtClean="0">
                <a:solidFill>
                  <a:schemeClr val="tx1"/>
                </a:solidFill>
              </a:rPr>
              <a:t>FL level across age, geography, income, …</a:t>
            </a:r>
          </a:p>
          <a:p>
            <a:pPr marL="1325880" lvl="2" indent="-457200"/>
            <a:r>
              <a:rPr lang="en-US" sz="2000" dirty="0" smtClean="0">
                <a:solidFill>
                  <a:schemeClr val="tx1"/>
                </a:solidFill>
              </a:rPr>
              <a:t>FE needs of country</a:t>
            </a:r>
          </a:p>
          <a:p>
            <a:pPr marL="1325880" lvl="2" indent="-457200"/>
            <a:r>
              <a:rPr lang="en-US" sz="2000" dirty="0" smtClean="0"/>
              <a:t>Existing initiatives and players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868680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Target</a:t>
            </a:r>
            <a:r>
              <a:rPr lang="en-US" dirty="0" smtClean="0">
                <a:solidFill>
                  <a:schemeClr val="tx1"/>
                </a:solidFill>
              </a:rPr>
              <a:t> groups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 smtClean="0"/>
              <a:t>Principles </a:t>
            </a:r>
            <a:r>
              <a:rPr lang="en-US" b="1" dirty="0"/>
              <a:t>of NSFE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/>
              <a:t>Content of financial </a:t>
            </a:r>
            <a:r>
              <a:rPr lang="en-US" b="1" dirty="0" smtClean="0"/>
              <a:t>education</a:t>
            </a:r>
          </a:p>
          <a:p>
            <a:pPr marL="1325880" lvl="2" indent="-457200"/>
            <a:r>
              <a:rPr lang="en-US" sz="2000" dirty="0" smtClean="0"/>
              <a:t>Definition of FL person</a:t>
            </a:r>
          </a:p>
          <a:p>
            <a:pPr marL="1325880" lvl="2" indent="-457200"/>
            <a:r>
              <a:rPr lang="en-US" sz="2000" dirty="0" smtClean="0"/>
              <a:t>FL competencies/thematic areas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1153886"/>
            <a:ext cx="5436441" cy="5398305"/>
          </a:xfrm>
        </p:spPr>
        <p:txBody>
          <a:bodyPr>
            <a:normAutofit/>
          </a:bodyPr>
          <a:lstStyle/>
          <a:p>
            <a:pPr marL="868680" lvl="1" indent="-457200">
              <a:buFont typeface="+mj-lt"/>
              <a:buAutoNum type="arabicPeriod" startAt="7"/>
            </a:pPr>
            <a:r>
              <a:rPr lang="en-US" sz="2400" b="1" dirty="0"/>
              <a:t>Programs of financial education</a:t>
            </a:r>
            <a:r>
              <a:rPr lang="en-US" sz="2400" dirty="0"/>
              <a:t> </a:t>
            </a:r>
            <a:endParaRPr lang="en-US" sz="2400" dirty="0" smtClean="0"/>
          </a:p>
          <a:p>
            <a:pPr marL="868680" lvl="1" indent="-457200">
              <a:buFont typeface="+mj-lt"/>
              <a:buAutoNum type="arabicPeriod" startAt="7"/>
            </a:pPr>
            <a:r>
              <a:rPr lang="en-US" sz="2400" b="1" dirty="0" smtClean="0"/>
              <a:t>Monitoring </a:t>
            </a:r>
            <a:r>
              <a:rPr lang="en-US" sz="2400" b="1" dirty="0"/>
              <a:t>and </a:t>
            </a:r>
            <a:r>
              <a:rPr lang="en-US" sz="2400" b="1" dirty="0" smtClean="0"/>
              <a:t>evaluation</a:t>
            </a:r>
          </a:p>
          <a:p>
            <a:pPr marL="1325880" lvl="2" indent="-457200"/>
            <a:r>
              <a:rPr lang="en-US" sz="2000" dirty="0" smtClean="0"/>
              <a:t>Impact of overall NSFE</a:t>
            </a:r>
          </a:p>
          <a:p>
            <a:pPr marL="1325880" lvl="2" indent="-457200"/>
            <a:r>
              <a:rPr lang="en-US" sz="2000" dirty="0" smtClean="0"/>
              <a:t>Effectiveness of FE programs</a:t>
            </a:r>
            <a:endParaRPr lang="en-US" sz="2000" dirty="0"/>
          </a:p>
          <a:p>
            <a:pPr marL="925830" lvl="1" indent="-514350">
              <a:buFont typeface="+mj-lt"/>
              <a:buAutoNum type="arabicPeriod" startAt="7"/>
            </a:pPr>
            <a:r>
              <a:rPr lang="en-US" sz="2400" b="1" dirty="0"/>
              <a:t>Stakeholders </a:t>
            </a:r>
            <a:r>
              <a:rPr lang="en-US" sz="2400" b="1" dirty="0" smtClean="0"/>
              <a:t>Coordination Mechanism</a:t>
            </a:r>
          </a:p>
          <a:p>
            <a:pPr marL="1383030" lvl="2" indent="-514350"/>
            <a:r>
              <a:rPr lang="en-US" sz="2400" dirty="0" smtClean="0"/>
              <a:t>Committee, members, principles of work, roles &amp; responsibilities</a:t>
            </a:r>
            <a:endParaRPr lang="en-US" sz="2400" dirty="0"/>
          </a:p>
          <a:p>
            <a:pPr marL="925830" lvl="1" indent="-514350">
              <a:buFont typeface="+mj-lt"/>
              <a:buAutoNum type="arabicPeriod" startAt="7"/>
            </a:pPr>
            <a:r>
              <a:rPr lang="en-US" sz="2400" b="1" dirty="0" smtClean="0"/>
              <a:t>Funding</a:t>
            </a:r>
            <a:r>
              <a:rPr lang="en-US" sz="2400" dirty="0" smtClean="0"/>
              <a:t> </a:t>
            </a:r>
            <a:endParaRPr lang="en-US" sz="2400" dirty="0"/>
          </a:p>
          <a:p>
            <a:pPr marL="925830" lvl="1" indent="-514350">
              <a:buFont typeface="+mj-lt"/>
              <a:buAutoNum type="arabicPeriod" startAt="7"/>
            </a:pPr>
            <a:r>
              <a:rPr lang="en-US" sz="2400" b="1" dirty="0" smtClean="0"/>
              <a:t>Timeline</a:t>
            </a:r>
          </a:p>
          <a:p>
            <a:pPr marL="1383030" lvl="2" indent="-514350"/>
            <a:r>
              <a:rPr lang="en-US" sz="2000" dirty="0" smtClean="0"/>
              <a:t>NSFE – 20,30 … years</a:t>
            </a:r>
          </a:p>
          <a:p>
            <a:pPr marL="1383030" lvl="2" indent="-514350"/>
            <a:r>
              <a:rPr lang="en-US" sz="2000" dirty="0" smtClean="0"/>
              <a:t>Action Plan – 3-5 years </a:t>
            </a:r>
            <a:endParaRPr lang="en-US" sz="2000" dirty="0"/>
          </a:p>
          <a:p>
            <a:pPr marL="925830" lvl="1" indent="-514350">
              <a:buFont typeface="+mj-lt"/>
              <a:buAutoNum type="arabicPeriod" startAt="7"/>
            </a:pPr>
            <a:r>
              <a:rPr lang="en-US" sz="2400" b="1" dirty="0"/>
              <a:t>Action plan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86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6624076"/>
              </p:ext>
            </p:extLst>
          </p:nvPr>
        </p:nvGraphicFramePr>
        <p:xfrm>
          <a:off x="102946" y="1135945"/>
          <a:ext cx="4426665" cy="544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735503" y="660064"/>
            <a:ext cx="7151696" cy="6061685"/>
            <a:chOff x="8425068" y="736904"/>
            <a:chExt cx="2928730" cy="5920611"/>
          </a:xfrm>
        </p:grpSpPr>
        <p:sp>
          <p:nvSpPr>
            <p:cNvPr id="10" name="Freeform 9"/>
            <p:cNvSpPr/>
            <p:nvPr/>
          </p:nvSpPr>
          <p:spPr>
            <a:xfrm>
              <a:off x="8425068" y="736904"/>
              <a:ext cx="2928730" cy="1733007"/>
            </a:xfrm>
            <a:custGeom>
              <a:avLst/>
              <a:gdLst>
                <a:gd name="connsiteX0" fmla="*/ 0 w 2928730"/>
                <a:gd name="connsiteY0" fmla="*/ 198171 h 1189002"/>
                <a:gd name="connsiteX1" fmla="*/ 198171 w 2928730"/>
                <a:gd name="connsiteY1" fmla="*/ 0 h 1189002"/>
                <a:gd name="connsiteX2" fmla="*/ 2730559 w 2928730"/>
                <a:gd name="connsiteY2" fmla="*/ 0 h 1189002"/>
                <a:gd name="connsiteX3" fmla="*/ 2928730 w 2928730"/>
                <a:gd name="connsiteY3" fmla="*/ 198171 h 1189002"/>
                <a:gd name="connsiteX4" fmla="*/ 2928730 w 2928730"/>
                <a:gd name="connsiteY4" fmla="*/ 990831 h 1189002"/>
                <a:gd name="connsiteX5" fmla="*/ 2730559 w 2928730"/>
                <a:gd name="connsiteY5" fmla="*/ 1189002 h 1189002"/>
                <a:gd name="connsiteX6" fmla="*/ 198171 w 2928730"/>
                <a:gd name="connsiteY6" fmla="*/ 1189002 h 1189002"/>
                <a:gd name="connsiteX7" fmla="*/ 0 w 2928730"/>
                <a:gd name="connsiteY7" fmla="*/ 990831 h 1189002"/>
                <a:gd name="connsiteX8" fmla="*/ 0 w 2928730"/>
                <a:gd name="connsiteY8" fmla="*/ 198171 h 118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730" h="1189002">
                  <a:moveTo>
                    <a:pt x="0" y="198171"/>
                  </a:moveTo>
                  <a:cubicBezTo>
                    <a:pt x="0" y="88724"/>
                    <a:pt x="88724" y="0"/>
                    <a:pt x="198171" y="0"/>
                  </a:cubicBezTo>
                  <a:lnTo>
                    <a:pt x="2730559" y="0"/>
                  </a:lnTo>
                  <a:cubicBezTo>
                    <a:pt x="2840006" y="0"/>
                    <a:pt x="2928730" y="88724"/>
                    <a:pt x="2928730" y="198171"/>
                  </a:cubicBezTo>
                  <a:lnTo>
                    <a:pt x="2928730" y="990831"/>
                  </a:lnTo>
                  <a:cubicBezTo>
                    <a:pt x="2928730" y="1100278"/>
                    <a:pt x="2840006" y="1189002"/>
                    <a:pt x="2730559" y="1189002"/>
                  </a:cubicBezTo>
                  <a:lnTo>
                    <a:pt x="198171" y="1189002"/>
                  </a:lnTo>
                  <a:cubicBezTo>
                    <a:pt x="88724" y="1189002"/>
                    <a:pt x="0" y="1100278"/>
                    <a:pt x="0" y="990831"/>
                  </a:cubicBezTo>
                  <a:lnTo>
                    <a:pt x="0" y="198171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342" tIns="172342" rIns="172342" bIns="172342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W" sz="2400" i="1" dirty="0"/>
                <a:t>Sustained financial well-being of all Zimbabweans through improved financial   </a:t>
              </a:r>
              <a:r>
                <a:rPr lang="en-ZW" sz="2400" i="1" dirty="0" smtClean="0"/>
                <a:t>capabilities</a:t>
              </a:r>
            </a:p>
            <a:p>
              <a:pPr marL="342900" lvl="0" indent="-34290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 smtClean="0"/>
                <a:t>KPIs – measurable targets</a:t>
              </a:r>
              <a:endParaRPr lang="en-US" sz="2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425068" y="2647755"/>
              <a:ext cx="2928730" cy="2264777"/>
            </a:xfrm>
            <a:custGeom>
              <a:avLst/>
              <a:gdLst>
                <a:gd name="connsiteX0" fmla="*/ 0 w 2928730"/>
                <a:gd name="connsiteY0" fmla="*/ 198171 h 1189002"/>
                <a:gd name="connsiteX1" fmla="*/ 198171 w 2928730"/>
                <a:gd name="connsiteY1" fmla="*/ 0 h 1189002"/>
                <a:gd name="connsiteX2" fmla="*/ 2730559 w 2928730"/>
                <a:gd name="connsiteY2" fmla="*/ 0 h 1189002"/>
                <a:gd name="connsiteX3" fmla="*/ 2928730 w 2928730"/>
                <a:gd name="connsiteY3" fmla="*/ 198171 h 1189002"/>
                <a:gd name="connsiteX4" fmla="*/ 2928730 w 2928730"/>
                <a:gd name="connsiteY4" fmla="*/ 990831 h 1189002"/>
                <a:gd name="connsiteX5" fmla="*/ 2730559 w 2928730"/>
                <a:gd name="connsiteY5" fmla="*/ 1189002 h 1189002"/>
                <a:gd name="connsiteX6" fmla="*/ 198171 w 2928730"/>
                <a:gd name="connsiteY6" fmla="*/ 1189002 h 1189002"/>
                <a:gd name="connsiteX7" fmla="*/ 0 w 2928730"/>
                <a:gd name="connsiteY7" fmla="*/ 990831 h 1189002"/>
                <a:gd name="connsiteX8" fmla="*/ 0 w 2928730"/>
                <a:gd name="connsiteY8" fmla="*/ 198171 h 118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730" h="1189002">
                  <a:moveTo>
                    <a:pt x="0" y="198171"/>
                  </a:moveTo>
                  <a:cubicBezTo>
                    <a:pt x="0" y="88724"/>
                    <a:pt x="88724" y="0"/>
                    <a:pt x="198171" y="0"/>
                  </a:cubicBezTo>
                  <a:lnTo>
                    <a:pt x="2730559" y="0"/>
                  </a:lnTo>
                  <a:cubicBezTo>
                    <a:pt x="2840006" y="0"/>
                    <a:pt x="2928730" y="88724"/>
                    <a:pt x="2928730" y="198171"/>
                  </a:cubicBezTo>
                  <a:lnTo>
                    <a:pt x="2928730" y="990831"/>
                  </a:lnTo>
                  <a:cubicBezTo>
                    <a:pt x="2928730" y="1100278"/>
                    <a:pt x="2840006" y="1189002"/>
                    <a:pt x="2730559" y="1189002"/>
                  </a:cubicBezTo>
                  <a:lnTo>
                    <a:pt x="198171" y="1189002"/>
                  </a:lnTo>
                  <a:cubicBezTo>
                    <a:pt x="88724" y="1189002"/>
                    <a:pt x="0" y="1100278"/>
                    <a:pt x="0" y="990831"/>
                  </a:cubicBezTo>
                  <a:lnTo>
                    <a:pt x="0" y="198171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954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342" tIns="172342" rIns="172342" bIns="172342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Facilitate through</a:t>
              </a:r>
            </a:p>
            <a:p>
              <a:pPr marL="342900" lvl="0" indent="-34290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 smtClean="0"/>
                <a:t>Shared vision, umbrella and guiding map for stakeholders</a:t>
              </a:r>
            </a:p>
            <a:p>
              <a:pPr marL="342900" lvl="0" indent="-34290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Sustainable institutional setup</a:t>
              </a:r>
            </a:p>
            <a:p>
              <a:pPr marL="342900" lvl="0" indent="-34290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Clear roles, responsibilities and actions</a:t>
              </a:r>
            </a:p>
            <a:p>
              <a:pPr marL="342900" lvl="0" indent="-34290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Effective monitoring and evaluation</a:t>
              </a:r>
            </a:p>
            <a:p>
              <a:pPr marL="342900" lvl="0" indent="-34290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 smtClean="0"/>
                <a:t>Implementation of impactful programs</a:t>
              </a:r>
              <a:endParaRPr lang="en-US" sz="20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425068" y="5090377"/>
              <a:ext cx="2928730" cy="1567138"/>
            </a:xfrm>
            <a:custGeom>
              <a:avLst/>
              <a:gdLst>
                <a:gd name="connsiteX0" fmla="*/ 0 w 2928730"/>
                <a:gd name="connsiteY0" fmla="*/ 198171 h 1189002"/>
                <a:gd name="connsiteX1" fmla="*/ 198171 w 2928730"/>
                <a:gd name="connsiteY1" fmla="*/ 0 h 1189002"/>
                <a:gd name="connsiteX2" fmla="*/ 2730559 w 2928730"/>
                <a:gd name="connsiteY2" fmla="*/ 0 h 1189002"/>
                <a:gd name="connsiteX3" fmla="*/ 2928730 w 2928730"/>
                <a:gd name="connsiteY3" fmla="*/ 198171 h 1189002"/>
                <a:gd name="connsiteX4" fmla="*/ 2928730 w 2928730"/>
                <a:gd name="connsiteY4" fmla="*/ 990831 h 1189002"/>
                <a:gd name="connsiteX5" fmla="*/ 2730559 w 2928730"/>
                <a:gd name="connsiteY5" fmla="*/ 1189002 h 1189002"/>
                <a:gd name="connsiteX6" fmla="*/ 198171 w 2928730"/>
                <a:gd name="connsiteY6" fmla="*/ 1189002 h 1189002"/>
                <a:gd name="connsiteX7" fmla="*/ 0 w 2928730"/>
                <a:gd name="connsiteY7" fmla="*/ 990831 h 1189002"/>
                <a:gd name="connsiteX8" fmla="*/ 0 w 2928730"/>
                <a:gd name="connsiteY8" fmla="*/ 198171 h 118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730" h="1189002">
                  <a:moveTo>
                    <a:pt x="0" y="198171"/>
                  </a:moveTo>
                  <a:cubicBezTo>
                    <a:pt x="0" y="88724"/>
                    <a:pt x="88724" y="0"/>
                    <a:pt x="198171" y="0"/>
                  </a:cubicBezTo>
                  <a:lnTo>
                    <a:pt x="2730559" y="0"/>
                  </a:lnTo>
                  <a:cubicBezTo>
                    <a:pt x="2840006" y="0"/>
                    <a:pt x="2928730" y="88724"/>
                    <a:pt x="2928730" y="198171"/>
                  </a:cubicBezTo>
                  <a:lnTo>
                    <a:pt x="2928730" y="990831"/>
                  </a:lnTo>
                  <a:cubicBezTo>
                    <a:pt x="2928730" y="1100278"/>
                    <a:pt x="2840006" y="1189002"/>
                    <a:pt x="2730559" y="1189002"/>
                  </a:cubicBezTo>
                  <a:lnTo>
                    <a:pt x="198171" y="1189002"/>
                  </a:lnTo>
                  <a:cubicBezTo>
                    <a:pt x="88724" y="1189002"/>
                    <a:pt x="0" y="1100278"/>
                    <a:pt x="0" y="990831"/>
                  </a:cubicBezTo>
                  <a:lnTo>
                    <a:pt x="0" y="198171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1909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342" tIns="172342" rIns="172342" bIns="172342" numCol="1" spcCol="1270" anchor="ctr" anchorCtr="0">
              <a:noAutofit/>
            </a:bodyPr>
            <a:lstStyle/>
            <a:p>
              <a:pPr marL="457200" lvl="0" indent="-45720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i="1" kern="1200" dirty="0" smtClean="0"/>
                <a:t>Introduce obligatory FE in schools so that student is fully prepared to make personal financial decision after graduation of tertiary school.</a:t>
              </a:r>
            </a:p>
            <a:p>
              <a:pPr marL="457200" lvl="0" indent="-45720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i="1" kern="1200" dirty="0" smtClean="0"/>
                <a:t> Increase financial capability of rural population</a:t>
              </a:r>
            </a:p>
            <a:p>
              <a:pPr marL="457200" lvl="0" indent="-45720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i="1" dirty="0" smtClean="0"/>
                <a:t>…</a:t>
              </a:r>
              <a:endParaRPr lang="en-US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54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OBJECTIVE OF NSFE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Objective of NSFE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/>
              <a:t>Create and develop </a:t>
            </a:r>
            <a:r>
              <a:rPr lang="en-US" sz="4000" b="1" dirty="0">
                <a:solidFill>
                  <a:schemeClr val="accent2"/>
                </a:solidFill>
              </a:rPr>
              <a:t>necessary institutional framework </a:t>
            </a:r>
            <a:r>
              <a:rPr lang="en-US" sz="4000" dirty="0"/>
              <a:t>which will facilitate the population to become financially literate, including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Development of institutional unit and adequate infrastructures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Implementation of financial education projects,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Monitoring of effectiveness of on going projects and implementation of evaluation mechanisms.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Goal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mtClean="0"/>
              <a:t>“Increase the level of financial literacy of population living in Armenia, which will support to financial stability, financial inclusion and well being of population”</a:t>
            </a:r>
          </a:p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292969" y="3640015"/>
            <a:ext cx="879231" cy="116058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20397" y="5949597"/>
            <a:ext cx="354090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accent2"/>
                </a:solidFill>
              </a:rPr>
              <a:t>Facilitate vs implement</a:t>
            </a:r>
          </a:p>
        </p:txBody>
      </p:sp>
    </p:spTree>
    <p:extLst>
      <p:ext uri="{BB962C8B-B14F-4D97-AF65-F5344CB8AC3E}">
        <p14:creationId xmlns:p14="http://schemas.microsoft.com/office/powerpoint/2010/main" val="25840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Measurable targets of NSFE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NSFE should provide also </a:t>
            </a:r>
            <a:r>
              <a:rPr lang="en-US" sz="2400" b="1" dirty="0" smtClean="0"/>
              <a:t>measurable targets </a:t>
            </a:r>
            <a:r>
              <a:rPr lang="en-US" sz="2400" dirty="0" smtClean="0"/>
              <a:t>based on which the progress of NSFE will be measured over years.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146" y="3012844"/>
            <a:ext cx="4221569" cy="316411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778" y="1361532"/>
            <a:ext cx="6033134" cy="52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Measurable </a:t>
            </a:r>
            <a:r>
              <a:rPr lang="en-US" dirty="0"/>
              <a:t>Targets of NSFE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Measurable targets may reflect only knowledge part of financial capability or also behavioral part.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68397" y="405727"/>
            <a:ext cx="584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Knowledge    vs     behavior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9503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8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Pillars of NSFE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642801"/>
              </p:ext>
            </p:extLst>
          </p:nvPr>
        </p:nvGraphicFramePr>
        <p:xfrm>
          <a:off x="773113" y="1163638"/>
          <a:ext cx="10580687" cy="378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93933" y="4165991"/>
            <a:ext cx="9939046" cy="2501257"/>
            <a:chOff x="1093932" y="4656497"/>
            <a:chExt cx="9939046" cy="2084427"/>
          </a:xfrm>
        </p:grpSpPr>
        <p:sp>
          <p:nvSpPr>
            <p:cNvPr id="14" name="Freeform 13"/>
            <p:cNvSpPr/>
            <p:nvPr/>
          </p:nvSpPr>
          <p:spPr>
            <a:xfrm>
              <a:off x="1093932" y="4656497"/>
              <a:ext cx="1840565" cy="2084427"/>
            </a:xfrm>
            <a:custGeom>
              <a:avLst/>
              <a:gdLst>
                <a:gd name="connsiteX0" fmla="*/ 193259 w 1840564"/>
                <a:gd name="connsiteY0" fmla="*/ 0 h 2084426"/>
                <a:gd name="connsiteX1" fmla="*/ 1647305 w 1840564"/>
                <a:gd name="connsiteY1" fmla="*/ 0 h 2084426"/>
                <a:gd name="connsiteX2" fmla="*/ 1840564 w 1840564"/>
                <a:gd name="connsiteY2" fmla="*/ 193259 h 2084426"/>
                <a:gd name="connsiteX3" fmla="*/ 1840564 w 1840564"/>
                <a:gd name="connsiteY3" fmla="*/ 2084426 h 2084426"/>
                <a:gd name="connsiteX4" fmla="*/ 1840564 w 1840564"/>
                <a:gd name="connsiteY4" fmla="*/ 2084426 h 2084426"/>
                <a:gd name="connsiteX5" fmla="*/ 0 w 1840564"/>
                <a:gd name="connsiteY5" fmla="*/ 2084426 h 2084426"/>
                <a:gd name="connsiteX6" fmla="*/ 0 w 1840564"/>
                <a:gd name="connsiteY6" fmla="*/ 2084426 h 2084426"/>
                <a:gd name="connsiteX7" fmla="*/ 0 w 1840564"/>
                <a:gd name="connsiteY7" fmla="*/ 193259 h 2084426"/>
                <a:gd name="connsiteX8" fmla="*/ 193259 w 1840564"/>
                <a:gd name="connsiteY8" fmla="*/ 0 h 20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564" h="2084426">
                  <a:moveTo>
                    <a:pt x="1647305" y="2084426"/>
                  </a:moveTo>
                  <a:lnTo>
                    <a:pt x="193259" y="2084426"/>
                  </a:lnTo>
                  <a:cubicBezTo>
                    <a:pt x="86525" y="2084426"/>
                    <a:pt x="0" y="1997901"/>
                    <a:pt x="0" y="18911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840564" y="0"/>
                  </a:lnTo>
                  <a:lnTo>
                    <a:pt x="1840564" y="0"/>
                  </a:lnTo>
                  <a:lnTo>
                    <a:pt x="1840564" y="1891167"/>
                  </a:lnTo>
                  <a:cubicBezTo>
                    <a:pt x="1840564" y="1997901"/>
                    <a:pt x="1754039" y="2084426"/>
                    <a:pt x="1647305" y="2084426"/>
                  </a:cubicBez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620" tIns="128017" rIns="184621" bIns="18462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Strategy, Programs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Coordination cooperation mechanism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Partnerships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Funding </a:t>
              </a:r>
              <a:endParaRPr lang="en-US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18552" y="4656497"/>
              <a:ext cx="1840565" cy="2084427"/>
            </a:xfrm>
            <a:custGeom>
              <a:avLst/>
              <a:gdLst>
                <a:gd name="connsiteX0" fmla="*/ 193259 w 1840564"/>
                <a:gd name="connsiteY0" fmla="*/ 0 h 2084426"/>
                <a:gd name="connsiteX1" fmla="*/ 1647305 w 1840564"/>
                <a:gd name="connsiteY1" fmla="*/ 0 h 2084426"/>
                <a:gd name="connsiteX2" fmla="*/ 1840564 w 1840564"/>
                <a:gd name="connsiteY2" fmla="*/ 193259 h 2084426"/>
                <a:gd name="connsiteX3" fmla="*/ 1840564 w 1840564"/>
                <a:gd name="connsiteY3" fmla="*/ 2084426 h 2084426"/>
                <a:gd name="connsiteX4" fmla="*/ 1840564 w 1840564"/>
                <a:gd name="connsiteY4" fmla="*/ 2084426 h 2084426"/>
                <a:gd name="connsiteX5" fmla="*/ 0 w 1840564"/>
                <a:gd name="connsiteY5" fmla="*/ 2084426 h 2084426"/>
                <a:gd name="connsiteX6" fmla="*/ 0 w 1840564"/>
                <a:gd name="connsiteY6" fmla="*/ 2084426 h 2084426"/>
                <a:gd name="connsiteX7" fmla="*/ 0 w 1840564"/>
                <a:gd name="connsiteY7" fmla="*/ 193259 h 2084426"/>
                <a:gd name="connsiteX8" fmla="*/ 193259 w 1840564"/>
                <a:gd name="connsiteY8" fmla="*/ 0 h 20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564" h="2084426">
                  <a:moveTo>
                    <a:pt x="1647305" y="2084426"/>
                  </a:moveTo>
                  <a:lnTo>
                    <a:pt x="193259" y="2084426"/>
                  </a:lnTo>
                  <a:cubicBezTo>
                    <a:pt x="86525" y="2084426"/>
                    <a:pt x="0" y="1997901"/>
                    <a:pt x="0" y="18911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840564" y="0"/>
                  </a:lnTo>
                  <a:lnTo>
                    <a:pt x="1840564" y="0"/>
                  </a:lnTo>
                  <a:lnTo>
                    <a:pt x="1840564" y="1891167"/>
                  </a:lnTo>
                  <a:cubicBezTo>
                    <a:pt x="1840564" y="1997901"/>
                    <a:pt x="1754039" y="2084426"/>
                    <a:pt x="1647305" y="2084426"/>
                  </a:cubicBez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620" tIns="128017" rIns="184621" bIns="18462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Educational materials, resource hub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Schools, adults, </a:t>
              </a:r>
              <a:r>
                <a:rPr lang="en-US" dirty="0" err="1" smtClean="0"/>
                <a:t>rurals</a:t>
              </a:r>
              <a:r>
                <a:rPr lang="en-US" dirty="0" smtClean="0"/>
                <a:t>, …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 smtClean="0"/>
                <a:t>ToT</a:t>
              </a:r>
              <a:r>
                <a:rPr lang="en-US" dirty="0" smtClean="0"/>
                <a:t> – training of trainers </a:t>
              </a:r>
              <a:endParaRPr lang="en-US" sz="1800" kern="1200" dirty="0"/>
            </a:p>
          </p:txBody>
        </p:sp>
        <p:sp>
          <p:nvSpPr>
            <p:cNvPr id="18" name="Freeform 17"/>
            <p:cNvSpPr/>
            <p:nvPr/>
          </p:nvSpPr>
          <p:spPr>
            <a:xfrm rot="21600000">
              <a:off x="5143173" y="4656497"/>
              <a:ext cx="1840564" cy="2084427"/>
            </a:xfrm>
            <a:custGeom>
              <a:avLst/>
              <a:gdLst>
                <a:gd name="connsiteX0" fmla="*/ 193259 w 1840564"/>
                <a:gd name="connsiteY0" fmla="*/ 0 h 2084426"/>
                <a:gd name="connsiteX1" fmla="*/ 1647305 w 1840564"/>
                <a:gd name="connsiteY1" fmla="*/ 0 h 2084426"/>
                <a:gd name="connsiteX2" fmla="*/ 1840564 w 1840564"/>
                <a:gd name="connsiteY2" fmla="*/ 193259 h 2084426"/>
                <a:gd name="connsiteX3" fmla="*/ 1840564 w 1840564"/>
                <a:gd name="connsiteY3" fmla="*/ 2084426 h 2084426"/>
                <a:gd name="connsiteX4" fmla="*/ 1840564 w 1840564"/>
                <a:gd name="connsiteY4" fmla="*/ 2084426 h 2084426"/>
                <a:gd name="connsiteX5" fmla="*/ 0 w 1840564"/>
                <a:gd name="connsiteY5" fmla="*/ 2084426 h 2084426"/>
                <a:gd name="connsiteX6" fmla="*/ 0 w 1840564"/>
                <a:gd name="connsiteY6" fmla="*/ 2084426 h 2084426"/>
                <a:gd name="connsiteX7" fmla="*/ 0 w 1840564"/>
                <a:gd name="connsiteY7" fmla="*/ 193259 h 2084426"/>
                <a:gd name="connsiteX8" fmla="*/ 193259 w 1840564"/>
                <a:gd name="connsiteY8" fmla="*/ 0 h 20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564" h="2084426">
                  <a:moveTo>
                    <a:pt x="1647305" y="2084426"/>
                  </a:moveTo>
                  <a:lnTo>
                    <a:pt x="193259" y="2084426"/>
                  </a:lnTo>
                  <a:cubicBezTo>
                    <a:pt x="86525" y="2084426"/>
                    <a:pt x="0" y="1997901"/>
                    <a:pt x="0" y="18911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840564" y="0"/>
                  </a:lnTo>
                  <a:lnTo>
                    <a:pt x="1840564" y="0"/>
                  </a:lnTo>
                  <a:lnTo>
                    <a:pt x="1840564" y="1891167"/>
                  </a:lnTo>
                  <a:cubicBezTo>
                    <a:pt x="1840564" y="1997901"/>
                    <a:pt x="1754039" y="2084426"/>
                    <a:pt x="1647305" y="2084426"/>
                  </a:cubicBez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620" tIns="128017" rIns="184620" bIns="18462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Websites,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Tools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Databases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Channels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20" name="Freeform 19"/>
            <p:cNvSpPr/>
            <p:nvPr/>
          </p:nvSpPr>
          <p:spPr>
            <a:xfrm rot="21600000">
              <a:off x="7167794" y="4656498"/>
              <a:ext cx="1840564" cy="2084426"/>
            </a:xfrm>
            <a:custGeom>
              <a:avLst/>
              <a:gdLst>
                <a:gd name="connsiteX0" fmla="*/ 193259 w 1840564"/>
                <a:gd name="connsiteY0" fmla="*/ 0 h 2084426"/>
                <a:gd name="connsiteX1" fmla="*/ 1647305 w 1840564"/>
                <a:gd name="connsiteY1" fmla="*/ 0 h 2084426"/>
                <a:gd name="connsiteX2" fmla="*/ 1840564 w 1840564"/>
                <a:gd name="connsiteY2" fmla="*/ 193259 h 2084426"/>
                <a:gd name="connsiteX3" fmla="*/ 1840564 w 1840564"/>
                <a:gd name="connsiteY3" fmla="*/ 2084426 h 2084426"/>
                <a:gd name="connsiteX4" fmla="*/ 1840564 w 1840564"/>
                <a:gd name="connsiteY4" fmla="*/ 2084426 h 2084426"/>
                <a:gd name="connsiteX5" fmla="*/ 0 w 1840564"/>
                <a:gd name="connsiteY5" fmla="*/ 2084426 h 2084426"/>
                <a:gd name="connsiteX6" fmla="*/ 0 w 1840564"/>
                <a:gd name="connsiteY6" fmla="*/ 2084426 h 2084426"/>
                <a:gd name="connsiteX7" fmla="*/ 0 w 1840564"/>
                <a:gd name="connsiteY7" fmla="*/ 193259 h 2084426"/>
                <a:gd name="connsiteX8" fmla="*/ 193259 w 1840564"/>
                <a:gd name="connsiteY8" fmla="*/ 0 h 20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564" h="2084426">
                  <a:moveTo>
                    <a:pt x="1647305" y="2084426"/>
                  </a:moveTo>
                  <a:lnTo>
                    <a:pt x="193259" y="2084426"/>
                  </a:lnTo>
                  <a:cubicBezTo>
                    <a:pt x="86525" y="2084426"/>
                    <a:pt x="0" y="1997901"/>
                    <a:pt x="0" y="18911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840564" y="0"/>
                  </a:lnTo>
                  <a:lnTo>
                    <a:pt x="1840564" y="0"/>
                  </a:lnTo>
                  <a:lnTo>
                    <a:pt x="1840564" y="1891167"/>
                  </a:lnTo>
                  <a:cubicBezTo>
                    <a:pt x="1840564" y="1997901"/>
                    <a:pt x="1754039" y="2084426"/>
                    <a:pt x="1647305" y="2084426"/>
                  </a:cubicBez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620" tIns="128016" rIns="184620" bIns="18462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NSFE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Projects</a:t>
              </a:r>
              <a:endParaRPr lang="en-US" sz="1800" kern="1200" dirty="0"/>
            </a:p>
          </p:txBody>
        </p:sp>
        <p:sp>
          <p:nvSpPr>
            <p:cNvPr id="22" name="Freeform 21"/>
            <p:cNvSpPr/>
            <p:nvPr/>
          </p:nvSpPr>
          <p:spPr>
            <a:xfrm rot="21600000">
              <a:off x="9192414" y="4656497"/>
              <a:ext cx="1840564" cy="2084427"/>
            </a:xfrm>
            <a:custGeom>
              <a:avLst/>
              <a:gdLst>
                <a:gd name="connsiteX0" fmla="*/ 193259 w 1840564"/>
                <a:gd name="connsiteY0" fmla="*/ 0 h 2084426"/>
                <a:gd name="connsiteX1" fmla="*/ 1647305 w 1840564"/>
                <a:gd name="connsiteY1" fmla="*/ 0 h 2084426"/>
                <a:gd name="connsiteX2" fmla="*/ 1840564 w 1840564"/>
                <a:gd name="connsiteY2" fmla="*/ 193259 h 2084426"/>
                <a:gd name="connsiteX3" fmla="*/ 1840564 w 1840564"/>
                <a:gd name="connsiteY3" fmla="*/ 2084426 h 2084426"/>
                <a:gd name="connsiteX4" fmla="*/ 1840564 w 1840564"/>
                <a:gd name="connsiteY4" fmla="*/ 2084426 h 2084426"/>
                <a:gd name="connsiteX5" fmla="*/ 0 w 1840564"/>
                <a:gd name="connsiteY5" fmla="*/ 2084426 h 2084426"/>
                <a:gd name="connsiteX6" fmla="*/ 0 w 1840564"/>
                <a:gd name="connsiteY6" fmla="*/ 2084426 h 2084426"/>
                <a:gd name="connsiteX7" fmla="*/ 0 w 1840564"/>
                <a:gd name="connsiteY7" fmla="*/ 193259 h 2084426"/>
                <a:gd name="connsiteX8" fmla="*/ 193259 w 1840564"/>
                <a:gd name="connsiteY8" fmla="*/ 0 h 20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564" h="2084426">
                  <a:moveTo>
                    <a:pt x="1647305" y="2084426"/>
                  </a:moveTo>
                  <a:lnTo>
                    <a:pt x="193259" y="2084426"/>
                  </a:lnTo>
                  <a:cubicBezTo>
                    <a:pt x="86525" y="2084426"/>
                    <a:pt x="0" y="1997901"/>
                    <a:pt x="0" y="18911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840564" y="0"/>
                  </a:lnTo>
                  <a:lnTo>
                    <a:pt x="1840564" y="0"/>
                  </a:lnTo>
                  <a:lnTo>
                    <a:pt x="1840564" y="1891167"/>
                  </a:lnTo>
                  <a:cubicBezTo>
                    <a:pt x="1840564" y="1997901"/>
                    <a:pt x="1754039" y="2084426"/>
                    <a:pt x="1647305" y="2084426"/>
                  </a:cubicBez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620" tIns="128017" rIns="184620" bIns="18462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Tests, focus group researches, 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37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/>
        </p:nvSpPr>
        <p:spPr>
          <a:xfrm>
            <a:off x="2267141" y="123197"/>
            <a:ext cx="7505210" cy="1406188"/>
          </a:xfrm>
          <a:prstGeom prst="triangle">
            <a:avLst>
              <a:gd name="adj" fmla="val 496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PILLARS </a:t>
            </a:r>
            <a:r>
              <a:rPr lang="en-US" sz="2000" b="1" dirty="0"/>
              <a:t>OF </a:t>
            </a:r>
            <a:r>
              <a:rPr lang="en-US" sz="2000" b="1" dirty="0" smtClean="0"/>
              <a:t>FE PROGRAM</a:t>
            </a:r>
            <a:endParaRPr lang="en-US" sz="2000" b="1" dirty="0"/>
          </a:p>
          <a:p>
            <a:pPr algn="ctr"/>
            <a:endParaRPr lang="en-US" sz="20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2158005" y="2018901"/>
            <a:ext cx="1450237" cy="2976880"/>
            <a:chOff x="634004" y="2761851"/>
            <a:chExt cx="1450237" cy="2976880"/>
          </a:xfrm>
        </p:grpSpPr>
        <p:grpSp>
          <p:nvGrpSpPr>
            <p:cNvPr id="4" name="Group 3"/>
            <p:cNvGrpSpPr/>
            <p:nvPr/>
          </p:nvGrpSpPr>
          <p:grpSpPr>
            <a:xfrm>
              <a:off x="854029" y="3697441"/>
              <a:ext cx="970788" cy="2041290"/>
              <a:chOff x="327061" y="3697441"/>
              <a:chExt cx="970788" cy="204129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63226" y1="28510" x2="63226" y2="28510"/>
                            <a14:foregroundMark x1="43226" y1="15983" x2="43226" y2="15983"/>
                            <a14:foregroundMark x1="63226" y1="17279" x2="63226" y2="17279"/>
                            <a14:foregroundMark x1="83871" y1="16631" x2="83871" y2="16631"/>
                            <a14:foregroundMark x1="27742" y1="18359" x2="27742" y2="18359"/>
                            <a14:foregroundMark x1="54839" y1="47732" x2="54839" y2="47732"/>
                            <a14:foregroundMark x1="51613" y1="81641" x2="51613" y2="81641"/>
                            <a14:foregroundMark x1="53548" y1="73866" x2="50323" y2="62419"/>
                            <a14:foregroundMark x1="67097" y1="91361" x2="67097" y2="91361"/>
                            <a14:foregroundMark x1="40000" y1="92441" x2="53548" y2="91361"/>
                            <a14:foregroundMark x1="73548" y1="88985" x2="40000" y2="88985"/>
                            <a14:foregroundMark x1="26452" y1="94168" x2="65161" y2="93521"/>
                            <a14:foregroundMark x1="80645" y1="91361" x2="72258" y2="94816"/>
                            <a14:foregroundMark x1="56774" y1="56156" x2="53548" y2="386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58"/>
              <a:stretch/>
            </p:blipFill>
            <p:spPr>
              <a:xfrm>
                <a:off x="490891" y="4501243"/>
                <a:ext cx="643128" cy="123748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061" y="3697441"/>
                <a:ext cx="970788" cy="970788"/>
              </a:xfrm>
              <a:prstGeom prst="rect">
                <a:avLst/>
              </a:prstGeom>
            </p:spPr>
          </p:pic>
        </p:grpSp>
        <p:sp>
          <p:nvSpPr>
            <p:cNvPr id="30" name="Rectangle 29"/>
            <p:cNvSpPr/>
            <p:nvPr/>
          </p:nvSpPr>
          <p:spPr>
            <a:xfrm>
              <a:off x="634004" y="2761851"/>
              <a:ext cx="1450237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FINANCIAL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 SCHOOLS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83085" y="1994712"/>
            <a:ext cx="3348985" cy="3034489"/>
            <a:chOff x="2026211" y="2733090"/>
            <a:chExt cx="3348985" cy="3034489"/>
          </a:xfrm>
        </p:grpSpPr>
        <p:grpSp>
          <p:nvGrpSpPr>
            <p:cNvPr id="7" name="Group 6"/>
            <p:cNvGrpSpPr/>
            <p:nvPr/>
          </p:nvGrpSpPr>
          <p:grpSpPr>
            <a:xfrm>
              <a:off x="2524727" y="3798134"/>
              <a:ext cx="2850469" cy="1969445"/>
              <a:chOff x="2653050" y="4533900"/>
              <a:chExt cx="2850469" cy="196944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63226" y1="28510" x2="63226" y2="28510"/>
                            <a14:foregroundMark x1="43226" y1="15983" x2="43226" y2="15983"/>
                            <a14:foregroundMark x1="63226" y1="17279" x2="63226" y2="17279"/>
                            <a14:foregroundMark x1="83871" y1="16631" x2="83871" y2="16631"/>
                            <a14:foregroundMark x1="27742" y1="18359" x2="27742" y2="18359"/>
                            <a14:foregroundMark x1="54839" y1="47732" x2="54839" y2="47732"/>
                            <a14:foregroundMark x1="51613" y1="81641" x2="51613" y2="81641"/>
                            <a14:foregroundMark x1="53548" y1="73866" x2="50323" y2="62419"/>
                            <a14:foregroundMark x1="67097" y1="91361" x2="67097" y2="91361"/>
                            <a14:foregroundMark x1="40000" y1="92441" x2="53548" y2="91361"/>
                            <a14:foregroundMark x1="73548" y1="88985" x2="40000" y2="88985"/>
                            <a14:foregroundMark x1="26452" y1="94168" x2="65161" y2="93521"/>
                            <a14:foregroundMark x1="80645" y1="91361" x2="72258" y2="94816"/>
                            <a14:foregroundMark x1="56774" y1="56156" x2="53548" y2="386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58"/>
              <a:stretch/>
            </p:blipFill>
            <p:spPr>
              <a:xfrm>
                <a:off x="2743200" y="5257800"/>
                <a:ext cx="643128" cy="1237488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2653050" y="4533900"/>
                <a:ext cx="853537" cy="815562"/>
                <a:chOff x="2895600" y="3452513"/>
                <a:chExt cx="853537" cy="81556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5600" y="3452513"/>
                  <a:ext cx="853537" cy="751114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7813" b="89844" l="7074" r="94604">
                              <a14:foregroundMark x1="29017" y1="41992" x2="29017" y2="41992"/>
                            </a14:backgroundRemoval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9990" y="3697441"/>
                  <a:ext cx="464755" cy="570634"/>
                </a:xfrm>
                <a:prstGeom prst="rect">
                  <a:avLst/>
                </a:prstGeom>
              </p:spPr>
            </p:pic>
          </p:grpSp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63226" y1="28510" x2="63226" y2="28510"/>
                            <a14:foregroundMark x1="43226" y1="15983" x2="43226" y2="15983"/>
                            <a14:foregroundMark x1="63226" y1="17279" x2="63226" y2="17279"/>
                            <a14:foregroundMark x1="83871" y1="16631" x2="83871" y2="16631"/>
                            <a14:foregroundMark x1="27742" y1="18359" x2="27742" y2="18359"/>
                            <a14:foregroundMark x1="54839" y1="47732" x2="54839" y2="47732"/>
                            <a14:foregroundMark x1="51613" y1="81641" x2="51613" y2="81641"/>
                            <a14:foregroundMark x1="53548" y1="73866" x2="50323" y2="62419"/>
                            <a14:foregroundMark x1="67097" y1="91361" x2="67097" y2="91361"/>
                            <a14:foregroundMark x1="40000" y1="92441" x2="53548" y2="91361"/>
                            <a14:foregroundMark x1="73548" y1="88985" x2="40000" y2="88985"/>
                            <a14:foregroundMark x1="26452" y1="94168" x2="65161" y2="93521"/>
                            <a14:foregroundMark x1="80645" y1="91361" x2="72258" y2="94816"/>
                            <a14:foregroundMark x1="56774" y1="56156" x2="53548" y2="386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58"/>
              <a:stretch/>
            </p:blipFill>
            <p:spPr>
              <a:xfrm>
                <a:off x="4860391" y="5265857"/>
                <a:ext cx="643128" cy="1237488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026211" y="2733090"/>
              <a:ext cx="1917612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FINANCIAL 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ADULTS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14685" y="2074220"/>
            <a:ext cx="2191649" cy="2022665"/>
            <a:chOff x="3420511" y="2845953"/>
            <a:chExt cx="2191649" cy="202266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0511" y="3607164"/>
              <a:ext cx="2191649" cy="1261455"/>
              <a:chOff x="3506586" y="2503055"/>
              <a:chExt cx="2191649" cy="133632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06586" y="2503055"/>
                <a:ext cx="2191649" cy="1320800"/>
                <a:chOff x="3506586" y="2503055"/>
                <a:chExt cx="2191649" cy="1320800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2608" b="100000" l="9947" r="8990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836" b="19867"/>
                <a:stretch/>
              </p:blipFill>
              <p:spPr>
                <a:xfrm>
                  <a:off x="3506586" y="2503055"/>
                  <a:ext cx="2191649" cy="1320800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9599" y="2777716"/>
                  <a:ext cx="505622" cy="442160"/>
                </a:xfrm>
                <a:prstGeom prst="rect">
                  <a:avLst/>
                </a:prstGeom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4219130" y="3562245"/>
                <a:ext cx="766557" cy="27713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100" b="1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</a:rPr>
                  <a:t>TRAINERS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3934193" y="2845953"/>
              <a:ext cx="1092429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TRAINING 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TRAINERS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424031" y="2122053"/>
            <a:ext cx="1348321" cy="2868841"/>
            <a:chOff x="5303223" y="2872286"/>
            <a:chExt cx="1348321" cy="2868841"/>
          </a:xfrm>
        </p:grpSpPr>
        <p:grpSp>
          <p:nvGrpSpPr>
            <p:cNvPr id="20" name="Group 19"/>
            <p:cNvGrpSpPr/>
            <p:nvPr/>
          </p:nvGrpSpPr>
          <p:grpSpPr>
            <a:xfrm>
              <a:off x="5652696" y="3727065"/>
              <a:ext cx="749073" cy="2014062"/>
              <a:chOff x="6195427" y="2189565"/>
              <a:chExt cx="749073" cy="201406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63226" y1="28510" x2="63226" y2="28510"/>
                            <a14:foregroundMark x1="43226" y1="15983" x2="43226" y2="15983"/>
                            <a14:foregroundMark x1="63226" y1="17279" x2="63226" y2="17279"/>
                            <a14:foregroundMark x1="83871" y1="16631" x2="83871" y2="16631"/>
                            <a14:foregroundMark x1="27742" y1="18359" x2="27742" y2="18359"/>
                            <a14:foregroundMark x1="54839" y1="47732" x2="54839" y2="47732"/>
                            <a14:foregroundMark x1="51613" y1="81641" x2="51613" y2="81641"/>
                            <a14:foregroundMark x1="53548" y1="73866" x2="50323" y2="62419"/>
                            <a14:foregroundMark x1="67097" y1="91361" x2="67097" y2="91361"/>
                            <a14:foregroundMark x1="40000" y1="92441" x2="53548" y2="91361"/>
                            <a14:foregroundMark x1="73548" y1="88985" x2="40000" y2="88985"/>
                            <a14:foregroundMark x1="26452" y1="94168" x2="65161" y2="93521"/>
                            <a14:foregroundMark x1="80645" y1="91361" x2="72258" y2="94816"/>
                            <a14:foregroundMark x1="56774" y1="56156" x2="53548" y2="386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58"/>
              <a:stretch/>
            </p:blipFill>
            <p:spPr>
              <a:xfrm>
                <a:off x="6248400" y="2966139"/>
                <a:ext cx="643128" cy="12374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1" t="5298" r="6163" b="5917"/>
              <a:stretch/>
            </p:blipFill>
            <p:spPr>
              <a:xfrm>
                <a:off x="6195427" y="2189565"/>
                <a:ext cx="749073" cy="76348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5303223" y="2872286"/>
              <a:ext cx="1348321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</p:txBody>
        </p:sp>
      </p:grpSp>
      <p:sp>
        <p:nvSpPr>
          <p:cNvPr id="2" name="Right Arrow 1"/>
          <p:cNvSpPr/>
          <p:nvPr/>
        </p:nvSpPr>
        <p:spPr>
          <a:xfrm>
            <a:off x="2351360" y="5143500"/>
            <a:ext cx="7440341" cy="8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ACTION </a:t>
            </a:r>
            <a:r>
              <a:rPr lang="en-US" sz="2400" b="1" dirty="0" smtClean="0"/>
              <a:t>PLAN (5 YEARS)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9728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of NSFE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life-long learning </a:t>
            </a:r>
          </a:p>
          <a:p>
            <a:r>
              <a:rPr lang="en-US" dirty="0"/>
              <a:t>using a variety of channels and methods</a:t>
            </a:r>
          </a:p>
          <a:p>
            <a:r>
              <a:rPr lang="en-US" dirty="0"/>
              <a:t>clear, simple, relevant and engaging communications </a:t>
            </a:r>
          </a:p>
          <a:p>
            <a:r>
              <a:rPr lang="en-US" dirty="0" smtClean="0"/>
              <a:t>prioritization </a:t>
            </a:r>
            <a:endParaRPr lang="en-US" dirty="0"/>
          </a:p>
          <a:p>
            <a:r>
              <a:rPr lang="en-US" dirty="0"/>
              <a:t>monitoring and evaluating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evidence based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754" y="0"/>
            <a:ext cx="8289652" cy="1048791"/>
          </a:xfrm>
        </p:spPr>
        <p:txBody>
          <a:bodyPr/>
          <a:lstStyle/>
          <a:p>
            <a:r>
              <a:rPr lang="en-US" dirty="0"/>
              <a:t>Target groups of NSFE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School children</a:t>
            </a:r>
          </a:p>
          <a:p>
            <a:r>
              <a:rPr lang="en-US" dirty="0"/>
              <a:t>Students</a:t>
            </a:r>
          </a:p>
          <a:p>
            <a:r>
              <a:rPr lang="en-US" dirty="0"/>
              <a:t>People living in rural areas</a:t>
            </a:r>
          </a:p>
          <a:p>
            <a:r>
              <a:rPr lang="en-US" dirty="0"/>
              <a:t>Women</a:t>
            </a:r>
          </a:p>
          <a:p>
            <a:r>
              <a:rPr lang="en-US" dirty="0"/>
              <a:t>Person who needs financial education in the specific moment of life (teachable moment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Should be clearly stated in NSFE </a:t>
            </a:r>
          </a:p>
          <a:p>
            <a:r>
              <a:rPr lang="en-US" dirty="0" smtClean="0"/>
              <a:t>Based on baseline survey/gap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/>
              <a:t>Overview</a:t>
            </a:r>
            <a:endParaRPr lang="cs-CZ" sz="4000" cap="smal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658662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/>
              <a:t>How to implement effective FE programs?</a:t>
            </a:r>
          </a:p>
          <a:p>
            <a:r>
              <a:rPr lang="en-US" sz="2400" dirty="0" smtClean="0"/>
              <a:t>What are the components of effective FE ecosystem?</a:t>
            </a:r>
          </a:p>
          <a:p>
            <a:r>
              <a:rPr lang="en-US" sz="2400" dirty="0" smtClean="0"/>
              <a:t>What cooperation mechanisms are needed for stakeholders?</a:t>
            </a:r>
          </a:p>
          <a:p>
            <a:r>
              <a:rPr lang="en-US" sz="2400" dirty="0" smtClean="0"/>
              <a:t>What kind of FE programs can be made? </a:t>
            </a: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B1ED-2F04-42EE-920F-B6228DEFFC90}" type="slidenum">
              <a:rPr lang="en-CA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00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of financial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Personal and familiar budget planning</a:t>
            </a:r>
          </a:p>
          <a:p>
            <a:r>
              <a:rPr lang="en-US" dirty="0"/>
              <a:t>Money and cash and non-cash payment</a:t>
            </a:r>
          </a:p>
          <a:p>
            <a:r>
              <a:rPr lang="en-US" dirty="0"/>
              <a:t>Saving and investment</a:t>
            </a:r>
          </a:p>
          <a:p>
            <a:r>
              <a:rPr lang="en-US" dirty="0"/>
              <a:t>Debt and management of debt</a:t>
            </a:r>
          </a:p>
          <a:p>
            <a:r>
              <a:rPr lang="en-US" dirty="0"/>
              <a:t>Financial tools (services) and management of personal finances</a:t>
            </a:r>
          </a:p>
          <a:p>
            <a:r>
              <a:rPr lang="en-US" dirty="0"/>
              <a:t>Right protection</a:t>
            </a:r>
          </a:p>
          <a:p>
            <a:r>
              <a:rPr lang="en-US" dirty="0"/>
              <a:t>Information collecting and professional consulting</a:t>
            </a:r>
          </a:p>
          <a:p>
            <a:r>
              <a:rPr lang="en-US" dirty="0"/>
              <a:t>Understanding of the safe use of financial instruments (financial fraud </a:t>
            </a:r>
          </a:p>
          <a:p>
            <a:r>
              <a:rPr lang="en-US" dirty="0" smtClean="0"/>
              <a:t>Financial </a:t>
            </a:r>
            <a:r>
              <a:rPr lang="en-US" dirty="0"/>
              <a:t>system and main macroeconomic indicators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COMPETENCY MATRIX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Minimum financial capability required to be financially literate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62839"/>
            <a:ext cx="5181600" cy="4351338"/>
          </a:xfrm>
        </p:spPr>
        <p:txBody>
          <a:bodyPr/>
          <a:lstStyle/>
          <a:p>
            <a:r>
              <a:rPr lang="en-US" dirty="0" smtClean="0"/>
              <a:t>Action </a:t>
            </a:r>
            <a:r>
              <a:rPr lang="en-US" dirty="0"/>
              <a:t>Plan is a compilation of projects to achieve the </a:t>
            </a:r>
            <a:r>
              <a:rPr lang="en-US" dirty="0" smtClean="0"/>
              <a:t>goal of </a:t>
            </a:r>
            <a:r>
              <a:rPr lang="en-US" dirty="0"/>
              <a:t>NSFE and sets deadlines and the agencies responsible for each project</a:t>
            </a:r>
          </a:p>
          <a:p>
            <a:endParaRPr lang="en-US" dirty="0"/>
          </a:p>
          <a:p>
            <a:r>
              <a:rPr lang="en-US" dirty="0"/>
              <a:t>3 – 5 </a:t>
            </a:r>
            <a:r>
              <a:rPr lang="en-US" dirty="0" smtClean="0"/>
              <a:t>years</a:t>
            </a:r>
          </a:p>
          <a:p>
            <a:endParaRPr lang="en-US" dirty="0"/>
          </a:p>
          <a:p>
            <a:r>
              <a:rPr lang="en-US" dirty="0" smtClean="0"/>
              <a:t>SMART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06" y="1254642"/>
            <a:ext cx="6253001" cy="4689751"/>
          </a:xfrm>
        </p:spPr>
      </p:pic>
    </p:spTree>
    <p:extLst>
      <p:ext uri="{BB962C8B-B14F-4D97-AF65-F5344CB8AC3E}">
        <p14:creationId xmlns:p14="http://schemas.microsoft.com/office/powerpoint/2010/main" val="14597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Action Plan 2018-22 (Example) 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06782"/>
              </p:ext>
            </p:extLst>
          </p:nvPr>
        </p:nvGraphicFramePr>
        <p:xfrm>
          <a:off x="838200" y="1825625"/>
          <a:ext cx="10513555" cy="5090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35165"/>
                <a:gridCol w="1929767"/>
                <a:gridCol w="1929767"/>
                <a:gridCol w="2388788"/>
                <a:gridCol w="1230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Connection to NSFE goal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Leading</a:t>
                      </a:r>
                      <a:r>
                        <a:rPr lang="en-US" baseline="0" dirty="0" smtClean="0"/>
                        <a:t> Institution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Suppor</a:t>
                      </a:r>
                      <a:r>
                        <a:rPr lang="en-US" dirty="0" smtClean="0"/>
                        <a:t> institutions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TIme</a:t>
                      </a:r>
                      <a:endParaRPr lang="en-US" dirty="0"/>
                    </a:p>
                  </a:txBody>
                  <a:tcPr marL="156843" marR="1568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Institutional setup</a:t>
                      </a:r>
                      <a:endParaRPr lang="en-US" b="0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JA, SBFIC…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Steering</a:t>
                      </a:r>
                      <a:r>
                        <a:rPr lang="en-US" baseline="0" dirty="0" smtClean="0"/>
                        <a:t> Committee setup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BOM</a:t>
                      </a:r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 marL="156843" marR="156843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NSFE elaboration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BOM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 marL="156843" marR="1568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Integration</a:t>
                      </a:r>
                      <a:r>
                        <a:rPr lang="en-US" baseline="0" dirty="0" smtClean="0"/>
                        <a:t> into school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MOE, BOM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JA, SBFIC…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Curriculum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MOE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Task force A, BOM</a:t>
                      </a:r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 marL="156843" marR="156843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Module for teachers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MOE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 force B, BOM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 marL="156843" marR="1568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r>
                        <a:rPr lang="en-US" baseline="0" dirty="0" smtClean="0"/>
                        <a:t> for </a:t>
                      </a:r>
                      <a:r>
                        <a:rPr lang="en-US" baseline="0" dirty="0" err="1" smtClean="0"/>
                        <a:t>Rurals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BOM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SBFIC</a:t>
                      </a:r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2019-20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 for Women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BOM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2020-22</a:t>
                      </a:r>
                      <a:endParaRPr lang="en-US" dirty="0"/>
                    </a:p>
                  </a:txBody>
                  <a:tcPr marL="156843" marR="156843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….</a:t>
                      </a:r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843" marR="15684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0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raising the importance with top management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60-80</a:t>
            </a:r>
            <a:r>
              <a:rPr lang="en-US" dirty="0"/>
              <a:t>% of success depends on stakeholder management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It should be part of day-to-day </a:t>
            </a:r>
            <a:r>
              <a:rPr lang="en-US" dirty="0" smtClean="0"/>
              <a:t>management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34692" y="2391974"/>
            <a:ext cx="815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We will talk about this during school project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Steering Committee </a:t>
            </a:r>
            <a:r>
              <a:rPr lang="en-US" dirty="0"/>
              <a:t>for development and implementation of NSFE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The Committee is an advisory body responsible for </a:t>
            </a:r>
          </a:p>
          <a:p>
            <a:r>
              <a:rPr lang="en-US" dirty="0">
                <a:latin typeface="+mj-lt"/>
              </a:rPr>
              <a:t>Development and implementation of NSFE and its Action Plan</a:t>
            </a:r>
          </a:p>
          <a:p>
            <a:r>
              <a:rPr lang="en-US" dirty="0">
                <a:latin typeface="+mj-lt"/>
              </a:rPr>
              <a:t>Effective use of resources and realization of NSFE projects </a:t>
            </a:r>
          </a:p>
          <a:p>
            <a:r>
              <a:rPr lang="en-US" dirty="0">
                <a:latin typeface="+mj-lt"/>
              </a:rPr>
              <a:t>Coordination of efforts to organize/insure the communication between member organizations effectively</a:t>
            </a:r>
          </a:p>
          <a:p>
            <a:r>
              <a:rPr lang="en-US" dirty="0">
                <a:latin typeface="+mj-lt"/>
              </a:rPr>
              <a:t>Revision of NSFE and its Action Plan every 5 years (and as demand if </a:t>
            </a:r>
            <a:r>
              <a:rPr lang="en-US" dirty="0" smtClean="0">
                <a:latin typeface="+mj-lt"/>
              </a:rPr>
              <a:t>necessary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4602901"/>
              </p:ext>
            </p:extLst>
          </p:nvPr>
        </p:nvGraphicFramePr>
        <p:xfrm>
          <a:off x="6172199" y="1610797"/>
          <a:ext cx="5563609" cy="456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5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2361" y="263312"/>
            <a:ext cx="9138557" cy="985157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STEERING COMMITTEE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95248"/>
            <a:ext cx="5181600" cy="4081715"/>
          </a:xfrm>
        </p:spPr>
        <p:txBody>
          <a:bodyPr>
            <a:normAutofit/>
          </a:bodyPr>
          <a:lstStyle/>
          <a:p>
            <a:r>
              <a:rPr lang="en-US" dirty="0"/>
              <a:t>The Steering Committee meet quarterly (or more frequently, if </a:t>
            </a:r>
            <a:r>
              <a:rPr lang="en-US" dirty="0" smtClean="0"/>
              <a:t>required)</a:t>
            </a:r>
          </a:p>
          <a:p>
            <a:r>
              <a:rPr lang="en-US" dirty="0" smtClean="0"/>
              <a:t>Chaired by Central Bank or Co-chairs</a:t>
            </a:r>
          </a:p>
          <a:p>
            <a:r>
              <a:rPr lang="en-US" dirty="0" smtClean="0"/>
              <a:t>Be aware of rotating Chairs, collective responsibility</a:t>
            </a:r>
          </a:p>
          <a:p>
            <a:r>
              <a:rPr lang="en-US" dirty="0" smtClean="0"/>
              <a:t>Clear responsibility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5239997"/>
              </p:ext>
            </p:extLst>
          </p:nvPr>
        </p:nvGraphicFramePr>
        <p:xfrm>
          <a:off x="7181976" y="1754655"/>
          <a:ext cx="3966436" cy="2246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791640" y="4681001"/>
            <a:ext cx="1495740" cy="1247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Force</a:t>
            </a:r>
          </a:p>
          <a:p>
            <a:pPr algn="ctr"/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417324" y="4681001"/>
            <a:ext cx="1495740" cy="1247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Force</a:t>
            </a:r>
          </a:p>
          <a:p>
            <a:pPr algn="ctr"/>
            <a:r>
              <a:rPr lang="en-US" dirty="0" smtClean="0"/>
              <a:t>Adults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043008" y="4681001"/>
            <a:ext cx="1495740" cy="12474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Force</a:t>
            </a:r>
          </a:p>
          <a:p>
            <a:pPr algn="ctr"/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316021" y="6176963"/>
            <a:ext cx="538951" cy="5508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949086" y="6176963"/>
            <a:ext cx="538951" cy="5508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45483" y="6176963"/>
            <a:ext cx="538951" cy="5508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PRACTICES</a:t>
            </a:r>
            <a:br>
              <a:rPr lang="en-US" dirty="0" smtClean="0"/>
            </a:br>
            <a:r>
              <a:rPr lang="en-US" dirty="0" smtClean="0"/>
              <a:t>for financial Education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resource database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Canada</a:t>
            </a:r>
            <a:r>
              <a:rPr lang="en-US" dirty="0"/>
              <a:t>, Financial Consumer Agency of Canada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One-stop </a:t>
            </a:r>
            <a:r>
              <a:rPr lang="en-US" dirty="0"/>
              <a:t>place </a:t>
            </a:r>
            <a:r>
              <a:rPr lang="en-US" dirty="0" smtClean="0"/>
              <a:t>where people </a:t>
            </a:r>
            <a:r>
              <a:rPr lang="en-US" dirty="0"/>
              <a:t>can find </a:t>
            </a:r>
            <a:r>
              <a:rPr lang="en-US" dirty="0" smtClean="0"/>
              <a:t>FE tools </a:t>
            </a:r>
            <a:r>
              <a:rPr lang="en-US" dirty="0"/>
              <a:t>and </a:t>
            </a:r>
            <a:r>
              <a:rPr lang="en-US" dirty="0" smtClean="0"/>
              <a:t>resources</a:t>
            </a:r>
          </a:p>
          <a:p>
            <a:pPr marL="0" indent="0">
              <a:buNone/>
            </a:pPr>
            <a:r>
              <a:rPr lang="en-US" dirty="0" smtClean="0"/>
              <a:t>Any institution can submit FE materials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Eligibility criteria </a:t>
            </a:r>
            <a:r>
              <a:rPr lang="en-US" dirty="0" smtClean="0"/>
              <a:t>(guideline) </a:t>
            </a:r>
            <a:r>
              <a:rPr lang="en-US" dirty="0"/>
              <a:t>for </a:t>
            </a:r>
            <a:r>
              <a:rPr lang="en-US" dirty="0" smtClean="0"/>
              <a:t>national </a:t>
            </a:r>
            <a:r>
              <a:rPr lang="en-US" dirty="0"/>
              <a:t>Database submissions:</a:t>
            </a:r>
          </a:p>
          <a:p>
            <a:pPr fontAlgn="ctr"/>
            <a:r>
              <a:rPr lang="en-US" dirty="0"/>
              <a:t>Objective </a:t>
            </a:r>
            <a:r>
              <a:rPr lang="en-US" dirty="0" smtClean="0"/>
              <a:t>= </a:t>
            </a:r>
            <a:r>
              <a:rPr lang="en-US" dirty="0"/>
              <a:t>not marketing/not </a:t>
            </a:r>
            <a:r>
              <a:rPr lang="en-US" dirty="0" smtClean="0"/>
              <a:t>commercial/neutral</a:t>
            </a:r>
            <a:endParaRPr lang="en-US" dirty="0"/>
          </a:p>
          <a:p>
            <a:pPr fontAlgn="ctr"/>
            <a:r>
              <a:rPr lang="en-US" dirty="0"/>
              <a:t>Accessible for all</a:t>
            </a:r>
          </a:p>
          <a:p>
            <a:pPr fontAlgn="ctr"/>
            <a:r>
              <a:rPr lang="en-US" dirty="0"/>
              <a:t>From stakeholders</a:t>
            </a:r>
          </a:p>
          <a:p>
            <a:pPr fontAlgn="ctr"/>
            <a:r>
              <a:rPr lang="en-US" dirty="0"/>
              <a:t>Complete, clear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90553"/>
            <a:ext cx="5181600" cy="23499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0429" y="5249527"/>
            <a:ext cx="492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https://www.canada.ca/en/financial-consumer-agency/services/financial-literacy-database.html</a:t>
            </a:r>
          </a:p>
        </p:txBody>
      </p:sp>
    </p:spTree>
    <p:extLst>
      <p:ext uri="{BB962C8B-B14F-4D97-AF65-F5344CB8AC3E}">
        <p14:creationId xmlns:p14="http://schemas.microsoft.com/office/powerpoint/2010/main" val="1382196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Financial Capability </a:t>
            </a:r>
            <a:r>
              <a:rPr lang="en-US" sz="4000" dirty="0" smtClean="0"/>
              <a:t>website &amp; Evidence Hub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UK, </a:t>
            </a:r>
            <a:r>
              <a:rPr lang="en-US" dirty="0"/>
              <a:t>Money Advice </a:t>
            </a:r>
            <a:r>
              <a:rPr lang="en-US" dirty="0" smtClean="0"/>
              <a:t>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One-stop </a:t>
            </a:r>
            <a:r>
              <a:rPr lang="en-US" dirty="0"/>
              <a:t>place </a:t>
            </a:r>
            <a:r>
              <a:rPr lang="en-US" dirty="0" smtClean="0"/>
              <a:t>for: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latest </a:t>
            </a:r>
            <a:r>
              <a:rPr lang="en-US" dirty="0"/>
              <a:t>updates on the development of the Financial Capability Strategy for the </a:t>
            </a:r>
            <a:r>
              <a:rPr lang="en-US" dirty="0" smtClean="0"/>
              <a:t>UK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Evidence Hub: resources </a:t>
            </a:r>
            <a:r>
              <a:rPr lang="en-US" dirty="0"/>
              <a:t>and practical tools to help share learning about what works.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B2B platform – stakeholders, partners, steering committee, task forces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60429" y="5249527"/>
            <a:ext cx="4921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http://www.fincap.org.uk/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77075"/>
            <a:ext cx="5181600" cy="23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8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Panel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New Zealand, Growth for Knowledge (</a:t>
            </a:r>
            <a:r>
              <a:rPr lang="en-US" dirty="0" err="1" smtClean="0"/>
              <a:t>GfK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B2B platform connecting research and businesses.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60429" y="5249527"/>
            <a:ext cx="4921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http://www.gfk.com/en-nz/about-gfk/about-gfk/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69589"/>
            <a:ext cx="5181600" cy="23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6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Financial Education National Ecosystem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Tool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Armenia, Central Bank of Armenia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 database:</a:t>
            </a:r>
          </a:p>
          <a:p>
            <a:r>
              <a:rPr lang="en-US" dirty="0" smtClean="0"/>
              <a:t> with all financial products for individuals</a:t>
            </a:r>
          </a:p>
          <a:p>
            <a:r>
              <a:rPr lang="en-US" dirty="0" smtClean="0"/>
              <a:t>FIs inputting data before launch</a:t>
            </a:r>
          </a:p>
          <a:p>
            <a:r>
              <a:rPr lang="en-US" dirty="0" smtClean="0"/>
              <a:t>Administered and supervised by CBA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Consumer can compare financial products and chose the most suitable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51298"/>
            <a:ext cx="5181600" cy="2828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2243" y="5497029"/>
            <a:ext cx="3853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https://www.abcfinance.am/finhelper/</a:t>
            </a:r>
          </a:p>
        </p:txBody>
      </p:sp>
    </p:spTree>
    <p:extLst>
      <p:ext uri="{BB962C8B-B14F-4D97-AF65-F5344CB8AC3E}">
        <p14:creationId xmlns:p14="http://schemas.microsoft.com/office/powerpoint/2010/main" val="1952169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Research Hubs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J‑PAL South </a:t>
            </a:r>
            <a:r>
              <a:rPr lang="en-US" dirty="0" smtClean="0"/>
              <a:t>Asia, India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research results and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partnerships </a:t>
            </a:r>
            <a:r>
              <a:rPr lang="en-US" sz="2000" dirty="0"/>
              <a:t>with policymakers to ensure that policy is driven by evidence and that </a:t>
            </a:r>
            <a:r>
              <a:rPr lang="en-US" sz="2000" dirty="0" smtClean="0"/>
              <a:t>programs </a:t>
            </a:r>
            <a:r>
              <a:rPr lang="en-US" sz="2000" dirty="0"/>
              <a:t>proven effective are scaled </a:t>
            </a:r>
            <a:r>
              <a:rPr lang="en-US" sz="2000" dirty="0" smtClean="0"/>
              <a:t>up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err="1" smtClean="0"/>
              <a:t>Busara</a:t>
            </a:r>
            <a:r>
              <a:rPr lang="en-US" sz="2000" dirty="0" smtClean="0"/>
              <a:t> Center for </a:t>
            </a:r>
            <a:r>
              <a:rPr lang="en-US" sz="2000" dirty="0" err="1" smtClean="0"/>
              <a:t>Behavioaral</a:t>
            </a:r>
            <a:r>
              <a:rPr lang="en-US" sz="2000" dirty="0" smtClean="0"/>
              <a:t> Economics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with governments, NGOs, private companies and academics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design </a:t>
            </a:r>
            <a:r>
              <a:rPr lang="en-US" sz="2000" dirty="0"/>
              <a:t>solutions to overcome behavioral barriers to products, programs and policies as they </a:t>
            </a:r>
            <a:r>
              <a:rPr lang="en-US" sz="2000" dirty="0" smtClean="0"/>
              <a:t>scale</a:t>
            </a: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278913" y="3352421"/>
            <a:ext cx="4921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https://www.povertyactionlab.org/south-asia/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1619" y="1109594"/>
            <a:ext cx="4635795" cy="21822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78913" y="6447320"/>
            <a:ext cx="4921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http://www.busaracenter.org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913" y="4179006"/>
            <a:ext cx="5273361" cy="22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91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Chat box </a:t>
            </a:r>
            <a:r>
              <a:rPr lang="en-US" dirty="0" smtClean="0"/>
              <a:t>is useful to scale up calls, </a:t>
            </a:r>
            <a:r>
              <a:rPr lang="en-US" dirty="0"/>
              <a:t>Personal tailored advice becoming </a:t>
            </a:r>
            <a:r>
              <a:rPr lang="en-US" dirty="0" smtClean="0"/>
              <a:t>demanded (New </a:t>
            </a:r>
            <a:r>
              <a:rPr lang="en-US" dirty="0"/>
              <a:t>Zealand) </a:t>
            </a:r>
            <a:endParaRPr lang="en-US" dirty="0" smtClean="0"/>
          </a:p>
          <a:p>
            <a:r>
              <a:rPr lang="en-US" b="1" dirty="0" smtClean="0"/>
              <a:t>Peer-to-peer </a:t>
            </a:r>
            <a:r>
              <a:rPr lang="en-US" dirty="0" smtClean="0"/>
              <a:t>leaning key channel for youth to learn (Hong Kong)</a:t>
            </a:r>
          </a:p>
          <a:p>
            <a:r>
              <a:rPr lang="en-US" b="1" dirty="0" smtClean="0"/>
              <a:t>Classroom</a:t>
            </a:r>
            <a:r>
              <a:rPr lang="en-US" dirty="0" smtClean="0"/>
              <a:t> </a:t>
            </a:r>
            <a:r>
              <a:rPr lang="en-US" b="1" dirty="0" smtClean="0"/>
              <a:t>workshops</a:t>
            </a:r>
            <a:r>
              <a:rPr lang="en-US" dirty="0" smtClean="0"/>
              <a:t> are effective in rural areas (Armenia)</a:t>
            </a:r>
          </a:p>
          <a:p>
            <a:r>
              <a:rPr lang="en-US" b="1" dirty="0"/>
              <a:t>Workplace financial education </a:t>
            </a:r>
            <a:r>
              <a:rPr lang="en-US" dirty="0" smtClean="0"/>
              <a:t>raise improve fin </a:t>
            </a:r>
            <a:r>
              <a:rPr lang="en-US" dirty="0"/>
              <a:t>health </a:t>
            </a:r>
            <a:r>
              <a:rPr lang="en-US" dirty="0" smtClean="0"/>
              <a:t>and bring to higher </a:t>
            </a:r>
            <a:r>
              <a:rPr lang="en-US" dirty="0"/>
              <a:t>efficienciency and vice </a:t>
            </a:r>
            <a:r>
              <a:rPr lang="en-US" dirty="0" smtClean="0"/>
              <a:t>versa (Netherlands, Canada)</a:t>
            </a:r>
          </a:p>
          <a:p>
            <a:r>
              <a:rPr lang="en-US" b="1" dirty="0" smtClean="0"/>
              <a:t>Rules of Thumbs (heuristics</a:t>
            </a:r>
            <a:r>
              <a:rPr lang="en-US" dirty="0" smtClean="0"/>
              <a:t>) better taken by consumers (Armenia, Hong Kong, …)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74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EDUCATION PROGRAMS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Programs for target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Teachable moments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Behavioral insights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Defining </a:t>
            </a:r>
            <a:r>
              <a:rPr lang="en-US" b="1" dirty="0" smtClean="0"/>
              <a:t>Financial literacy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b="1" dirty="0">
                <a:solidFill>
                  <a:srgbClr val="FF0000"/>
                </a:solidFill>
                <a:latin typeface="+mj-lt"/>
              </a:rPr>
              <a:t>Financially literate person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is one who has the necessary  Knowledge, Abilities, Skills and culture, which give him the possibility/opportunity to make decisions about his/her personal finances and takes actions which are appropriate to their/the current circumstances. </a:t>
            </a:r>
          </a:p>
          <a:p>
            <a:pPr lvl="0"/>
            <a:endParaRPr lang="en-GB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0"/>
            <a:endParaRPr lang="en-GB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0"/>
            <a:endParaRPr lang="en-GB" sz="2000" b="1" dirty="0">
              <a:solidFill>
                <a:srgbClr val="FF0000"/>
              </a:solidFill>
              <a:latin typeface="+mj-lt"/>
            </a:endParaRPr>
          </a:p>
          <a:p>
            <a:pPr lvl="0"/>
            <a:endParaRPr lang="en-GB" sz="2000" b="1" dirty="0">
              <a:solidFill>
                <a:srgbClr val="FF0000"/>
              </a:solidFill>
              <a:latin typeface="+mj-lt"/>
            </a:endParaRPr>
          </a:p>
          <a:p>
            <a:pPr lvl="0"/>
            <a:endParaRPr lang="en-GB" sz="2000" b="1" dirty="0">
              <a:solidFill>
                <a:srgbClr val="FF0000"/>
              </a:solidFill>
              <a:latin typeface="+mj-lt"/>
            </a:endParaRPr>
          </a:p>
          <a:p>
            <a:pPr marL="0" lvl="0" indent="0">
              <a:buNone/>
            </a:pPr>
            <a:r>
              <a:rPr lang="en-GB" sz="2000" b="1" dirty="0">
                <a:solidFill>
                  <a:srgbClr val="FF0000"/>
                </a:solidFill>
                <a:latin typeface="+mj-lt"/>
              </a:rPr>
              <a:t>Financial education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is the process by which the person becomes “financially literate”. Financial education excludes:</a:t>
            </a:r>
          </a:p>
          <a:p>
            <a:pPr marL="342900" lvl="1" indent="-342900"/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marketing initiatives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42900" lvl="1" indent="-342900"/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advice or encouragement to</a:t>
            </a:r>
            <a:r>
              <a:rPr lang="en-GB" b="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use a particular financial </a:t>
            </a:r>
            <a:r>
              <a:rPr lang="en-GB" b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institution and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42900" lvl="1" indent="-342900"/>
            <a:r>
              <a:rPr lang="en-GB" b="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entrepreneurship</a:t>
            </a:r>
            <a:r>
              <a:rPr lang="en-GB" b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  <a:endParaRPr lang="en-US" b="0" dirty="0">
              <a:latin typeface="+mj-lt"/>
            </a:endParaRPr>
          </a:p>
          <a:p>
            <a:endParaRPr lang="en-US" b="0" dirty="0" smtClean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1092842"/>
              </p:ext>
            </p:extLst>
          </p:nvPr>
        </p:nvGraphicFramePr>
        <p:xfrm>
          <a:off x="1952263" y="2685327"/>
          <a:ext cx="7951808" cy="98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80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Financially Literate Person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341194"/>
            <a:ext cx="5157787" cy="823912"/>
          </a:xfrm>
        </p:spPr>
        <p:txBody>
          <a:bodyPr/>
          <a:lstStyle/>
          <a:p>
            <a:r>
              <a:rPr lang="en-US" dirty="0" smtClean="0"/>
              <a:t>Necessary criteria of FL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en-US" dirty="0" smtClean="0"/>
              <a:t>Themes where criteria applied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685130"/>
              </p:ext>
            </p:extLst>
          </p:nvPr>
        </p:nvGraphicFramePr>
        <p:xfrm>
          <a:off x="839788" y="2505075"/>
          <a:ext cx="2666421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2352923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133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Competency Matrix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565" y="1308016"/>
            <a:ext cx="9621877" cy="486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959" y="6394744"/>
            <a:ext cx="565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Financial Capability Barometer, AFI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Competency Matrix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672" y="1602742"/>
            <a:ext cx="11324026" cy="50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Competency Matrix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8485"/>
            <a:ext cx="10661440" cy="55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</a:t>
            </a:r>
            <a:r>
              <a:rPr lang="en-US" dirty="0" smtClean="0"/>
              <a:t>Education Program </a:t>
            </a:r>
            <a:r>
              <a:rPr lang="en-US" dirty="0"/>
              <a:t>Formats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Passive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Self-directing </a:t>
            </a:r>
            <a:r>
              <a:rPr lang="en-US" dirty="0"/>
              <a:t>(Websites (e-learning), mobile phones, </a:t>
            </a:r>
            <a:r>
              <a:rPr lang="en-US" dirty="0" smtClean="0"/>
              <a:t>publications </a:t>
            </a:r>
            <a:r>
              <a:rPr lang="en-US" dirty="0"/>
              <a:t>friends &amp; family etc.)</a:t>
            </a:r>
          </a:p>
          <a:p>
            <a:r>
              <a:rPr lang="en-US" dirty="0" smtClean="0"/>
              <a:t>Games </a:t>
            </a:r>
          </a:p>
          <a:p>
            <a:r>
              <a:rPr lang="en-US" dirty="0" smtClean="0"/>
              <a:t>Vocational </a:t>
            </a:r>
            <a:r>
              <a:rPr lang="en-US" dirty="0"/>
              <a:t>education</a:t>
            </a:r>
          </a:p>
          <a:p>
            <a:r>
              <a:rPr lang="en-US" dirty="0" smtClean="0"/>
              <a:t>Private </a:t>
            </a:r>
            <a:r>
              <a:rPr lang="en-US" dirty="0"/>
              <a:t>counseling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Proactive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Special </a:t>
            </a:r>
            <a:r>
              <a:rPr lang="en-US" dirty="0"/>
              <a:t>groups and courses with facilitator (at work, community level, interests groups etc</a:t>
            </a:r>
            <a:r>
              <a:rPr lang="en-US" dirty="0" smtClean="0"/>
              <a:t>.)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Outreach programs </a:t>
            </a:r>
            <a:r>
              <a:rPr lang="en-US" dirty="0"/>
              <a:t>(workshops, road shows, exhibitions, financial literacy weeks/months, drama (including street theatre), games etc. </a:t>
            </a:r>
          </a:p>
          <a:p>
            <a:r>
              <a:rPr lang="en-US" dirty="0"/>
              <a:t>Special programs for trainers and </a:t>
            </a:r>
            <a:r>
              <a:rPr lang="en-US" dirty="0" smtClean="0"/>
              <a:t>volunteers</a:t>
            </a:r>
          </a:p>
          <a:p>
            <a:r>
              <a:rPr lang="en-US" dirty="0" smtClean="0"/>
              <a:t>Social Media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392282946"/>
              </p:ext>
            </p:extLst>
          </p:nvPr>
        </p:nvGraphicFramePr>
        <p:xfrm>
          <a:off x="914400" y="1134643"/>
          <a:ext cx="10363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97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</a:t>
            </a:r>
            <a:r>
              <a:rPr lang="en-US" dirty="0" smtClean="0"/>
              <a:t>Education Program Goals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Those programs that necessary to increase interest to topic, change attitude</a:t>
            </a:r>
          </a:p>
          <a:p>
            <a:r>
              <a:rPr lang="en-US" dirty="0" smtClean="0"/>
              <a:t>Short term, with more PR</a:t>
            </a:r>
          </a:p>
          <a:p>
            <a:r>
              <a:rPr lang="en-US" dirty="0" smtClean="0"/>
              <a:t>Examples: Finance Month/week, Global Money Week, Expo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K+S+A+B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Specially delivered to increase, knowledge, skills, attitude  and/or behavior.</a:t>
            </a:r>
          </a:p>
          <a:p>
            <a:r>
              <a:rPr lang="en-US" dirty="0" smtClean="0"/>
              <a:t>Examples: seminars, social media knowledge products 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education is needed to affect on behavior and attitudes</a:t>
            </a:r>
          </a:p>
          <a:p>
            <a:endParaRPr lang="en-US" dirty="0"/>
          </a:p>
          <a:p>
            <a:r>
              <a:rPr lang="en-US" dirty="0"/>
              <a:t>Need of creation educational mobile groups for sustainable education in </a:t>
            </a:r>
            <a:r>
              <a:rPr lang="en-US" dirty="0" err="1"/>
              <a:t>regio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Changes of behavior and attitudes of adults are very difficult </a:t>
            </a:r>
          </a:p>
          <a:p>
            <a:endParaRPr lang="en-US" dirty="0"/>
          </a:p>
          <a:p>
            <a:r>
              <a:rPr lang="en-US" dirty="0"/>
              <a:t>Lack of pattern of financial literacy and effective communication channels by target groups. </a:t>
            </a:r>
          </a:p>
        </p:txBody>
      </p:sp>
    </p:spTree>
    <p:extLst>
      <p:ext uri="{BB962C8B-B14F-4D97-AF65-F5344CB8AC3E}">
        <p14:creationId xmlns:p14="http://schemas.microsoft.com/office/powerpoint/2010/main" val="25989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is key resource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Unified web portal </a:t>
            </a:r>
            <a:r>
              <a:rPr lang="en-US" dirty="0" smtClean="0"/>
              <a:t>non partial and free for </a:t>
            </a:r>
            <a:r>
              <a:rPr lang="en-US" dirty="0"/>
              <a:t>consumers of financial services with educational materials such as : </a:t>
            </a:r>
          </a:p>
          <a:p>
            <a:r>
              <a:rPr lang="en-US" dirty="0" smtClean="0"/>
              <a:t>educational </a:t>
            </a:r>
            <a:r>
              <a:rPr lang="en-US" dirty="0"/>
              <a:t>materials on financial services,</a:t>
            </a:r>
          </a:p>
          <a:p>
            <a:r>
              <a:rPr lang="en-US" dirty="0"/>
              <a:t>financial </a:t>
            </a:r>
            <a:r>
              <a:rPr lang="en-US" dirty="0" smtClean="0"/>
              <a:t>calculators and tools </a:t>
            </a:r>
            <a:endParaRPr lang="en-US" dirty="0"/>
          </a:p>
          <a:p>
            <a:r>
              <a:rPr lang="en-US" dirty="0"/>
              <a:t>financial tests, </a:t>
            </a:r>
            <a:r>
              <a:rPr lang="en-US" dirty="0" smtClean="0"/>
              <a:t>games </a:t>
            </a:r>
            <a:r>
              <a:rPr lang="en-US" dirty="0"/>
              <a:t>&amp; puzzles etc.) </a:t>
            </a:r>
          </a:p>
          <a:p>
            <a:r>
              <a:rPr lang="en-US" dirty="0"/>
              <a:t>news,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Target groups </a:t>
            </a:r>
            <a:r>
              <a:rPr lang="en-US" dirty="0" smtClean="0"/>
              <a:t>should be defined: </a:t>
            </a:r>
            <a:endParaRPr lang="en-US" dirty="0"/>
          </a:p>
          <a:p>
            <a:r>
              <a:rPr lang="en-US" dirty="0"/>
              <a:t>schoolchildren, </a:t>
            </a:r>
          </a:p>
          <a:p>
            <a:r>
              <a:rPr lang="en-US" dirty="0"/>
              <a:t>teachers,</a:t>
            </a:r>
          </a:p>
          <a:p>
            <a:r>
              <a:rPr lang="en-US" dirty="0"/>
              <a:t>students, </a:t>
            </a:r>
          </a:p>
          <a:p>
            <a:r>
              <a:rPr lang="en-US" dirty="0"/>
              <a:t>journalists, </a:t>
            </a:r>
          </a:p>
          <a:p>
            <a:r>
              <a:rPr lang="en-US" dirty="0"/>
              <a:t>Workers/employees</a:t>
            </a:r>
          </a:p>
          <a:p>
            <a:r>
              <a:rPr lang="en-US" dirty="0"/>
              <a:t>young people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UK, New Zealand, Australia ASIC…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be a key active tool for everyday reach</a:t>
            </a:r>
          </a:p>
          <a:p>
            <a:pPr marL="0" indent="0">
              <a:buNone/>
            </a:pPr>
            <a:r>
              <a:rPr lang="en-US" dirty="0" smtClean="0"/>
              <a:t>Facebook, tweeter, ….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Define:</a:t>
            </a:r>
          </a:p>
          <a:p>
            <a:r>
              <a:rPr lang="en-US" dirty="0" smtClean="0"/>
              <a:t>Best social media for your country context</a:t>
            </a:r>
          </a:p>
          <a:p>
            <a:r>
              <a:rPr lang="en-US" dirty="0" smtClean="0"/>
              <a:t>The main target group of that SM</a:t>
            </a:r>
          </a:p>
          <a:p>
            <a:r>
              <a:rPr lang="en-US" dirty="0" smtClean="0"/>
              <a:t> make a SM Communication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Samples of Programs - Schoolchildren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brain-ring of economic and financial issues for school </a:t>
            </a:r>
            <a:r>
              <a:rPr lang="en-US" dirty="0" smtClean="0"/>
              <a:t>children</a:t>
            </a:r>
          </a:p>
          <a:p>
            <a:r>
              <a:rPr lang="en-US" dirty="0" smtClean="0"/>
              <a:t>Competitions</a:t>
            </a:r>
          </a:p>
          <a:p>
            <a:r>
              <a:rPr lang="en-US" dirty="0" smtClean="0"/>
              <a:t>Seminars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Cooperate with international orgs such as Junior Achievement, AIESEC, European Youth Parliament,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education for adults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Teachable </a:t>
            </a:r>
            <a:r>
              <a:rPr lang="en-US" dirty="0">
                <a:latin typeface="+mj-lt"/>
              </a:rPr>
              <a:t>moments </a:t>
            </a:r>
          </a:p>
          <a:p>
            <a:r>
              <a:rPr lang="en-US" dirty="0">
                <a:latin typeface="+mj-lt"/>
              </a:rPr>
              <a:t>Buying a house</a:t>
            </a:r>
          </a:p>
          <a:p>
            <a:r>
              <a:rPr lang="en-US" dirty="0">
                <a:latin typeface="+mj-lt"/>
              </a:rPr>
              <a:t>Getting married</a:t>
            </a:r>
          </a:p>
          <a:p>
            <a:r>
              <a:rPr lang="en-US" dirty="0">
                <a:latin typeface="+mj-lt"/>
              </a:rPr>
              <a:t>Getting divorced</a:t>
            </a:r>
          </a:p>
          <a:p>
            <a:r>
              <a:rPr lang="en-US" dirty="0">
                <a:latin typeface="+mj-lt"/>
              </a:rPr>
              <a:t>Birth of a child</a:t>
            </a:r>
          </a:p>
          <a:p>
            <a:r>
              <a:rPr lang="en-US" dirty="0">
                <a:latin typeface="+mj-lt"/>
              </a:rPr>
              <a:t>First job experience, etc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smtClean="0">
                <a:latin typeface="+mj-lt"/>
              </a:rPr>
              <a:t>BUYING </a:t>
            </a:r>
            <a:r>
              <a:rPr lang="en-US" dirty="0">
                <a:latin typeface="+mj-lt"/>
              </a:rPr>
              <a:t>financial product - “Shopping tool”: which will help consumers to choose from available products the one which best meets to their needs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Target </a:t>
            </a:r>
            <a:r>
              <a:rPr lang="en-US" sz="2000" dirty="0"/>
              <a:t>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Villagers /people living in rural areas/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77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Samples of Programs - adults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Portal</a:t>
            </a:r>
          </a:p>
          <a:p>
            <a:r>
              <a:rPr lang="en-US" dirty="0" smtClean="0"/>
              <a:t>Social Media campaigns</a:t>
            </a:r>
          </a:p>
          <a:p>
            <a:r>
              <a:rPr lang="en-US" dirty="0" smtClean="0"/>
              <a:t>Open seminars (passive)</a:t>
            </a:r>
          </a:p>
          <a:p>
            <a:r>
              <a:rPr lang="en-US" dirty="0" smtClean="0"/>
              <a:t>On field seminars (active) – workplace, university, village…</a:t>
            </a:r>
          </a:p>
          <a:p>
            <a:r>
              <a:rPr lang="en-US" dirty="0"/>
              <a:t>road shows, exhibitions, financial literacy </a:t>
            </a:r>
            <a:r>
              <a:rPr lang="en-US" dirty="0" smtClean="0"/>
              <a:t>weeks</a:t>
            </a:r>
          </a:p>
          <a:p>
            <a:r>
              <a:rPr lang="en-US" dirty="0" smtClean="0"/>
              <a:t>Finance Month/week</a:t>
            </a:r>
          </a:p>
          <a:p>
            <a:r>
              <a:rPr lang="en-US" dirty="0"/>
              <a:t>Education through </a:t>
            </a:r>
            <a:r>
              <a:rPr lang="en-US" dirty="0" smtClean="0"/>
              <a:t>celebrities </a:t>
            </a:r>
            <a:r>
              <a:rPr lang="en-US" dirty="0"/>
              <a:t>people  </a:t>
            </a:r>
          </a:p>
          <a:p>
            <a:r>
              <a:rPr lang="en-US" dirty="0" smtClean="0"/>
              <a:t>Soap operas, TV </a:t>
            </a:r>
          </a:p>
          <a:p>
            <a:r>
              <a:rPr lang="en-US" dirty="0"/>
              <a:t>Open door visits to financial </a:t>
            </a:r>
            <a:r>
              <a:rPr lang="en-US" dirty="0" smtClean="0"/>
              <a:t>institutions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Each Program should have :</a:t>
            </a:r>
          </a:p>
          <a:p>
            <a:r>
              <a:rPr lang="en-US" dirty="0" smtClean="0"/>
              <a:t>Strong campaign to raise attitude</a:t>
            </a:r>
          </a:p>
          <a:p>
            <a:r>
              <a:rPr lang="en-US" dirty="0" smtClean="0"/>
              <a:t>curriculum </a:t>
            </a:r>
            <a:r>
              <a:rPr lang="en-US" dirty="0"/>
              <a:t>and educational materials, created specifically to meet each target groups’ needs</a:t>
            </a:r>
          </a:p>
          <a:p>
            <a:r>
              <a:rPr lang="en-US" dirty="0" smtClean="0"/>
              <a:t>Action Plan to </a:t>
            </a:r>
            <a:r>
              <a:rPr lang="en-US" dirty="0"/>
              <a:t>reach general population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Behavioral Centered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Behavioral biases influences financial decision making</a:t>
            </a:r>
          </a:p>
          <a:p>
            <a:r>
              <a:rPr lang="en-US" dirty="0" smtClean="0"/>
              <a:t>Thus while designing financial education programs behavioral insights should be considered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behavioral design tools:</a:t>
            </a:r>
          </a:p>
          <a:p>
            <a:r>
              <a:rPr lang="en-US" dirty="0" smtClean="0"/>
              <a:t>Focus </a:t>
            </a:r>
            <a:r>
              <a:rPr lang="en-US" dirty="0"/>
              <a:t>group with different target groups from all regions of Armenia </a:t>
            </a:r>
          </a:p>
          <a:p>
            <a:r>
              <a:rPr lang="en-US" dirty="0"/>
              <a:t>In-hall </a:t>
            </a:r>
            <a:r>
              <a:rPr lang="en-US" dirty="0" smtClean="0"/>
              <a:t>testing’</a:t>
            </a:r>
          </a:p>
          <a:p>
            <a:r>
              <a:rPr lang="en-US" dirty="0" smtClean="0"/>
              <a:t>In-depth interviews</a:t>
            </a:r>
          </a:p>
          <a:p>
            <a:r>
              <a:rPr lang="en-US" dirty="0" smtClean="0"/>
              <a:t>Behavioral mapping</a:t>
            </a:r>
          </a:p>
          <a:p>
            <a:r>
              <a:rPr lang="en-US" dirty="0" smtClean="0"/>
              <a:t>Customer </a:t>
            </a:r>
            <a:r>
              <a:rPr lang="en-US" dirty="0" err="1" smtClean="0"/>
              <a:t>journe</a:t>
            </a:r>
            <a:r>
              <a:rPr lang="en-US" dirty="0" smtClean="0"/>
              <a:t> map</a:t>
            </a:r>
          </a:p>
          <a:p>
            <a:r>
              <a:rPr lang="en-US" dirty="0" smtClean="0"/>
              <a:t>personas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&amp; 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&amp; Evaluation dimensions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– Financial Capability Surveys, continuous assessment </a:t>
            </a:r>
            <a:r>
              <a:rPr lang="en-US" dirty="0"/>
              <a:t>of level of financial literacy of population (financial capability survey</a:t>
            </a:r>
            <a:r>
              <a:rPr lang="en-US" dirty="0" smtClean="0"/>
              <a:t>), Every 5-10 </a:t>
            </a:r>
            <a:r>
              <a:rPr lang="en-US" dirty="0"/>
              <a:t>years </a:t>
            </a:r>
          </a:p>
          <a:p>
            <a:endParaRPr lang="en-US" dirty="0"/>
          </a:p>
          <a:p>
            <a:r>
              <a:rPr lang="en-US" dirty="0" smtClean="0"/>
              <a:t>Project dimension- assessment </a:t>
            </a:r>
            <a:r>
              <a:rPr lang="en-US" dirty="0"/>
              <a:t>of effectiveness of separate programs of financial </a:t>
            </a:r>
            <a:r>
              <a:rPr lang="en-US" dirty="0" smtClean="0"/>
              <a:t>education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899633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17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Preconditions for Effective FE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472" y="1752957"/>
            <a:ext cx="3988178" cy="4351338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FE is nationwide project with multiple heterogeneous stakeholders</a:t>
            </a:r>
          </a:p>
          <a:p>
            <a:r>
              <a:rPr lang="en-US" dirty="0" smtClean="0"/>
              <a:t>Stakeholders – Government, other supervisory authorities private sector, NGOs</a:t>
            </a:r>
          </a:p>
          <a:p>
            <a:r>
              <a:rPr lang="en-US" dirty="0" smtClean="0"/>
              <a:t>FE is vey expensive and alone it will not possible to exercise</a:t>
            </a:r>
          </a:p>
          <a:p>
            <a:r>
              <a:rPr lang="en-US" dirty="0" smtClean="0"/>
              <a:t>NSFE – nationwide consensus pertaining to policy agenda and priorities.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1820861"/>
              </p:ext>
            </p:extLst>
          </p:nvPr>
        </p:nvGraphicFramePr>
        <p:xfrm>
          <a:off x="4779490" y="926511"/>
          <a:ext cx="7672482" cy="580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hevron 3"/>
          <p:cNvSpPr/>
          <p:nvPr/>
        </p:nvSpPr>
        <p:spPr>
          <a:xfrm>
            <a:off x="4728311" y="3333708"/>
            <a:ext cx="726675" cy="86595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financial capability surveys are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Baseline surveys are important to understand </a:t>
            </a:r>
            <a:r>
              <a:rPr lang="en-US" dirty="0"/>
              <a:t>and evaluate the level of financial literacy and capability of the population </a:t>
            </a:r>
            <a:r>
              <a:rPr lang="en-US" dirty="0" smtClean="0"/>
              <a:t>and to design appropriate strategies/policies to increase the current level of education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Follow up Financial </a:t>
            </a:r>
            <a:r>
              <a:rPr lang="en-US" dirty="0"/>
              <a:t>Capability </a:t>
            </a:r>
            <a:r>
              <a:rPr lang="en-US" dirty="0" smtClean="0"/>
              <a:t>Surveys are effective way </a:t>
            </a:r>
            <a:r>
              <a:rPr lang="en-US" dirty="0"/>
              <a:t>to support the effectiveness of NSFE </a:t>
            </a:r>
            <a:endParaRPr lang="en-US" dirty="0" smtClean="0"/>
          </a:p>
          <a:p>
            <a:pPr lvl="1"/>
            <a:r>
              <a:rPr lang="en-US" dirty="0" smtClean="0"/>
              <a:t>through </a:t>
            </a:r>
            <a:r>
              <a:rPr lang="en-US" dirty="0"/>
              <a:t>assessing the baseline levels of NSFE measurable targets, </a:t>
            </a:r>
            <a:endParaRPr lang="en-US" dirty="0" smtClean="0"/>
          </a:p>
          <a:p>
            <a:pPr lvl="1"/>
            <a:r>
              <a:rPr lang="en-US" dirty="0" smtClean="0"/>
              <a:t>monitoring them </a:t>
            </a:r>
          </a:p>
          <a:p>
            <a:pPr lvl="1"/>
            <a:r>
              <a:rPr lang="en-US" dirty="0" smtClean="0"/>
              <a:t>reacting </a:t>
            </a:r>
            <a:r>
              <a:rPr lang="en-US" dirty="0"/>
              <a:t>on time for policy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/>
              <a:t>public </a:t>
            </a:r>
            <a:r>
              <a:rPr lang="en-US" dirty="0" smtClean="0"/>
              <a:t>accountability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96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overall </a:t>
            </a:r>
            <a:r>
              <a:rPr lang="en-US" dirty="0"/>
              <a:t>level of financial capability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World Bank Tools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OECD Tool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Alliance for Financial Inclusion tool -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Financial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Capability Barometer (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FCB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ym typeface="Wingdings" panose="05000000000000000000" pitchFamily="2" charset="2"/>
              </a:rPr>
              <a:t>Impact assessment of projects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Randomized control </a:t>
            </a:r>
            <a:r>
              <a:rPr lang="en-US" dirty="0" smtClean="0">
                <a:latin typeface="+mj-lt"/>
              </a:rPr>
              <a:t>trials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Pre </a:t>
            </a:r>
            <a:r>
              <a:rPr lang="en-US" dirty="0">
                <a:latin typeface="+mj-lt"/>
              </a:rPr>
              <a:t>and post </a:t>
            </a:r>
            <a:r>
              <a:rPr lang="en-US" dirty="0" smtClean="0">
                <a:latin typeface="+mj-lt"/>
              </a:rPr>
              <a:t>surveys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other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30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Capability Barometer - AFI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22488"/>
            <a:ext cx="10515600" cy="41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76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Capability Barometer </a:t>
            </a:r>
            <a:r>
              <a:rPr lang="en-US" dirty="0" smtClean="0"/>
              <a:t>– Armenia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4067"/>
            <a:ext cx="10515600" cy="38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5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Sources for Financial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153886"/>
            <a:ext cx="6495167" cy="50230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International organizations</a:t>
            </a:r>
          </a:p>
          <a:p>
            <a:r>
              <a:rPr lang="en-US" dirty="0" smtClean="0"/>
              <a:t>OECD</a:t>
            </a:r>
          </a:p>
          <a:p>
            <a:r>
              <a:rPr lang="en-US" dirty="0" smtClean="0"/>
              <a:t>AFI</a:t>
            </a:r>
          </a:p>
          <a:p>
            <a:r>
              <a:rPr lang="en-US" dirty="0"/>
              <a:t>WB</a:t>
            </a:r>
          </a:p>
          <a:p>
            <a:r>
              <a:rPr lang="en-US" dirty="0" smtClean="0"/>
              <a:t>CGAP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182" y="1262520"/>
            <a:ext cx="1306502" cy="183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7725" y="1335213"/>
            <a:ext cx="1306187" cy="181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995" y="1335213"/>
            <a:ext cx="1427829" cy="1908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0303" y="1335213"/>
            <a:ext cx="1349503" cy="181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712" y="1909291"/>
            <a:ext cx="1512154" cy="218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5689" y="3933732"/>
            <a:ext cx="5181600" cy="143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1096" y="4594682"/>
            <a:ext cx="1392290" cy="17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838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1610" y="3042027"/>
            <a:ext cx="7900988" cy="69409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Questions?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80622" y="4791919"/>
            <a:ext cx="7886700" cy="14236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</a:rPr>
              <a:t>Armenuhi Mkrtchyan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</a:rPr>
              <a:t>Head of Consumer Protection and Financial Education Centre,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</a:rPr>
              <a:t>Central Bank of Armenia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</a:rPr>
              <a:t>armenuhi.mkrtchyan@cba.am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  <a:hlinkClick r:id="rId2"/>
              </a:rPr>
              <a:t>www.cba.am</a:t>
            </a:r>
            <a:r>
              <a:rPr lang="en-GB" sz="1050" dirty="0">
                <a:solidFill>
                  <a:schemeClr val="tx1"/>
                </a:solidFill>
              </a:rPr>
              <a:t> – for Armenian legislation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  <a:hlinkClick r:id="rId3"/>
              </a:rPr>
              <a:t>www.abcfinance.am</a:t>
            </a:r>
            <a:r>
              <a:rPr lang="en-GB" sz="1050" dirty="0">
                <a:solidFill>
                  <a:schemeClr val="tx1"/>
                </a:solidFill>
              </a:rPr>
              <a:t> – financial  education website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Education Dimensions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34105" y="3021759"/>
            <a:ext cx="6923327" cy="1341719"/>
            <a:chOff x="2140869" y="2766876"/>
            <a:chExt cx="7604379" cy="1481546"/>
          </a:xfrm>
        </p:grpSpPr>
        <p:sp>
          <p:nvSpPr>
            <p:cNvPr id="19" name="Teardrop 18"/>
            <p:cNvSpPr/>
            <p:nvPr/>
          </p:nvSpPr>
          <p:spPr>
            <a:xfrm rot="7930855">
              <a:off x="8263702" y="2766876"/>
              <a:ext cx="1481546" cy="1481546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8313491" y="2816433"/>
              <a:ext cx="1382909" cy="1382691"/>
            </a:xfrm>
            <a:custGeom>
              <a:avLst/>
              <a:gdLst>
                <a:gd name="connsiteX0" fmla="*/ 0 w 1382909"/>
                <a:gd name="connsiteY0" fmla="*/ 691346 h 1382691"/>
                <a:gd name="connsiteX1" fmla="*/ 691455 w 1382909"/>
                <a:gd name="connsiteY1" fmla="*/ 0 h 1382691"/>
                <a:gd name="connsiteX2" fmla="*/ 1382910 w 1382909"/>
                <a:gd name="connsiteY2" fmla="*/ 691346 h 1382691"/>
                <a:gd name="connsiteX3" fmla="*/ 691455 w 1382909"/>
                <a:gd name="connsiteY3" fmla="*/ 1382692 h 1382691"/>
                <a:gd name="connsiteX4" fmla="*/ 0 w 1382909"/>
                <a:gd name="connsiteY4" fmla="*/ 691346 h 138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909" h="1382691">
                  <a:moveTo>
                    <a:pt x="0" y="691346"/>
                  </a:moveTo>
                  <a:cubicBezTo>
                    <a:pt x="0" y="309526"/>
                    <a:pt x="309575" y="0"/>
                    <a:pt x="691455" y="0"/>
                  </a:cubicBezTo>
                  <a:cubicBezTo>
                    <a:pt x="1073335" y="0"/>
                    <a:pt x="1382910" y="309526"/>
                    <a:pt x="1382910" y="691346"/>
                  </a:cubicBezTo>
                  <a:cubicBezTo>
                    <a:pt x="1382910" y="1073166"/>
                    <a:pt x="1073335" y="1382692"/>
                    <a:pt x="691455" y="1382692"/>
                  </a:cubicBezTo>
                  <a:cubicBezTo>
                    <a:pt x="309575" y="1382692"/>
                    <a:pt x="0" y="1073166"/>
                    <a:pt x="0" y="691346"/>
                  </a:cubicBez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823" tIns="221695" rIns="221823" bIns="2216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…</a:t>
              </a:r>
              <a:endParaRPr lang="en-US" sz="1900" kern="1200" dirty="0"/>
            </a:p>
          </p:txBody>
        </p:sp>
        <p:sp>
          <p:nvSpPr>
            <p:cNvPr id="21" name="Teardrop 20"/>
            <p:cNvSpPr/>
            <p:nvPr/>
          </p:nvSpPr>
          <p:spPr>
            <a:xfrm rot="8068168">
              <a:off x="6732993" y="2766876"/>
              <a:ext cx="1481546" cy="1481546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6782783" y="2816433"/>
              <a:ext cx="1382909" cy="1382691"/>
            </a:xfrm>
            <a:custGeom>
              <a:avLst/>
              <a:gdLst>
                <a:gd name="connsiteX0" fmla="*/ 0 w 1382909"/>
                <a:gd name="connsiteY0" fmla="*/ 691346 h 1382691"/>
                <a:gd name="connsiteX1" fmla="*/ 691455 w 1382909"/>
                <a:gd name="connsiteY1" fmla="*/ 0 h 1382691"/>
                <a:gd name="connsiteX2" fmla="*/ 1382910 w 1382909"/>
                <a:gd name="connsiteY2" fmla="*/ 691346 h 1382691"/>
                <a:gd name="connsiteX3" fmla="*/ 691455 w 1382909"/>
                <a:gd name="connsiteY3" fmla="*/ 1382692 h 1382691"/>
                <a:gd name="connsiteX4" fmla="*/ 0 w 1382909"/>
                <a:gd name="connsiteY4" fmla="*/ 691346 h 138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909" h="1382691">
                  <a:moveTo>
                    <a:pt x="0" y="691346"/>
                  </a:moveTo>
                  <a:cubicBezTo>
                    <a:pt x="0" y="309526"/>
                    <a:pt x="309575" y="0"/>
                    <a:pt x="691455" y="0"/>
                  </a:cubicBezTo>
                  <a:cubicBezTo>
                    <a:pt x="1073335" y="0"/>
                    <a:pt x="1382910" y="309526"/>
                    <a:pt x="1382910" y="691346"/>
                  </a:cubicBezTo>
                  <a:cubicBezTo>
                    <a:pt x="1382910" y="1073166"/>
                    <a:pt x="1073335" y="1382692"/>
                    <a:pt x="691455" y="1382692"/>
                  </a:cubicBezTo>
                  <a:cubicBezTo>
                    <a:pt x="309575" y="1382692"/>
                    <a:pt x="0" y="1073166"/>
                    <a:pt x="0" y="691346"/>
                  </a:cubicBez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823" tIns="221695" rIns="221823" bIns="2216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Refugees </a:t>
              </a:r>
              <a:endParaRPr lang="en-US" sz="1600" kern="1200" dirty="0"/>
            </a:p>
          </p:txBody>
        </p:sp>
        <p:sp>
          <p:nvSpPr>
            <p:cNvPr id="23" name="Teardrop 22"/>
            <p:cNvSpPr/>
            <p:nvPr/>
          </p:nvSpPr>
          <p:spPr>
            <a:xfrm rot="8155176">
              <a:off x="5202285" y="2766876"/>
              <a:ext cx="1481546" cy="1481546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5252075" y="2816433"/>
              <a:ext cx="1382909" cy="1382691"/>
            </a:xfrm>
            <a:custGeom>
              <a:avLst/>
              <a:gdLst>
                <a:gd name="connsiteX0" fmla="*/ 0 w 1382909"/>
                <a:gd name="connsiteY0" fmla="*/ 691346 h 1382691"/>
                <a:gd name="connsiteX1" fmla="*/ 691455 w 1382909"/>
                <a:gd name="connsiteY1" fmla="*/ 0 h 1382691"/>
                <a:gd name="connsiteX2" fmla="*/ 1382910 w 1382909"/>
                <a:gd name="connsiteY2" fmla="*/ 691346 h 1382691"/>
                <a:gd name="connsiteX3" fmla="*/ 691455 w 1382909"/>
                <a:gd name="connsiteY3" fmla="*/ 1382692 h 1382691"/>
                <a:gd name="connsiteX4" fmla="*/ 0 w 1382909"/>
                <a:gd name="connsiteY4" fmla="*/ 691346 h 138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909" h="1382691">
                  <a:moveTo>
                    <a:pt x="0" y="691346"/>
                  </a:moveTo>
                  <a:cubicBezTo>
                    <a:pt x="0" y="309526"/>
                    <a:pt x="309575" y="0"/>
                    <a:pt x="691455" y="0"/>
                  </a:cubicBezTo>
                  <a:cubicBezTo>
                    <a:pt x="1073335" y="0"/>
                    <a:pt x="1382910" y="309526"/>
                    <a:pt x="1382910" y="691346"/>
                  </a:cubicBezTo>
                  <a:cubicBezTo>
                    <a:pt x="1382910" y="1073166"/>
                    <a:pt x="1073335" y="1382692"/>
                    <a:pt x="691455" y="1382692"/>
                  </a:cubicBezTo>
                  <a:cubicBezTo>
                    <a:pt x="309575" y="1382692"/>
                    <a:pt x="0" y="1073166"/>
                    <a:pt x="0" y="691346"/>
                  </a:cubicBez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882" tIns="221695" rIns="222764" bIns="2216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Women</a:t>
              </a:r>
              <a:endParaRPr lang="en-US" sz="1900" kern="1200" dirty="0"/>
            </a:p>
          </p:txBody>
        </p:sp>
        <p:sp>
          <p:nvSpPr>
            <p:cNvPr id="25" name="Teardrop 24"/>
            <p:cNvSpPr/>
            <p:nvPr/>
          </p:nvSpPr>
          <p:spPr>
            <a:xfrm rot="8115303">
              <a:off x="3671577" y="2766876"/>
              <a:ext cx="1481546" cy="1481546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3721367" y="2816433"/>
              <a:ext cx="1382909" cy="1382691"/>
            </a:xfrm>
            <a:custGeom>
              <a:avLst/>
              <a:gdLst>
                <a:gd name="connsiteX0" fmla="*/ 0 w 1382909"/>
                <a:gd name="connsiteY0" fmla="*/ 691346 h 1382691"/>
                <a:gd name="connsiteX1" fmla="*/ 691455 w 1382909"/>
                <a:gd name="connsiteY1" fmla="*/ 0 h 1382691"/>
                <a:gd name="connsiteX2" fmla="*/ 1382910 w 1382909"/>
                <a:gd name="connsiteY2" fmla="*/ 691346 h 1382691"/>
                <a:gd name="connsiteX3" fmla="*/ 691455 w 1382909"/>
                <a:gd name="connsiteY3" fmla="*/ 1382692 h 1382691"/>
                <a:gd name="connsiteX4" fmla="*/ 0 w 1382909"/>
                <a:gd name="connsiteY4" fmla="*/ 691346 h 138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909" h="1382691">
                  <a:moveTo>
                    <a:pt x="0" y="691346"/>
                  </a:moveTo>
                  <a:cubicBezTo>
                    <a:pt x="0" y="309526"/>
                    <a:pt x="309575" y="0"/>
                    <a:pt x="691455" y="0"/>
                  </a:cubicBezTo>
                  <a:cubicBezTo>
                    <a:pt x="1073335" y="0"/>
                    <a:pt x="1382910" y="309526"/>
                    <a:pt x="1382910" y="691346"/>
                  </a:cubicBezTo>
                  <a:cubicBezTo>
                    <a:pt x="1382910" y="1073166"/>
                    <a:pt x="1073335" y="1382692"/>
                    <a:pt x="691455" y="1382692"/>
                  </a:cubicBezTo>
                  <a:cubicBezTo>
                    <a:pt x="309575" y="1382692"/>
                    <a:pt x="0" y="1073166"/>
                    <a:pt x="0" y="691346"/>
                  </a:cubicBez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881" tIns="221695" rIns="222765" bIns="2216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Farmers</a:t>
              </a:r>
              <a:endParaRPr lang="en-US" sz="1900" kern="1200" dirty="0"/>
            </a:p>
          </p:txBody>
        </p:sp>
        <p:sp>
          <p:nvSpPr>
            <p:cNvPr id="27" name="Teardrop 26"/>
            <p:cNvSpPr/>
            <p:nvPr/>
          </p:nvSpPr>
          <p:spPr>
            <a:xfrm rot="8104686">
              <a:off x="2140869" y="2766876"/>
              <a:ext cx="1481546" cy="1481546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2189717" y="2816433"/>
              <a:ext cx="1382909" cy="1382691"/>
            </a:xfrm>
            <a:custGeom>
              <a:avLst/>
              <a:gdLst>
                <a:gd name="connsiteX0" fmla="*/ 0 w 1382909"/>
                <a:gd name="connsiteY0" fmla="*/ 691346 h 1382691"/>
                <a:gd name="connsiteX1" fmla="*/ 691455 w 1382909"/>
                <a:gd name="connsiteY1" fmla="*/ 0 h 1382691"/>
                <a:gd name="connsiteX2" fmla="*/ 1382910 w 1382909"/>
                <a:gd name="connsiteY2" fmla="*/ 691346 h 1382691"/>
                <a:gd name="connsiteX3" fmla="*/ 691455 w 1382909"/>
                <a:gd name="connsiteY3" fmla="*/ 1382692 h 1382691"/>
                <a:gd name="connsiteX4" fmla="*/ 0 w 1382909"/>
                <a:gd name="connsiteY4" fmla="*/ 691346 h 138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909" h="1382691">
                  <a:moveTo>
                    <a:pt x="0" y="691346"/>
                  </a:moveTo>
                  <a:cubicBezTo>
                    <a:pt x="0" y="309526"/>
                    <a:pt x="309575" y="0"/>
                    <a:pt x="691455" y="0"/>
                  </a:cubicBezTo>
                  <a:cubicBezTo>
                    <a:pt x="1073335" y="0"/>
                    <a:pt x="1382910" y="309526"/>
                    <a:pt x="1382910" y="691346"/>
                  </a:cubicBezTo>
                  <a:cubicBezTo>
                    <a:pt x="1382910" y="1073166"/>
                    <a:pt x="1073335" y="1382692"/>
                    <a:pt x="691455" y="1382692"/>
                  </a:cubicBezTo>
                  <a:cubicBezTo>
                    <a:pt x="309575" y="1382692"/>
                    <a:pt x="0" y="1073166"/>
                    <a:pt x="0" y="691346"/>
                  </a:cubicBez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823" tIns="221695" rIns="221823" bIns="2216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Schools</a:t>
              </a:r>
              <a:endParaRPr lang="en-US" sz="1900" kern="12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773478" y="5044339"/>
            <a:ext cx="1435184" cy="118690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Institutional Setup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82634" y="4977949"/>
            <a:ext cx="1435184" cy="118690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Funding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24724" y="5006318"/>
            <a:ext cx="1435184" cy="118690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Communication Platform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31630" y="5006319"/>
            <a:ext cx="1435184" cy="118690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NSFE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78177" y="4990060"/>
            <a:ext cx="1435184" cy="118690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Cooperation Scheme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10155541" y="1846968"/>
            <a:ext cx="143715" cy="4317884"/>
          </a:xfrm>
          <a:prstGeom prst="rightBracket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78179" y="1852831"/>
            <a:ext cx="1968079" cy="968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Setting climate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72336" y="3433547"/>
            <a:ext cx="1968079" cy="9689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Targeting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478179" y="5182374"/>
            <a:ext cx="1968079" cy="9689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Facilitating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31630" y="1955968"/>
            <a:ext cx="4322274" cy="6600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65616" y="2012361"/>
            <a:ext cx="2712922" cy="611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23867" y="1995085"/>
            <a:ext cx="737799" cy="6455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10354381" y="2756690"/>
            <a:ext cx="1677692" cy="194688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Monitoring  Evaluation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Research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</a:t>
            </a:r>
            <a:r>
              <a:rPr lang="en-US" dirty="0" smtClean="0"/>
              <a:t> success depends 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017755"/>
              </p:ext>
            </p:extLst>
          </p:nvPr>
        </p:nvGraphicFramePr>
        <p:xfrm>
          <a:off x="4997451" y="0"/>
          <a:ext cx="8305800" cy="6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55613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Stakeholder </a:t>
            </a:r>
            <a:r>
              <a:rPr lang="en-US" sz="2800" dirty="0">
                <a:sym typeface="Wingdings" panose="05000000000000000000" pitchFamily="2" charset="2"/>
              </a:rPr>
              <a:t>management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National Strategy </a:t>
            </a:r>
            <a:r>
              <a:rPr lang="en-US" sz="2800" dirty="0" smtClean="0">
                <a:sym typeface="Wingdings" panose="05000000000000000000" pitchFamily="2" charset="2"/>
              </a:rPr>
              <a:t> all stakeholders ownership, SMART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Monitoring system</a:t>
            </a:r>
          </a:p>
        </p:txBody>
      </p:sp>
    </p:spTree>
    <p:extLst>
      <p:ext uri="{BB962C8B-B14F-4D97-AF65-F5344CB8AC3E}">
        <p14:creationId xmlns:p14="http://schemas.microsoft.com/office/powerpoint/2010/main" val="39832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STRATEGY FOR FINANCIAL EDUCATION (NSFE)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National Strategy?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9883" y="1066800"/>
            <a:ext cx="2573215" cy="51222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When there is:</a:t>
            </a:r>
          </a:p>
          <a:p>
            <a:r>
              <a:rPr lang="en-US" sz="2000" dirty="0" smtClean="0"/>
              <a:t>Low level of financial </a:t>
            </a:r>
            <a:r>
              <a:rPr lang="en-US" sz="2000" dirty="0" smtClean="0"/>
              <a:t>literacy</a:t>
            </a:r>
            <a:endParaRPr lang="en-US" sz="2000" dirty="0" smtClean="0"/>
          </a:p>
          <a:p>
            <a:r>
              <a:rPr lang="en-US" sz="2000" dirty="0" smtClean="0"/>
              <a:t>Lack of mechanisms of cooperation and of shared vision with all stakeholders</a:t>
            </a:r>
          </a:p>
          <a:p>
            <a:r>
              <a:rPr lang="en-US" sz="2000" dirty="0" smtClean="0"/>
              <a:t>Lack of recognition of financial literacy </a:t>
            </a:r>
            <a:r>
              <a:rPr lang="en-US" sz="2000" dirty="0"/>
              <a:t>as </a:t>
            </a:r>
            <a:r>
              <a:rPr lang="en-US" sz="2000" dirty="0" smtClean="0"/>
              <a:t>national </a:t>
            </a:r>
            <a:r>
              <a:rPr lang="en-US" sz="2000" dirty="0"/>
              <a:t>priority</a:t>
            </a:r>
            <a:endParaRPr lang="en-US" sz="2000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1133974"/>
              </p:ext>
            </p:extLst>
          </p:nvPr>
        </p:nvGraphicFramePr>
        <p:xfrm>
          <a:off x="5655958" y="81643"/>
          <a:ext cx="6242345" cy="6556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43338" y="1174751"/>
            <a:ext cx="978877" cy="47160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MASTERPLAN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173098" y="3569674"/>
            <a:ext cx="562707" cy="691661"/>
          </a:xfrm>
          <a:prstGeom prst="chevr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929748" y="3569674"/>
            <a:ext cx="562707" cy="691661"/>
          </a:xfrm>
          <a:prstGeom prst="chevr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4751</TotalTime>
  <Words>2987</Words>
  <Application>Microsoft Office PowerPoint</Application>
  <PresentationFormat>Widescreen</PresentationFormat>
  <Paragraphs>607</Paragraphs>
  <Slides>55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Arian AMU</vt:lpstr>
      <vt:lpstr>Calibri</vt:lpstr>
      <vt:lpstr>Calibri Light</vt:lpstr>
      <vt:lpstr>Wingdings</vt:lpstr>
      <vt:lpstr>Office Theme</vt:lpstr>
      <vt:lpstr>BEST PRACTICES IN DESIGN AND IMPLEMENTATION OF FINANCIAL LITERACY PROGRAMS</vt:lpstr>
      <vt:lpstr>Overview</vt:lpstr>
      <vt:lpstr>Financial Education National Ecosystem</vt:lpstr>
      <vt:lpstr>PowerPoint Presentation</vt:lpstr>
      <vt:lpstr>Preconditions for Effective FE programs</vt:lpstr>
      <vt:lpstr>Financial Education Dimensions</vt:lpstr>
      <vt:lpstr>fe success depends on</vt:lpstr>
      <vt:lpstr>NATIONAL STRATEGY FOR FINANCIAL EDUCATION (NSFE)</vt:lpstr>
      <vt:lpstr>Why National Strategy?</vt:lpstr>
      <vt:lpstr>Preliminary steps: designing strategy</vt:lpstr>
      <vt:lpstr>KEY COMPONENTS of NSFE</vt:lpstr>
      <vt:lpstr>GOALS</vt:lpstr>
      <vt:lpstr>GOAL AND OBJECTIVE OF NSFE</vt:lpstr>
      <vt:lpstr>Measurable targets of NSFE</vt:lpstr>
      <vt:lpstr>Measurable Targets of NSFE </vt:lpstr>
      <vt:lpstr>Pillars of NSFE</vt:lpstr>
      <vt:lpstr>PowerPoint Presentation</vt:lpstr>
      <vt:lpstr>Principles of NSFE </vt:lpstr>
      <vt:lpstr>Target groups of NSFE </vt:lpstr>
      <vt:lpstr>Content of financial education</vt:lpstr>
      <vt:lpstr>Action Plan</vt:lpstr>
      <vt:lpstr>Action Plan 2018-22 (Example) </vt:lpstr>
      <vt:lpstr>STAKEHOLDER MANAGEMENT</vt:lpstr>
      <vt:lpstr>Steering Committee for development and implementation of NSFE</vt:lpstr>
      <vt:lpstr>STEERING COMMITTEE</vt:lpstr>
      <vt:lpstr>USEFUL PRACTICES for financial Education</vt:lpstr>
      <vt:lpstr>FE resource database</vt:lpstr>
      <vt:lpstr>Financial Capability website &amp; Evidence Hub</vt:lpstr>
      <vt:lpstr>Consumer Panel</vt:lpstr>
      <vt:lpstr>Shopping Tool </vt:lpstr>
      <vt:lpstr>Behavioral Research Hubs</vt:lpstr>
      <vt:lpstr>Some More Tips</vt:lpstr>
      <vt:lpstr>FINANCIAL EDUCATION PROGRAMS</vt:lpstr>
      <vt:lpstr>Defining Financial literacy</vt:lpstr>
      <vt:lpstr>Financially Literate Person</vt:lpstr>
      <vt:lpstr>Competency Matrix</vt:lpstr>
      <vt:lpstr>Competency Matrix</vt:lpstr>
      <vt:lpstr>Competency Matrix</vt:lpstr>
      <vt:lpstr>Financial Education Program Formats </vt:lpstr>
      <vt:lpstr>Financial Education Program Goals</vt:lpstr>
      <vt:lpstr>CHALLENGES</vt:lpstr>
      <vt:lpstr>WEB is key resource</vt:lpstr>
      <vt:lpstr>Social Media </vt:lpstr>
      <vt:lpstr>Samples of Programs - Schoolchildren</vt:lpstr>
      <vt:lpstr>Financial education for adults</vt:lpstr>
      <vt:lpstr>Samples of Programs - adults</vt:lpstr>
      <vt:lpstr>Behavioral Centered Design</vt:lpstr>
      <vt:lpstr>MONITORING &amp; EVALUATION</vt:lpstr>
      <vt:lpstr>Monitoring &amp; Evaluation dimensions</vt:lpstr>
      <vt:lpstr>Why financial capability surveys are needed</vt:lpstr>
      <vt:lpstr>MONITORING AND EVALUATION</vt:lpstr>
      <vt:lpstr>Financial Capability Barometer - AFI</vt:lpstr>
      <vt:lpstr>Financial Capability Barometer – Armenia </vt:lpstr>
      <vt:lpstr>Some Sources for Financial Education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DESIGN AND IMPLEMENTATION OF FINANCIAL LITERACY PROGRAMMES</dc:title>
  <dc:creator>Armenuhi Mkrtchyan</dc:creator>
  <cp:lastModifiedBy>Armenuhi Mkrtchyan</cp:lastModifiedBy>
  <cp:revision>145</cp:revision>
  <dcterms:created xsi:type="dcterms:W3CDTF">2017-05-28T05:36:41Z</dcterms:created>
  <dcterms:modified xsi:type="dcterms:W3CDTF">2018-08-05T07:28:31Z</dcterms:modified>
</cp:coreProperties>
</file>