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0" r:id="rId2"/>
    <p:sldId id="261" r:id="rId3"/>
    <p:sldId id="294" r:id="rId4"/>
    <p:sldId id="295" r:id="rId5"/>
    <p:sldId id="296" r:id="rId6"/>
    <p:sldId id="297" r:id="rId7"/>
    <p:sldId id="285" r:id="rId8"/>
    <p:sldId id="286" r:id="rId9"/>
    <p:sldId id="262" r:id="rId10"/>
    <p:sldId id="263" r:id="rId11"/>
    <p:sldId id="264" r:id="rId12"/>
    <p:sldId id="265" r:id="rId13"/>
    <p:sldId id="266" r:id="rId14"/>
    <p:sldId id="270" r:id="rId15"/>
    <p:sldId id="287" r:id="rId16"/>
    <p:sldId id="271" r:id="rId17"/>
    <p:sldId id="284" r:id="rId18"/>
    <p:sldId id="292" r:id="rId19"/>
    <p:sldId id="272" r:id="rId20"/>
    <p:sldId id="290" r:id="rId21"/>
    <p:sldId id="291" r:id="rId22"/>
    <p:sldId id="293" r:id="rId23"/>
    <p:sldId id="273" r:id="rId24"/>
    <p:sldId id="274" r:id="rId25"/>
    <p:sldId id="276" r:id="rId26"/>
    <p:sldId id="275" r:id="rId27"/>
    <p:sldId id="28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C62E97F7-D37A-45F1-A0BD-7969FC1F9A23}">
          <p14:sldIdLst>
            <p14:sldId id="260"/>
            <p14:sldId id="261"/>
            <p14:sldId id="294"/>
            <p14:sldId id="295"/>
            <p14:sldId id="296"/>
            <p14:sldId id="297"/>
            <p14:sldId id="285"/>
            <p14:sldId id="286"/>
          </p14:sldIdLst>
        </p14:section>
        <p14:section name="PPP" id="{D8692365-790A-44C2-90AA-AF4F1D6A7490}">
          <p14:sldIdLst>
            <p14:sldId id="262"/>
            <p14:sldId id="263"/>
            <p14:sldId id="264"/>
            <p14:sldId id="265"/>
            <p14:sldId id="266"/>
            <p14:sldId id="270"/>
            <p14:sldId id="287"/>
          </p14:sldIdLst>
        </p14:section>
        <p14:section name="Process" id="{6A60B5D8-8529-4542-AD92-BAA62436D5E9}">
          <p14:sldIdLst>
            <p14:sldId id="271"/>
            <p14:sldId id="284"/>
            <p14:sldId id="292"/>
            <p14:sldId id="272"/>
            <p14:sldId id="290"/>
            <p14:sldId id="291"/>
            <p14:sldId id="293"/>
            <p14:sldId id="273"/>
            <p14:sldId id="274"/>
            <p14:sldId id="276"/>
            <p14:sldId id="275"/>
            <p14:sldId id="283"/>
          </p14:sldIdLst>
        </p14:section>
        <p14:section name="other" id="{C919F921-3A17-4B72-8665-F251E593E4C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45" autoAdjust="0"/>
  </p:normalViewPr>
  <p:slideViewPr>
    <p:cSldViewPr>
      <p:cViewPr varScale="1">
        <p:scale>
          <a:sx n="58" d="100"/>
          <a:sy n="58" d="100"/>
        </p:scale>
        <p:origin x="145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636ED-17D3-41C9-B598-42F9B98CE140}"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9A03F5E0-59FC-4638-954D-82A8EE843F8E}">
      <dgm:prSet phldrT="[Text]"/>
      <dgm:spPr/>
      <dgm:t>
        <a:bodyPr/>
        <a:lstStyle/>
        <a:p>
          <a:r>
            <a:rPr lang="en-US" dirty="0" smtClean="0"/>
            <a:t>Defining partnerships</a:t>
          </a:r>
          <a:endParaRPr lang="en-US" dirty="0"/>
        </a:p>
      </dgm:t>
    </dgm:pt>
    <dgm:pt modelId="{FAF7781E-A39E-48D2-A99D-FF4840D35D66}" type="parTrans" cxnId="{C7FDBFFB-C63A-4DB8-A6A8-35445E90CAF8}">
      <dgm:prSet/>
      <dgm:spPr/>
      <dgm:t>
        <a:bodyPr/>
        <a:lstStyle/>
        <a:p>
          <a:endParaRPr lang="en-US"/>
        </a:p>
      </dgm:t>
    </dgm:pt>
    <dgm:pt modelId="{673EAD17-F74B-4FCB-BB25-FEF48BBCCA3F}" type="sibTrans" cxnId="{C7FDBFFB-C63A-4DB8-A6A8-35445E90CAF8}">
      <dgm:prSet/>
      <dgm:spPr/>
      <dgm:t>
        <a:bodyPr/>
        <a:lstStyle/>
        <a:p>
          <a:endParaRPr lang="en-US"/>
        </a:p>
      </dgm:t>
    </dgm:pt>
    <dgm:pt modelId="{CDEF54C5-D011-41BD-A375-8EE272F949B4}">
      <dgm:prSet phldrT="[Text]"/>
      <dgm:spPr/>
      <dgm:t>
        <a:bodyPr/>
        <a:lstStyle/>
        <a:p>
          <a:r>
            <a:rPr lang="en-US" dirty="0" smtClean="0"/>
            <a:t>Benefits</a:t>
          </a:r>
          <a:endParaRPr lang="en-US" dirty="0"/>
        </a:p>
      </dgm:t>
    </dgm:pt>
    <dgm:pt modelId="{E1D3936E-3FC2-42B6-9E3E-C837DA556280}" type="parTrans" cxnId="{218C13D9-6F36-47DD-B1D8-815E4C1E448E}">
      <dgm:prSet/>
      <dgm:spPr/>
      <dgm:t>
        <a:bodyPr/>
        <a:lstStyle/>
        <a:p>
          <a:endParaRPr lang="en-US"/>
        </a:p>
      </dgm:t>
    </dgm:pt>
    <dgm:pt modelId="{3D0820CE-D4F1-43EC-BBC4-E239EC158849}" type="sibTrans" cxnId="{218C13D9-6F36-47DD-B1D8-815E4C1E448E}">
      <dgm:prSet/>
      <dgm:spPr/>
      <dgm:t>
        <a:bodyPr/>
        <a:lstStyle/>
        <a:p>
          <a:endParaRPr lang="en-US"/>
        </a:p>
      </dgm:t>
    </dgm:pt>
    <dgm:pt modelId="{CE37D2D2-6D39-41D9-9B0F-BFCD8F13F763}">
      <dgm:prSet phldrT="[Text]"/>
      <dgm:spPr/>
      <dgm:t>
        <a:bodyPr/>
        <a:lstStyle/>
        <a:p>
          <a:r>
            <a:rPr lang="en-US" dirty="0" smtClean="0"/>
            <a:t>Challenges</a:t>
          </a:r>
          <a:endParaRPr lang="en-US" dirty="0"/>
        </a:p>
      </dgm:t>
    </dgm:pt>
    <dgm:pt modelId="{4F242A5D-536E-4F16-A699-F865FAEA02C3}" type="parTrans" cxnId="{762C285F-95A0-4F56-AA15-147B13D6E7F3}">
      <dgm:prSet/>
      <dgm:spPr/>
      <dgm:t>
        <a:bodyPr/>
        <a:lstStyle/>
        <a:p>
          <a:endParaRPr lang="en-US"/>
        </a:p>
      </dgm:t>
    </dgm:pt>
    <dgm:pt modelId="{ACC188E2-5519-47ED-998D-785E58EC7538}" type="sibTrans" cxnId="{762C285F-95A0-4F56-AA15-147B13D6E7F3}">
      <dgm:prSet/>
      <dgm:spPr/>
      <dgm:t>
        <a:bodyPr/>
        <a:lstStyle/>
        <a:p>
          <a:endParaRPr lang="en-US"/>
        </a:p>
      </dgm:t>
    </dgm:pt>
    <dgm:pt modelId="{A3949A03-5E8A-49EB-A87D-96DF3C2C920D}">
      <dgm:prSet phldrT="[Text]"/>
      <dgm:spPr/>
      <dgm:t>
        <a:bodyPr/>
        <a:lstStyle/>
        <a:p>
          <a:r>
            <a:rPr lang="en-US" dirty="0" smtClean="0"/>
            <a:t>Good Practices/Cases</a:t>
          </a:r>
          <a:endParaRPr lang="en-US" dirty="0"/>
        </a:p>
      </dgm:t>
    </dgm:pt>
    <dgm:pt modelId="{F2CC2C59-B397-4C2E-8878-63A7417A0C8E}" type="parTrans" cxnId="{47100B1B-C4C4-41DD-863E-EF63D3C748C7}">
      <dgm:prSet/>
      <dgm:spPr/>
      <dgm:t>
        <a:bodyPr/>
        <a:lstStyle/>
        <a:p>
          <a:endParaRPr lang="en-US"/>
        </a:p>
      </dgm:t>
    </dgm:pt>
    <dgm:pt modelId="{B35CA648-2B69-45AD-9734-D9573D94BE2D}" type="sibTrans" cxnId="{47100B1B-C4C4-41DD-863E-EF63D3C748C7}">
      <dgm:prSet/>
      <dgm:spPr/>
      <dgm:t>
        <a:bodyPr/>
        <a:lstStyle/>
        <a:p>
          <a:endParaRPr lang="en-US"/>
        </a:p>
      </dgm:t>
    </dgm:pt>
    <dgm:pt modelId="{1574AD8D-27F4-40AB-B026-48E40CB308BF}" type="pres">
      <dgm:prSet presAssocID="{CD3636ED-17D3-41C9-B598-42F9B98CE140}" presName="Name0" presStyleCnt="0">
        <dgm:presLayoutVars>
          <dgm:chMax val="7"/>
          <dgm:chPref val="7"/>
          <dgm:dir/>
        </dgm:presLayoutVars>
      </dgm:prSet>
      <dgm:spPr/>
      <dgm:t>
        <a:bodyPr/>
        <a:lstStyle/>
        <a:p>
          <a:endParaRPr lang="en-US"/>
        </a:p>
      </dgm:t>
    </dgm:pt>
    <dgm:pt modelId="{21A77CCC-D0F0-49BA-B843-9437F54EAC36}" type="pres">
      <dgm:prSet presAssocID="{CD3636ED-17D3-41C9-B598-42F9B98CE140}" presName="Name1" presStyleCnt="0"/>
      <dgm:spPr/>
      <dgm:t>
        <a:bodyPr/>
        <a:lstStyle/>
        <a:p>
          <a:endParaRPr lang="en-US"/>
        </a:p>
      </dgm:t>
    </dgm:pt>
    <dgm:pt modelId="{336331DC-6CBF-4FDC-BD4F-6469BD94473F}" type="pres">
      <dgm:prSet presAssocID="{CD3636ED-17D3-41C9-B598-42F9B98CE140}" presName="cycle" presStyleCnt="0"/>
      <dgm:spPr/>
      <dgm:t>
        <a:bodyPr/>
        <a:lstStyle/>
        <a:p>
          <a:endParaRPr lang="en-US"/>
        </a:p>
      </dgm:t>
    </dgm:pt>
    <dgm:pt modelId="{1560E7DD-CC7D-4846-BA97-D119B92ACF66}" type="pres">
      <dgm:prSet presAssocID="{CD3636ED-17D3-41C9-B598-42F9B98CE140}" presName="srcNode" presStyleLbl="node1" presStyleIdx="0" presStyleCnt="4"/>
      <dgm:spPr/>
      <dgm:t>
        <a:bodyPr/>
        <a:lstStyle/>
        <a:p>
          <a:endParaRPr lang="en-US"/>
        </a:p>
      </dgm:t>
    </dgm:pt>
    <dgm:pt modelId="{432A93CF-5425-457B-96C4-8E87880AA418}" type="pres">
      <dgm:prSet presAssocID="{CD3636ED-17D3-41C9-B598-42F9B98CE140}" presName="conn" presStyleLbl="parChTrans1D2" presStyleIdx="0" presStyleCnt="1"/>
      <dgm:spPr/>
      <dgm:t>
        <a:bodyPr/>
        <a:lstStyle/>
        <a:p>
          <a:endParaRPr lang="en-US"/>
        </a:p>
      </dgm:t>
    </dgm:pt>
    <dgm:pt modelId="{0EBEAB9A-C6B3-4F6E-BA22-4188773D39A4}" type="pres">
      <dgm:prSet presAssocID="{CD3636ED-17D3-41C9-B598-42F9B98CE140}" presName="extraNode" presStyleLbl="node1" presStyleIdx="0" presStyleCnt="4"/>
      <dgm:spPr/>
      <dgm:t>
        <a:bodyPr/>
        <a:lstStyle/>
        <a:p>
          <a:endParaRPr lang="en-US"/>
        </a:p>
      </dgm:t>
    </dgm:pt>
    <dgm:pt modelId="{4B80F359-61F8-47FF-B65E-419EC47849CF}" type="pres">
      <dgm:prSet presAssocID="{CD3636ED-17D3-41C9-B598-42F9B98CE140}" presName="dstNode" presStyleLbl="node1" presStyleIdx="0" presStyleCnt="4"/>
      <dgm:spPr/>
      <dgm:t>
        <a:bodyPr/>
        <a:lstStyle/>
        <a:p>
          <a:endParaRPr lang="en-US"/>
        </a:p>
      </dgm:t>
    </dgm:pt>
    <dgm:pt modelId="{9C4470CA-EBE5-4A6E-A1F0-6A0E422D488A}" type="pres">
      <dgm:prSet presAssocID="{9A03F5E0-59FC-4638-954D-82A8EE843F8E}" presName="text_1" presStyleLbl="node1" presStyleIdx="0" presStyleCnt="4">
        <dgm:presLayoutVars>
          <dgm:bulletEnabled val="1"/>
        </dgm:presLayoutVars>
      </dgm:prSet>
      <dgm:spPr/>
      <dgm:t>
        <a:bodyPr/>
        <a:lstStyle/>
        <a:p>
          <a:endParaRPr lang="en-US"/>
        </a:p>
      </dgm:t>
    </dgm:pt>
    <dgm:pt modelId="{11AC3730-BAA1-405B-A3AA-8C1533C7DB50}" type="pres">
      <dgm:prSet presAssocID="{9A03F5E0-59FC-4638-954D-82A8EE843F8E}" presName="accent_1" presStyleCnt="0"/>
      <dgm:spPr/>
      <dgm:t>
        <a:bodyPr/>
        <a:lstStyle/>
        <a:p>
          <a:endParaRPr lang="en-US"/>
        </a:p>
      </dgm:t>
    </dgm:pt>
    <dgm:pt modelId="{2DED0F11-2E5F-4A9D-8DED-D134245A5529}" type="pres">
      <dgm:prSet presAssocID="{9A03F5E0-59FC-4638-954D-82A8EE843F8E}" presName="accentRepeatNode" presStyleLbl="solidFgAcc1" presStyleIdx="0" presStyleCnt="4"/>
      <dgm:spPr/>
      <dgm:t>
        <a:bodyPr/>
        <a:lstStyle/>
        <a:p>
          <a:endParaRPr lang="en-US"/>
        </a:p>
      </dgm:t>
    </dgm:pt>
    <dgm:pt modelId="{0C7955C9-86F3-4555-9E42-355AFA92BB1D}" type="pres">
      <dgm:prSet presAssocID="{CDEF54C5-D011-41BD-A375-8EE272F949B4}" presName="text_2" presStyleLbl="node1" presStyleIdx="1" presStyleCnt="4">
        <dgm:presLayoutVars>
          <dgm:bulletEnabled val="1"/>
        </dgm:presLayoutVars>
      </dgm:prSet>
      <dgm:spPr/>
      <dgm:t>
        <a:bodyPr/>
        <a:lstStyle/>
        <a:p>
          <a:endParaRPr lang="en-US"/>
        </a:p>
      </dgm:t>
    </dgm:pt>
    <dgm:pt modelId="{B1F2D1CD-93AF-47F9-9433-5EC186A486D8}" type="pres">
      <dgm:prSet presAssocID="{CDEF54C5-D011-41BD-A375-8EE272F949B4}" presName="accent_2" presStyleCnt="0"/>
      <dgm:spPr/>
      <dgm:t>
        <a:bodyPr/>
        <a:lstStyle/>
        <a:p>
          <a:endParaRPr lang="en-US"/>
        </a:p>
      </dgm:t>
    </dgm:pt>
    <dgm:pt modelId="{42ECDAFE-3564-498F-BB25-2384A55269B0}" type="pres">
      <dgm:prSet presAssocID="{CDEF54C5-D011-41BD-A375-8EE272F949B4}" presName="accentRepeatNode" presStyleLbl="solidFgAcc1" presStyleIdx="1" presStyleCnt="4"/>
      <dgm:spPr/>
      <dgm:t>
        <a:bodyPr/>
        <a:lstStyle/>
        <a:p>
          <a:endParaRPr lang="en-US"/>
        </a:p>
      </dgm:t>
    </dgm:pt>
    <dgm:pt modelId="{5D881B36-695C-4CC9-AFF7-01C3F12F0119}" type="pres">
      <dgm:prSet presAssocID="{CE37D2D2-6D39-41D9-9B0F-BFCD8F13F763}" presName="text_3" presStyleLbl="node1" presStyleIdx="2" presStyleCnt="4">
        <dgm:presLayoutVars>
          <dgm:bulletEnabled val="1"/>
        </dgm:presLayoutVars>
      </dgm:prSet>
      <dgm:spPr/>
      <dgm:t>
        <a:bodyPr/>
        <a:lstStyle/>
        <a:p>
          <a:endParaRPr lang="en-US"/>
        </a:p>
      </dgm:t>
    </dgm:pt>
    <dgm:pt modelId="{47D6C0ED-0258-44EB-8D95-32A66F59CC40}" type="pres">
      <dgm:prSet presAssocID="{CE37D2D2-6D39-41D9-9B0F-BFCD8F13F763}" presName="accent_3" presStyleCnt="0"/>
      <dgm:spPr/>
      <dgm:t>
        <a:bodyPr/>
        <a:lstStyle/>
        <a:p>
          <a:endParaRPr lang="en-US"/>
        </a:p>
      </dgm:t>
    </dgm:pt>
    <dgm:pt modelId="{832F304E-240F-499A-BFAE-48EA3A4BE801}" type="pres">
      <dgm:prSet presAssocID="{CE37D2D2-6D39-41D9-9B0F-BFCD8F13F763}" presName="accentRepeatNode" presStyleLbl="solidFgAcc1" presStyleIdx="2" presStyleCnt="4"/>
      <dgm:spPr/>
      <dgm:t>
        <a:bodyPr/>
        <a:lstStyle/>
        <a:p>
          <a:endParaRPr lang="en-US"/>
        </a:p>
      </dgm:t>
    </dgm:pt>
    <dgm:pt modelId="{B98DB8AE-CF32-40EB-A4A8-AA7E2849CBC7}" type="pres">
      <dgm:prSet presAssocID="{A3949A03-5E8A-49EB-A87D-96DF3C2C920D}" presName="text_4" presStyleLbl="node1" presStyleIdx="3" presStyleCnt="4">
        <dgm:presLayoutVars>
          <dgm:bulletEnabled val="1"/>
        </dgm:presLayoutVars>
      </dgm:prSet>
      <dgm:spPr/>
      <dgm:t>
        <a:bodyPr/>
        <a:lstStyle/>
        <a:p>
          <a:endParaRPr lang="en-US"/>
        </a:p>
      </dgm:t>
    </dgm:pt>
    <dgm:pt modelId="{CB6565E1-069E-4ADD-B7B1-FDFDB8C91DFA}" type="pres">
      <dgm:prSet presAssocID="{A3949A03-5E8A-49EB-A87D-96DF3C2C920D}" presName="accent_4" presStyleCnt="0"/>
      <dgm:spPr/>
      <dgm:t>
        <a:bodyPr/>
        <a:lstStyle/>
        <a:p>
          <a:endParaRPr lang="en-US"/>
        </a:p>
      </dgm:t>
    </dgm:pt>
    <dgm:pt modelId="{5517EB0D-4A20-412A-B4B9-CADF396A8AE5}" type="pres">
      <dgm:prSet presAssocID="{A3949A03-5E8A-49EB-A87D-96DF3C2C920D}" presName="accentRepeatNode" presStyleLbl="solidFgAcc1" presStyleIdx="3" presStyleCnt="4"/>
      <dgm:spPr/>
      <dgm:t>
        <a:bodyPr/>
        <a:lstStyle/>
        <a:p>
          <a:endParaRPr lang="en-US"/>
        </a:p>
      </dgm:t>
    </dgm:pt>
  </dgm:ptLst>
  <dgm:cxnLst>
    <dgm:cxn modelId="{237CAF30-E06D-4287-9206-D793F21047E7}" type="presOf" srcId="{9A03F5E0-59FC-4638-954D-82A8EE843F8E}" destId="{9C4470CA-EBE5-4A6E-A1F0-6A0E422D488A}" srcOrd="0" destOrd="0" presId="urn:microsoft.com/office/officeart/2008/layout/VerticalCurvedList"/>
    <dgm:cxn modelId="{218C13D9-6F36-47DD-B1D8-815E4C1E448E}" srcId="{CD3636ED-17D3-41C9-B598-42F9B98CE140}" destId="{CDEF54C5-D011-41BD-A375-8EE272F949B4}" srcOrd="1" destOrd="0" parTransId="{E1D3936E-3FC2-42B6-9E3E-C837DA556280}" sibTransId="{3D0820CE-D4F1-43EC-BBC4-E239EC158849}"/>
    <dgm:cxn modelId="{72D74BD6-5041-40C1-93AB-380AAD0EB665}" type="presOf" srcId="{CE37D2D2-6D39-41D9-9B0F-BFCD8F13F763}" destId="{5D881B36-695C-4CC9-AFF7-01C3F12F0119}" srcOrd="0" destOrd="0" presId="urn:microsoft.com/office/officeart/2008/layout/VerticalCurvedList"/>
    <dgm:cxn modelId="{47100B1B-C4C4-41DD-863E-EF63D3C748C7}" srcId="{CD3636ED-17D3-41C9-B598-42F9B98CE140}" destId="{A3949A03-5E8A-49EB-A87D-96DF3C2C920D}" srcOrd="3" destOrd="0" parTransId="{F2CC2C59-B397-4C2E-8878-63A7417A0C8E}" sibTransId="{B35CA648-2B69-45AD-9734-D9573D94BE2D}"/>
    <dgm:cxn modelId="{91EAE460-29A5-45B9-A8B4-E979B55B13F3}" type="presOf" srcId="{673EAD17-F74B-4FCB-BB25-FEF48BBCCA3F}" destId="{432A93CF-5425-457B-96C4-8E87880AA418}" srcOrd="0" destOrd="0" presId="urn:microsoft.com/office/officeart/2008/layout/VerticalCurvedList"/>
    <dgm:cxn modelId="{4068DF02-CC85-41C2-9296-AF8A95670011}" type="presOf" srcId="{CDEF54C5-D011-41BD-A375-8EE272F949B4}" destId="{0C7955C9-86F3-4555-9E42-355AFA92BB1D}" srcOrd="0" destOrd="0" presId="urn:microsoft.com/office/officeart/2008/layout/VerticalCurvedList"/>
    <dgm:cxn modelId="{C7FDBFFB-C63A-4DB8-A6A8-35445E90CAF8}" srcId="{CD3636ED-17D3-41C9-B598-42F9B98CE140}" destId="{9A03F5E0-59FC-4638-954D-82A8EE843F8E}" srcOrd="0" destOrd="0" parTransId="{FAF7781E-A39E-48D2-A99D-FF4840D35D66}" sibTransId="{673EAD17-F74B-4FCB-BB25-FEF48BBCCA3F}"/>
    <dgm:cxn modelId="{762C285F-95A0-4F56-AA15-147B13D6E7F3}" srcId="{CD3636ED-17D3-41C9-B598-42F9B98CE140}" destId="{CE37D2D2-6D39-41D9-9B0F-BFCD8F13F763}" srcOrd="2" destOrd="0" parTransId="{4F242A5D-536E-4F16-A699-F865FAEA02C3}" sibTransId="{ACC188E2-5519-47ED-998D-785E58EC7538}"/>
    <dgm:cxn modelId="{EEC1B3EA-3621-4F36-AEF0-7828BA65D112}" type="presOf" srcId="{A3949A03-5E8A-49EB-A87D-96DF3C2C920D}" destId="{B98DB8AE-CF32-40EB-A4A8-AA7E2849CBC7}" srcOrd="0" destOrd="0" presId="urn:microsoft.com/office/officeart/2008/layout/VerticalCurvedList"/>
    <dgm:cxn modelId="{517A882C-623F-4677-8454-7181794F3E5A}" type="presOf" srcId="{CD3636ED-17D3-41C9-B598-42F9B98CE140}" destId="{1574AD8D-27F4-40AB-B026-48E40CB308BF}" srcOrd="0" destOrd="0" presId="urn:microsoft.com/office/officeart/2008/layout/VerticalCurvedList"/>
    <dgm:cxn modelId="{0411BD6D-FDF8-4494-8C0F-038702E24074}" type="presParOf" srcId="{1574AD8D-27F4-40AB-B026-48E40CB308BF}" destId="{21A77CCC-D0F0-49BA-B843-9437F54EAC36}" srcOrd="0" destOrd="0" presId="urn:microsoft.com/office/officeart/2008/layout/VerticalCurvedList"/>
    <dgm:cxn modelId="{69F146ED-8397-46BE-AB9E-A59B6E3F074E}" type="presParOf" srcId="{21A77CCC-D0F0-49BA-B843-9437F54EAC36}" destId="{336331DC-6CBF-4FDC-BD4F-6469BD94473F}" srcOrd="0" destOrd="0" presId="urn:microsoft.com/office/officeart/2008/layout/VerticalCurvedList"/>
    <dgm:cxn modelId="{0C381A1C-060C-4B11-8930-A081DC3CFA07}" type="presParOf" srcId="{336331DC-6CBF-4FDC-BD4F-6469BD94473F}" destId="{1560E7DD-CC7D-4846-BA97-D119B92ACF66}" srcOrd="0" destOrd="0" presId="urn:microsoft.com/office/officeart/2008/layout/VerticalCurvedList"/>
    <dgm:cxn modelId="{E1BF76F3-56F3-488E-AEC2-9AF5F3A518C8}" type="presParOf" srcId="{336331DC-6CBF-4FDC-BD4F-6469BD94473F}" destId="{432A93CF-5425-457B-96C4-8E87880AA418}" srcOrd="1" destOrd="0" presId="urn:microsoft.com/office/officeart/2008/layout/VerticalCurvedList"/>
    <dgm:cxn modelId="{F481D7A7-5454-406B-9BAC-CE497F15105F}" type="presParOf" srcId="{336331DC-6CBF-4FDC-BD4F-6469BD94473F}" destId="{0EBEAB9A-C6B3-4F6E-BA22-4188773D39A4}" srcOrd="2" destOrd="0" presId="urn:microsoft.com/office/officeart/2008/layout/VerticalCurvedList"/>
    <dgm:cxn modelId="{83660CAA-27A7-4CE4-AA4D-A8EC458A6B86}" type="presParOf" srcId="{336331DC-6CBF-4FDC-BD4F-6469BD94473F}" destId="{4B80F359-61F8-47FF-B65E-419EC47849CF}" srcOrd="3" destOrd="0" presId="urn:microsoft.com/office/officeart/2008/layout/VerticalCurvedList"/>
    <dgm:cxn modelId="{71720075-E2B8-4A45-9FAE-7A552FF14A34}" type="presParOf" srcId="{21A77CCC-D0F0-49BA-B843-9437F54EAC36}" destId="{9C4470CA-EBE5-4A6E-A1F0-6A0E422D488A}" srcOrd="1" destOrd="0" presId="urn:microsoft.com/office/officeart/2008/layout/VerticalCurvedList"/>
    <dgm:cxn modelId="{7A57D88A-670D-4BF3-9BC0-019AF7954461}" type="presParOf" srcId="{21A77CCC-D0F0-49BA-B843-9437F54EAC36}" destId="{11AC3730-BAA1-405B-A3AA-8C1533C7DB50}" srcOrd="2" destOrd="0" presId="urn:microsoft.com/office/officeart/2008/layout/VerticalCurvedList"/>
    <dgm:cxn modelId="{840ED2C1-027C-4266-984D-DA2D98119778}" type="presParOf" srcId="{11AC3730-BAA1-405B-A3AA-8C1533C7DB50}" destId="{2DED0F11-2E5F-4A9D-8DED-D134245A5529}" srcOrd="0" destOrd="0" presId="urn:microsoft.com/office/officeart/2008/layout/VerticalCurvedList"/>
    <dgm:cxn modelId="{FF4AD8F9-59D9-486E-A9A7-68E9D31F63EA}" type="presParOf" srcId="{21A77CCC-D0F0-49BA-B843-9437F54EAC36}" destId="{0C7955C9-86F3-4555-9E42-355AFA92BB1D}" srcOrd="3" destOrd="0" presId="urn:microsoft.com/office/officeart/2008/layout/VerticalCurvedList"/>
    <dgm:cxn modelId="{860677B8-862D-4E2C-86B3-CA9325C18A80}" type="presParOf" srcId="{21A77CCC-D0F0-49BA-B843-9437F54EAC36}" destId="{B1F2D1CD-93AF-47F9-9433-5EC186A486D8}" srcOrd="4" destOrd="0" presId="urn:microsoft.com/office/officeart/2008/layout/VerticalCurvedList"/>
    <dgm:cxn modelId="{A8E28CC9-6C63-42A0-9271-82493A834B1B}" type="presParOf" srcId="{B1F2D1CD-93AF-47F9-9433-5EC186A486D8}" destId="{42ECDAFE-3564-498F-BB25-2384A55269B0}" srcOrd="0" destOrd="0" presId="urn:microsoft.com/office/officeart/2008/layout/VerticalCurvedList"/>
    <dgm:cxn modelId="{29311829-F2FF-4F3E-B977-63A18490B70A}" type="presParOf" srcId="{21A77CCC-D0F0-49BA-B843-9437F54EAC36}" destId="{5D881B36-695C-4CC9-AFF7-01C3F12F0119}" srcOrd="5" destOrd="0" presId="urn:microsoft.com/office/officeart/2008/layout/VerticalCurvedList"/>
    <dgm:cxn modelId="{3D1819DF-B0A8-4C1A-A8E1-3A765CF1B364}" type="presParOf" srcId="{21A77CCC-D0F0-49BA-B843-9437F54EAC36}" destId="{47D6C0ED-0258-44EB-8D95-32A66F59CC40}" srcOrd="6" destOrd="0" presId="urn:microsoft.com/office/officeart/2008/layout/VerticalCurvedList"/>
    <dgm:cxn modelId="{EA62CD66-2276-4264-BDB1-A553A60F1816}" type="presParOf" srcId="{47D6C0ED-0258-44EB-8D95-32A66F59CC40}" destId="{832F304E-240F-499A-BFAE-48EA3A4BE801}" srcOrd="0" destOrd="0" presId="urn:microsoft.com/office/officeart/2008/layout/VerticalCurvedList"/>
    <dgm:cxn modelId="{68B03035-F5EA-4A36-8D3A-E04E0F58705D}" type="presParOf" srcId="{21A77CCC-D0F0-49BA-B843-9437F54EAC36}" destId="{B98DB8AE-CF32-40EB-A4A8-AA7E2849CBC7}" srcOrd="7" destOrd="0" presId="urn:microsoft.com/office/officeart/2008/layout/VerticalCurvedList"/>
    <dgm:cxn modelId="{3BCBC7F6-AD0C-47DE-A03D-D99960EE0CE2}" type="presParOf" srcId="{21A77CCC-D0F0-49BA-B843-9437F54EAC36}" destId="{CB6565E1-069E-4ADD-B7B1-FDFDB8C91DFA}" srcOrd="8" destOrd="0" presId="urn:microsoft.com/office/officeart/2008/layout/VerticalCurvedList"/>
    <dgm:cxn modelId="{4786403B-86F7-4BF3-AF82-BBFC98FE0F21}" type="presParOf" srcId="{CB6565E1-069E-4ADD-B7B1-FDFDB8C91DFA}" destId="{5517EB0D-4A20-412A-B4B9-CADF396A8A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FD973-2493-44AD-8807-39CE647766BF}"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4CCB0AB0-B369-4702-9113-D09B157BCC34}">
      <dgm:prSet phldrT="[Text]"/>
      <dgm:spPr/>
      <dgm:t>
        <a:bodyPr/>
        <a:lstStyle/>
        <a:p>
          <a:r>
            <a:rPr lang="en-US" dirty="0" smtClean="0"/>
            <a:t>You do</a:t>
          </a:r>
          <a:endParaRPr lang="en-US" dirty="0"/>
        </a:p>
      </dgm:t>
    </dgm:pt>
    <dgm:pt modelId="{AC144D40-A0BE-4110-B857-CF4E22C3D439}" type="parTrans" cxnId="{20EDFC9C-6151-4043-BA8F-898E56D95C9B}">
      <dgm:prSet/>
      <dgm:spPr/>
      <dgm:t>
        <a:bodyPr/>
        <a:lstStyle/>
        <a:p>
          <a:endParaRPr lang="en-US"/>
        </a:p>
      </dgm:t>
    </dgm:pt>
    <dgm:pt modelId="{1DCDB9A5-CC0A-4A72-B0BF-C7B97429E108}" type="sibTrans" cxnId="{20EDFC9C-6151-4043-BA8F-898E56D95C9B}">
      <dgm:prSet/>
      <dgm:spPr/>
      <dgm:t>
        <a:bodyPr/>
        <a:lstStyle/>
        <a:p>
          <a:endParaRPr lang="en-US"/>
        </a:p>
      </dgm:t>
    </dgm:pt>
    <dgm:pt modelId="{CC809353-AEB0-4D8B-B4C7-ADBBF869CF71}">
      <dgm:prSet phldrT="[Text]"/>
      <dgm:spPr/>
      <dgm:t>
        <a:bodyPr/>
        <a:lstStyle/>
        <a:p>
          <a:r>
            <a:rPr lang="en-US" dirty="0" smtClean="0"/>
            <a:t>Need strong quality  control </a:t>
          </a:r>
          <a:endParaRPr lang="en-US" dirty="0"/>
        </a:p>
      </dgm:t>
    </dgm:pt>
    <dgm:pt modelId="{D2C5C496-CC3F-48C5-8115-9C4D0D084C0D}" type="parTrans" cxnId="{DB415F46-627D-49B5-97C3-20F93F126FEB}">
      <dgm:prSet/>
      <dgm:spPr/>
      <dgm:t>
        <a:bodyPr/>
        <a:lstStyle/>
        <a:p>
          <a:endParaRPr lang="en-US"/>
        </a:p>
      </dgm:t>
    </dgm:pt>
    <dgm:pt modelId="{B84D61BB-6494-447F-8D5A-5C28A66225DB}" type="sibTrans" cxnId="{DB415F46-627D-49B5-97C3-20F93F126FEB}">
      <dgm:prSet/>
      <dgm:spPr/>
      <dgm:t>
        <a:bodyPr/>
        <a:lstStyle/>
        <a:p>
          <a:endParaRPr lang="en-US"/>
        </a:p>
      </dgm:t>
    </dgm:pt>
    <dgm:pt modelId="{505E892F-B960-4588-AF79-DFE2D7AB0511}">
      <dgm:prSet phldrT="[Text]"/>
      <dgm:spPr/>
      <dgm:t>
        <a:bodyPr/>
        <a:lstStyle/>
        <a:p>
          <a:r>
            <a:rPr lang="en-US" dirty="0" smtClean="0"/>
            <a:t>Outreach is larger</a:t>
          </a:r>
          <a:endParaRPr lang="en-US" dirty="0"/>
        </a:p>
      </dgm:t>
    </dgm:pt>
    <dgm:pt modelId="{D4D50175-F437-4D1D-9464-2A70D16DD23E}" type="parTrans" cxnId="{886D3C97-F727-41A8-8E37-2820D19C2EAD}">
      <dgm:prSet/>
      <dgm:spPr/>
      <dgm:t>
        <a:bodyPr/>
        <a:lstStyle/>
        <a:p>
          <a:endParaRPr lang="en-US"/>
        </a:p>
      </dgm:t>
    </dgm:pt>
    <dgm:pt modelId="{D51586C7-8E30-43F5-BBA2-6192BAA0B837}" type="sibTrans" cxnId="{886D3C97-F727-41A8-8E37-2820D19C2EAD}">
      <dgm:prSet/>
      <dgm:spPr/>
      <dgm:t>
        <a:bodyPr/>
        <a:lstStyle/>
        <a:p>
          <a:endParaRPr lang="en-US"/>
        </a:p>
      </dgm:t>
    </dgm:pt>
    <dgm:pt modelId="{3EAA0764-B7D4-41E0-B807-E93E8056C8AC}">
      <dgm:prSet phldrT="[Text]"/>
      <dgm:spPr/>
      <dgm:t>
        <a:bodyPr/>
        <a:lstStyle/>
        <a:p>
          <a:r>
            <a:rPr lang="en-US" dirty="0" smtClean="0"/>
            <a:t>TOT</a:t>
          </a:r>
          <a:endParaRPr lang="en-US" dirty="0"/>
        </a:p>
      </dgm:t>
    </dgm:pt>
    <dgm:pt modelId="{1347B315-273D-46A4-95E2-ACA12CBC5332}" type="parTrans" cxnId="{2B7FFE26-2C99-4C11-8028-5CE236CC6150}">
      <dgm:prSet/>
      <dgm:spPr/>
      <dgm:t>
        <a:bodyPr/>
        <a:lstStyle/>
        <a:p>
          <a:endParaRPr lang="en-US"/>
        </a:p>
      </dgm:t>
    </dgm:pt>
    <dgm:pt modelId="{1EFF564F-BBD2-4F66-AC5B-DA71B603E1B4}" type="sibTrans" cxnId="{2B7FFE26-2C99-4C11-8028-5CE236CC6150}">
      <dgm:prSet/>
      <dgm:spPr/>
      <dgm:t>
        <a:bodyPr/>
        <a:lstStyle/>
        <a:p>
          <a:endParaRPr lang="en-US"/>
        </a:p>
      </dgm:t>
    </dgm:pt>
    <dgm:pt modelId="{A4773E30-98BC-48BF-AB22-38F8C2B1E677}">
      <dgm:prSet phldrT="[Text]"/>
      <dgm:spPr/>
      <dgm:t>
        <a:bodyPr/>
        <a:lstStyle/>
        <a:p>
          <a:r>
            <a:rPr lang="en-US" dirty="0" smtClean="0"/>
            <a:t>Needs strong system of training, certifying, monitoring and quality control</a:t>
          </a:r>
          <a:endParaRPr lang="en-US" dirty="0"/>
        </a:p>
      </dgm:t>
    </dgm:pt>
    <dgm:pt modelId="{4303FBB2-C10A-4CC5-B3D6-E70077F4AF1E}" type="parTrans" cxnId="{C389A411-89D5-4FD8-86A7-1978F316238B}">
      <dgm:prSet/>
      <dgm:spPr/>
      <dgm:t>
        <a:bodyPr/>
        <a:lstStyle/>
        <a:p>
          <a:endParaRPr lang="en-US"/>
        </a:p>
      </dgm:t>
    </dgm:pt>
    <dgm:pt modelId="{BF44ADD1-BD88-4342-8E38-3C7639B417F0}" type="sibTrans" cxnId="{C389A411-89D5-4FD8-86A7-1978F316238B}">
      <dgm:prSet/>
      <dgm:spPr/>
      <dgm:t>
        <a:bodyPr/>
        <a:lstStyle/>
        <a:p>
          <a:endParaRPr lang="en-US"/>
        </a:p>
      </dgm:t>
    </dgm:pt>
    <dgm:pt modelId="{FCFE0E6C-5954-4B63-8850-5DD39B93D079}">
      <dgm:prSet phldrT="[Text]"/>
      <dgm:spPr/>
      <dgm:t>
        <a:bodyPr/>
        <a:lstStyle/>
        <a:p>
          <a:r>
            <a:rPr lang="en-US" dirty="0" smtClean="0"/>
            <a:t>Outreach is the maximum</a:t>
          </a:r>
          <a:endParaRPr lang="en-US" dirty="0"/>
        </a:p>
      </dgm:t>
    </dgm:pt>
    <dgm:pt modelId="{69077C88-AD54-4905-8532-5FF701210535}" type="parTrans" cxnId="{DC017700-7663-47F5-A606-537922161445}">
      <dgm:prSet/>
      <dgm:spPr/>
      <dgm:t>
        <a:bodyPr/>
        <a:lstStyle/>
        <a:p>
          <a:endParaRPr lang="en-US"/>
        </a:p>
      </dgm:t>
    </dgm:pt>
    <dgm:pt modelId="{4752F999-BD7F-4424-AF88-20A6B17DF5A7}" type="sibTrans" cxnId="{DC017700-7663-47F5-A606-537922161445}">
      <dgm:prSet/>
      <dgm:spPr/>
      <dgm:t>
        <a:bodyPr/>
        <a:lstStyle/>
        <a:p>
          <a:endParaRPr lang="en-US"/>
        </a:p>
      </dgm:t>
    </dgm:pt>
    <dgm:pt modelId="{FEFD21CA-0AED-43C8-9B12-C223D1AB9FE8}">
      <dgm:prSet phldrT="[Text]"/>
      <dgm:spPr/>
      <dgm:t>
        <a:bodyPr/>
        <a:lstStyle/>
        <a:p>
          <a:r>
            <a:rPr lang="en-US" dirty="0" smtClean="0"/>
            <a:t>Outsource</a:t>
          </a:r>
          <a:endParaRPr lang="en-US" dirty="0"/>
        </a:p>
      </dgm:t>
    </dgm:pt>
    <dgm:pt modelId="{04195AA3-6678-4B56-BA15-A61072252596}" type="sibTrans" cxnId="{97BEB1E6-FF10-40C1-9D05-1BDC49A33150}">
      <dgm:prSet/>
      <dgm:spPr/>
      <dgm:t>
        <a:bodyPr/>
        <a:lstStyle/>
        <a:p>
          <a:endParaRPr lang="en-US"/>
        </a:p>
      </dgm:t>
    </dgm:pt>
    <dgm:pt modelId="{2110A334-6B31-4817-BAAF-017F85FA0653}" type="parTrans" cxnId="{97BEB1E6-FF10-40C1-9D05-1BDC49A33150}">
      <dgm:prSet/>
      <dgm:spPr/>
      <dgm:t>
        <a:bodyPr/>
        <a:lstStyle/>
        <a:p>
          <a:endParaRPr lang="en-US"/>
        </a:p>
      </dgm:t>
    </dgm:pt>
    <dgm:pt modelId="{F0C27E56-7A7C-428F-AE7D-7BCF44C72EDD}">
      <dgm:prSet phldrT="[Text]"/>
      <dgm:spPr/>
      <dgm:t>
        <a:bodyPr/>
        <a:lstStyle/>
        <a:p>
          <a:r>
            <a:rPr lang="en-US" dirty="0" smtClean="0"/>
            <a:t>Outreach is the lowest</a:t>
          </a:r>
          <a:endParaRPr lang="en-US" dirty="0"/>
        </a:p>
      </dgm:t>
    </dgm:pt>
    <dgm:pt modelId="{55833C06-FFF0-4F86-9E60-013E5FCC5E1C}" type="sibTrans" cxnId="{3040DEE0-FE14-447D-B901-8D0CF32E3DD4}">
      <dgm:prSet/>
      <dgm:spPr/>
      <dgm:t>
        <a:bodyPr/>
        <a:lstStyle/>
        <a:p>
          <a:endParaRPr lang="en-US"/>
        </a:p>
      </dgm:t>
    </dgm:pt>
    <dgm:pt modelId="{EA9FF770-0CEB-44E2-ACED-E15C69641D4A}" type="parTrans" cxnId="{3040DEE0-FE14-447D-B901-8D0CF32E3DD4}">
      <dgm:prSet/>
      <dgm:spPr/>
      <dgm:t>
        <a:bodyPr/>
        <a:lstStyle/>
        <a:p>
          <a:endParaRPr lang="en-US"/>
        </a:p>
      </dgm:t>
    </dgm:pt>
    <dgm:pt modelId="{C40E43CC-687C-4FC9-85FE-BCFB665281C0}">
      <dgm:prSet phldrT="[Text]"/>
      <dgm:spPr/>
      <dgm:t>
        <a:bodyPr/>
        <a:lstStyle/>
        <a:p>
          <a:r>
            <a:rPr lang="en-US" dirty="0" smtClean="0"/>
            <a:t>At first times</a:t>
          </a:r>
          <a:endParaRPr lang="en-US" dirty="0"/>
        </a:p>
      </dgm:t>
    </dgm:pt>
    <dgm:pt modelId="{AA462FB7-2C0F-4CD2-B4FB-97203E8AFA97}" type="sibTrans" cxnId="{86EE31F1-C911-4B9E-A683-BF01E3A84059}">
      <dgm:prSet/>
      <dgm:spPr/>
      <dgm:t>
        <a:bodyPr/>
        <a:lstStyle/>
        <a:p>
          <a:endParaRPr lang="en-US"/>
        </a:p>
      </dgm:t>
    </dgm:pt>
    <dgm:pt modelId="{7E660403-C8F5-46E8-9EBC-219F8F514B97}" type="parTrans" cxnId="{86EE31F1-C911-4B9E-A683-BF01E3A84059}">
      <dgm:prSet/>
      <dgm:spPr/>
      <dgm:t>
        <a:bodyPr/>
        <a:lstStyle/>
        <a:p>
          <a:endParaRPr lang="en-US"/>
        </a:p>
      </dgm:t>
    </dgm:pt>
    <dgm:pt modelId="{962532D6-C744-4B1F-BE72-C9687F48ACD5}">
      <dgm:prSet phldrT="[Text]"/>
      <dgm:spPr/>
      <dgm:t>
        <a:bodyPr/>
        <a:lstStyle/>
        <a:p>
          <a:r>
            <a:rPr lang="en-US" dirty="0" smtClean="0"/>
            <a:t>PPP/SPV</a:t>
          </a:r>
          <a:endParaRPr lang="en-US" dirty="0"/>
        </a:p>
      </dgm:t>
    </dgm:pt>
    <dgm:pt modelId="{5316012E-8F7A-4DD0-8EF6-03ACB86647A8}" type="parTrans" cxnId="{8DB8C2DB-E8CE-4FA3-AA9D-51FCB7F56167}">
      <dgm:prSet/>
      <dgm:spPr/>
      <dgm:t>
        <a:bodyPr/>
        <a:lstStyle/>
        <a:p>
          <a:endParaRPr lang="en-US"/>
        </a:p>
      </dgm:t>
    </dgm:pt>
    <dgm:pt modelId="{49791AE6-844F-47C6-A03E-2ED6955D2287}" type="sibTrans" cxnId="{8DB8C2DB-E8CE-4FA3-AA9D-51FCB7F56167}">
      <dgm:prSet/>
      <dgm:spPr/>
      <dgm:t>
        <a:bodyPr/>
        <a:lstStyle/>
        <a:p>
          <a:endParaRPr lang="en-US"/>
        </a:p>
      </dgm:t>
    </dgm:pt>
    <dgm:pt modelId="{8EFD2EB7-1834-48A5-849B-0219D91585B8}">
      <dgm:prSet phldrT="[Text]"/>
      <dgm:spPr/>
      <dgm:t>
        <a:bodyPr/>
        <a:lstStyle/>
        <a:p>
          <a:r>
            <a:rPr lang="en-US" dirty="0" smtClean="0"/>
            <a:t>Special purpose vehicle is created (SPV)</a:t>
          </a:r>
          <a:endParaRPr lang="en-US" dirty="0"/>
        </a:p>
      </dgm:t>
    </dgm:pt>
    <dgm:pt modelId="{2E2A7A28-A6A5-4587-8385-7E2DA82F75A9}" type="parTrans" cxnId="{891AF38B-8A4D-4F1A-8937-F1DA20746DE6}">
      <dgm:prSet/>
      <dgm:spPr/>
      <dgm:t>
        <a:bodyPr/>
        <a:lstStyle/>
        <a:p>
          <a:endParaRPr lang="en-US"/>
        </a:p>
      </dgm:t>
    </dgm:pt>
    <dgm:pt modelId="{61E3670D-FA17-4190-B294-E254C2915C88}" type="sibTrans" cxnId="{891AF38B-8A4D-4F1A-8937-F1DA20746DE6}">
      <dgm:prSet/>
      <dgm:spPr/>
      <dgm:t>
        <a:bodyPr/>
        <a:lstStyle/>
        <a:p>
          <a:endParaRPr lang="en-US"/>
        </a:p>
      </dgm:t>
    </dgm:pt>
    <dgm:pt modelId="{B492A23C-FD28-46E8-81BE-5FE0C09F8890}">
      <dgm:prSet phldrT="[Text]"/>
      <dgm:spPr/>
      <dgm:t>
        <a:bodyPr/>
        <a:lstStyle/>
        <a:p>
          <a:r>
            <a:rPr lang="en-US" dirty="0" smtClean="0"/>
            <a:t>new in FE</a:t>
          </a:r>
          <a:endParaRPr lang="en-US" dirty="0"/>
        </a:p>
      </dgm:t>
    </dgm:pt>
    <dgm:pt modelId="{1E2C9B9B-69B5-42D8-B190-6A3499C56733}" type="parTrans" cxnId="{CF50F940-141B-4F84-BF17-601C0AD940BF}">
      <dgm:prSet/>
      <dgm:spPr/>
      <dgm:t>
        <a:bodyPr/>
        <a:lstStyle/>
        <a:p>
          <a:endParaRPr lang="en-US"/>
        </a:p>
      </dgm:t>
    </dgm:pt>
    <dgm:pt modelId="{D98DCC92-2D83-4871-B067-0001E7C2821D}" type="sibTrans" cxnId="{CF50F940-141B-4F84-BF17-601C0AD940BF}">
      <dgm:prSet/>
      <dgm:spPr/>
      <dgm:t>
        <a:bodyPr/>
        <a:lstStyle/>
        <a:p>
          <a:endParaRPr lang="en-US"/>
        </a:p>
      </dgm:t>
    </dgm:pt>
    <dgm:pt modelId="{F263ECB4-EF82-4149-B28D-E31D86533B63}">
      <dgm:prSet phldrT="[Text]"/>
      <dgm:spPr/>
      <dgm:t>
        <a:bodyPr/>
        <a:lstStyle/>
        <a:p>
          <a:endParaRPr lang="en-US" dirty="0"/>
        </a:p>
      </dgm:t>
    </dgm:pt>
    <dgm:pt modelId="{BFFEA262-E144-40CD-B8C7-94DE0B8596E9}" type="parTrans" cxnId="{423EA483-4428-42B6-9020-96DA5AABE98F}">
      <dgm:prSet/>
      <dgm:spPr/>
      <dgm:t>
        <a:bodyPr/>
        <a:lstStyle/>
        <a:p>
          <a:endParaRPr lang="en-US"/>
        </a:p>
      </dgm:t>
    </dgm:pt>
    <dgm:pt modelId="{A2CE877E-BAED-4F72-9F8F-FC902AFA40C2}" type="sibTrans" cxnId="{423EA483-4428-42B6-9020-96DA5AABE98F}">
      <dgm:prSet/>
      <dgm:spPr/>
      <dgm:t>
        <a:bodyPr/>
        <a:lstStyle/>
        <a:p>
          <a:endParaRPr lang="en-US"/>
        </a:p>
      </dgm:t>
    </dgm:pt>
    <dgm:pt modelId="{2B40EF68-DB09-44D4-87B6-DB1BC4D4B45F}">
      <dgm:prSet phldrT="[Text]"/>
      <dgm:spPr/>
      <dgm:t>
        <a:bodyPr/>
        <a:lstStyle/>
        <a:p>
          <a:r>
            <a:rPr lang="en-US" dirty="0" smtClean="0"/>
            <a:t>Long-term</a:t>
          </a:r>
          <a:endParaRPr lang="en-US" dirty="0"/>
        </a:p>
      </dgm:t>
    </dgm:pt>
    <dgm:pt modelId="{A699A0E6-914E-49E8-B699-8EE6F91648CB}" type="parTrans" cxnId="{4726AE19-52F5-46CD-82A0-7B9BCF90C9D4}">
      <dgm:prSet/>
      <dgm:spPr/>
      <dgm:t>
        <a:bodyPr/>
        <a:lstStyle/>
        <a:p>
          <a:endParaRPr lang="en-US"/>
        </a:p>
      </dgm:t>
    </dgm:pt>
    <dgm:pt modelId="{39F338DD-0D0B-4040-964D-C5378D5A9885}" type="sibTrans" cxnId="{4726AE19-52F5-46CD-82A0-7B9BCF90C9D4}">
      <dgm:prSet/>
      <dgm:spPr/>
      <dgm:t>
        <a:bodyPr/>
        <a:lstStyle/>
        <a:p>
          <a:endParaRPr lang="en-US"/>
        </a:p>
      </dgm:t>
    </dgm:pt>
    <dgm:pt modelId="{A395789D-4940-47AF-B477-772254B33AA1}">
      <dgm:prSet phldrT="[Text]"/>
      <dgm:spPr/>
      <dgm:t>
        <a:bodyPr/>
        <a:lstStyle/>
        <a:p>
          <a:r>
            <a:rPr lang="en-US" dirty="0" smtClean="0"/>
            <a:t>Short-term</a:t>
          </a:r>
          <a:endParaRPr lang="en-US" dirty="0"/>
        </a:p>
      </dgm:t>
    </dgm:pt>
    <dgm:pt modelId="{BFCBF20D-583A-42D3-BC0D-13592FF08190}" type="sibTrans" cxnId="{E6ED21BC-E543-46DA-BC5F-628FA8B1ACAB}">
      <dgm:prSet/>
      <dgm:spPr/>
      <dgm:t>
        <a:bodyPr/>
        <a:lstStyle/>
        <a:p>
          <a:endParaRPr lang="en-US"/>
        </a:p>
      </dgm:t>
    </dgm:pt>
    <dgm:pt modelId="{4E50BD0B-D748-41FF-B504-6F219B84A1A5}" type="parTrans" cxnId="{E6ED21BC-E543-46DA-BC5F-628FA8B1ACAB}">
      <dgm:prSet/>
      <dgm:spPr/>
      <dgm:t>
        <a:bodyPr/>
        <a:lstStyle/>
        <a:p>
          <a:endParaRPr lang="en-US"/>
        </a:p>
      </dgm:t>
    </dgm:pt>
    <dgm:pt modelId="{7D2CBFDB-30E7-4DB9-BD51-AFE285F3616F}" type="pres">
      <dgm:prSet presAssocID="{025FD973-2493-44AD-8807-39CE647766BF}" presName="Name0" presStyleCnt="0">
        <dgm:presLayoutVars>
          <dgm:dir/>
          <dgm:animLvl val="lvl"/>
          <dgm:resizeHandles val="exact"/>
        </dgm:presLayoutVars>
      </dgm:prSet>
      <dgm:spPr/>
      <dgm:t>
        <a:bodyPr/>
        <a:lstStyle/>
        <a:p>
          <a:endParaRPr lang="en-US"/>
        </a:p>
      </dgm:t>
    </dgm:pt>
    <dgm:pt modelId="{AF97DE61-0386-48B7-ADCC-19A753733259}" type="pres">
      <dgm:prSet presAssocID="{4CCB0AB0-B369-4702-9113-D09B157BCC34}" presName="composite" presStyleCnt="0"/>
      <dgm:spPr/>
    </dgm:pt>
    <dgm:pt modelId="{92AABB3F-02CB-4FF8-8CCB-71FD02047988}" type="pres">
      <dgm:prSet presAssocID="{4CCB0AB0-B369-4702-9113-D09B157BCC34}" presName="parTx" presStyleLbl="alignNode1" presStyleIdx="0" presStyleCnt="4">
        <dgm:presLayoutVars>
          <dgm:chMax val="0"/>
          <dgm:chPref val="0"/>
          <dgm:bulletEnabled val="1"/>
        </dgm:presLayoutVars>
      </dgm:prSet>
      <dgm:spPr/>
      <dgm:t>
        <a:bodyPr/>
        <a:lstStyle/>
        <a:p>
          <a:endParaRPr lang="en-US"/>
        </a:p>
      </dgm:t>
    </dgm:pt>
    <dgm:pt modelId="{DB7EE1A9-7C31-4682-90D8-D693695126AE}" type="pres">
      <dgm:prSet presAssocID="{4CCB0AB0-B369-4702-9113-D09B157BCC34}" presName="desTx" presStyleLbl="alignAccFollowNode1" presStyleIdx="0" presStyleCnt="4">
        <dgm:presLayoutVars>
          <dgm:bulletEnabled val="1"/>
        </dgm:presLayoutVars>
      </dgm:prSet>
      <dgm:spPr/>
      <dgm:t>
        <a:bodyPr/>
        <a:lstStyle/>
        <a:p>
          <a:endParaRPr lang="en-US"/>
        </a:p>
      </dgm:t>
    </dgm:pt>
    <dgm:pt modelId="{7C9AF579-A5D2-4543-916E-5478721FD86C}" type="pres">
      <dgm:prSet presAssocID="{1DCDB9A5-CC0A-4A72-B0BF-C7B97429E108}" presName="space" presStyleCnt="0"/>
      <dgm:spPr/>
    </dgm:pt>
    <dgm:pt modelId="{BA7FDFB4-2DD7-4548-B402-4A6446849CD7}" type="pres">
      <dgm:prSet presAssocID="{3EAA0764-B7D4-41E0-B807-E93E8056C8AC}" presName="composite" presStyleCnt="0"/>
      <dgm:spPr/>
    </dgm:pt>
    <dgm:pt modelId="{9A2A32DF-4277-4B1D-BF64-A8EEF6A6D199}" type="pres">
      <dgm:prSet presAssocID="{3EAA0764-B7D4-41E0-B807-E93E8056C8AC}" presName="parTx" presStyleLbl="alignNode1" presStyleIdx="1" presStyleCnt="4">
        <dgm:presLayoutVars>
          <dgm:chMax val="0"/>
          <dgm:chPref val="0"/>
          <dgm:bulletEnabled val="1"/>
        </dgm:presLayoutVars>
      </dgm:prSet>
      <dgm:spPr/>
      <dgm:t>
        <a:bodyPr/>
        <a:lstStyle/>
        <a:p>
          <a:endParaRPr lang="en-US"/>
        </a:p>
      </dgm:t>
    </dgm:pt>
    <dgm:pt modelId="{51D580B5-8ACC-4D3C-A42E-43C85A83CC3B}" type="pres">
      <dgm:prSet presAssocID="{3EAA0764-B7D4-41E0-B807-E93E8056C8AC}" presName="desTx" presStyleLbl="alignAccFollowNode1" presStyleIdx="1" presStyleCnt="4">
        <dgm:presLayoutVars>
          <dgm:bulletEnabled val="1"/>
        </dgm:presLayoutVars>
      </dgm:prSet>
      <dgm:spPr/>
      <dgm:t>
        <a:bodyPr/>
        <a:lstStyle/>
        <a:p>
          <a:endParaRPr lang="en-US"/>
        </a:p>
      </dgm:t>
    </dgm:pt>
    <dgm:pt modelId="{3080D491-DDDF-4227-9C6A-BC883961A985}" type="pres">
      <dgm:prSet presAssocID="{1EFF564F-BBD2-4F66-AC5B-DA71B603E1B4}" presName="space" presStyleCnt="0"/>
      <dgm:spPr/>
    </dgm:pt>
    <dgm:pt modelId="{7AAD49CC-2478-4448-BC0D-71305990F617}" type="pres">
      <dgm:prSet presAssocID="{FEFD21CA-0AED-43C8-9B12-C223D1AB9FE8}" presName="composite" presStyleCnt="0"/>
      <dgm:spPr/>
    </dgm:pt>
    <dgm:pt modelId="{6AB66982-9B7C-484D-BE61-5D46D44F1AB9}" type="pres">
      <dgm:prSet presAssocID="{FEFD21CA-0AED-43C8-9B12-C223D1AB9FE8}" presName="parTx" presStyleLbl="alignNode1" presStyleIdx="2" presStyleCnt="4">
        <dgm:presLayoutVars>
          <dgm:chMax val="0"/>
          <dgm:chPref val="0"/>
          <dgm:bulletEnabled val="1"/>
        </dgm:presLayoutVars>
      </dgm:prSet>
      <dgm:spPr/>
      <dgm:t>
        <a:bodyPr/>
        <a:lstStyle/>
        <a:p>
          <a:endParaRPr lang="en-US"/>
        </a:p>
      </dgm:t>
    </dgm:pt>
    <dgm:pt modelId="{F6FAF33C-36FD-45BB-9CA0-C88197CA039F}" type="pres">
      <dgm:prSet presAssocID="{FEFD21CA-0AED-43C8-9B12-C223D1AB9FE8}" presName="desTx" presStyleLbl="alignAccFollowNode1" presStyleIdx="2" presStyleCnt="4">
        <dgm:presLayoutVars>
          <dgm:bulletEnabled val="1"/>
        </dgm:presLayoutVars>
      </dgm:prSet>
      <dgm:spPr/>
      <dgm:t>
        <a:bodyPr/>
        <a:lstStyle/>
        <a:p>
          <a:endParaRPr lang="en-US"/>
        </a:p>
      </dgm:t>
    </dgm:pt>
    <dgm:pt modelId="{D6A05C2B-B054-4855-83F1-611ECF131C95}" type="pres">
      <dgm:prSet presAssocID="{04195AA3-6678-4B56-BA15-A61072252596}" presName="space" presStyleCnt="0"/>
      <dgm:spPr/>
    </dgm:pt>
    <dgm:pt modelId="{C018920B-5E9F-4C62-919A-061379B503B7}" type="pres">
      <dgm:prSet presAssocID="{962532D6-C744-4B1F-BE72-C9687F48ACD5}" presName="composite" presStyleCnt="0"/>
      <dgm:spPr/>
    </dgm:pt>
    <dgm:pt modelId="{C6861441-137B-439C-9618-F6405DB230A6}" type="pres">
      <dgm:prSet presAssocID="{962532D6-C744-4B1F-BE72-C9687F48ACD5}" presName="parTx" presStyleLbl="alignNode1" presStyleIdx="3" presStyleCnt="4">
        <dgm:presLayoutVars>
          <dgm:chMax val="0"/>
          <dgm:chPref val="0"/>
          <dgm:bulletEnabled val="1"/>
        </dgm:presLayoutVars>
      </dgm:prSet>
      <dgm:spPr/>
      <dgm:t>
        <a:bodyPr/>
        <a:lstStyle/>
        <a:p>
          <a:endParaRPr lang="en-US"/>
        </a:p>
      </dgm:t>
    </dgm:pt>
    <dgm:pt modelId="{0B10A95D-A65D-48AB-A7D0-51477C25DB07}" type="pres">
      <dgm:prSet presAssocID="{962532D6-C744-4B1F-BE72-C9687F48ACD5}" presName="desTx" presStyleLbl="alignAccFollowNode1" presStyleIdx="3" presStyleCnt="4">
        <dgm:presLayoutVars>
          <dgm:bulletEnabled val="1"/>
        </dgm:presLayoutVars>
      </dgm:prSet>
      <dgm:spPr/>
      <dgm:t>
        <a:bodyPr/>
        <a:lstStyle/>
        <a:p>
          <a:endParaRPr lang="en-US"/>
        </a:p>
      </dgm:t>
    </dgm:pt>
  </dgm:ptLst>
  <dgm:cxnLst>
    <dgm:cxn modelId="{20EDFC9C-6151-4043-BA8F-898E56D95C9B}" srcId="{025FD973-2493-44AD-8807-39CE647766BF}" destId="{4CCB0AB0-B369-4702-9113-D09B157BCC34}" srcOrd="0" destOrd="0" parTransId="{AC144D40-A0BE-4110-B857-CF4E22C3D439}" sibTransId="{1DCDB9A5-CC0A-4A72-B0BF-C7B97429E108}"/>
    <dgm:cxn modelId="{E6ED21BC-E543-46DA-BC5F-628FA8B1ACAB}" srcId="{FEFD21CA-0AED-43C8-9B12-C223D1AB9FE8}" destId="{A395789D-4940-47AF-B477-772254B33AA1}" srcOrd="3" destOrd="0" parTransId="{4E50BD0B-D748-41FF-B504-6F219B84A1A5}" sibTransId="{BFCBF20D-583A-42D3-BC0D-13592FF08190}"/>
    <dgm:cxn modelId="{F815ADBA-67C4-4DB6-A1D8-412CABB923C8}" type="presOf" srcId="{3EAA0764-B7D4-41E0-B807-E93E8056C8AC}" destId="{9A2A32DF-4277-4B1D-BF64-A8EEF6A6D199}" srcOrd="0" destOrd="0" presId="urn:microsoft.com/office/officeart/2005/8/layout/hList1"/>
    <dgm:cxn modelId="{3BFE89FC-4716-47AC-B5C6-7A679E7EADFA}" type="presOf" srcId="{C40E43CC-687C-4FC9-85FE-BCFB665281C0}" destId="{DB7EE1A9-7C31-4682-90D8-D693695126AE}" srcOrd="0" destOrd="0" presId="urn:microsoft.com/office/officeart/2005/8/layout/hList1"/>
    <dgm:cxn modelId="{F8866B7B-08AF-405D-8347-6232C389EF21}" type="presOf" srcId="{CC809353-AEB0-4D8B-B4C7-ADBBF869CF71}" destId="{F6FAF33C-36FD-45BB-9CA0-C88197CA039F}" srcOrd="0" destOrd="0" presId="urn:microsoft.com/office/officeart/2005/8/layout/hList1"/>
    <dgm:cxn modelId="{C389A411-89D5-4FD8-86A7-1978F316238B}" srcId="{3EAA0764-B7D4-41E0-B807-E93E8056C8AC}" destId="{A4773E30-98BC-48BF-AB22-38F8C2B1E677}" srcOrd="0" destOrd="0" parTransId="{4303FBB2-C10A-4CC5-B3D6-E70077F4AF1E}" sibTransId="{BF44ADD1-BD88-4342-8E38-3C7639B417F0}"/>
    <dgm:cxn modelId="{D42DF225-5476-4773-9B05-0FFED53CE8C2}" type="presOf" srcId="{A4773E30-98BC-48BF-AB22-38F8C2B1E677}" destId="{51D580B5-8ACC-4D3C-A42E-43C85A83CC3B}" srcOrd="0" destOrd="0" presId="urn:microsoft.com/office/officeart/2005/8/layout/hList1"/>
    <dgm:cxn modelId="{6CC86497-2FD9-4EBD-9237-CBD170A48971}" type="presOf" srcId="{B492A23C-FD28-46E8-81BE-5FE0C09F8890}" destId="{0B10A95D-A65D-48AB-A7D0-51477C25DB07}" srcOrd="0" destOrd="1" presId="urn:microsoft.com/office/officeart/2005/8/layout/hList1"/>
    <dgm:cxn modelId="{79039A79-4D1C-44BB-A624-50A6F2717E1D}" type="presOf" srcId="{025FD973-2493-44AD-8807-39CE647766BF}" destId="{7D2CBFDB-30E7-4DB9-BD51-AFE285F3616F}" srcOrd="0" destOrd="0" presId="urn:microsoft.com/office/officeart/2005/8/layout/hList1"/>
    <dgm:cxn modelId="{DB415F46-627D-49B5-97C3-20F93F126FEB}" srcId="{FEFD21CA-0AED-43C8-9B12-C223D1AB9FE8}" destId="{CC809353-AEB0-4D8B-B4C7-ADBBF869CF71}" srcOrd="0" destOrd="0" parTransId="{D2C5C496-CC3F-48C5-8115-9C4D0D084C0D}" sibTransId="{B84D61BB-6494-447F-8D5A-5C28A66225DB}"/>
    <dgm:cxn modelId="{86EE31F1-C911-4B9E-A683-BF01E3A84059}" srcId="{4CCB0AB0-B369-4702-9113-D09B157BCC34}" destId="{C40E43CC-687C-4FC9-85FE-BCFB665281C0}" srcOrd="0" destOrd="0" parTransId="{7E660403-C8F5-46E8-9EBC-219F8F514B97}" sibTransId="{AA462FB7-2C0F-4CD2-B4FB-97203E8AFA97}"/>
    <dgm:cxn modelId="{18415A5D-153D-49CC-AE3B-5C12406AABD1}" type="presOf" srcId="{FEFD21CA-0AED-43C8-9B12-C223D1AB9FE8}" destId="{6AB66982-9B7C-484D-BE61-5D46D44F1AB9}" srcOrd="0" destOrd="0" presId="urn:microsoft.com/office/officeart/2005/8/layout/hList1"/>
    <dgm:cxn modelId="{886D3C97-F727-41A8-8E37-2820D19C2EAD}" srcId="{FEFD21CA-0AED-43C8-9B12-C223D1AB9FE8}" destId="{505E892F-B960-4588-AF79-DFE2D7AB0511}" srcOrd="1" destOrd="0" parTransId="{D4D50175-F437-4D1D-9464-2A70D16DD23E}" sibTransId="{D51586C7-8E30-43F5-BBA2-6192BAA0B837}"/>
    <dgm:cxn modelId="{DC017700-7663-47F5-A606-537922161445}" srcId="{3EAA0764-B7D4-41E0-B807-E93E8056C8AC}" destId="{FCFE0E6C-5954-4B63-8850-5DD39B93D079}" srcOrd="1" destOrd="0" parTransId="{69077C88-AD54-4905-8532-5FF701210535}" sibTransId="{4752F999-BD7F-4424-AF88-20A6B17DF5A7}"/>
    <dgm:cxn modelId="{A7F431E3-E8F2-4622-A19A-4BD6604A1D51}" type="presOf" srcId="{505E892F-B960-4588-AF79-DFE2D7AB0511}" destId="{F6FAF33C-36FD-45BB-9CA0-C88197CA039F}" srcOrd="0" destOrd="1" presId="urn:microsoft.com/office/officeart/2005/8/layout/hList1"/>
    <dgm:cxn modelId="{8BC94480-4D36-4153-9F0A-E2DA94508F30}" type="presOf" srcId="{8EFD2EB7-1834-48A5-849B-0219D91585B8}" destId="{0B10A95D-A65D-48AB-A7D0-51477C25DB07}" srcOrd="0" destOrd="0" presId="urn:microsoft.com/office/officeart/2005/8/layout/hList1"/>
    <dgm:cxn modelId="{97BEB1E6-FF10-40C1-9D05-1BDC49A33150}" srcId="{025FD973-2493-44AD-8807-39CE647766BF}" destId="{FEFD21CA-0AED-43C8-9B12-C223D1AB9FE8}" srcOrd="2" destOrd="0" parTransId="{2110A334-6B31-4817-BAAF-017F85FA0653}" sibTransId="{04195AA3-6678-4B56-BA15-A61072252596}"/>
    <dgm:cxn modelId="{2DE44484-8B76-4CBF-9EFF-5A514AAC7EE8}" type="presOf" srcId="{F0C27E56-7A7C-428F-AE7D-7BCF44C72EDD}" destId="{DB7EE1A9-7C31-4682-90D8-D693695126AE}" srcOrd="0" destOrd="1" presId="urn:microsoft.com/office/officeart/2005/8/layout/hList1"/>
    <dgm:cxn modelId="{CEB154C4-1EAD-457F-ACD5-AEA7C917215E}" type="presOf" srcId="{4CCB0AB0-B369-4702-9113-D09B157BCC34}" destId="{92AABB3F-02CB-4FF8-8CCB-71FD02047988}" srcOrd="0" destOrd="0" presId="urn:microsoft.com/office/officeart/2005/8/layout/hList1"/>
    <dgm:cxn modelId="{8EE5BD4A-06CF-4C34-B559-E44745C16740}" type="presOf" srcId="{2B40EF68-DB09-44D4-87B6-DB1BC4D4B45F}" destId="{0B10A95D-A65D-48AB-A7D0-51477C25DB07}" srcOrd="0" destOrd="2" presId="urn:microsoft.com/office/officeart/2005/8/layout/hList1"/>
    <dgm:cxn modelId="{4726AE19-52F5-46CD-82A0-7B9BCF90C9D4}" srcId="{962532D6-C744-4B1F-BE72-C9687F48ACD5}" destId="{2B40EF68-DB09-44D4-87B6-DB1BC4D4B45F}" srcOrd="2" destOrd="0" parTransId="{A699A0E6-914E-49E8-B699-8EE6F91648CB}" sibTransId="{39F338DD-0D0B-4040-964D-C5378D5A9885}"/>
    <dgm:cxn modelId="{CF50F940-141B-4F84-BF17-601C0AD940BF}" srcId="{962532D6-C744-4B1F-BE72-C9687F48ACD5}" destId="{B492A23C-FD28-46E8-81BE-5FE0C09F8890}" srcOrd="1" destOrd="0" parTransId="{1E2C9B9B-69B5-42D8-B190-6A3499C56733}" sibTransId="{D98DCC92-2D83-4871-B067-0001E7C2821D}"/>
    <dgm:cxn modelId="{891AF38B-8A4D-4F1A-8937-F1DA20746DE6}" srcId="{962532D6-C744-4B1F-BE72-C9687F48ACD5}" destId="{8EFD2EB7-1834-48A5-849B-0219D91585B8}" srcOrd="0" destOrd="0" parTransId="{2E2A7A28-A6A5-4587-8385-7E2DA82F75A9}" sibTransId="{61E3670D-FA17-4190-B294-E254C2915C88}"/>
    <dgm:cxn modelId="{2B7FFE26-2C99-4C11-8028-5CE236CC6150}" srcId="{025FD973-2493-44AD-8807-39CE647766BF}" destId="{3EAA0764-B7D4-41E0-B807-E93E8056C8AC}" srcOrd="1" destOrd="0" parTransId="{1347B315-273D-46A4-95E2-ACA12CBC5332}" sibTransId="{1EFF564F-BBD2-4F66-AC5B-DA71B603E1B4}"/>
    <dgm:cxn modelId="{2BB0BB60-62EA-400A-A8CE-2D3D9F974760}" type="presOf" srcId="{A395789D-4940-47AF-B477-772254B33AA1}" destId="{F6FAF33C-36FD-45BB-9CA0-C88197CA039F}" srcOrd="0" destOrd="3" presId="urn:microsoft.com/office/officeart/2005/8/layout/hList1"/>
    <dgm:cxn modelId="{423EA483-4428-42B6-9020-96DA5AABE98F}" srcId="{FEFD21CA-0AED-43C8-9B12-C223D1AB9FE8}" destId="{F263ECB4-EF82-4149-B28D-E31D86533B63}" srcOrd="2" destOrd="0" parTransId="{BFFEA262-E144-40CD-B8C7-94DE0B8596E9}" sibTransId="{A2CE877E-BAED-4F72-9F8F-FC902AFA40C2}"/>
    <dgm:cxn modelId="{3040DEE0-FE14-447D-B901-8D0CF32E3DD4}" srcId="{4CCB0AB0-B369-4702-9113-D09B157BCC34}" destId="{F0C27E56-7A7C-428F-AE7D-7BCF44C72EDD}" srcOrd="1" destOrd="0" parTransId="{EA9FF770-0CEB-44E2-ACED-E15C69641D4A}" sibTransId="{55833C06-FFF0-4F86-9E60-013E5FCC5E1C}"/>
    <dgm:cxn modelId="{D21CEF41-ACF0-43DE-A709-BE4622395C11}" type="presOf" srcId="{FCFE0E6C-5954-4B63-8850-5DD39B93D079}" destId="{51D580B5-8ACC-4D3C-A42E-43C85A83CC3B}" srcOrd="0" destOrd="1" presId="urn:microsoft.com/office/officeart/2005/8/layout/hList1"/>
    <dgm:cxn modelId="{9ABE6091-BA03-439C-BC51-DD356ACD1C3E}" type="presOf" srcId="{962532D6-C744-4B1F-BE72-C9687F48ACD5}" destId="{C6861441-137B-439C-9618-F6405DB230A6}" srcOrd="0" destOrd="0" presId="urn:microsoft.com/office/officeart/2005/8/layout/hList1"/>
    <dgm:cxn modelId="{8DB8C2DB-E8CE-4FA3-AA9D-51FCB7F56167}" srcId="{025FD973-2493-44AD-8807-39CE647766BF}" destId="{962532D6-C744-4B1F-BE72-C9687F48ACD5}" srcOrd="3" destOrd="0" parTransId="{5316012E-8F7A-4DD0-8EF6-03ACB86647A8}" sibTransId="{49791AE6-844F-47C6-A03E-2ED6955D2287}"/>
    <dgm:cxn modelId="{3C60A6D3-B173-4532-9000-103D4B641A4D}" type="presOf" srcId="{F263ECB4-EF82-4149-B28D-E31D86533B63}" destId="{F6FAF33C-36FD-45BB-9CA0-C88197CA039F}" srcOrd="0" destOrd="2" presId="urn:microsoft.com/office/officeart/2005/8/layout/hList1"/>
    <dgm:cxn modelId="{A5F6D596-0A96-46DA-AB9F-E6F5E593A3F4}" type="presParOf" srcId="{7D2CBFDB-30E7-4DB9-BD51-AFE285F3616F}" destId="{AF97DE61-0386-48B7-ADCC-19A753733259}" srcOrd="0" destOrd="0" presId="urn:microsoft.com/office/officeart/2005/8/layout/hList1"/>
    <dgm:cxn modelId="{4F466565-2558-4234-993E-2EE0F7ACC307}" type="presParOf" srcId="{AF97DE61-0386-48B7-ADCC-19A753733259}" destId="{92AABB3F-02CB-4FF8-8CCB-71FD02047988}" srcOrd="0" destOrd="0" presId="urn:microsoft.com/office/officeart/2005/8/layout/hList1"/>
    <dgm:cxn modelId="{36B9A658-080A-4FC6-90A9-3990144AE739}" type="presParOf" srcId="{AF97DE61-0386-48B7-ADCC-19A753733259}" destId="{DB7EE1A9-7C31-4682-90D8-D693695126AE}" srcOrd="1" destOrd="0" presId="urn:microsoft.com/office/officeart/2005/8/layout/hList1"/>
    <dgm:cxn modelId="{F5E46688-07B8-426D-B55E-0903CCB52A42}" type="presParOf" srcId="{7D2CBFDB-30E7-4DB9-BD51-AFE285F3616F}" destId="{7C9AF579-A5D2-4543-916E-5478721FD86C}" srcOrd="1" destOrd="0" presId="urn:microsoft.com/office/officeart/2005/8/layout/hList1"/>
    <dgm:cxn modelId="{8411E73C-3F29-4671-A6BB-3620F7A504C8}" type="presParOf" srcId="{7D2CBFDB-30E7-4DB9-BD51-AFE285F3616F}" destId="{BA7FDFB4-2DD7-4548-B402-4A6446849CD7}" srcOrd="2" destOrd="0" presId="urn:microsoft.com/office/officeart/2005/8/layout/hList1"/>
    <dgm:cxn modelId="{9CFFC5A0-5227-4C93-AEF2-AD8B78F444FD}" type="presParOf" srcId="{BA7FDFB4-2DD7-4548-B402-4A6446849CD7}" destId="{9A2A32DF-4277-4B1D-BF64-A8EEF6A6D199}" srcOrd="0" destOrd="0" presId="urn:microsoft.com/office/officeart/2005/8/layout/hList1"/>
    <dgm:cxn modelId="{C3263641-04B3-4DEE-BEEC-0F2F7C13FA38}" type="presParOf" srcId="{BA7FDFB4-2DD7-4548-B402-4A6446849CD7}" destId="{51D580B5-8ACC-4D3C-A42E-43C85A83CC3B}" srcOrd="1" destOrd="0" presId="urn:microsoft.com/office/officeart/2005/8/layout/hList1"/>
    <dgm:cxn modelId="{F0DC9244-9E10-4613-A3C8-3165250F4278}" type="presParOf" srcId="{7D2CBFDB-30E7-4DB9-BD51-AFE285F3616F}" destId="{3080D491-DDDF-4227-9C6A-BC883961A985}" srcOrd="3" destOrd="0" presId="urn:microsoft.com/office/officeart/2005/8/layout/hList1"/>
    <dgm:cxn modelId="{D72CDDB0-3AEC-454C-AD23-40FAA09AEEC5}" type="presParOf" srcId="{7D2CBFDB-30E7-4DB9-BD51-AFE285F3616F}" destId="{7AAD49CC-2478-4448-BC0D-71305990F617}" srcOrd="4" destOrd="0" presId="urn:microsoft.com/office/officeart/2005/8/layout/hList1"/>
    <dgm:cxn modelId="{FCD460AF-0D12-4D07-B4BA-B98326103205}" type="presParOf" srcId="{7AAD49CC-2478-4448-BC0D-71305990F617}" destId="{6AB66982-9B7C-484D-BE61-5D46D44F1AB9}" srcOrd="0" destOrd="0" presId="urn:microsoft.com/office/officeart/2005/8/layout/hList1"/>
    <dgm:cxn modelId="{FE84DC34-B4F0-420A-B687-2ACC24F6FF80}" type="presParOf" srcId="{7AAD49CC-2478-4448-BC0D-71305990F617}" destId="{F6FAF33C-36FD-45BB-9CA0-C88197CA039F}" srcOrd="1" destOrd="0" presId="urn:microsoft.com/office/officeart/2005/8/layout/hList1"/>
    <dgm:cxn modelId="{60F04B26-5BD4-4E3D-AC7A-1F9474D780F6}" type="presParOf" srcId="{7D2CBFDB-30E7-4DB9-BD51-AFE285F3616F}" destId="{D6A05C2B-B054-4855-83F1-611ECF131C95}" srcOrd="5" destOrd="0" presId="urn:microsoft.com/office/officeart/2005/8/layout/hList1"/>
    <dgm:cxn modelId="{C24F0E19-94D6-4F34-B6D6-33C5CEA37476}" type="presParOf" srcId="{7D2CBFDB-30E7-4DB9-BD51-AFE285F3616F}" destId="{C018920B-5E9F-4C62-919A-061379B503B7}" srcOrd="6" destOrd="0" presId="urn:microsoft.com/office/officeart/2005/8/layout/hList1"/>
    <dgm:cxn modelId="{FF29A32F-ADC6-40F4-92F2-C4A98DB45F1E}" type="presParOf" srcId="{C018920B-5E9F-4C62-919A-061379B503B7}" destId="{C6861441-137B-439C-9618-F6405DB230A6}" srcOrd="0" destOrd="0" presId="urn:microsoft.com/office/officeart/2005/8/layout/hList1"/>
    <dgm:cxn modelId="{C5C78E3A-1340-4001-A9F8-275FF00EB031}" type="presParOf" srcId="{C018920B-5E9F-4C62-919A-061379B503B7}" destId="{0B10A95D-A65D-48AB-A7D0-51477C25DB0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192F66-E8C9-417E-9EE7-C2BFF9F5564B}" type="doc">
      <dgm:prSet loTypeId="urn:microsoft.com/office/officeart/2005/8/layout/chevron1" loCatId="process" qsTypeId="urn:microsoft.com/office/officeart/2005/8/quickstyle/simple1" qsCatId="simple" csTypeId="urn:microsoft.com/office/officeart/2005/8/colors/accent1_2" csCatId="accent1" phldr="1"/>
      <dgm:spPr/>
    </dgm:pt>
    <dgm:pt modelId="{1A53D22D-736C-4A04-9BD2-D92AA2FAEB92}">
      <dgm:prSet phldrT="[Text]"/>
      <dgm:spPr/>
      <dgm:t>
        <a:bodyPr/>
        <a:lstStyle/>
        <a:p>
          <a:r>
            <a:rPr lang="en-US" dirty="0" smtClean="0"/>
            <a:t>In-house </a:t>
          </a:r>
          <a:endParaRPr lang="en-US" dirty="0"/>
        </a:p>
      </dgm:t>
    </dgm:pt>
    <dgm:pt modelId="{4CC064C7-3D85-4E5A-9F38-8AE5CA2C292D}" type="parTrans" cxnId="{D8F712E1-0BB5-41CA-9A30-048AE61044F6}">
      <dgm:prSet/>
      <dgm:spPr/>
      <dgm:t>
        <a:bodyPr/>
        <a:lstStyle/>
        <a:p>
          <a:endParaRPr lang="en-US"/>
        </a:p>
      </dgm:t>
    </dgm:pt>
    <dgm:pt modelId="{4C551B54-1701-48D0-A98F-061386925058}" type="sibTrans" cxnId="{D8F712E1-0BB5-41CA-9A30-048AE61044F6}">
      <dgm:prSet/>
      <dgm:spPr/>
      <dgm:t>
        <a:bodyPr/>
        <a:lstStyle/>
        <a:p>
          <a:endParaRPr lang="en-US"/>
        </a:p>
      </dgm:t>
    </dgm:pt>
    <dgm:pt modelId="{347CD196-0EE6-4B63-806E-929E89C9BC23}">
      <dgm:prSet phldrT="[Text]"/>
      <dgm:spPr/>
      <dgm:t>
        <a:bodyPr/>
        <a:lstStyle/>
        <a:p>
          <a:r>
            <a:rPr lang="en-US" dirty="0" smtClean="0"/>
            <a:t>Private-Public Partnership</a:t>
          </a:r>
          <a:endParaRPr lang="en-US" dirty="0"/>
        </a:p>
      </dgm:t>
    </dgm:pt>
    <dgm:pt modelId="{42C5AE6F-F9F5-44A2-8C6A-8A6861FB6095}" type="parTrans" cxnId="{A5D287A7-C92A-45D5-BCEC-689B2AD4DDCB}">
      <dgm:prSet/>
      <dgm:spPr/>
      <dgm:t>
        <a:bodyPr/>
        <a:lstStyle/>
        <a:p>
          <a:endParaRPr lang="en-US"/>
        </a:p>
      </dgm:t>
    </dgm:pt>
    <dgm:pt modelId="{DF5B6A09-7849-4AD6-81ED-1FA18E3F4E49}" type="sibTrans" cxnId="{A5D287A7-C92A-45D5-BCEC-689B2AD4DDCB}">
      <dgm:prSet/>
      <dgm:spPr/>
      <dgm:t>
        <a:bodyPr/>
        <a:lstStyle/>
        <a:p>
          <a:endParaRPr lang="en-US"/>
        </a:p>
      </dgm:t>
    </dgm:pt>
    <dgm:pt modelId="{4CB09F22-7DD4-4C25-9DB1-A3D58B66EBB5}" type="pres">
      <dgm:prSet presAssocID="{9C192F66-E8C9-417E-9EE7-C2BFF9F5564B}" presName="Name0" presStyleCnt="0">
        <dgm:presLayoutVars>
          <dgm:dir/>
          <dgm:animLvl val="lvl"/>
          <dgm:resizeHandles val="exact"/>
        </dgm:presLayoutVars>
      </dgm:prSet>
      <dgm:spPr/>
    </dgm:pt>
    <dgm:pt modelId="{65193A93-AF73-499E-8DFA-05F8EDA8E87F}" type="pres">
      <dgm:prSet presAssocID="{1A53D22D-736C-4A04-9BD2-D92AA2FAEB92}" presName="parTxOnly" presStyleLbl="node1" presStyleIdx="0" presStyleCnt="2" custLinFactY="75058" custLinFactNeighborX="38824" custLinFactNeighborY="100000">
        <dgm:presLayoutVars>
          <dgm:chMax val="0"/>
          <dgm:chPref val="0"/>
          <dgm:bulletEnabled val="1"/>
        </dgm:presLayoutVars>
      </dgm:prSet>
      <dgm:spPr/>
      <dgm:t>
        <a:bodyPr/>
        <a:lstStyle/>
        <a:p>
          <a:endParaRPr lang="en-US"/>
        </a:p>
      </dgm:t>
    </dgm:pt>
    <dgm:pt modelId="{F3C3F708-954B-4FD0-BB1E-E6108D301698}" type="pres">
      <dgm:prSet presAssocID="{4C551B54-1701-48D0-A98F-061386925058}" presName="parTxOnlySpace" presStyleCnt="0"/>
      <dgm:spPr/>
    </dgm:pt>
    <dgm:pt modelId="{CD99817B-EED6-44AA-A9B3-8E4822005656}" type="pres">
      <dgm:prSet presAssocID="{347CD196-0EE6-4B63-806E-929E89C9BC23}" presName="parTxOnly" presStyleLbl="node1" presStyleIdx="1" presStyleCnt="2">
        <dgm:presLayoutVars>
          <dgm:chMax val="0"/>
          <dgm:chPref val="0"/>
          <dgm:bulletEnabled val="1"/>
        </dgm:presLayoutVars>
      </dgm:prSet>
      <dgm:spPr/>
      <dgm:t>
        <a:bodyPr/>
        <a:lstStyle/>
        <a:p>
          <a:endParaRPr lang="en-US"/>
        </a:p>
      </dgm:t>
    </dgm:pt>
  </dgm:ptLst>
  <dgm:cxnLst>
    <dgm:cxn modelId="{5D08BF43-CA13-41F4-9983-5EE0F4C5460D}" type="presOf" srcId="{1A53D22D-736C-4A04-9BD2-D92AA2FAEB92}" destId="{65193A93-AF73-499E-8DFA-05F8EDA8E87F}" srcOrd="0" destOrd="0" presId="urn:microsoft.com/office/officeart/2005/8/layout/chevron1"/>
    <dgm:cxn modelId="{A5D287A7-C92A-45D5-BCEC-689B2AD4DDCB}" srcId="{9C192F66-E8C9-417E-9EE7-C2BFF9F5564B}" destId="{347CD196-0EE6-4B63-806E-929E89C9BC23}" srcOrd="1" destOrd="0" parTransId="{42C5AE6F-F9F5-44A2-8C6A-8A6861FB6095}" sibTransId="{DF5B6A09-7849-4AD6-81ED-1FA18E3F4E49}"/>
    <dgm:cxn modelId="{1279D5C3-3E77-4A82-8BED-3FD2C324F459}" type="presOf" srcId="{9C192F66-E8C9-417E-9EE7-C2BFF9F5564B}" destId="{4CB09F22-7DD4-4C25-9DB1-A3D58B66EBB5}" srcOrd="0" destOrd="0" presId="urn:microsoft.com/office/officeart/2005/8/layout/chevron1"/>
    <dgm:cxn modelId="{6C78FCE1-42A8-41EE-AAA2-3E2CC44A964B}" type="presOf" srcId="{347CD196-0EE6-4B63-806E-929E89C9BC23}" destId="{CD99817B-EED6-44AA-A9B3-8E4822005656}" srcOrd="0" destOrd="0" presId="urn:microsoft.com/office/officeart/2005/8/layout/chevron1"/>
    <dgm:cxn modelId="{D8F712E1-0BB5-41CA-9A30-048AE61044F6}" srcId="{9C192F66-E8C9-417E-9EE7-C2BFF9F5564B}" destId="{1A53D22D-736C-4A04-9BD2-D92AA2FAEB92}" srcOrd="0" destOrd="0" parTransId="{4CC064C7-3D85-4E5A-9F38-8AE5CA2C292D}" sibTransId="{4C551B54-1701-48D0-A98F-061386925058}"/>
    <dgm:cxn modelId="{96AE7E21-E96C-48EB-837D-C9B25B158F55}" type="presParOf" srcId="{4CB09F22-7DD4-4C25-9DB1-A3D58B66EBB5}" destId="{65193A93-AF73-499E-8DFA-05F8EDA8E87F}" srcOrd="0" destOrd="0" presId="urn:microsoft.com/office/officeart/2005/8/layout/chevron1"/>
    <dgm:cxn modelId="{E13BCD6E-0F3D-42D4-8118-A5F9688E9CF0}" type="presParOf" srcId="{4CB09F22-7DD4-4C25-9DB1-A3D58B66EBB5}" destId="{F3C3F708-954B-4FD0-BB1E-E6108D301698}" srcOrd="1" destOrd="0" presId="urn:microsoft.com/office/officeart/2005/8/layout/chevron1"/>
    <dgm:cxn modelId="{48C4723C-CF39-423D-9BC1-2B9199E938DB}" type="presParOf" srcId="{4CB09F22-7DD4-4C25-9DB1-A3D58B66EBB5}" destId="{CD99817B-EED6-44AA-A9B3-8E4822005656}"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192F66-E8C9-417E-9EE7-C2BFF9F5564B}" type="doc">
      <dgm:prSet loTypeId="urn:microsoft.com/office/officeart/2005/8/layout/chevron1" loCatId="process" qsTypeId="urn:microsoft.com/office/officeart/2005/8/quickstyle/simple1" qsCatId="simple" csTypeId="urn:microsoft.com/office/officeart/2005/8/colors/accent1_2" csCatId="accent1" phldr="1"/>
      <dgm:spPr/>
    </dgm:pt>
    <dgm:pt modelId="{1A53D22D-736C-4A04-9BD2-D92AA2FAEB92}">
      <dgm:prSet phldrT="[Text]" custT="1"/>
      <dgm:spPr/>
      <dgm:t>
        <a:bodyPr/>
        <a:lstStyle/>
        <a:p>
          <a:r>
            <a:rPr lang="en-US" sz="2000" b="1" dirty="0" smtClean="0"/>
            <a:t>In-house </a:t>
          </a:r>
          <a:endParaRPr lang="en-US" sz="2000" b="1" dirty="0"/>
        </a:p>
      </dgm:t>
    </dgm:pt>
    <dgm:pt modelId="{4CC064C7-3D85-4E5A-9F38-8AE5CA2C292D}" type="parTrans" cxnId="{D8F712E1-0BB5-41CA-9A30-048AE61044F6}">
      <dgm:prSet/>
      <dgm:spPr/>
      <dgm:t>
        <a:bodyPr/>
        <a:lstStyle/>
        <a:p>
          <a:endParaRPr lang="en-US" sz="1600" b="1"/>
        </a:p>
      </dgm:t>
    </dgm:pt>
    <dgm:pt modelId="{4C551B54-1701-48D0-A98F-061386925058}" type="sibTrans" cxnId="{D8F712E1-0BB5-41CA-9A30-048AE61044F6}">
      <dgm:prSet/>
      <dgm:spPr/>
      <dgm:t>
        <a:bodyPr/>
        <a:lstStyle/>
        <a:p>
          <a:endParaRPr lang="en-US" sz="1600" b="1"/>
        </a:p>
      </dgm:t>
    </dgm:pt>
    <dgm:pt modelId="{347CD196-0EE6-4B63-806E-929E89C9BC23}">
      <dgm:prSet phldrT="[Text]" custT="1"/>
      <dgm:spPr/>
      <dgm:t>
        <a:bodyPr/>
        <a:lstStyle/>
        <a:p>
          <a:r>
            <a:rPr lang="en-US" sz="2000" b="1" dirty="0" smtClean="0"/>
            <a:t>Private-Public Partnership</a:t>
          </a:r>
          <a:endParaRPr lang="en-US" sz="2000" b="1" dirty="0"/>
        </a:p>
      </dgm:t>
    </dgm:pt>
    <dgm:pt modelId="{42C5AE6F-F9F5-44A2-8C6A-8A6861FB6095}" type="parTrans" cxnId="{A5D287A7-C92A-45D5-BCEC-689B2AD4DDCB}">
      <dgm:prSet/>
      <dgm:spPr/>
      <dgm:t>
        <a:bodyPr/>
        <a:lstStyle/>
        <a:p>
          <a:endParaRPr lang="en-US" sz="1600" b="1"/>
        </a:p>
      </dgm:t>
    </dgm:pt>
    <dgm:pt modelId="{DF5B6A09-7849-4AD6-81ED-1FA18E3F4E49}" type="sibTrans" cxnId="{A5D287A7-C92A-45D5-BCEC-689B2AD4DDCB}">
      <dgm:prSet/>
      <dgm:spPr/>
      <dgm:t>
        <a:bodyPr/>
        <a:lstStyle/>
        <a:p>
          <a:endParaRPr lang="en-US" sz="1600" b="1"/>
        </a:p>
      </dgm:t>
    </dgm:pt>
    <dgm:pt modelId="{241CA774-7E83-48F1-81E5-83814BE0FC17}">
      <dgm:prSet phldrT="[Text]" custT="1"/>
      <dgm:spPr/>
      <dgm:t>
        <a:bodyPr/>
        <a:lstStyle/>
        <a:p>
          <a:r>
            <a:rPr lang="en-US" sz="2000" b="1" dirty="0" smtClean="0"/>
            <a:t>Privatization</a:t>
          </a:r>
          <a:endParaRPr lang="en-US" sz="2000" b="1" dirty="0"/>
        </a:p>
      </dgm:t>
    </dgm:pt>
    <dgm:pt modelId="{1C2220BB-EEA5-40BF-B70B-AA731B0DE522}" type="parTrans" cxnId="{624EF022-7075-4256-AF2F-730E77D60EBC}">
      <dgm:prSet/>
      <dgm:spPr/>
      <dgm:t>
        <a:bodyPr/>
        <a:lstStyle/>
        <a:p>
          <a:endParaRPr lang="en-US" sz="1600" b="1"/>
        </a:p>
      </dgm:t>
    </dgm:pt>
    <dgm:pt modelId="{AC23A948-BA21-472C-9D1B-67B735C17F37}" type="sibTrans" cxnId="{624EF022-7075-4256-AF2F-730E77D60EBC}">
      <dgm:prSet/>
      <dgm:spPr/>
      <dgm:t>
        <a:bodyPr/>
        <a:lstStyle/>
        <a:p>
          <a:endParaRPr lang="en-US" sz="1600" b="1"/>
        </a:p>
      </dgm:t>
    </dgm:pt>
    <dgm:pt modelId="{4CB09F22-7DD4-4C25-9DB1-A3D58B66EBB5}" type="pres">
      <dgm:prSet presAssocID="{9C192F66-E8C9-417E-9EE7-C2BFF9F5564B}" presName="Name0" presStyleCnt="0">
        <dgm:presLayoutVars>
          <dgm:dir/>
          <dgm:animLvl val="lvl"/>
          <dgm:resizeHandles val="exact"/>
        </dgm:presLayoutVars>
      </dgm:prSet>
      <dgm:spPr/>
    </dgm:pt>
    <dgm:pt modelId="{65193A93-AF73-499E-8DFA-05F8EDA8E87F}" type="pres">
      <dgm:prSet presAssocID="{1A53D22D-736C-4A04-9BD2-D92AA2FAEB92}" presName="parTxOnly" presStyleLbl="node1" presStyleIdx="0" presStyleCnt="3">
        <dgm:presLayoutVars>
          <dgm:chMax val="0"/>
          <dgm:chPref val="0"/>
          <dgm:bulletEnabled val="1"/>
        </dgm:presLayoutVars>
      </dgm:prSet>
      <dgm:spPr/>
      <dgm:t>
        <a:bodyPr/>
        <a:lstStyle/>
        <a:p>
          <a:endParaRPr lang="en-US"/>
        </a:p>
      </dgm:t>
    </dgm:pt>
    <dgm:pt modelId="{F3C3F708-954B-4FD0-BB1E-E6108D301698}" type="pres">
      <dgm:prSet presAssocID="{4C551B54-1701-48D0-A98F-061386925058}" presName="parTxOnlySpace" presStyleCnt="0"/>
      <dgm:spPr/>
    </dgm:pt>
    <dgm:pt modelId="{CD99817B-EED6-44AA-A9B3-8E4822005656}" type="pres">
      <dgm:prSet presAssocID="{347CD196-0EE6-4B63-806E-929E89C9BC23}" presName="parTxOnly" presStyleLbl="node1" presStyleIdx="1" presStyleCnt="3">
        <dgm:presLayoutVars>
          <dgm:chMax val="0"/>
          <dgm:chPref val="0"/>
          <dgm:bulletEnabled val="1"/>
        </dgm:presLayoutVars>
      </dgm:prSet>
      <dgm:spPr/>
      <dgm:t>
        <a:bodyPr/>
        <a:lstStyle/>
        <a:p>
          <a:endParaRPr lang="en-US"/>
        </a:p>
      </dgm:t>
    </dgm:pt>
    <dgm:pt modelId="{97DFC219-AA1B-4891-96D8-015C748A4076}" type="pres">
      <dgm:prSet presAssocID="{DF5B6A09-7849-4AD6-81ED-1FA18E3F4E49}" presName="parTxOnlySpace" presStyleCnt="0"/>
      <dgm:spPr/>
    </dgm:pt>
    <dgm:pt modelId="{7A714065-32FF-4EEB-85DF-F2A8F66AC891}" type="pres">
      <dgm:prSet presAssocID="{241CA774-7E83-48F1-81E5-83814BE0FC17}" presName="parTxOnly" presStyleLbl="node1" presStyleIdx="2" presStyleCnt="3">
        <dgm:presLayoutVars>
          <dgm:chMax val="0"/>
          <dgm:chPref val="0"/>
          <dgm:bulletEnabled val="1"/>
        </dgm:presLayoutVars>
      </dgm:prSet>
      <dgm:spPr/>
      <dgm:t>
        <a:bodyPr/>
        <a:lstStyle/>
        <a:p>
          <a:endParaRPr lang="en-US"/>
        </a:p>
      </dgm:t>
    </dgm:pt>
  </dgm:ptLst>
  <dgm:cxnLst>
    <dgm:cxn modelId="{42434806-6069-445B-B9BA-344268568268}" type="presOf" srcId="{241CA774-7E83-48F1-81E5-83814BE0FC17}" destId="{7A714065-32FF-4EEB-85DF-F2A8F66AC891}" srcOrd="0" destOrd="0" presId="urn:microsoft.com/office/officeart/2005/8/layout/chevron1"/>
    <dgm:cxn modelId="{B7205BAE-5AE8-4A98-9339-5CF0563D9475}" type="presOf" srcId="{347CD196-0EE6-4B63-806E-929E89C9BC23}" destId="{CD99817B-EED6-44AA-A9B3-8E4822005656}" srcOrd="0" destOrd="0" presId="urn:microsoft.com/office/officeart/2005/8/layout/chevron1"/>
    <dgm:cxn modelId="{402FB191-0B9A-416D-9AB6-1B9B0B0F136E}" type="presOf" srcId="{9C192F66-E8C9-417E-9EE7-C2BFF9F5564B}" destId="{4CB09F22-7DD4-4C25-9DB1-A3D58B66EBB5}" srcOrd="0" destOrd="0" presId="urn:microsoft.com/office/officeart/2005/8/layout/chevron1"/>
    <dgm:cxn modelId="{A06560F4-DEE6-47DA-B62C-9E8C2805645F}" type="presOf" srcId="{1A53D22D-736C-4A04-9BD2-D92AA2FAEB92}" destId="{65193A93-AF73-499E-8DFA-05F8EDA8E87F}" srcOrd="0" destOrd="0" presId="urn:microsoft.com/office/officeart/2005/8/layout/chevron1"/>
    <dgm:cxn modelId="{A5D287A7-C92A-45D5-BCEC-689B2AD4DDCB}" srcId="{9C192F66-E8C9-417E-9EE7-C2BFF9F5564B}" destId="{347CD196-0EE6-4B63-806E-929E89C9BC23}" srcOrd="1" destOrd="0" parTransId="{42C5AE6F-F9F5-44A2-8C6A-8A6861FB6095}" sibTransId="{DF5B6A09-7849-4AD6-81ED-1FA18E3F4E49}"/>
    <dgm:cxn modelId="{D8F712E1-0BB5-41CA-9A30-048AE61044F6}" srcId="{9C192F66-E8C9-417E-9EE7-C2BFF9F5564B}" destId="{1A53D22D-736C-4A04-9BD2-D92AA2FAEB92}" srcOrd="0" destOrd="0" parTransId="{4CC064C7-3D85-4E5A-9F38-8AE5CA2C292D}" sibTransId="{4C551B54-1701-48D0-A98F-061386925058}"/>
    <dgm:cxn modelId="{624EF022-7075-4256-AF2F-730E77D60EBC}" srcId="{9C192F66-E8C9-417E-9EE7-C2BFF9F5564B}" destId="{241CA774-7E83-48F1-81E5-83814BE0FC17}" srcOrd="2" destOrd="0" parTransId="{1C2220BB-EEA5-40BF-B70B-AA731B0DE522}" sibTransId="{AC23A948-BA21-472C-9D1B-67B735C17F37}"/>
    <dgm:cxn modelId="{65BD22C7-CC18-4404-B536-07771DA87003}" type="presParOf" srcId="{4CB09F22-7DD4-4C25-9DB1-A3D58B66EBB5}" destId="{65193A93-AF73-499E-8DFA-05F8EDA8E87F}" srcOrd="0" destOrd="0" presId="urn:microsoft.com/office/officeart/2005/8/layout/chevron1"/>
    <dgm:cxn modelId="{156E2B36-2B9B-45D9-AF09-9315026D549F}" type="presParOf" srcId="{4CB09F22-7DD4-4C25-9DB1-A3D58B66EBB5}" destId="{F3C3F708-954B-4FD0-BB1E-E6108D301698}" srcOrd="1" destOrd="0" presId="urn:microsoft.com/office/officeart/2005/8/layout/chevron1"/>
    <dgm:cxn modelId="{5665F3E8-A01F-43CE-93E2-2CA55EF7C4C9}" type="presParOf" srcId="{4CB09F22-7DD4-4C25-9DB1-A3D58B66EBB5}" destId="{CD99817B-EED6-44AA-A9B3-8E4822005656}" srcOrd="2" destOrd="0" presId="urn:microsoft.com/office/officeart/2005/8/layout/chevron1"/>
    <dgm:cxn modelId="{3D660BA8-E16E-4B9A-BDA4-470821231CBE}" type="presParOf" srcId="{4CB09F22-7DD4-4C25-9DB1-A3D58B66EBB5}" destId="{97DFC219-AA1B-4891-96D8-015C748A4076}" srcOrd="3" destOrd="0" presId="urn:microsoft.com/office/officeart/2005/8/layout/chevron1"/>
    <dgm:cxn modelId="{E8BA290D-9BF6-40F2-B50D-F2E84543C076}" type="presParOf" srcId="{4CB09F22-7DD4-4C25-9DB1-A3D58B66EBB5}" destId="{7A714065-32FF-4EEB-85DF-F2A8F66AC89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C6700F-91ED-427D-91F8-72B92BDD1761}" type="doc">
      <dgm:prSet loTypeId="urn:microsoft.com/office/officeart/2005/8/layout/rings+Icon" loCatId="relationship" qsTypeId="urn:microsoft.com/office/officeart/2005/8/quickstyle/simple1" qsCatId="simple" csTypeId="urn:microsoft.com/office/officeart/2005/8/colors/accent2_1" csCatId="accent2" phldr="1"/>
      <dgm:spPr/>
    </dgm:pt>
    <dgm:pt modelId="{BD3229E5-A716-43A1-BC81-046B392CA807}">
      <dgm:prSet phldrT="[Text]" custT="1"/>
      <dgm:spPr/>
      <dgm:t>
        <a:bodyPr anchor="t"/>
        <a:lstStyle/>
        <a:p>
          <a:r>
            <a:rPr lang="en-US" sz="2800" dirty="0" smtClean="0"/>
            <a:t>Public sector</a:t>
          </a:r>
          <a:endParaRPr lang="en-US" sz="2800" dirty="0"/>
        </a:p>
      </dgm:t>
    </dgm:pt>
    <dgm:pt modelId="{127CFD19-257B-4A83-8E43-95257FCAFB65}" type="parTrans" cxnId="{69D81D0E-BB33-49AC-8DFA-3CBCB4B4D85E}">
      <dgm:prSet/>
      <dgm:spPr/>
      <dgm:t>
        <a:bodyPr/>
        <a:lstStyle/>
        <a:p>
          <a:endParaRPr lang="en-US" sz="1200"/>
        </a:p>
      </dgm:t>
    </dgm:pt>
    <dgm:pt modelId="{FA1B4F78-341C-4FD1-8EB9-FD3D7AC80ADE}" type="sibTrans" cxnId="{69D81D0E-BB33-49AC-8DFA-3CBCB4B4D85E}">
      <dgm:prSet/>
      <dgm:spPr/>
      <dgm:t>
        <a:bodyPr/>
        <a:lstStyle/>
        <a:p>
          <a:endParaRPr lang="en-US" sz="1200"/>
        </a:p>
      </dgm:t>
    </dgm:pt>
    <dgm:pt modelId="{5FF6121E-24BB-4734-B618-D5DAEFE8580E}">
      <dgm:prSet phldrT="[Text]" custT="1"/>
      <dgm:spPr/>
      <dgm:t>
        <a:bodyPr anchor="b"/>
        <a:lstStyle/>
        <a:p>
          <a:pPr algn="r"/>
          <a:r>
            <a:rPr lang="en-US" sz="2400" dirty="0" smtClean="0"/>
            <a:t>Private sector</a:t>
          </a:r>
          <a:endParaRPr lang="en-US" sz="2400" dirty="0"/>
        </a:p>
      </dgm:t>
    </dgm:pt>
    <dgm:pt modelId="{E12B6A9C-55DB-40B3-8311-41A6C263E6DA}" type="parTrans" cxnId="{0DF2B469-7233-46B8-AA72-8FCC2FD71526}">
      <dgm:prSet/>
      <dgm:spPr/>
      <dgm:t>
        <a:bodyPr/>
        <a:lstStyle/>
        <a:p>
          <a:endParaRPr lang="en-US" sz="1200"/>
        </a:p>
      </dgm:t>
    </dgm:pt>
    <dgm:pt modelId="{0B028BB7-D2F7-4EFE-A700-D97D70EAAF46}" type="sibTrans" cxnId="{0DF2B469-7233-46B8-AA72-8FCC2FD71526}">
      <dgm:prSet/>
      <dgm:spPr/>
      <dgm:t>
        <a:bodyPr/>
        <a:lstStyle/>
        <a:p>
          <a:endParaRPr lang="en-US" sz="1200"/>
        </a:p>
      </dgm:t>
    </dgm:pt>
    <dgm:pt modelId="{FB349876-97A0-4E8B-8A19-6E2983117DDD}" type="pres">
      <dgm:prSet presAssocID="{0DC6700F-91ED-427D-91F8-72B92BDD1761}" presName="Name0" presStyleCnt="0">
        <dgm:presLayoutVars>
          <dgm:chMax val="7"/>
          <dgm:dir/>
          <dgm:resizeHandles val="exact"/>
        </dgm:presLayoutVars>
      </dgm:prSet>
      <dgm:spPr/>
    </dgm:pt>
    <dgm:pt modelId="{D9799A48-5589-40C6-B031-DBAD5ED578B6}" type="pres">
      <dgm:prSet presAssocID="{0DC6700F-91ED-427D-91F8-72B92BDD1761}" presName="ellipse1" presStyleLbl="vennNode1" presStyleIdx="0" presStyleCnt="2">
        <dgm:presLayoutVars>
          <dgm:bulletEnabled val="1"/>
        </dgm:presLayoutVars>
      </dgm:prSet>
      <dgm:spPr/>
      <dgm:t>
        <a:bodyPr/>
        <a:lstStyle/>
        <a:p>
          <a:endParaRPr lang="en-US"/>
        </a:p>
      </dgm:t>
    </dgm:pt>
    <dgm:pt modelId="{C29AC5DF-28BD-4B15-8245-C90E8A7EE66D}" type="pres">
      <dgm:prSet presAssocID="{0DC6700F-91ED-427D-91F8-72B92BDD1761}" presName="ellipse2" presStyleLbl="vennNode1" presStyleIdx="1" presStyleCnt="2" custLinFactNeighborX="-7873" custLinFactNeighborY="-11212">
        <dgm:presLayoutVars>
          <dgm:bulletEnabled val="1"/>
        </dgm:presLayoutVars>
      </dgm:prSet>
      <dgm:spPr/>
      <dgm:t>
        <a:bodyPr/>
        <a:lstStyle/>
        <a:p>
          <a:endParaRPr lang="en-US"/>
        </a:p>
      </dgm:t>
    </dgm:pt>
  </dgm:ptLst>
  <dgm:cxnLst>
    <dgm:cxn modelId="{97E536A9-442D-435A-8323-1C33C1E9AF9D}" type="presOf" srcId="{5FF6121E-24BB-4734-B618-D5DAEFE8580E}" destId="{C29AC5DF-28BD-4B15-8245-C90E8A7EE66D}" srcOrd="0" destOrd="0" presId="urn:microsoft.com/office/officeart/2005/8/layout/rings+Icon"/>
    <dgm:cxn modelId="{69D81D0E-BB33-49AC-8DFA-3CBCB4B4D85E}" srcId="{0DC6700F-91ED-427D-91F8-72B92BDD1761}" destId="{BD3229E5-A716-43A1-BC81-046B392CA807}" srcOrd="0" destOrd="0" parTransId="{127CFD19-257B-4A83-8E43-95257FCAFB65}" sibTransId="{FA1B4F78-341C-4FD1-8EB9-FD3D7AC80ADE}"/>
    <dgm:cxn modelId="{DB46559D-6A53-4212-A0B6-09927953264D}" type="presOf" srcId="{BD3229E5-A716-43A1-BC81-046B392CA807}" destId="{D9799A48-5589-40C6-B031-DBAD5ED578B6}" srcOrd="0" destOrd="0" presId="urn:microsoft.com/office/officeart/2005/8/layout/rings+Icon"/>
    <dgm:cxn modelId="{0DF2B469-7233-46B8-AA72-8FCC2FD71526}" srcId="{0DC6700F-91ED-427D-91F8-72B92BDD1761}" destId="{5FF6121E-24BB-4734-B618-D5DAEFE8580E}" srcOrd="1" destOrd="0" parTransId="{E12B6A9C-55DB-40B3-8311-41A6C263E6DA}" sibTransId="{0B028BB7-D2F7-4EFE-A700-D97D70EAAF46}"/>
    <dgm:cxn modelId="{125832EB-93E1-40C7-A038-FB003DEB43F6}" type="presOf" srcId="{0DC6700F-91ED-427D-91F8-72B92BDD1761}" destId="{FB349876-97A0-4E8B-8A19-6E2983117DDD}" srcOrd="0" destOrd="0" presId="urn:microsoft.com/office/officeart/2005/8/layout/rings+Icon"/>
    <dgm:cxn modelId="{B7C40C01-FC49-411A-81C4-6CD522E04257}" type="presParOf" srcId="{FB349876-97A0-4E8B-8A19-6E2983117DDD}" destId="{D9799A48-5589-40C6-B031-DBAD5ED578B6}" srcOrd="0" destOrd="0" presId="urn:microsoft.com/office/officeart/2005/8/layout/rings+Icon"/>
    <dgm:cxn modelId="{0422E45E-0353-4257-A7F4-D1BC560539F1}" type="presParOf" srcId="{FB349876-97A0-4E8B-8A19-6E2983117DDD}" destId="{C29AC5DF-28BD-4B15-8245-C90E8A7EE66D}"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2545B4-BD3C-4C55-8AEF-069786BD9408}" type="doc">
      <dgm:prSet loTypeId="urn:microsoft.com/office/officeart/2005/8/layout/venn1" loCatId="relationship" qsTypeId="urn:microsoft.com/office/officeart/2005/8/quickstyle/simple1" qsCatId="simple" csTypeId="urn:microsoft.com/office/officeart/2005/8/colors/accent3_2" csCatId="accent3" phldr="1"/>
      <dgm:spPr/>
    </dgm:pt>
    <dgm:pt modelId="{1A80EF90-AF42-4336-8299-7E98D31415CD}">
      <dgm:prSet phldrT="[Text]" custT="1"/>
      <dgm:spPr/>
      <dgm:t>
        <a:bodyPr anchor="t"/>
        <a:lstStyle/>
        <a:p>
          <a:r>
            <a:rPr lang="en-US" sz="2000" dirty="0" smtClean="0"/>
            <a:t>Civil Society Orgs</a:t>
          </a:r>
          <a:endParaRPr lang="en-US" sz="2000" dirty="0"/>
        </a:p>
      </dgm:t>
    </dgm:pt>
    <dgm:pt modelId="{F21482BF-BAB1-4350-AFE0-0CC79DF23617}" type="parTrans" cxnId="{7F7D2EE6-2B8D-439B-9D91-F00C5B718D23}">
      <dgm:prSet/>
      <dgm:spPr/>
      <dgm:t>
        <a:bodyPr/>
        <a:lstStyle/>
        <a:p>
          <a:endParaRPr lang="en-US" sz="1050"/>
        </a:p>
      </dgm:t>
    </dgm:pt>
    <dgm:pt modelId="{B7D5CE53-73EA-4234-B0D2-29A0D4C211DB}" type="sibTrans" cxnId="{7F7D2EE6-2B8D-439B-9D91-F00C5B718D23}">
      <dgm:prSet/>
      <dgm:spPr/>
      <dgm:t>
        <a:bodyPr/>
        <a:lstStyle/>
        <a:p>
          <a:endParaRPr lang="en-US" sz="1050"/>
        </a:p>
      </dgm:t>
    </dgm:pt>
    <dgm:pt modelId="{1F60A9BD-080D-41F7-BC2E-91A1A2C76876}">
      <dgm:prSet phldrT="[Text]" custT="1"/>
      <dgm:spPr/>
      <dgm:t>
        <a:bodyPr anchor="ctr"/>
        <a:lstStyle/>
        <a:p>
          <a:pPr algn="r"/>
          <a:r>
            <a:rPr lang="en-US" sz="2000" dirty="0" smtClean="0"/>
            <a:t>Private sector</a:t>
          </a:r>
          <a:endParaRPr lang="en-US" sz="2000" dirty="0"/>
        </a:p>
      </dgm:t>
    </dgm:pt>
    <dgm:pt modelId="{F5E404EE-ED37-49B6-BDCD-D11A3EEB34AA}" type="parTrans" cxnId="{24142A8D-6FF6-43BF-8995-4FE433656A8D}">
      <dgm:prSet/>
      <dgm:spPr/>
      <dgm:t>
        <a:bodyPr/>
        <a:lstStyle/>
        <a:p>
          <a:endParaRPr lang="en-US" sz="1050"/>
        </a:p>
      </dgm:t>
    </dgm:pt>
    <dgm:pt modelId="{4AB5E800-5C0F-4073-86BA-43C57A0BE183}" type="sibTrans" cxnId="{24142A8D-6FF6-43BF-8995-4FE433656A8D}">
      <dgm:prSet/>
      <dgm:spPr/>
      <dgm:t>
        <a:bodyPr/>
        <a:lstStyle/>
        <a:p>
          <a:endParaRPr lang="en-US" sz="1050"/>
        </a:p>
      </dgm:t>
    </dgm:pt>
    <dgm:pt modelId="{AAAE37E6-0FFC-4C61-A39A-CFB2322BB6FF}">
      <dgm:prSet phldrT="[Text]" custT="1"/>
      <dgm:spPr/>
      <dgm:t>
        <a:bodyPr anchor="ctr"/>
        <a:lstStyle/>
        <a:p>
          <a:pPr algn="l"/>
          <a:r>
            <a:rPr lang="en-US" sz="2000" dirty="0" smtClean="0"/>
            <a:t>Public sector</a:t>
          </a:r>
          <a:endParaRPr lang="en-US" sz="2000" dirty="0"/>
        </a:p>
      </dgm:t>
    </dgm:pt>
    <dgm:pt modelId="{D00F4607-A5AB-47E6-914E-66EA25C37D10}" type="parTrans" cxnId="{341556B2-464B-4166-AD29-171A77CD8D37}">
      <dgm:prSet/>
      <dgm:spPr/>
      <dgm:t>
        <a:bodyPr/>
        <a:lstStyle/>
        <a:p>
          <a:endParaRPr lang="en-US" sz="1050"/>
        </a:p>
      </dgm:t>
    </dgm:pt>
    <dgm:pt modelId="{B1C9EAF1-B52F-41F9-A743-8CCBE7DF67E7}" type="sibTrans" cxnId="{341556B2-464B-4166-AD29-171A77CD8D37}">
      <dgm:prSet/>
      <dgm:spPr/>
      <dgm:t>
        <a:bodyPr/>
        <a:lstStyle/>
        <a:p>
          <a:endParaRPr lang="en-US" sz="1050"/>
        </a:p>
      </dgm:t>
    </dgm:pt>
    <dgm:pt modelId="{6B8B4440-B817-4006-9376-305B672CA0A8}" type="pres">
      <dgm:prSet presAssocID="{AD2545B4-BD3C-4C55-8AEF-069786BD9408}" presName="compositeShape" presStyleCnt="0">
        <dgm:presLayoutVars>
          <dgm:chMax val="7"/>
          <dgm:dir/>
          <dgm:resizeHandles val="exact"/>
        </dgm:presLayoutVars>
      </dgm:prSet>
      <dgm:spPr/>
    </dgm:pt>
    <dgm:pt modelId="{6D8B8628-22FD-4E79-ADC2-A0F9896462A1}" type="pres">
      <dgm:prSet presAssocID="{1A80EF90-AF42-4336-8299-7E98D31415CD}" presName="circ1" presStyleLbl="vennNode1" presStyleIdx="0" presStyleCnt="3" custLinFactNeighborY="2891"/>
      <dgm:spPr/>
      <dgm:t>
        <a:bodyPr/>
        <a:lstStyle/>
        <a:p>
          <a:endParaRPr lang="en-US"/>
        </a:p>
      </dgm:t>
    </dgm:pt>
    <dgm:pt modelId="{B2B4D6DD-9FE1-40F1-B7D6-686DB6E227EA}" type="pres">
      <dgm:prSet presAssocID="{1A80EF90-AF42-4336-8299-7E98D31415CD}" presName="circ1Tx" presStyleLbl="revTx" presStyleIdx="0" presStyleCnt="0">
        <dgm:presLayoutVars>
          <dgm:chMax val="0"/>
          <dgm:chPref val="0"/>
          <dgm:bulletEnabled val="1"/>
        </dgm:presLayoutVars>
      </dgm:prSet>
      <dgm:spPr/>
      <dgm:t>
        <a:bodyPr/>
        <a:lstStyle/>
        <a:p>
          <a:endParaRPr lang="en-US"/>
        </a:p>
      </dgm:t>
    </dgm:pt>
    <dgm:pt modelId="{76616952-2813-4543-803E-125BDB2C4AE6}" type="pres">
      <dgm:prSet presAssocID="{1F60A9BD-080D-41F7-BC2E-91A1A2C76876}" presName="circ2" presStyleLbl="vennNode1" presStyleIdx="1" presStyleCnt="3" custLinFactNeighborX="-9306" custLinFactNeighborY="-9306"/>
      <dgm:spPr/>
      <dgm:t>
        <a:bodyPr/>
        <a:lstStyle/>
        <a:p>
          <a:endParaRPr lang="en-US"/>
        </a:p>
      </dgm:t>
    </dgm:pt>
    <dgm:pt modelId="{BBA8A4B3-98AA-4FF0-A55F-5F3C2BAC1E32}" type="pres">
      <dgm:prSet presAssocID="{1F60A9BD-080D-41F7-BC2E-91A1A2C76876}" presName="circ2Tx" presStyleLbl="revTx" presStyleIdx="0" presStyleCnt="0">
        <dgm:presLayoutVars>
          <dgm:chMax val="0"/>
          <dgm:chPref val="0"/>
          <dgm:bulletEnabled val="1"/>
        </dgm:presLayoutVars>
      </dgm:prSet>
      <dgm:spPr/>
      <dgm:t>
        <a:bodyPr/>
        <a:lstStyle/>
        <a:p>
          <a:endParaRPr lang="en-US"/>
        </a:p>
      </dgm:t>
    </dgm:pt>
    <dgm:pt modelId="{BF4E3477-72F7-4E51-B9ED-E06DC893684F}" type="pres">
      <dgm:prSet presAssocID="{AAAE37E6-0FFC-4C61-A39A-CFB2322BB6FF}" presName="circ3" presStyleLbl="vennNode1" presStyleIdx="2" presStyleCnt="3" custLinFactNeighborX="8912" custLinFactNeighborY="-11088"/>
      <dgm:spPr/>
      <dgm:t>
        <a:bodyPr/>
        <a:lstStyle/>
        <a:p>
          <a:endParaRPr lang="en-US"/>
        </a:p>
      </dgm:t>
    </dgm:pt>
    <dgm:pt modelId="{DDE980A6-7E8E-490D-A6D0-C045D6285570}" type="pres">
      <dgm:prSet presAssocID="{AAAE37E6-0FFC-4C61-A39A-CFB2322BB6FF}" presName="circ3Tx" presStyleLbl="revTx" presStyleIdx="0" presStyleCnt="0">
        <dgm:presLayoutVars>
          <dgm:chMax val="0"/>
          <dgm:chPref val="0"/>
          <dgm:bulletEnabled val="1"/>
        </dgm:presLayoutVars>
      </dgm:prSet>
      <dgm:spPr/>
      <dgm:t>
        <a:bodyPr/>
        <a:lstStyle/>
        <a:p>
          <a:endParaRPr lang="en-US"/>
        </a:p>
      </dgm:t>
    </dgm:pt>
  </dgm:ptLst>
  <dgm:cxnLst>
    <dgm:cxn modelId="{7B78F1D4-8F91-45F6-B538-387B88782B18}" type="presOf" srcId="{AD2545B4-BD3C-4C55-8AEF-069786BD9408}" destId="{6B8B4440-B817-4006-9376-305B672CA0A8}" srcOrd="0" destOrd="0" presId="urn:microsoft.com/office/officeart/2005/8/layout/venn1"/>
    <dgm:cxn modelId="{865FA92B-9B1D-4608-A2C4-14B9358501D8}" type="presOf" srcId="{AAAE37E6-0FFC-4C61-A39A-CFB2322BB6FF}" destId="{BF4E3477-72F7-4E51-B9ED-E06DC893684F}" srcOrd="0" destOrd="0" presId="urn:microsoft.com/office/officeart/2005/8/layout/venn1"/>
    <dgm:cxn modelId="{2DAF667F-0F0C-4521-9573-E76708FC4E64}" type="presOf" srcId="{1F60A9BD-080D-41F7-BC2E-91A1A2C76876}" destId="{76616952-2813-4543-803E-125BDB2C4AE6}" srcOrd="0" destOrd="0" presId="urn:microsoft.com/office/officeart/2005/8/layout/venn1"/>
    <dgm:cxn modelId="{7F7D2EE6-2B8D-439B-9D91-F00C5B718D23}" srcId="{AD2545B4-BD3C-4C55-8AEF-069786BD9408}" destId="{1A80EF90-AF42-4336-8299-7E98D31415CD}" srcOrd="0" destOrd="0" parTransId="{F21482BF-BAB1-4350-AFE0-0CC79DF23617}" sibTransId="{B7D5CE53-73EA-4234-B0D2-29A0D4C211DB}"/>
    <dgm:cxn modelId="{1E60FEF9-27F3-45EB-A55F-B9B7D4C9B45E}" type="presOf" srcId="{1F60A9BD-080D-41F7-BC2E-91A1A2C76876}" destId="{BBA8A4B3-98AA-4FF0-A55F-5F3C2BAC1E32}" srcOrd="1" destOrd="0" presId="urn:microsoft.com/office/officeart/2005/8/layout/venn1"/>
    <dgm:cxn modelId="{341556B2-464B-4166-AD29-171A77CD8D37}" srcId="{AD2545B4-BD3C-4C55-8AEF-069786BD9408}" destId="{AAAE37E6-0FFC-4C61-A39A-CFB2322BB6FF}" srcOrd="2" destOrd="0" parTransId="{D00F4607-A5AB-47E6-914E-66EA25C37D10}" sibTransId="{B1C9EAF1-B52F-41F9-A743-8CCBE7DF67E7}"/>
    <dgm:cxn modelId="{24142A8D-6FF6-43BF-8995-4FE433656A8D}" srcId="{AD2545B4-BD3C-4C55-8AEF-069786BD9408}" destId="{1F60A9BD-080D-41F7-BC2E-91A1A2C76876}" srcOrd="1" destOrd="0" parTransId="{F5E404EE-ED37-49B6-BDCD-D11A3EEB34AA}" sibTransId="{4AB5E800-5C0F-4073-86BA-43C57A0BE183}"/>
    <dgm:cxn modelId="{2A5BF1BE-D8FF-42C1-944C-2D89F88C0638}" type="presOf" srcId="{AAAE37E6-0FFC-4C61-A39A-CFB2322BB6FF}" destId="{DDE980A6-7E8E-490D-A6D0-C045D6285570}" srcOrd="1" destOrd="0" presId="urn:microsoft.com/office/officeart/2005/8/layout/venn1"/>
    <dgm:cxn modelId="{8C48F2C4-86F0-44FD-BA83-FE61B38A7E4E}" type="presOf" srcId="{1A80EF90-AF42-4336-8299-7E98D31415CD}" destId="{6D8B8628-22FD-4E79-ADC2-A0F9896462A1}" srcOrd="0" destOrd="0" presId="urn:microsoft.com/office/officeart/2005/8/layout/venn1"/>
    <dgm:cxn modelId="{ECC4E7E7-B176-48D1-8A12-2E4CECA0996B}" type="presOf" srcId="{1A80EF90-AF42-4336-8299-7E98D31415CD}" destId="{B2B4D6DD-9FE1-40F1-B7D6-686DB6E227EA}" srcOrd="1" destOrd="0" presId="urn:microsoft.com/office/officeart/2005/8/layout/venn1"/>
    <dgm:cxn modelId="{9EA187B0-CD65-49A1-B876-1DB085202DB2}" type="presParOf" srcId="{6B8B4440-B817-4006-9376-305B672CA0A8}" destId="{6D8B8628-22FD-4E79-ADC2-A0F9896462A1}" srcOrd="0" destOrd="0" presId="urn:microsoft.com/office/officeart/2005/8/layout/venn1"/>
    <dgm:cxn modelId="{E6CF41AE-4430-4539-950E-98B1AF264593}" type="presParOf" srcId="{6B8B4440-B817-4006-9376-305B672CA0A8}" destId="{B2B4D6DD-9FE1-40F1-B7D6-686DB6E227EA}" srcOrd="1" destOrd="0" presId="urn:microsoft.com/office/officeart/2005/8/layout/venn1"/>
    <dgm:cxn modelId="{7A36EDD3-EBD8-4F7A-B13C-B48FF78E2B1B}" type="presParOf" srcId="{6B8B4440-B817-4006-9376-305B672CA0A8}" destId="{76616952-2813-4543-803E-125BDB2C4AE6}" srcOrd="2" destOrd="0" presId="urn:microsoft.com/office/officeart/2005/8/layout/venn1"/>
    <dgm:cxn modelId="{6860C175-A92D-4EBC-B5DD-14BC7504E1A1}" type="presParOf" srcId="{6B8B4440-B817-4006-9376-305B672CA0A8}" destId="{BBA8A4B3-98AA-4FF0-A55F-5F3C2BAC1E32}" srcOrd="3" destOrd="0" presId="urn:microsoft.com/office/officeart/2005/8/layout/venn1"/>
    <dgm:cxn modelId="{A3CBFDC2-EC19-401C-B67C-366CB885C840}" type="presParOf" srcId="{6B8B4440-B817-4006-9376-305B672CA0A8}" destId="{BF4E3477-72F7-4E51-B9ED-E06DC893684F}" srcOrd="4" destOrd="0" presId="urn:microsoft.com/office/officeart/2005/8/layout/venn1"/>
    <dgm:cxn modelId="{1DD75414-76A0-4399-AB34-A6BF5C633C3C}" type="presParOf" srcId="{6B8B4440-B817-4006-9376-305B672CA0A8}" destId="{DDE980A6-7E8E-490D-A6D0-C045D628557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2EE0C1-C576-4A7A-A98D-8ACED164421D}"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9E323B95-9E42-4360-AE2D-A176BD3EA84B}">
      <dgm:prSet phldrT="[Text]"/>
      <dgm:spPr/>
      <dgm:t>
        <a:bodyPr/>
        <a:lstStyle/>
        <a:p>
          <a:r>
            <a:rPr lang="en-US" dirty="0" smtClean="0"/>
            <a:t>Government</a:t>
          </a:r>
          <a:endParaRPr lang="en-US" dirty="0"/>
        </a:p>
      </dgm:t>
    </dgm:pt>
    <dgm:pt modelId="{A1F0F3E3-70FB-4575-9E5A-0C3689ADEF30}" type="parTrans" cxnId="{DF7B24B8-9C2C-4039-B7F1-FB0FCAF5CFE7}">
      <dgm:prSet/>
      <dgm:spPr/>
      <dgm:t>
        <a:bodyPr/>
        <a:lstStyle/>
        <a:p>
          <a:endParaRPr lang="en-US"/>
        </a:p>
      </dgm:t>
    </dgm:pt>
    <dgm:pt modelId="{27159B39-60D0-4609-9765-3F6B97878E24}" type="sibTrans" cxnId="{DF7B24B8-9C2C-4039-B7F1-FB0FCAF5CFE7}">
      <dgm:prSet/>
      <dgm:spPr/>
      <dgm:t>
        <a:bodyPr/>
        <a:lstStyle/>
        <a:p>
          <a:endParaRPr lang="en-US"/>
        </a:p>
      </dgm:t>
    </dgm:pt>
    <dgm:pt modelId="{DEC9F1B9-EBF9-4B21-9E47-8089CE582D67}">
      <dgm:prSet phldrT="[Text]"/>
      <dgm:spPr/>
      <dgm:t>
        <a:bodyPr/>
        <a:lstStyle/>
        <a:p>
          <a:r>
            <a:rPr lang="en-US" dirty="0" smtClean="0"/>
            <a:t>Unfavorable economy</a:t>
          </a:r>
          <a:endParaRPr lang="en-US" dirty="0"/>
        </a:p>
      </dgm:t>
    </dgm:pt>
    <dgm:pt modelId="{064A0BE8-64E2-46F9-B726-390EA71BE79E}" type="parTrans" cxnId="{9C4E8D1F-A700-4A07-B37B-2050C7DE4FAC}">
      <dgm:prSet/>
      <dgm:spPr/>
      <dgm:t>
        <a:bodyPr/>
        <a:lstStyle/>
        <a:p>
          <a:endParaRPr lang="en-US"/>
        </a:p>
      </dgm:t>
    </dgm:pt>
    <dgm:pt modelId="{1438102A-AE1D-412F-9A48-A67E6E31D495}" type="sibTrans" cxnId="{9C4E8D1F-A700-4A07-B37B-2050C7DE4FAC}">
      <dgm:prSet/>
      <dgm:spPr/>
      <dgm:t>
        <a:bodyPr/>
        <a:lstStyle/>
        <a:p>
          <a:endParaRPr lang="en-US"/>
        </a:p>
      </dgm:t>
    </dgm:pt>
    <dgm:pt modelId="{53DBC81C-60C1-4B8F-BE0C-B01E21C45CBB}">
      <dgm:prSet phldrT="[Text]"/>
      <dgm:spPr/>
      <dgm:t>
        <a:bodyPr/>
        <a:lstStyle/>
        <a:p>
          <a:r>
            <a:rPr lang="en-US" dirty="0" smtClean="0"/>
            <a:t>Delays in delivery</a:t>
          </a:r>
          <a:endParaRPr lang="en-US" dirty="0"/>
        </a:p>
      </dgm:t>
    </dgm:pt>
    <dgm:pt modelId="{8F489B42-36A8-43B4-BA03-F6592FED3EE3}" type="parTrans" cxnId="{D157A3AC-05DE-498A-8B2F-A850C7112A58}">
      <dgm:prSet/>
      <dgm:spPr/>
      <dgm:t>
        <a:bodyPr/>
        <a:lstStyle/>
        <a:p>
          <a:endParaRPr lang="en-US"/>
        </a:p>
      </dgm:t>
    </dgm:pt>
    <dgm:pt modelId="{F1A8DB33-8757-46DA-A0B1-E00845CC8465}" type="sibTrans" cxnId="{D157A3AC-05DE-498A-8B2F-A850C7112A58}">
      <dgm:prSet/>
      <dgm:spPr/>
      <dgm:t>
        <a:bodyPr/>
        <a:lstStyle/>
        <a:p>
          <a:endParaRPr lang="en-US"/>
        </a:p>
      </dgm:t>
    </dgm:pt>
    <dgm:pt modelId="{03455D86-06EB-441E-9C5B-F244CD68D451}">
      <dgm:prSet phldrT="[Text]"/>
      <dgm:spPr/>
      <dgm:t>
        <a:bodyPr/>
        <a:lstStyle/>
        <a:p>
          <a:r>
            <a:rPr lang="en-US" dirty="0" smtClean="0"/>
            <a:t>Private Co</a:t>
          </a:r>
          <a:endParaRPr lang="en-US" dirty="0"/>
        </a:p>
      </dgm:t>
    </dgm:pt>
    <dgm:pt modelId="{D67FF402-BCBA-4935-A7B7-6C28B42A7F42}" type="parTrans" cxnId="{428963C6-F740-4F10-A05D-E4943A9E662A}">
      <dgm:prSet/>
      <dgm:spPr/>
      <dgm:t>
        <a:bodyPr/>
        <a:lstStyle/>
        <a:p>
          <a:endParaRPr lang="en-US"/>
        </a:p>
      </dgm:t>
    </dgm:pt>
    <dgm:pt modelId="{F4BA2205-A165-4720-A857-4586F7EE3980}" type="sibTrans" cxnId="{428963C6-F740-4F10-A05D-E4943A9E662A}">
      <dgm:prSet/>
      <dgm:spPr/>
      <dgm:t>
        <a:bodyPr/>
        <a:lstStyle/>
        <a:p>
          <a:endParaRPr lang="en-US"/>
        </a:p>
      </dgm:t>
    </dgm:pt>
    <dgm:pt modelId="{0DF265B7-D259-4C22-8889-1B64E291D4FB}">
      <dgm:prSet phldrT="[Text]"/>
      <dgm:spPr/>
      <dgm:t>
        <a:bodyPr/>
        <a:lstStyle/>
        <a:p>
          <a:r>
            <a:rPr lang="en-US" dirty="0" smtClean="0"/>
            <a:t>Defects in design</a:t>
          </a:r>
          <a:endParaRPr lang="en-US" dirty="0"/>
        </a:p>
      </dgm:t>
    </dgm:pt>
    <dgm:pt modelId="{75B015D7-5979-4626-AFD9-73CB30CE9DC0}" type="parTrans" cxnId="{20DBAA5B-4122-40B2-8225-EF8C55EAB154}">
      <dgm:prSet/>
      <dgm:spPr/>
      <dgm:t>
        <a:bodyPr/>
        <a:lstStyle/>
        <a:p>
          <a:endParaRPr lang="en-US"/>
        </a:p>
      </dgm:t>
    </dgm:pt>
    <dgm:pt modelId="{2CEBFD9A-2178-49A7-B98B-967BD91026E0}" type="sibTrans" cxnId="{20DBAA5B-4122-40B2-8225-EF8C55EAB154}">
      <dgm:prSet/>
      <dgm:spPr/>
      <dgm:t>
        <a:bodyPr/>
        <a:lstStyle/>
        <a:p>
          <a:endParaRPr lang="en-US"/>
        </a:p>
      </dgm:t>
    </dgm:pt>
    <dgm:pt modelId="{7E6BDE68-4FE3-4BE0-8B64-EC64CADF6B1A}">
      <dgm:prSet phldrT="[Text]"/>
      <dgm:spPr/>
      <dgm:t>
        <a:bodyPr/>
        <a:lstStyle/>
        <a:p>
          <a:r>
            <a:rPr lang="en-US" dirty="0" smtClean="0"/>
            <a:t>Failure to meet contract specifications</a:t>
          </a:r>
          <a:endParaRPr lang="en-US" dirty="0"/>
        </a:p>
      </dgm:t>
    </dgm:pt>
    <dgm:pt modelId="{7A89FE75-8D14-41F1-A656-E472D9A88BFD}" type="parTrans" cxnId="{D7E687CD-CC34-44AC-ACB6-FD37B0827A2D}">
      <dgm:prSet/>
      <dgm:spPr/>
      <dgm:t>
        <a:bodyPr/>
        <a:lstStyle/>
        <a:p>
          <a:endParaRPr lang="en-US"/>
        </a:p>
      </dgm:t>
    </dgm:pt>
    <dgm:pt modelId="{B83F9AC1-BC53-4795-9538-371A91473885}" type="sibTrans" cxnId="{D7E687CD-CC34-44AC-ACB6-FD37B0827A2D}">
      <dgm:prSet/>
      <dgm:spPr/>
      <dgm:t>
        <a:bodyPr/>
        <a:lstStyle/>
        <a:p>
          <a:endParaRPr lang="en-US"/>
        </a:p>
      </dgm:t>
    </dgm:pt>
    <dgm:pt modelId="{19835A67-60F6-41DF-A1F7-7063293E402F}">
      <dgm:prSet phldrT="[Text]"/>
      <dgm:spPr/>
      <dgm:t>
        <a:bodyPr/>
        <a:lstStyle/>
        <a:p>
          <a:r>
            <a:rPr lang="en-US" dirty="0" smtClean="0"/>
            <a:t>Both</a:t>
          </a:r>
          <a:endParaRPr lang="en-US" dirty="0"/>
        </a:p>
      </dgm:t>
    </dgm:pt>
    <dgm:pt modelId="{72F2CEEE-9F40-42E3-86DC-4DDB8E56E148}" type="parTrans" cxnId="{6B6E9D96-8BD3-404B-850D-9E0ACB88B895}">
      <dgm:prSet/>
      <dgm:spPr/>
      <dgm:t>
        <a:bodyPr/>
        <a:lstStyle/>
        <a:p>
          <a:endParaRPr lang="en-US"/>
        </a:p>
      </dgm:t>
    </dgm:pt>
    <dgm:pt modelId="{C6897604-38C2-4785-80DE-4D4FE08DF962}" type="sibTrans" cxnId="{6B6E9D96-8BD3-404B-850D-9E0ACB88B895}">
      <dgm:prSet/>
      <dgm:spPr/>
      <dgm:t>
        <a:bodyPr/>
        <a:lstStyle/>
        <a:p>
          <a:endParaRPr lang="en-US"/>
        </a:p>
      </dgm:t>
    </dgm:pt>
    <dgm:pt modelId="{DF0C37FF-385F-4963-B032-294CF1CAD7B4}">
      <dgm:prSet phldrT="[Text]"/>
      <dgm:spPr/>
      <dgm:t>
        <a:bodyPr/>
        <a:lstStyle/>
        <a:p>
          <a:r>
            <a:rPr lang="en-US" dirty="0" smtClean="0"/>
            <a:t>Prolonged period prior to project initiation</a:t>
          </a:r>
          <a:endParaRPr lang="en-US" dirty="0"/>
        </a:p>
      </dgm:t>
    </dgm:pt>
    <dgm:pt modelId="{98F289BB-0F92-4398-94F0-51043D03D592}" type="parTrans" cxnId="{84113880-875C-40D9-AFC9-347DF3F9303E}">
      <dgm:prSet/>
      <dgm:spPr/>
      <dgm:t>
        <a:bodyPr/>
        <a:lstStyle/>
        <a:p>
          <a:endParaRPr lang="en-US"/>
        </a:p>
      </dgm:t>
    </dgm:pt>
    <dgm:pt modelId="{C0BBA2DA-2E38-49E9-8E7B-F430189F1C2D}" type="sibTrans" cxnId="{84113880-875C-40D9-AFC9-347DF3F9303E}">
      <dgm:prSet/>
      <dgm:spPr/>
      <dgm:t>
        <a:bodyPr/>
        <a:lstStyle/>
        <a:p>
          <a:endParaRPr lang="en-US"/>
        </a:p>
      </dgm:t>
    </dgm:pt>
    <dgm:pt modelId="{AB8DE47F-0CD7-4A9E-8033-BEBF0B3220AB}">
      <dgm:prSet phldrT="[Text]"/>
      <dgm:spPr/>
      <dgm:t>
        <a:bodyPr/>
        <a:lstStyle/>
        <a:p>
          <a:r>
            <a:rPr lang="en-US" dirty="0" smtClean="0"/>
            <a:t>Risk of early termination</a:t>
          </a:r>
        </a:p>
      </dgm:t>
    </dgm:pt>
    <dgm:pt modelId="{3EB5640E-95F9-4824-849F-3210AC36ED8F}" type="parTrans" cxnId="{9955CF34-541E-413D-AED4-9D160B2C27B9}">
      <dgm:prSet/>
      <dgm:spPr/>
      <dgm:t>
        <a:bodyPr/>
        <a:lstStyle/>
        <a:p>
          <a:endParaRPr lang="en-US"/>
        </a:p>
      </dgm:t>
    </dgm:pt>
    <dgm:pt modelId="{8CA82C71-A7F5-40E6-9223-9255B6327F3C}" type="sibTrans" cxnId="{9955CF34-541E-413D-AED4-9D160B2C27B9}">
      <dgm:prSet/>
      <dgm:spPr/>
      <dgm:t>
        <a:bodyPr/>
        <a:lstStyle/>
        <a:p>
          <a:endParaRPr lang="en-US"/>
        </a:p>
      </dgm:t>
    </dgm:pt>
    <dgm:pt modelId="{3D6B33E5-0861-4FAF-8C8E-B8F335315F8D}">
      <dgm:prSet phldrT="[Text]"/>
      <dgm:spPr/>
      <dgm:t>
        <a:bodyPr/>
        <a:lstStyle/>
        <a:p>
          <a:r>
            <a:rPr lang="en-US" dirty="0" smtClean="0"/>
            <a:t>Force majeure</a:t>
          </a:r>
        </a:p>
      </dgm:t>
    </dgm:pt>
    <dgm:pt modelId="{1FB055C8-4FBE-4367-AB4D-937A7F8FA562}" type="parTrans" cxnId="{27244DBE-0259-4438-BBD5-20AE6FE9DC69}">
      <dgm:prSet/>
      <dgm:spPr/>
      <dgm:t>
        <a:bodyPr/>
        <a:lstStyle/>
        <a:p>
          <a:endParaRPr lang="en-US"/>
        </a:p>
      </dgm:t>
    </dgm:pt>
    <dgm:pt modelId="{9B96DB55-DA45-493D-8458-AFA65798BBA9}" type="sibTrans" cxnId="{27244DBE-0259-4438-BBD5-20AE6FE9DC69}">
      <dgm:prSet/>
      <dgm:spPr/>
      <dgm:t>
        <a:bodyPr/>
        <a:lstStyle/>
        <a:p>
          <a:endParaRPr lang="en-US"/>
        </a:p>
      </dgm:t>
    </dgm:pt>
    <dgm:pt modelId="{052BC88D-680C-484A-8A56-E8B19F2BA46D}">
      <dgm:prSet phldrT="[Text]"/>
      <dgm:spPr/>
      <dgm:t>
        <a:bodyPr/>
        <a:lstStyle/>
        <a:p>
          <a:r>
            <a:rPr lang="en-US" dirty="0" smtClean="0"/>
            <a:t>Taxation risk</a:t>
          </a:r>
          <a:endParaRPr lang="en-US" dirty="0"/>
        </a:p>
      </dgm:t>
    </dgm:pt>
    <dgm:pt modelId="{54798654-9AAA-4218-85FC-DE6B4CAF88C1}" type="parTrans" cxnId="{820B3EED-C5C4-4A39-AF7B-0629B96E371F}">
      <dgm:prSet/>
      <dgm:spPr/>
      <dgm:t>
        <a:bodyPr/>
        <a:lstStyle/>
        <a:p>
          <a:endParaRPr lang="en-US"/>
        </a:p>
      </dgm:t>
    </dgm:pt>
    <dgm:pt modelId="{50FC408A-50D3-44A0-A3CC-2D5534C40EA2}" type="sibTrans" cxnId="{820B3EED-C5C4-4A39-AF7B-0629B96E371F}">
      <dgm:prSet/>
      <dgm:spPr/>
      <dgm:t>
        <a:bodyPr/>
        <a:lstStyle/>
        <a:p>
          <a:endParaRPr lang="en-US"/>
        </a:p>
      </dgm:t>
    </dgm:pt>
    <dgm:pt modelId="{582CA70A-20E5-4033-9680-56E9C7F4BE8A}">
      <dgm:prSet phldrT="[Text]"/>
      <dgm:spPr/>
      <dgm:t>
        <a:bodyPr/>
        <a:lstStyle/>
        <a:p>
          <a:r>
            <a:rPr lang="en-US" dirty="0" smtClean="0"/>
            <a:t>Equipment failure</a:t>
          </a:r>
          <a:endParaRPr lang="en-US" dirty="0"/>
        </a:p>
      </dgm:t>
    </dgm:pt>
    <dgm:pt modelId="{4F958967-2AFE-491E-8EDA-681954ABEE3C}" type="parTrans" cxnId="{852F8003-B12E-43D6-B8D2-4AE134FED938}">
      <dgm:prSet/>
      <dgm:spPr/>
      <dgm:t>
        <a:bodyPr/>
        <a:lstStyle/>
        <a:p>
          <a:endParaRPr lang="en-US"/>
        </a:p>
      </dgm:t>
    </dgm:pt>
    <dgm:pt modelId="{70AF4578-3BDA-4017-AF8F-ACB6F17D7678}" type="sibTrans" cxnId="{852F8003-B12E-43D6-B8D2-4AE134FED938}">
      <dgm:prSet/>
      <dgm:spPr/>
      <dgm:t>
        <a:bodyPr/>
        <a:lstStyle/>
        <a:p>
          <a:endParaRPr lang="en-US"/>
        </a:p>
      </dgm:t>
    </dgm:pt>
    <dgm:pt modelId="{0C03BB55-CA3B-42C9-A9ED-302EF0A79045}" type="pres">
      <dgm:prSet presAssocID="{892EE0C1-C576-4A7A-A98D-8ACED164421D}" presName="theList" presStyleCnt="0">
        <dgm:presLayoutVars>
          <dgm:dir/>
          <dgm:animLvl val="lvl"/>
          <dgm:resizeHandles val="exact"/>
        </dgm:presLayoutVars>
      </dgm:prSet>
      <dgm:spPr/>
      <dgm:t>
        <a:bodyPr/>
        <a:lstStyle/>
        <a:p>
          <a:endParaRPr lang="en-US"/>
        </a:p>
      </dgm:t>
    </dgm:pt>
    <dgm:pt modelId="{CE5AC799-9B51-43C8-8163-55F27C5924F4}" type="pres">
      <dgm:prSet presAssocID="{9E323B95-9E42-4360-AE2D-A176BD3EA84B}" presName="compNode" presStyleCnt="0"/>
      <dgm:spPr/>
    </dgm:pt>
    <dgm:pt modelId="{0825B75A-4FF4-403B-ADAA-6B24F581E10A}" type="pres">
      <dgm:prSet presAssocID="{9E323B95-9E42-4360-AE2D-A176BD3EA84B}" presName="aNode" presStyleLbl="bgShp" presStyleIdx="0" presStyleCnt="3"/>
      <dgm:spPr/>
      <dgm:t>
        <a:bodyPr/>
        <a:lstStyle/>
        <a:p>
          <a:endParaRPr lang="en-US"/>
        </a:p>
      </dgm:t>
    </dgm:pt>
    <dgm:pt modelId="{C848F642-53F4-4CA0-93EF-97F47725BEDF}" type="pres">
      <dgm:prSet presAssocID="{9E323B95-9E42-4360-AE2D-A176BD3EA84B}" presName="textNode" presStyleLbl="bgShp" presStyleIdx="0" presStyleCnt="3"/>
      <dgm:spPr/>
      <dgm:t>
        <a:bodyPr/>
        <a:lstStyle/>
        <a:p>
          <a:endParaRPr lang="en-US"/>
        </a:p>
      </dgm:t>
    </dgm:pt>
    <dgm:pt modelId="{F3AC4E2F-C681-43A8-A149-14E8A3266F04}" type="pres">
      <dgm:prSet presAssocID="{9E323B95-9E42-4360-AE2D-A176BD3EA84B}" presName="compChildNode" presStyleCnt="0"/>
      <dgm:spPr/>
    </dgm:pt>
    <dgm:pt modelId="{045A7257-F2F1-44CC-8B80-77D44AD1568A}" type="pres">
      <dgm:prSet presAssocID="{9E323B95-9E42-4360-AE2D-A176BD3EA84B}" presName="theInnerList" presStyleCnt="0"/>
      <dgm:spPr/>
    </dgm:pt>
    <dgm:pt modelId="{56C40514-AC00-4010-BA04-535DDEBBBE85}" type="pres">
      <dgm:prSet presAssocID="{DEC9F1B9-EBF9-4B21-9E47-8089CE582D67}" presName="childNode" presStyleLbl="node1" presStyleIdx="0" presStyleCnt="9">
        <dgm:presLayoutVars>
          <dgm:bulletEnabled val="1"/>
        </dgm:presLayoutVars>
      </dgm:prSet>
      <dgm:spPr/>
      <dgm:t>
        <a:bodyPr/>
        <a:lstStyle/>
        <a:p>
          <a:endParaRPr lang="en-US"/>
        </a:p>
      </dgm:t>
    </dgm:pt>
    <dgm:pt modelId="{4991A879-790A-4E86-8402-7E51826A4A5F}" type="pres">
      <dgm:prSet presAssocID="{DEC9F1B9-EBF9-4B21-9E47-8089CE582D67}" presName="aSpace2" presStyleCnt="0"/>
      <dgm:spPr/>
    </dgm:pt>
    <dgm:pt modelId="{EF1AD3DC-CAC2-4480-B5B9-FE25A2D2295D}" type="pres">
      <dgm:prSet presAssocID="{53DBC81C-60C1-4B8F-BE0C-B01E21C45CBB}" presName="childNode" presStyleLbl="node1" presStyleIdx="1" presStyleCnt="9">
        <dgm:presLayoutVars>
          <dgm:bulletEnabled val="1"/>
        </dgm:presLayoutVars>
      </dgm:prSet>
      <dgm:spPr/>
      <dgm:t>
        <a:bodyPr/>
        <a:lstStyle/>
        <a:p>
          <a:endParaRPr lang="en-US"/>
        </a:p>
      </dgm:t>
    </dgm:pt>
    <dgm:pt modelId="{B14B792C-F727-4DCE-A239-0CA272021837}" type="pres">
      <dgm:prSet presAssocID="{53DBC81C-60C1-4B8F-BE0C-B01E21C45CBB}" presName="aSpace2" presStyleCnt="0"/>
      <dgm:spPr/>
    </dgm:pt>
    <dgm:pt modelId="{8440F9B0-299C-40B9-A2CF-D6B0CC56FC7A}" type="pres">
      <dgm:prSet presAssocID="{052BC88D-680C-484A-8A56-E8B19F2BA46D}" presName="childNode" presStyleLbl="node1" presStyleIdx="2" presStyleCnt="9">
        <dgm:presLayoutVars>
          <dgm:bulletEnabled val="1"/>
        </dgm:presLayoutVars>
      </dgm:prSet>
      <dgm:spPr/>
      <dgm:t>
        <a:bodyPr/>
        <a:lstStyle/>
        <a:p>
          <a:endParaRPr lang="en-US"/>
        </a:p>
      </dgm:t>
    </dgm:pt>
    <dgm:pt modelId="{54AE7152-A6DA-464D-BCF3-745DD35FC23A}" type="pres">
      <dgm:prSet presAssocID="{9E323B95-9E42-4360-AE2D-A176BD3EA84B}" presName="aSpace" presStyleCnt="0"/>
      <dgm:spPr/>
    </dgm:pt>
    <dgm:pt modelId="{997288D3-793C-4F47-8456-23CDF1D9A9C1}" type="pres">
      <dgm:prSet presAssocID="{03455D86-06EB-441E-9C5B-F244CD68D451}" presName="compNode" presStyleCnt="0"/>
      <dgm:spPr/>
    </dgm:pt>
    <dgm:pt modelId="{3AFE55EC-D9AC-46E1-9779-12CA3E77354B}" type="pres">
      <dgm:prSet presAssocID="{03455D86-06EB-441E-9C5B-F244CD68D451}" presName="aNode" presStyleLbl="bgShp" presStyleIdx="1" presStyleCnt="3"/>
      <dgm:spPr/>
      <dgm:t>
        <a:bodyPr/>
        <a:lstStyle/>
        <a:p>
          <a:endParaRPr lang="en-US"/>
        </a:p>
      </dgm:t>
    </dgm:pt>
    <dgm:pt modelId="{EB9FFE1D-5D18-461E-A7F7-B64DF209D4E5}" type="pres">
      <dgm:prSet presAssocID="{03455D86-06EB-441E-9C5B-F244CD68D451}" presName="textNode" presStyleLbl="bgShp" presStyleIdx="1" presStyleCnt="3"/>
      <dgm:spPr/>
      <dgm:t>
        <a:bodyPr/>
        <a:lstStyle/>
        <a:p>
          <a:endParaRPr lang="en-US"/>
        </a:p>
      </dgm:t>
    </dgm:pt>
    <dgm:pt modelId="{186734C1-296D-4C26-9A6C-E3EA6FE7E70F}" type="pres">
      <dgm:prSet presAssocID="{03455D86-06EB-441E-9C5B-F244CD68D451}" presName="compChildNode" presStyleCnt="0"/>
      <dgm:spPr/>
    </dgm:pt>
    <dgm:pt modelId="{333EB585-7892-440D-9F8A-1B042560EA89}" type="pres">
      <dgm:prSet presAssocID="{03455D86-06EB-441E-9C5B-F244CD68D451}" presName="theInnerList" presStyleCnt="0"/>
      <dgm:spPr/>
    </dgm:pt>
    <dgm:pt modelId="{E52D6B4D-0137-42BD-9463-53525890815D}" type="pres">
      <dgm:prSet presAssocID="{0DF265B7-D259-4C22-8889-1B64E291D4FB}" presName="childNode" presStyleLbl="node1" presStyleIdx="3" presStyleCnt="9">
        <dgm:presLayoutVars>
          <dgm:bulletEnabled val="1"/>
        </dgm:presLayoutVars>
      </dgm:prSet>
      <dgm:spPr/>
      <dgm:t>
        <a:bodyPr/>
        <a:lstStyle/>
        <a:p>
          <a:endParaRPr lang="en-US"/>
        </a:p>
      </dgm:t>
    </dgm:pt>
    <dgm:pt modelId="{63ED9B56-D6A2-425C-9465-1BB5882CE578}" type="pres">
      <dgm:prSet presAssocID="{0DF265B7-D259-4C22-8889-1B64E291D4FB}" presName="aSpace2" presStyleCnt="0"/>
      <dgm:spPr/>
    </dgm:pt>
    <dgm:pt modelId="{783C1CE4-425E-4235-ADD9-B2C1BC3235DE}" type="pres">
      <dgm:prSet presAssocID="{7E6BDE68-4FE3-4BE0-8B64-EC64CADF6B1A}" presName="childNode" presStyleLbl="node1" presStyleIdx="4" presStyleCnt="9">
        <dgm:presLayoutVars>
          <dgm:bulletEnabled val="1"/>
        </dgm:presLayoutVars>
      </dgm:prSet>
      <dgm:spPr/>
      <dgm:t>
        <a:bodyPr/>
        <a:lstStyle/>
        <a:p>
          <a:endParaRPr lang="en-US"/>
        </a:p>
      </dgm:t>
    </dgm:pt>
    <dgm:pt modelId="{11597629-4388-44D2-BE4B-8794AA45A32D}" type="pres">
      <dgm:prSet presAssocID="{7E6BDE68-4FE3-4BE0-8B64-EC64CADF6B1A}" presName="aSpace2" presStyleCnt="0"/>
      <dgm:spPr/>
    </dgm:pt>
    <dgm:pt modelId="{146F2544-861F-4DB7-9ED5-84D75F3A0ACC}" type="pres">
      <dgm:prSet presAssocID="{582CA70A-20E5-4033-9680-56E9C7F4BE8A}" presName="childNode" presStyleLbl="node1" presStyleIdx="5" presStyleCnt="9">
        <dgm:presLayoutVars>
          <dgm:bulletEnabled val="1"/>
        </dgm:presLayoutVars>
      </dgm:prSet>
      <dgm:spPr/>
      <dgm:t>
        <a:bodyPr/>
        <a:lstStyle/>
        <a:p>
          <a:endParaRPr lang="en-US"/>
        </a:p>
      </dgm:t>
    </dgm:pt>
    <dgm:pt modelId="{E833FF85-C8EB-4C02-886F-4414C37F0B45}" type="pres">
      <dgm:prSet presAssocID="{03455D86-06EB-441E-9C5B-F244CD68D451}" presName="aSpace" presStyleCnt="0"/>
      <dgm:spPr/>
    </dgm:pt>
    <dgm:pt modelId="{69015E1C-AB45-4769-B253-53EBD71776BF}" type="pres">
      <dgm:prSet presAssocID="{19835A67-60F6-41DF-A1F7-7063293E402F}" presName="compNode" presStyleCnt="0"/>
      <dgm:spPr/>
    </dgm:pt>
    <dgm:pt modelId="{E0D04250-4F59-4178-855B-BADDD8B69146}" type="pres">
      <dgm:prSet presAssocID="{19835A67-60F6-41DF-A1F7-7063293E402F}" presName="aNode" presStyleLbl="bgShp" presStyleIdx="2" presStyleCnt="3"/>
      <dgm:spPr/>
      <dgm:t>
        <a:bodyPr/>
        <a:lstStyle/>
        <a:p>
          <a:endParaRPr lang="en-US"/>
        </a:p>
      </dgm:t>
    </dgm:pt>
    <dgm:pt modelId="{356F4542-B825-44C9-9ABF-E963ABDF061B}" type="pres">
      <dgm:prSet presAssocID="{19835A67-60F6-41DF-A1F7-7063293E402F}" presName="textNode" presStyleLbl="bgShp" presStyleIdx="2" presStyleCnt="3"/>
      <dgm:spPr/>
      <dgm:t>
        <a:bodyPr/>
        <a:lstStyle/>
        <a:p>
          <a:endParaRPr lang="en-US"/>
        </a:p>
      </dgm:t>
    </dgm:pt>
    <dgm:pt modelId="{B4BE0A4E-F256-4537-A683-C75A0A19683A}" type="pres">
      <dgm:prSet presAssocID="{19835A67-60F6-41DF-A1F7-7063293E402F}" presName="compChildNode" presStyleCnt="0"/>
      <dgm:spPr/>
    </dgm:pt>
    <dgm:pt modelId="{C4629B77-3C05-4BFA-8360-7802D2ED9FE4}" type="pres">
      <dgm:prSet presAssocID="{19835A67-60F6-41DF-A1F7-7063293E402F}" presName="theInnerList" presStyleCnt="0"/>
      <dgm:spPr/>
    </dgm:pt>
    <dgm:pt modelId="{3C99B4D7-544E-4AD8-82D7-39FBD72903BD}" type="pres">
      <dgm:prSet presAssocID="{DF0C37FF-385F-4963-B032-294CF1CAD7B4}" presName="childNode" presStyleLbl="node1" presStyleIdx="6" presStyleCnt="9">
        <dgm:presLayoutVars>
          <dgm:bulletEnabled val="1"/>
        </dgm:presLayoutVars>
      </dgm:prSet>
      <dgm:spPr/>
      <dgm:t>
        <a:bodyPr/>
        <a:lstStyle/>
        <a:p>
          <a:endParaRPr lang="en-US"/>
        </a:p>
      </dgm:t>
    </dgm:pt>
    <dgm:pt modelId="{F35FD8A8-AAA2-4062-86F5-06352374A7F5}" type="pres">
      <dgm:prSet presAssocID="{DF0C37FF-385F-4963-B032-294CF1CAD7B4}" presName="aSpace2" presStyleCnt="0"/>
      <dgm:spPr/>
    </dgm:pt>
    <dgm:pt modelId="{70871164-FC2C-434A-890D-3AE92CBDD3FF}" type="pres">
      <dgm:prSet presAssocID="{AB8DE47F-0CD7-4A9E-8033-BEBF0B3220AB}" presName="childNode" presStyleLbl="node1" presStyleIdx="7" presStyleCnt="9">
        <dgm:presLayoutVars>
          <dgm:bulletEnabled val="1"/>
        </dgm:presLayoutVars>
      </dgm:prSet>
      <dgm:spPr/>
      <dgm:t>
        <a:bodyPr/>
        <a:lstStyle/>
        <a:p>
          <a:endParaRPr lang="en-US"/>
        </a:p>
      </dgm:t>
    </dgm:pt>
    <dgm:pt modelId="{0A4FE008-01F6-4048-A1FA-698C461134ED}" type="pres">
      <dgm:prSet presAssocID="{AB8DE47F-0CD7-4A9E-8033-BEBF0B3220AB}" presName="aSpace2" presStyleCnt="0"/>
      <dgm:spPr/>
    </dgm:pt>
    <dgm:pt modelId="{F18A46AC-4126-4773-BE7C-468F066D916C}" type="pres">
      <dgm:prSet presAssocID="{3D6B33E5-0861-4FAF-8C8E-B8F335315F8D}" presName="childNode" presStyleLbl="node1" presStyleIdx="8" presStyleCnt="9">
        <dgm:presLayoutVars>
          <dgm:bulletEnabled val="1"/>
        </dgm:presLayoutVars>
      </dgm:prSet>
      <dgm:spPr/>
      <dgm:t>
        <a:bodyPr/>
        <a:lstStyle/>
        <a:p>
          <a:endParaRPr lang="en-US"/>
        </a:p>
      </dgm:t>
    </dgm:pt>
  </dgm:ptLst>
  <dgm:cxnLst>
    <dgm:cxn modelId="{D7E687CD-CC34-44AC-ACB6-FD37B0827A2D}" srcId="{03455D86-06EB-441E-9C5B-F244CD68D451}" destId="{7E6BDE68-4FE3-4BE0-8B64-EC64CADF6B1A}" srcOrd="1" destOrd="0" parTransId="{7A89FE75-8D14-41F1-A656-E472D9A88BFD}" sibTransId="{B83F9AC1-BC53-4795-9538-371A91473885}"/>
    <dgm:cxn modelId="{D15D77EF-D21A-4D34-B7CE-74A37121D452}" type="presOf" srcId="{9E323B95-9E42-4360-AE2D-A176BD3EA84B}" destId="{C848F642-53F4-4CA0-93EF-97F47725BEDF}" srcOrd="1" destOrd="0" presId="urn:microsoft.com/office/officeart/2005/8/layout/lProcess2"/>
    <dgm:cxn modelId="{80A52866-0D9A-461D-A6D5-2218180190AE}" type="presOf" srcId="{19835A67-60F6-41DF-A1F7-7063293E402F}" destId="{356F4542-B825-44C9-9ABF-E963ABDF061B}" srcOrd="1" destOrd="0" presId="urn:microsoft.com/office/officeart/2005/8/layout/lProcess2"/>
    <dgm:cxn modelId="{852F8003-B12E-43D6-B8D2-4AE134FED938}" srcId="{03455D86-06EB-441E-9C5B-F244CD68D451}" destId="{582CA70A-20E5-4033-9680-56E9C7F4BE8A}" srcOrd="2" destOrd="0" parTransId="{4F958967-2AFE-491E-8EDA-681954ABEE3C}" sibTransId="{70AF4578-3BDA-4017-AF8F-ACB6F17D7678}"/>
    <dgm:cxn modelId="{323F9F65-6B9E-4115-8268-0B413BCCC16C}" type="presOf" srcId="{892EE0C1-C576-4A7A-A98D-8ACED164421D}" destId="{0C03BB55-CA3B-42C9-A9ED-302EF0A79045}" srcOrd="0" destOrd="0" presId="urn:microsoft.com/office/officeart/2005/8/layout/lProcess2"/>
    <dgm:cxn modelId="{6B6E9D96-8BD3-404B-850D-9E0ACB88B895}" srcId="{892EE0C1-C576-4A7A-A98D-8ACED164421D}" destId="{19835A67-60F6-41DF-A1F7-7063293E402F}" srcOrd="2" destOrd="0" parTransId="{72F2CEEE-9F40-42E3-86DC-4DDB8E56E148}" sibTransId="{C6897604-38C2-4785-80DE-4D4FE08DF962}"/>
    <dgm:cxn modelId="{84113880-875C-40D9-AFC9-347DF3F9303E}" srcId="{19835A67-60F6-41DF-A1F7-7063293E402F}" destId="{DF0C37FF-385F-4963-B032-294CF1CAD7B4}" srcOrd="0" destOrd="0" parTransId="{98F289BB-0F92-4398-94F0-51043D03D592}" sibTransId="{C0BBA2DA-2E38-49E9-8E7B-F430189F1C2D}"/>
    <dgm:cxn modelId="{938F3F07-189A-45F8-AAC1-55275463C5FA}" type="presOf" srcId="{052BC88D-680C-484A-8A56-E8B19F2BA46D}" destId="{8440F9B0-299C-40B9-A2CF-D6B0CC56FC7A}" srcOrd="0" destOrd="0" presId="urn:microsoft.com/office/officeart/2005/8/layout/lProcess2"/>
    <dgm:cxn modelId="{69C7D4C7-6BBC-431A-B5F1-14F3387881FF}" type="presOf" srcId="{9E323B95-9E42-4360-AE2D-A176BD3EA84B}" destId="{0825B75A-4FF4-403B-ADAA-6B24F581E10A}" srcOrd="0" destOrd="0" presId="urn:microsoft.com/office/officeart/2005/8/layout/lProcess2"/>
    <dgm:cxn modelId="{D536151D-E047-4B07-B2C2-8ECFC615AC37}" type="presOf" srcId="{0DF265B7-D259-4C22-8889-1B64E291D4FB}" destId="{E52D6B4D-0137-42BD-9463-53525890815D}" srcOrd="0" destOrd="0" presId="urn:microsoft.com/office/officeart/2005/8/layout/lProcess2"/>
    <dgm:cxn modelId="{428963C6-F740-4F10-A05D-E4943A9E662A}" srcId="{892EE0C1-C576-4A7A-A98D-8ACED164421D}" destId="{03455D86-06EB-441E-9C5B-F244CD68D451}" srcOrd="1" destOrd="0" parTransId="{D67FF402-BCBA-4935-A7B7-6C28B42A7F42}" sibTransId="{F4BA2205-A165-4720-A857-4586F7EE3980}"/>
    <dgm:cxn modelId="{5228F258-78DA-4B24-9FBC-08664A304DAB}" type="presOf" srcId="{AB8DE47F-0CD7-4A9E-8033-BEBF0B3220AB}" destId="{70871164-FC2C-434A-890D-3AE92CBDD3FF}" srcOrd="0" destOrd="0" presId="urn:microsoft.com/office/officeart/2005/8/layout/lProcess2"/>
    <dgm:cxn modelId="{0AEE9121-6733-491D-95A4-00BE6A62928A}" type="presOf" srcId="{03455D86-06EB-441E-9C5B-F244CD68D451}" destId="{3AFE55EC-D9AC-46E1-9779-12CA3E77354B}" srcOrd="0" destOrd="0" presId="urn:microsoft.com/office/officeart/2005/8/layout/lProcess2"/>
    <dgm:cxn modelId="{D17AA2F9-83AE-4DF7-B473-17FAA04C5F33}" type="presOf" srcId="{19835A67-60F6-41DF-A1F7-7063293E402F}" destId="{E0D04250-4F59-4178-855B-BADDD8B69146}" srcOrd="0" destOrd="0" presId="urn:microsoft.com/office/officeart/2005/8/layout/lProcess2"/>
    <dgm:cxn modelId="{820B3EED-C5C4-4A39-AF7B-0629B96E371F}" srcId="{9E323B95-9E42-4360-AE2D-A176BD3EA84B}" destId="{052BC88D-680C-484A-8A56-E8B19F2BA46D}" srcOrd="2" destOrd="0" parTransId="{54798654-9AAA-4218-85FC-DE6B4CAF88C1}" sibTransId="{50FC408A-50D3-44A0-A3CC-2D5534C40EA2}"/>
    <dgm:cxn modelId="{D157A3AC-05DE-498A-8B2F-A850C7112A58}" srcId="{9E323B95-9E42-4360-AE2D-A176BD3EA84B}" destId="{53DBC81C-60C1-4B8F-BE0C-B01E21C45CBB}" srcOrd="1" destOrd="0" parTransId="{8F489B42-36A8-43B4-BA03-F6592FED3EE3}" sibTransId="{F1A8DB33-8757-46DA-A0B1-E00845CC8465}"/>
    <dgm:cxn modelId="{9C4E8D1F-A700-4A07-B37B-2050C7DE4FAC}" srcId="{9E323B95-9E42-4360-AE2D-A176BD3EA84B}" destId="{DEC9F1B9-EBF9-4B21-9E47-8089CE582D67}" srcOrd="0" destOrd="0" parTransId="{064A0BE8-64E2-46F9-B726-390EA71BE79E}" sibTransId="{1438102A-AE1D-412F-9A48-A67E6E31D495}"/>
    <dgm:cxn modelId="{20DBAA5B-4122-40B2-8225-EF8C55EAB154}" srcId="{03455D86-06EB-441E-9C5B-F244CD68D451}" destId="{0DF265B7-D259-4C22-8889-1B64E291D4FB}" srcOrd="0" destOrd="0" parTransId="{75B015D7-5979-4626-AFD9-73CB30CE9DC0}" sibTransId="{2CEBFD9A-2178-49A7-B98B-967BD91026E0}"/>
    <dgm:cxn modelId="{9955CF34-541E-413D-AED4-9D160B2C27B9}" srcId="{19835A67-60F6-41DF-A1F7-7063293E402F}" destId="{AB8DE47F-0CD7-4A9E-8033-BEBF0B3220AB}" srcOrd="1" destOrd="0" parTransId="{3EB5640E-95F9-4824-849F-3210AC36ED8F}" sibTransId="{8CA82C71-A7F5-40E6-9223-9255B6327F3C}"/>
    <dgm:cxn modelId="{27244DBE-0259-4438-BBD5-20AE6FE9DC69}" srcId="{19835A67-60F6-41DF-A1F7-7063293E402F}" destId="{3D6B33E5-0861-4FAF-8C8E-B8F335315F8D}" srcOrd="2" destOrd="0" parTransId="{1FB055C8-4FBE-4367-AB4D-937A7F8FA562}" sibTransId="{9B96DB55-DA45-493D-8458-AFA65798BBA9}"/>
    <dgm:cxn modelId="{78CA11CD-62BA-47A9-A589-D38229EF2EA1}" type="presOf" srcId="{3D6B33E5-0861-4FAF-8C8E-B8F335315F8D}" destId="{F18A46AC-4126-4773-BE7C-468F066D916C}" srcOrd="0" destOrd="0" presId="urn:microsoft.com/office/officeart/2005/8/layout/lProcess2"/>
    <dgm:cxn modelId="{DF7B24B8-9C2C-4039-B7F1-FB0FCAF5CFE7}" srcId="{892EE0C1-C576-4A7A-A98D-8ACED164421D}" destId="{9E323B95-9E42-4360-AE2D-A176BD3EA84B}" srcOrd="0" destOrd="0" parTransId="{A1F0F3E3-70FB-4575-9E5A-0C3689ADEF30}" sibTransId="{27159B39-60D0-4609-9765-3F6B97878E24}"/>
    <dgm:cxn modelId="{44CAC98D-4FB1-4412-B90C-5129ED2FAC78}" type="presOf" srcId="{03455D86-06EB-441E-9C5B-F244CD68D451}" destId="{EB9FFE1D-5D18-461E-A7F7-B64DF209D4E5}" srcOrd="1" destOrd="0" presId="urn:microsoft.com/office/officeart/2005/8/layout/lProcess2"/>
    <dgm:cxn modelId="{F3D4C168-948C-4E06-A28B-70518DB648CF}" type="presOf" srcId="{582CA70A-20E5-4033-9680-56E9C7F4BE8A}" destId="{146F2544-861F-4DB7-9ED5-84D75F3A0ACC}" srcOrd="0" destOrd="0" presId="urn:microsoft.com/office/officeart/2005/8/layout/lProcess2"/>
    <dgm:cxn modelId="{E12C8F28-29F8-4A01-BF5F-82102817D589}" type="presOf" srcId="{DF0C37FF-385F-4963-B032-294CF1CAD7B4}" destId="{3C99B4D7-544E-4AD8-82D7-39FBD72903BD}" srcOrd="0" destOrd="0" presId="urn:microsoft.com/office/officeart/2005/8/layout/lProcess2"/>
    <dgm:cxn modelId="{F25BD01F-1E2F-431F-AB8F-E9C225EB664A}" type="presOf" srcId="{DEC9F1B9-EBF9-4B21-9E47-8089CE582D67}" destId="{56C40514-AC00-4010-BA04-535DDEBBBE85}" srcOrd="0" destOrd="0" presId="urn:microsoft.com/office/officeart/2005/8/layout/lProcess2"/>
    <dgm:cxn modelId="{6BE813A0-F3C7-483A-B677-684D6E2B6EB2}" type="presOf" srcId="{7E6BDE68-4FE3-4BE0-8B64-EC64CADF6B1A}" destId="{783C1CE4-425E-4235-ADD9-B2C1BC3235DE}" srcOrd="0" destOrd="0" presId="urn:microsoft.com/office/officeart/2005/8/layout/lProcess2"/>
    <dgm:cxn modelId="{B2592A1A-B2EB-4B3C-BB68-A4AF0325D156}" type="presOf" srcId="{53DBC81C-60C1-4B8F-BE0C-B01E21C45CBB}" destId="{EF1AD3DC-CAC2-4480-B5B9-FE25A2D2295D}" srcOrd="0" destOrd="0" presId="urn:microsoft.com/office/officeart/2005/8/layout/lProcess2"/>
    <dgm:cxn modelId="{95F2F55C-6881-4482-ABD3-0895501DA088}" type="presParOf" srcId="{0C03BB55-CA3B-42C9-A9ED-302EF0A79045}" destId="{CE5AC799-9B51-43C8-8163-55F27C5924F4}" srcOrd="0" destOrd="0" presId="urn:microsoft.com/office/officeart/2005/8/layout/lProcess2"/>
    <dgm:cxn modelId="{2CE50050-ED6C-4FD8-AC46-AE4E35D4B58A}" type="presParOf" srcId="{CE5AC799-9B51-43C8-8163-55F27C5924F4}" destId="{0825B75A-4FF4-403B-ADAA-6B24F581E10A}" srcOrd="0" destOrd="0" presId="urn:microsoft.com/office/officeart/2005/8/layout/lProcess2"/>
    <dgm:cxn modelId="{F8BCC774-DE36-4BB2-9D44-A155D5C9F08B}" type="presParOf" srcId="{CE5AC799-9B51-43C8-8163-55F27C5924F4}" destId="{C848F642-53F4-4CA0-93EF-97F47725BEDF}" srcOrd="1" destOrd="0" presId="urn:microsoft.com/office/officeart/2005/8/layout/lProcess2"/>
    <dgm:cxn modelId="{A5DAEA19-50C3-4F61-8D66-F7B47E0EFD9F}" type="presParOf" srcId="{CE5AC799-9B51-43C8-8163-55F27C5924F4}" destId="{F3AC4E2F-C681-43A8-A149-14E8A3266F04}" srcOrd="2" destOrd="0" presId="urn:microsoft.com/office/officeart/2005/8/layout/lProcess2"/>
    <dgm:cxn modelId="{741D1BD1-6F25-43F6-BEC9-B714AA350F10}" type="presParOf" srcId="{F3AC4E2F-C681-43A8-A149-14E8A3266F04}" destId="{045A7257-F2F1-44CC-8B80-77D44AD1568A}" srcOrd="0" destOrd="0" presId="urn:microsoft.com/office/officeart/2005/8/layout/lProcess2"/>
    <dgm:cxn modelId="{26D60F16-4460-4C9B-9770-ACBC66A0A683}" type="presParOf" srcId="{045A7257-F2F1-44CC-8B80-77D44AD1568A}" destId="{56C40514-AC00-4010-BA04-535DDEBBBE85}" srcOrd="0" destOrd="0" presId="urn:microsoft.com/office/officeart/2005/8/layout/lProcess2"/>
    <dgm:cxn modelId="{39459BD1-B73A-43BD-B026-E554EE32766F}" type="presParOf" srcId="{045A7257-F2F1-44CC-8B80-77D44AD1568A}" destId="{4991A879-790A-4E86-8402-7E51826A4A5F}" srcOrd="1" destOrd="0" presId="urn:microsoft.com/office/officeart/2005/8/layout/lProcess2"/>
    <dgm:cxn modelId="{70BB6D53-3E5C-47F6-AD71-437406D61295}" type="presParOf" srcId="{045A7257-F2F1-44CC-8B80-77D44AD1568A}" destId="{EF1AD3DC-CAC2-4480-B5B9-FE25A2D2295D}" srcOrd="2" destOrd="0" presId="urn:microsoft.com/office/officeart/2005/8/layout/lProcess2"/>
    <dgm:cxn modelId="{185EB46B-705F-4ED1-9A4C-3CDB04B24E08}" type="presParOf" srcId="{045A7257-F2F1-44CC-8B80-77D44AD1568A}" destId="{B14B792C-F727-4DCE-A239-0CA272021837}" srcOrd="3" destOrd="0" presId="urn:microsoft.com/office/officeart/2005/8/layout/lProcess2"/>
    <dgm:cxn modelId="{BB9DABFE-C16B-4072-9C04-A05563021754}" type="presParOf" srcId="{045A7257-F2F1-44CC-8B80-77D44AD1568A}" destId="{8440F9B0-299C-40B9-A2CF-D6B0CC56FC7A}" srcOrd="4" destOrd="0" presId="urn:microsoft.com/office/officeart/2005/8/layout/lProcess2"/>
    <dgm:cxn modelId="{94F69C9A-CF5B-4D31-9A44-4F1D33A9327E}" type="presParOf" srcId="{0C03BB55-CA3B-42C9-A9ED-302EF0A79045}" destId="{54AE7152-A6DA-464D-BCF3-745DD35FC23A}" srcOrd="1" destOrd="0" presId="urn:microsoft.com/office/officeart/2005/8/layout/lProcess2"/>
    <dgm:cxn modelId="{1C606ACC-6DF4-40EE-BFF3-C805C5DA8E14}" type="presParOf" srcId="{0C03BB55-CA3B-42C9-A9ED-302EF0A79045}" destId="{997288D3-793C-4F47-8456-23CDF1D9A9C1}" srcOrd="2" destOrd="0" presId="urn:microsoft.com/office/officeart/2005/8/layout/lProcess2"/>
    <dgm:cxn modelId="{CC267457-BF8E-44F0-B141-8F5363B6EF54}" type="presParOf" srcId="{997288D3-793C-4F47-8456-23CDF1D9A9C1}" destId="{3AFE55EC-D9AC-46E1-9779-12CA3E77354B}" srcOrd="0" destOrd="0" presId="urn:microsoft.com/office/officeart/2005/8/layout/lProcess2"/>
    <dgm:cxn modelId="{61E89352-07DE-4FF2-8E2F-EA180764EB37}" type="presParOf" srcId="{997288D3-793C-4F47-8456-23CDF1D9A9C1}" destId="{EB9FFE1D-5D18-461E-A7F7-B64DF209D4E5}" srcOrd="1" destOrd="0" presId="urn:microsoft.com/office/officeart/2005/8/layout/lProcess2"/>
    <dgm:cxn modelId="{9EE509CE-6A4A-4381-9622-437F5D7EAD00}" type="presParOf" srcId="{997288D3-793C-4F47-8456-23CDF1D9A9C1}" destId="{186734C1-296D-4C26-9A6C-E3EA6FE7E70F}" srcOrd="2" destOrd="0" presId="urn:microsoft.com/office/officeart/2005/8/layout/lProcess2"/>
    <dgm:cxn modelId="{9396D0B6-785C-49D4-81D7-7DBD18497657}" type="presParOf" srcId="{186734C1-296D-4C26-9A6C-E3EA6FE7E70F}" destId="{333EB585-7892-440D-9F8A-1B042560EA89}" srcOrd="0" destOrd="0" presId="urn:microsoft.com/office/officeart/2005/8/layout/lProcess2"/>
    <dgm:cxn modelId="{0BA0649B-24AE-4080-B9CE-9296947ED464}" type="presParOf" srcId="{333EB585-7892-440D-9F8A-1B042560EA89}" destId="{E52D6B4D-0137-42BD-9463-53525890815D}" srcOrd="0" destOrd="0" presId="urn:microsoft.com/office/officeart/2005/8/layout/lProcess2"/>
    <dgm:cxn modelId="{97797865-C3AA-43DD-93DA-4EE7CB9A0EA3}" type="presParOf" srcId="{333EB585-7892-440D-9F8A-1B042560EA89}" destId="{63ED9B56-D6A2-425C-9465-1BB5882CE578}" srcOrd="1" destOrd="0" presId="urn:microsoft.com/office/officeart/2005/8/layout/lProcess2"/>
    <dgm:cxn modelId="{51FBE01E-A0E7-4B98-A2E0-FB1D5815FEB9}" type="presParOf" srcId="{333EB585-7892-440D-9F8A-1B042560EA89}" destId="{783C1CE4-425E-4235-ADD9-B2C1BC3235DE}" srcOrd="2" destOrd="0" presId="urn:microsoft.com/office/officeart/2005/8/layout/lProcess2"/>
    <dgm:cxn modelId="{90CE98FE-4D69-43C5-8DDC-D5C16D4DC96F}" type="presParOf" srcId="{333EB585-7892-440D-9F8A-1B042560EA89}" destId="{11597629-4388-44D2-BE4B-8794AA45A32D}" srcOrd="3" destOrd="0" presId="urn:microsoft.com/office/officeart/2005/8/layout/lProcess2"/>
    <dgm:cxn modelId="{1DD92485-7EAE-4E00-AD10-1714040F8E08}" type="presParOf" srcId="{333EB585-7892-440D-9F8A-1B042560EA89}" destId="{146F2544-861F-4DB7-9ED5-84D75F3A0ACC}" srcOrd="4" destOrd="0" presId="urn:microsoft.com/office/officeart/2005/8/layout/lProcess2"/>
    <dgm:cxn modelId="{2887AC09-7F62-4E8A-8E62-8F989831C65F}" type="presParOf" srcId="{0C03BB55-CA3B-42C9-A9ED-302EF0A79045}" destId="{E833FF85-C8EB-4C02-886F-4414C37F0B45}" srcOrd="3" destOrd="0" presId="urn:microsoft.com/office/officeart/2005/8/layout/lProcess2"/>
    <dgm:cxn modelId="{8354E552-BEA7-48C1-A29A-EAE60E7DA0EF}" type="presParOf" srcId="{0C03BB55-CA3B-42C9-A9ED-302EF0A79045}" destId="{69015E1C-AB45-4769-B253-53EBD71776BF}" srcOrd="4" destOrd="0" presId="urn:microsoft.com/office/officeart/2005/8/layout/lProcess2"/>
    <dgm:cxn modelId="{BFE89E00-8B9D-46A5-A7B9-F73E648DCF4F}" type="presParOf" srcId="{69015E1C-AB45-4769-B253-53EBD71776BF}" destId="{E0D04250-4F59-4178-855B-BADDD8B69146}" srcOrd="0" destOrd="0" presId="urn:microsoft.com/office/officeart/2005/8/layout/lProcess2"/>
    <dgm:cxn modelId="{20BF184A-48AC-43B0-A954-D58D7F69D3B2}" type="presParOf" srcId="{69015E1C-AB45-4769-B253-53EBD71776BF}" destId="{356F4542-B825-44C9-9ABF-E963ABDF061B}" srcOrd="1" destOrd="0" presId="urn:microsoft.com/office/officeart/2005/8/layout/lProcess2"/>
    <dgm:cxn modelId="{726245FB-9328-4692-97E9-7467CCF6A5CE}" type="presParOf" srcId="{69015E1C-AB45-4769-B253-53EBD71776BF}" destId="{B4BE0A4E-F256-4537-A683-C75A0A19683A}" srcOrd="2" destOrd="0" presId="urn:microsoft.com/office/officeart/2005/8/layout/lProcess2"/>
    <dgm:cxn modelId="{4685A265-A681-4F5B-B1A7-86EDEA639CE7}" type="presParOf" srcId="{B4BE0A4E-F256-4537-A683-C75A0A19683A}" destId="{C4629B77-3C05-4BFA-8360-7802D2ED9FE4}" srcOrd="0" destOrd="0" presId="urn:microsoft.com/office/officeart/2005/8/layout/lProcess2"/>
    <dgm:cxn modelId="{17A42738-B1DB-4C86-B7AE-17CAE7CEBBB8}" type="presParOf" srcId="{C4629B77-3C05-4BFA-8360-7802D2ED9FE4}" destId="{3C99B4D7-544E-4AD8-82D7-39FBD72903BD}" srcOrd="0" destOrd="0" presId="urn:microsoft.com/office/officeart/2005/8/layout/lProcess2"/>
    <dgm:cxn modelId="{2A4F502E-FC3A-4757-8762-6597CB6087BA}" type="presParOf" srcId="{C4629B77-3C05-4BFA-8360-7802D2ED9FE4}" destId="{F35FD8A8-AAA2-4062-86F5-06352374A7F5}" srcOrd="1" destOrd="0" presId="urn:microsoft.com/office/officeart/2005/8/layout/lProcess2"/>
    <dgm:cxn modelId="{23BA983E-0958-4E04-9607-BF0CA5CCB458}" type="presParOf" srcId="{C4629B77-3C05-4BFA-8360-7802D2ED9FE4}" destId="{70871164-FC2C-434A-890D-3AE92CBDD3FF}" srcOrd="2" destOrd="0" presId="urn:microsoft.com/office/officeart/2005/8/layout/lProcess2"/>
    <dgm:cxn modelId="{81A739D0-D34D-4E55-9AA1-D4966684E8BA}" type="presParOf" srcId="{C4629B77-3C05-4BFA-8360-7802D2ED9FE4}" destId="{0A4FE008-01F6-4048-A1FA-698C461134ED}" srcOrd="3" destOrd="0" presId="urn:microsoft.com/office/officeart/2005/8/layout/lProcess2"/>
    <dgm:cxn modelId="{41F6EEFC-0FB5-4764-8C38-1BAEE2006427}" type="presParOf" srcId="{C4629B77-3C05-4BFA-8360-7802D2ED9FE4}" destId="{F18A46AC-4126-4773-BE7C-468F066D916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9FF1B9-501C-42A4-919E-BFEA7C5F1668}" type="doc">
      <dgm:prSet loTypeId="urn:microsoft.com/office/officeart/2005/8/layout/cycle1" loCatId="cycle" qsTypeId="urn:microsoft.com/office/officeart/2005/8/quickstyle/simple1" qsCatId="simple" csTypeId="urn:microsoft.com/office/officeart/2005/8/colors/accent2_2" csCatId="accent2" phldr="1"/>
      <dgm:spPr/>
    </dgm:pt>
    <dgm:pt modelId="{06766F48-F9AD-441A-A050-6707E5CD0C27}">
      <dgm:prSet phldrT="[Text]" custT="1"/>
      <dgm:spPr/>
      <dgm:t>
        <a:bodyPr/>
        <a:lstStyle/>
        <a:p>
          <a:r>
            <a:rPr lang="en-US" sz="1600" b="1" dirty="0" smtClean="0">
              <a:solidFill>
                <a:schemeClr val="accent2"/>
              </a:solidFill>
            </a:rPr>
            <a:t>Identification of common interest</a:t>
          </a:r>
          <a:endParaRPr lang="en-US" sz="1600" b="1" dirty="0">
            <a:solidFill>
              <a:schemeClr val="accent2"/>
            </a:solidFill>
          </a:endParaRPr>
        </a:p>
      </dgm:t>
    </dgm:pt>
    <dgm:pt modelId="{F7AC43D0-123E-4C15-83A0-9E2781F557E1}" type="parTrans" cxnId="{811FDC33-6146-4713-973B-9DAF2DE7797A}">
      <dgm:prSet/>
      <dgm:spPr/>
      <dgm:t>
        <a:bodyPr/>
        <a:lstStyle/>
        <a:p>
          <a:endParaRPr lang="en-US" sz="4800" b="1"/>
        </a:p>
      </dgm:t>
    </dgm:pt>
    <dgm:pt modelId="{B47AF859-6D9E-48A2-B880-707DE7F41FA8}" type="sibTrans" cxnId="{811FDC33-6146-4713-973B-9DAF2DE7797A}">
      <dgm:prSet/>
      <dgm:spPr/>
      <dgm:t>
        <a:bodyPr/>
        <a:lstStyle/>
        <a:p>
          <a:endParaRPr lang="en-US" sz="4800" b="1"/>
        </a:p>
      </dgm:t>
    </dgm:pt>
    <dgm:pt modelId="{EB591B47-09B3-49DE-85E2-3285B7601EC9}">
      <dgm:prSet phldrT="[Text]" custT="1"/>
      <dgm:spPr/>
      <dgm:t>
        <a:bodyPr/>
        <a:lstStyle/>
        <a:p>
          <a:r>
            <a:rPr lang="en-US" sz="1600" b="1" dirty="0" smtClean="0"/>
            <a:t>Negotiation of partnership arrangement</a:t>
          </a:r>
        </a:p>
      </dgm:t>
    </dgm:pt>
    <dgm:pt modelId="{8A2F8604-D862-49CD-9CA1-ED9373E7A235}" type="parTrans" cxnId="{34347BD3-6596-4F93-B660-CE2AEA683DFE}">
      <dgm:prSet/>
      <dgm:spPr/>
      <dgm:t>
        <a:bodyPr/>
        <a:lstStyle/>
        <a:p>
          <a:endParaRPr lang="en-US" sz="4800" b="1"/>
        </a:p>
      </dgm:t>
    </dgm:pt>
    <dgm:pt modelId="{BA861241-7EB1-493A-9F3F-4634211753B6}" type="sibTrans" cxnId="{34347BD3-6596-4F93-B660-CE2AEA683DFE}">
      <dgm:prSet/>
      <dgm:spPr/>
      <dgm:t>
        <a:bodyPr/>
        <a:lstStyle/>
        <a:p>
          <a:endParaRPr lang="en-US" sz="4800" b="1"/>
        </a:p>
      </dgm:t>
    </dgm:pt>
    <dgm:pt modelId="{66A89589-37CB-402D-9952-E654BBD65BD2}">
      <dgm:prSet phldrT="[Text]" custT="1"/>
      <dgm:spPr/>
      <dgm:t>
        <a:bodyPr/>
        <a:lstStyle/>
        <a:p>
          <a:r>
            <a:rPr lang="en-US" sz="1600" b="1" dirty="0" smtClean="0"/>
            <a:t>Implementation</a:t>
          </a:r>
          <a:endParaRPr lang="en-US" sz="1600" b="1" dirty="0"/>
        </a:p>
      </dgm:t>
    </dgm:pt>
    <dgm:pt modelId="{C6968978-3914-4BF2-B0DE-899095870E89}" type="parTrans" cxnId="{8428E925-1953-4DEE-9DF4-CDB56636E089}">
      <dgm:prSet/>
      <dgm:spPr/>
      <dgm:t>
        <a:bodyPr/>
        <a:lstStyle/>
        <a:p>
          <a:endParaRPr lang="en-US" sz="4800" b="1"/>
        </a:p>
      </dgm:t>
    </dgm:pt>
    <dgm:pt modelId="{89A7060B-5CC4-4CA0-ACB7-3A3B15F85394}" type="sibTrans" cxnId="{8428E925-1953-4DEE-9DF4-CDB56636E089}">
      <dgm:prSet/>
      <dgm:spPr/>
      <dgm:t>
        <a:bodyPr/>
        <a:lstStyle/>
        <a:p>
          <a:endParaRPr lang="en-US" sz="4800" b="1"/>
        </a:p>
      </dgm:t>
    </dgm:pt>
    <dgm:pt modelId="{6D5B00BB-43CD-4B04-89A2-7CC19C4D0420}">
      <dgm:prSet phldrT="[Text]" custT="1"/>
      <dgm:spPr/>
      <dgm:t>
        <a:bodyPr/>
        <a:lstStyle/>
        <a:p>
          <a:r>
            <a:rPr lang="en-US" sz="1600" b="1" dirty="0" smtClean="0"/>
            <a:t>Monitoring &amp; Evaluation</a:t>
          </a:r>
          <a:endParaRPr lang="en-US" sz="1600" b="1" dirty="0"/>
        </a:p>
      </dgm:t>
    </dgm:pt>
    <dgm:pt modelId="{372A4947-E3FC-4737-A109-8187888E521D}" type="parTrans" cxnId="{DC77E255-7217-45AE-A4B7-9108A418E4E4}">
      <dgm:prSet/>
      <dgm:spPr/>
      <dgm:t>
        <a:bodyPr/>
        <a:lstStyle/>
        <a:p>
          <a:endParaRPr lang="en-US" sz="4800" b="1"/>
        </a:p>
      </dgm:t>
    </dgm:pt>
    <dgm:pt modelId="{C1EE1744-7E8A-4C3F-9BD7-61AA533B305A}" type="sibTrans" cxnId="{DC77E255-7217-45AE-A4B7-9108A418E4E4}">
      <dgm:prSet/>
      <dgm:spPr/>
      <dgm:t>
        <a:bodyPr/>
        <a:lstStyle/>
        <a:p>
          <a:endParaRPr lang="en-US" sz="4800" b="1"/>
        </a:p>
      </dgm:t>
    </dgm:pt>
    <dgm:pt modelId="{11E055C9-AB92-47A8-BED0-2872FD5DDA35}">
      <dgm:prSet phldrT="[Text]" custT="1"/>
      <dgm:spPr/>
      <dgm:t>
        <a:bodyPr/>
        <a:lstStyle/>
        <a:p>
          <a:r>
            <a:rPr lang="en-US" sz="1600" b="1" dirty="0" smtClean="0"/>
            <a:t>Termination/</a:t>
          </a:r>
        </a:p>
        <a:p>
          <a:r>
            <a:rPr lang="en-US" sz="1600" b="1" dirty="0" smtClean="0"/>
            <a:t>continuation </a:t>
          </a:r>
          <a:endParaRPr lang="en-US" sz="1600" b="1" dirty="0"/>
        </a:p>
      </dgm:t>
    </dgm:pt>
    <dgm:pt modelId="{B427B52D-E0CB-453A-A033-5A3B256BB951}" type="parTrans" cxnId="{F5984BE6-FF1E-4751-A005-D4CC2AC15A81}">
      <dgm:prSet/>
      <dgm:spPr/>
      <dgm:t>
        <a:bodyPr/>
        <a:lstStyle/>
        <a:p>
          <a:endParaRPr lang="en-US" sz="4800" b="1"/>
        </a:p>
      </dgm:t>
    </dgm:pt>
    <dgm:pt modelId="{D937329C-342F-4AC3-90E8-11AB24D863A0}" type="sibTrans" cxnId="{F5984BE6-FF1E-4751-A005-D4CC2AC15A81}">
      <dgm:prSet/>
      <dgm:spPr/>
      <dgm:t>
        <a:bodyPr/>
        <a:lstStyle/>
        <a:p>
          <a:endParaRPr lang="en-US" sz="4800" b="1"/>
        </a:p>
      </dgm:t>
    </dgm:pt>
    <dgm:pt modelId="{1051CC93-A1F7-4F02-A3BD-13BE3F8DB9B9}" type="pres">
      <dgm:prSet presAssocID="{F49FF1B9-501C-42A4-919E-BFEA7C5F1668}" presName="cycle" presStyleCnt="0">
        <dgm:presLayoutVars>
          <dgm:dir/>
          <dgm:resizeHandles val="exact"/>
        </dgm:presLayoutVars>
      </dgm:prSet>
      <dgm:spPr/>
    </dgm:pt>
    <dgm:pt modelId="{A986C7CE-7C0E-4391-B35B-08A3C7187A2D}" type="pres">
      <dgm:prSet presAssocID="{06766F48-F9AD-441A-A050-6707E5CD0C27}" presName="dummy" presStyleCnt="0"/>
      <dgm:spPr/>
    </dgm:pt>
    <dgm:pt modelId="{A4929225-F42F-474F-8E5A-3A755D151B62}" type="pres">
      <dgm:prSet presAssocID="{06766F48-F9AD-441A-A050-6707E5CD0C27}" presName="node" presStyleLbl="revTx" presStyleIdx="0" presStyleCnt="5">
        <dgm:presLayoutVars>
          <dgm:bulletEnabled val="1"/>
        </dgm:presLayoutVars>
      </dgm:prSet>
      <dgm:spPr/>
      <dgm:t>
        <a:bodyPr/>
        <a:lstStyle/>
        <a:p>
          <a:endParaRPr lang="en-US"/>
        </a:p>
      </dgm:t>
    </dgm:pt>
    <dgm:pt modelId="{AD51D2C9-EEB0-469D-9233-DF7E894C60AF}" type="pres">
      <dgm:prSet presAssocID="{B47AF859-6D9E-48A2-B880-707DE7F41FA8}" presName="sibTrans" presStyleLbl="node1" presStyleIdx="0" presStyleCnt="5"/>
      <dgm:spPr/>
      <dgm:t>
        <a:bodyPr/>
        <a:lstStyle/>
        <a:p>
          <a:endParaRPr lang="en-US"/>
        </a:p>
      </dgm:t>
    </dgm:pt>
    <dgm:pt modelId="{EB0B3C31-44F0-4EBD-8069-4A857CC86861}" type="pres">
      <dgm:prSet presAssocID="{EB591B47-09B3-49DE-85E2-3285B7601EC9}" presName="dummy" presStyleCnt="0"/>
      <dgm:spPr/>
    </dgm:pt>
    <dgm:pt modelId="{8CBC6245-65E6-42CD-8246-1523E4E0174E}" type="pres">
      <dgm:prSet presAssocID="{EB591B47-09B3-49DE-85E2-3285B7601EC9}" presName="node" presStyleLbl="revTx" presStyleIdx="1" presStyleCnt="5">
        <dgm:presLayoutVars>
          <dgm:bulletEnabled val="1"/>
        </dgm:presLayoutVars>
      </dgm:prSet>
      <dgm:spPr/>
      <dgm:t>
        <a:bodyPr/>
        <a:lstStyle/>
        <a:p>
          <a:endParaRPr lang="en-US"/>
        </a:p>
      </dgm:t>
    </dgm:pt>
    <dgm:pt modelId="{F911EB9F-6C44-42FE-AD2D-324B6DAB8C25}" type="pres">
      <dgm:prSet presAssocID="{BA861241-7EB1-493A-9F3F-4634211753B6}" presName="sibTrans" presStyleLbl="node1" presStyleIdx="1" presStyleCnt="5"/>
      <dgm:spPr/>
      <dgm:t>
        <a:bodyPr/>
        <a:lstStyle/>
        <a:p>
          <a:endParaRPr lang="en-US"/>
        </a:p>
      </dgm:t>
    </dgm:pt>
    <dgm:pt modelId="{F232CCD9-C338-4F01-B0DB-2F57F1350510}" type="pres">
      <dgm:prSet presAssocID="{66A89589-37CB-402D-9952-E654BBD65BD2}" presName="dummy" presStyleCnt="0"/>
      <dgm:spPr/>
    </dgm:pt>
    <dgm:pt modelId="{587C764C-07D7-4D99-9528-47D7B6A85FFA}" type="pres">
      <dgm:prSet presAssocID="{66A89589-37CB-402D-9952-E654BBD65BD2}" presName="node" presStyleLbl="revTx" presStyleIdx="2" presStyleCnt="5">
        <dgm:presLayoutVars>
          <dgm:bulletEnabled val="1"/>
        </dgm:presLayoutVars>
      </dgm:prSet>
      <dgm:spPr/>
      <dgm:t>
        <a:bodyPr/>
        <a:lstStyle/>
        <a:p>
          <a:endParaRPr lang="en-US"/>
        </a:p>
      </dgm:t>
    </dgm:pt>
    <dgm:pt modelId="{F40B0F3D-CFD6-4A6A-96CA-BA8FE46FC7C8}" type="pres">
      <dgm:prSet presAssocID="{89A7060B-5CC4-4CA0-ACB7-3A3B15F85394}" presName="sibTrans" presStyleLbl="node1" presStyleIdx="2" presStyleCnt="5"/>
      <dgm:spPr/>
      <dgm:t>
        <a:bodyPr/>
        <a:lstStyle/>
        <a:p>
          <a:endParaRPr lang="en-US"/>
        </a:p>
      </dgm:t>
    </dgm:pt>
    <dgm:pt modelId="{C2A2DC7A-3720-45B4-8CED-1BBE58E0B698}" type="pres">
      <dgm:prSet presAssocID="{6D5B00BB-43CD-4B04-89A2-7CC19C4D0420}" presName="dummy" presStyleCnt="0"/>
      <dgm:spPr/>
    </dgm:pt>
    <dgm:pt modelId="{B6862236-5A9C-4339-9621-A9B1F42FCDED}" type="pres">
      <dgm:prSet presAssocID="{6D5B00BB-43CD-4B04-89A2-7CC19C4D0420}" presName="node" presStyleLbl="revTx" presStyleIdx="3" presStyleCnt="5">
        <dgm:presLayoutVars>
          <dgm:bulletEnabled val="1"/>
        </dgm:presLayoutVars>
      </dgm:prSet>
      <dgm:spPr/>
      <dgm:t>
        <a:bodyPr/>
        <a:lstStyle/>
        <a:p>
          <a:endParaRPr lang="en-US"/>
        </a:p>
      </dgm:t>
    </dgm:pt>
    <dgm:pt modelId="{E0708110-FB1C-4C35-BBCC-8E7DD494106B}" type="pres">
      <dgm:prSet presAssocID="{C1EE1744-7E8A-4C3F-9BD7-61AA533B305A}" presName="sibTrans" presStyleLbl="node1" presStyleIdx="3" presStyleCnt="5"/>
      <dgm:spPr/>
      <dgm:t>
        <a:bodyPr/>
        <a:lstStyle/>
        <a:p>
          <a:endParaRPr lang="en-US"/>
        </a:p>
      </dgm:t>
    </dgm:pt>
    <dgm:pt modelId="{ACFB4DBA-8B09-4230-BF6C-A37237437C9D}" type="pres">
      <dgm:prSet presAssocID="{11E055C9-AB92-47A8-BED0-2872FD5DDA35}" presName="dummy" presStyleCnt="0"/>
      <dgm:spPr/>
    </dgm:pt>
    <dgm:pt modelId="{38E6AE58-93D8-4795-A706-55C746E58ACD}" type="pres">
      <dgm:prSet presAssocID="{11E055C9-AB92-47A8-BED0-2872FD5DDA35}" presName="node" presStyleLbl="revTx" presStyleIdx="4" presStyleCnt="5">
        <dgm:presLayoutVars>
          <dgm:bulletEnabled val="1"/>
        </dgm:presLayoutVars>
      </dgm:prSet>
      <dgm:spPr/>
      <dgm:t>
        <a:bodyPr/>
        <a:lstStyle/>
        <a:p>
          <a:endParaRPr lang="en-US"/>
        </a:p>
      </dgm:t>
    </dgm:pt>
    <dgm:pt modelId="{0862F426-49EC-431D-9753-225AE4853AC9}" type="pres">
      <dgm:prSet presAssocID="{D937329C-342F-4AC3-90E8-11AB24D863A0}" presName="sibTrans" presStyleLbl="node1" presStyleIdx="4" presStyleCnt="5"/>
      <dgm:spPr/>
      <dgm:t>
        <a:bodyPr/>
        <a:lstStyle/>
        <a:p>
          <a:endParaRPr lang="en-US"/>
        </a:p>
      </dgm:t>
    </dgm:pt>
  </dgm:ptLst>
  <dgm:cxnLst>
    <dgm:cxn modelId="{5A9ABFBC-5C44-42A2-B6D7-C60A515CFBAF}" type="presOf" srcId="{06766F48-F9AD-441A-A050-6707E5CD0C27}" destId="{A4929225-F42F-474F-8E5A-3A755D151B62}" srcOrd="0" destOrd="0" presId="urn:microsoft.com/office/officeart/2005/8/layout/cycle1"/>
    <dgm:cxn modelId="{919D8D01-4AE6-41FA-9C8D-EBC0ECD4DB40}" type="presOf" srcId="{C1EE1744-7E8A-4C3F-9BD7-61AA533B305A}" destId="{E0708110-FB1C-4C35-BBCC-8E7DD494106B}" srcOrd="0" destOrd="0" presId="urn:microsoft.com/office/officeart/2005/8/layout/cycle1"/>
    <dgm:cxn modelId="{8428E925-1953-4DEE-9DF4-CDB56636E089}" srcId="{F49FF1B9-501C-42A4-919E-BFEA7C5F1668}" destId="{66A89589-37CB-402D-9952-E654BBD65BD2}" srcOrd="2" destOrd="0" parTransId="{C6968978-3914-4BF2-B0DE-899095870E89}" sibTransId="{89A7060B-5CC4-4CA0-ACB7-3A3B15F85394}"/>
    <dgm:cxn modelId="{2E3D5834-3EBE-43BD-B4C6-449BC7909C75}" type="presOf" srcId="{D937329C-342F-4AC3-90E8-11AB24D863A0}" destId="{0862F426-49EC-431D-9753-225AE4853AC9}" srcOrd="0" destOrd="0" presId="urn:microsoft.com/office/officeart/2005/8/layout/cycle1"/>
    <dgm:cxn modelId="{34347BD3-6596-4F93-B660-CE2AEA683DFE}" srcId="{F49FF1B9-501C-42A4-919E-BFEA7C5F1668}" destId="{EB591B47-09B3-49DE-85E2-3285B7601EC9}" srcOrd="1" destOrd="0" parTransId="{8A2F8604-D862-49CD-9CA1-ED9373E7A235}" sibTransId="{BA861241-7EB1-493A-9F3F-4634211753B6}"/>
    <dgm:cxn modelId="{F5984BE6-FF1E-4751-A005-D4CC2AC15A81}" srcId="{F49FF1B9-501C-42A4-919E-BFEA7C5F1668}" destId="{11E055C9-AB92-47A8-BED0-2872FD5DDA35}" srcOrd="4" destOrd="0" parTransId="{B427B52D-E0CB-453A-A033-5A3B256BB951}" sibTransId="{D937329C-342F-4AC3-90E8-11AB24D863A0}"/>
    <dgm:cxn modelId="{DC77E255-7217-45AE-A4B7-9108A418E4E4}" srcId="{F49FF1B9-501C-42A4-919E-BFEA7C5F1668}" destId="{6D5B00BB-43CD-4B04-89A2-7CC19C4D0420}" srcOrd="3" destOrd="0" parTransId="{372A4947-E3FC-4737-A109-8187888E521D}" sibTransId="{C1EE1744-7E8A-4C3F-9BD7-61AA533B305A}"/>
    <dgm:cxn modelId="{11A85938-CA0F-429C-94FC-45B3C0DDF6B4}" type="presOf" srcId="{F49FF1B9-501C-42A4-919E-BFEA7C5F1668}" destId="{1051CC93-A1F7-4F02-A3BD-13BE3F8DB9B9}" srcOrd="0" destOrd="0" presId="urn:microsoft.com/office/officeart/2005/8/layout/cycle1"/>
    <dgm:cxn modelId="{F60E8E76-C743-447B-AB4A-8B27A370FA54}" type="presOf" srcId="{6D5B00BB-43CD-4B04-89A2-7CC19C4D0420}" destId="{B6862236-5A9C-4339-9621-A9B1F42FCDED}" srcOrd="0" destOrd="0" presId="urn:microsoft.com/office/officeart/2005/8/layout/cycle1"/>
    <dgm:cxn modelId="{1C8B0CEE-A3E8-4E11-9EF8-2A6895DC82BD}" type="presOf" srcId="{EB591B47-09B3-49DE-85E2-3285B7601EC9}" destId="{8CBC6245-65E6-42CD-8246-1523E4E0174E}" srcOrd="0" destOrd="0" presId="urn:microsoft.com/office/officeart/2005/8/layout/cycle1"/>
    <dgm:cxn modelId="{6E687556-1682-4713-A2B8-5DD94CA500D3}" type="presOf" srcId="{B47AF859-6D9E-48A2-B880-707DE7F41FA8}" destId="{AD51D2C9-EEB0-469D-9233-DF7E894C60AF}" srcOrd="0" destOrd="0" presId="urn:microsoft.com/office/officeart/2005/8/layout/cycle1"/>
    <dgm:cxn modelId="{98344F26-5653-49D5-AE26-27B3B2D26805}" type="presOf" srcId="{66A89589-37CB-402D-9952-E654BBD65BD2}" destId="{587C764C-07D7-4D99-9528-47D7B6A85FFA}" srcOrd="0" destOrd="0" presId="urn:microsoft.com/office/officeart/2005/8/layout/cycle1"/>
    <dgm:cxn modelId="{69DB5D39-A294-491C-99E6-0E314A200FB5}" type="presOf" srcId="{BA861241-7EB1-493A-9F3F-4634211753B6}" destId="{F911EB9F-6C44-42FE-AD2D-324B6DAB8C25}" srcOrd="0" destOrd="0" presId="urn:microsoft.com/office/officeart/2005/8/layout/cycle1"/>
    <dgm:cxn modelId="{811FDC33-6146-4713-973B-9DAF2DE7797A}" srcId="{F49FF1B9-501C-42A4-919E-BFEA7C5F1668}" destId="{06766F48-F9AD-441A-A050-6707E5CD0C27}" srcOrd="0" destOrd="0" parTransId="{F7AC43D0-123E-4C15-83A0-9E2781F557E1}" sibTransId="{B47AF859-6D9E-48A2-B880-707DE7F41FA8}"/>
    <dgm:cxn modelId="{89E685DC-0FC8-451E-8E74-729ED94E2605}" type="presOf" srcId="{89A7060B-5CC4-4CA0-ACB7-3A3B15F85394}" destId="{F40B0F3D-CFD6-4A6A-96CA-BA8FE46FC7C8}" srcOrd="0" destOrd="0" presId="urn:microsoft.com/office/officeart/2005/8/layout/cycle1"/>
    <dgm:cxn modelId="{8C8D2D51-8066-43A7-B287-D0E64C296323}" type="presOf" srcId="{11E055C9-AB92-47A8-BED0-2872FD5DDA35}" destId="{38E6AE58-93D8-4795-A706-55C746E58ACD}" srcOrd="0" destOrd="0" presId="urn:microsoft.com/office/officeart/2005/8/layout/cycle1"/>
    <dgm:cxn modelId="{FA0C421E-2393-44D3-9C1E-D4498CB46BDE}" type="presParOf" srcId="{1051CC93-A1F7-4F02-A3BD-13BE3F8DB9B9}" destId="{A986C7CE-7C0E-4391-B35B-08A3C7187A2D}" srcOrd="0" destOrd="0" presId="urn:microsoft.com/office/officeart/2005/8/layout/cycle1"/>
    <dgm:cxn modelId="{D5242DAE-86B1-4079-9F6C-5F4F60B962F5}" type="presParOf" srcId="{1051CC93-A1F7-4F02-A3BD-13BE3F8DB9B9}" destId="{A4929225-F42F-474F-8E5A-3A755D151B62}" srcOrd="1" destOrd="0" presId="urn:microsoft.com/office/officeart/2005/8/layout/cycle1"/>
    <dgm:cxn modelId="{98132EEE-0999-46B8-A189-168E6FD4CCC5}" type="presParOf" srcId="{1051CC93-A1F7-4F02-A3BD-13BE3F8DB9B9}" destId="{AD51D2C9-EEB0-469D-9233-DF7E894C60AF}" srcOrd="2" destOrd="0" presId="urn:microsoft.com/office/officeart/2005/8/layout/cycle1"/>
    <dgm:cxn modelId="{A3032D7F-141A-4FDF-8724-F712377009A8}" type="presParOf" srcId="{1051CC93-A1F7-4F02-A3BD-13BE3F8DB9B9}" destId="{EB0B3C31-44F0-4EBD-8069-4A857CC86861}" srcOrd="3" destOrd="0" presId="urn:microsoft.com/office/officeart/2005/8/layout/cycle1"/>
    <dgm:cxn modelId="{8A26DAFD-9821-47B8-AC9F-4EDA15F047EB}" type="presParOf" srcId="{1051CC93-A1F7-4F02-A3BD-13BE3F8DB9B9}" destId="{8CBC6245-65E6-42CD-8246-1523E4E0174E}" srcOrd="4" destOrd="0" presId="urn:microsoft.com/office/officeart/2005/8/layout/cycle1"/>
    <dgm:cxn modelId="{AF03E0AC-2C04-4262-BA43-7DDF16A67F2F}" type="presParOf" srcId="{1051CC93-A1F7-4F02-A3BD-13BE3F8DB9B9}" destId="{F911EB9F-6C44-42FE-AD2D-324B6DAB8C25}" srcOrd="5" destOrd="0" presId="urn:microsoft.com/office/officeart/2005/8/layout/cycle1"/>
    <dgm:cxn modelId="{5AD6F7D3-2068-41BD-8C64-DAF9E5FE2526}" type="presParOf" srcId="{1051CC93-A1F7-4F02-A3BD-13BE3F8DB9B9}" destId="{F232CCD9-C338-4F01-B0DB-2F57F1350510}" srcOrd="6" destOrd="0" presId="urn:microsoft.com/office/officeart/2005/8/layout/cycle1"/>
    <dgm:cxn modelId="{FAF0868D-CC9E-4070-854F-BC8780788E38}" type="presParOf" srcId="{1051CC93-A1F7-4F02-A3BD-13BE3F8DB9B9}" destId="{587C764C-07D7-4D99-9528-47D7B6A85FFA}" srcOrd="7" destOrd="0" presId="urn:microsoft.com/office/officeart/2005/8/layout/cycle1"/>
    <dgm:cxn modelId="{3E88C450-E8EE-4EA2-9024-31DD065D5B90}" type="presParOf" srcId="{1051CC93-A1F7-4F02-A3BD-13BE3F8DB9B9}" destId="{F40B0F3D-CFD6-4A6A-96CA-BA8FE46FC7C8}" srcOrd="8" destOrd="0" presId="urn:microsoft.com/office/officeart/2005/8/layout/cycle1"/>
    <dgm:cxn modelId="{DD07B49C-DCF1-4EED-A35C-0F8E682ADE88}" type="presParOf" srcId="{1051CC93-A1F7-4F02-A3BD-13BE3F8DB9B9}" destId="{C2A2DC7A-3720-45B4-8CED-1BBE58E0B698}" srcOrd="9" destOrd="0" presId="urn:microsoft.com/office/officeart/2005/8/layout/cycle1"/>
    <dgm:cxn modelId="{7015E987-D2B9-436A-B45F-242CD649E953}" type="presParOf" srcId="{1051CC93-A1F7-4F02-A3BD-13BE3F8DB9B9}" destId="{B6862236-5A9C-4339-9621-A9B1F42FCDED}" srcOrd="10" destOrd="0" presId="urn:microsoft.com/office/officeart/2005/8/layout/cycle1"/>
    <dgm:cxn modelId="{4E5B2F11-FA32-48B2-A095-A34ED0143C86}" type="presParOf" srcId="{1051CC93-A1F7-4F02-A3BD-13BE3F8DB9B9}" destId="{E0708110-FB1C-4C35-BBCC-8E7DD494106B}" srcOrd="11" destOrd="0" presId="urn:microsoft.com/office/officeart/2005/8/layout/cycle1"/>
    <dgm:cxn modelId="{EA445F1D-C0E9-4F30-81BF-B0795D7A05B2}" type="presParOf" srcId="{1051CC93-A1F7-4F02-A3BD-13BE3F8DB9B9}" destId="{ACFB4DBA-8B09-4230-BF6C-A37237437C9D}" srcOrd="12" destOrd="0" presId="urn:microsoft.com/office/officeart/2005/8/layout/cycle1"/>
    <dgm:cxn modelId="{1F3D7ED7-4B3C-4F6D-B26C-67A12C4FAA18}" type="presParOf" srcId="{1051CC93-A1F7-4F02-A3BD-13BE3F8DB9B9}" destId="{38E6AE58-93D8-4795-A706-55C746E58ACD}" srcOrd="13" destOrd="0" presId="urn:microsoft.com/office/officeart/2005/8/layout/cycle1"/>
    <dgm:cxn modelId="{1750EBDC-BB52-4E40-A0B7-394CC1868085}" type="presParOf" srcId="{1051CC93-A1F7-4F02-A3BD-13BE3F8DB9B9}" destId="{0862F426-49EC-431D-9753-225AE4853AC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A93CF-5425-457B-96C4-8E87880AA418}">
      <dsp:nvSpPr>
        <dsp:cNvPr id="0" name=""/>
        <dsp:cNvSpPr/>
      </dsp:nvSpPr>
      <dsp:spPr>
        <a:xfrm>
          <a:off x="-3688669" y="-566722"/>
          <a:ext cx="4396949" cy="4396949"/>
        </a:xfrm>
        <a:prstGeom prst="blockArc">
          <a:avLst>
            <a:gd name="adj1" fmla="val 18900000"/>
            <a:gd name="adj2" fmla="val 2700000"/>
            <a:gd name="adj3" fmla="val 491"/>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4470CA-EBE5-4A6E-A1F0-6A0E422D488A}">
      <dsp:nvSpPr>
        <dsp:cNvPr id="0" name=""/>
        <dsp:cNvSpPr/>
      </dsp:nvSpPr>
      <dsp:spPr>
        <a:xfrm>
          <a:off x="371268" y="250898"/>
          <a:ext cx="3472387" cy="5020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Defining partnerships</a:t>
          </a:r>
          <a:endParaRPr lang="en-US" sz="2600" kern="1200" dirty="0"/>
        </a:p>
      </dsp:txBody>
      <dsp:txXfrm>
        <a:off x="371268" y="250898"/>
        <a:ext cx="3472387" cy="502057"/>
      </dsp:txXfrm>
    </dsp:sp>
    <dsp:sp modelId="{2DED0F11-2E5F-4A9D-8DED-D134245A5529}">
      <dsp:nvSpPr>
        <dsp:cNvPr id="0" name=""/>
        <dsp:cNvSpPr/>
      </dsp:nvSpPr>
      <dsp:spPr>
        <a:xfrm>
          <a:off x="57482" y="188141"/>
          <a:ext cx="627571" cy="6275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955C9-86F3-4555-9E42-355AFA92BB1D}">
      <dsp:nvSpPr>
        <dsp:cNvPr id="0" name=""/>
        <dsp:cNvSpPr/>
      </dsp:nvSpPr>
      <dsp:spPr>
        <a:xfrm>
          <a:off x="659109" y="1004114"/>
          <a:ext cx="3184546" cy="5020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Benefits</a:t>
          </a:r>
          <a:endParaRPr lang="en-US" sz="2600" kern="1200" dirty="0"/>
        </a:p>
      </dsp:txBody>
      <dsp:txXfrm>
        <a:off x="659109" y="1004114"/>
        <a:ext cx="3184546" cy="502057"/>
      </dsp:txXfrm>
    </dsp:sp>
    <dsp:sp modelId="{42ECDAFE-3564-498F-BB25-2384A55269B0}">
      <dsp:nvSpPr>
        <dsp:cNvPr id="0" name=""/>
        <dsp:cNvSpPr/>
      </dsp:nvSpPr>
      <dsp:spPr>
        <a:xfrm>
          <a:off x="345323" y="941357"/>
          <a:ext cx="627571" cy="6275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81B36-695C-4CC9-AFF7-01C3F12F0119}">
      <dsp:nvSpPr>
        <dsp:cNvPr id="0" name=""/>
        <dsp:cNvSpPr/>
      </dsp:nvSpPr>
      <dsp:spPr>
        <a:xfrm>
          <a:off x="659109" y="1757331"/>
          <a:ext cx="3184546" cy="5020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Challenges</a:t>
          </a:r>
          <a:endParaRPr lang="en-US" sz="2600" kern="1200" dirty="0"/>
        </a:p>
      </dsp:txBody>
      <dsp:txXfrm>
        <a:off x="659109" y="1757331"/>
        <a:ext cx="3184546" cy="502057"/>
      </dsp:txXfrm>
    </dsp:sp>
    <dsp:sp modelId="{832F304E-240F-499A-BFAE-48EA3A4BE801}">
      <dsp:nvSpPr>
        <dsp:cNvPr id="0" name=""/>
        <dsp:cNvSpPr/>
      </dsp:nvSpPr>
      <dsp:spPr>
        <a:xfrm>
          <a:off x="345323" y="1694574"/>
          <a:ext cx="627571" cy="6275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DB8AE-CF32-40EB-A4A8-AA7E2849CBC7}">
      <dsp:nvSpPr>
        <dsp:cNvPr id="0" name=""/>
        <dsp:cNvSpPr/>
      </dsp:nvSpPr>
      <dsp:spPr>
        <a:xfrm>
          <a:off x="371268" y="2510548"/>
          <a:ext cx="3472387" cy="50205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508"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Good Practices/Cases</a:t>
          </a:r>
          <a:endParaRPr lang="en-US" sz="2600" kern="1200" dirty="0"/>
        </a:p>
      </dsp:txBody>
      <dsp:txXfrm>
        <a:off x="371268" y="2510548"/>
        <a:ext cx="3472387" cy="502057"/>
      </dsp:txXfrm>
    </dsp:sp>
    <dsp:sp modelId="{5517EB0D-4A20-412A-B4B9-CADF396A8AE5}">
      <dsp:nvSpPr>
        <dsp:cNvPr id="0" name=""/>
        <dsp:cNvSpPr/>
      </dsp:nvSpPr>
      <dsp:spPr>
        <a:xfrm>
          <a:off x="57482" y="2447791"/>
          <a:ext cx="627571" cy="62757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ABB3F-02CB-4FF8-8CCB-71FD02047988}">
      <dsp:nvSpPr>
        <dsp:cNvPr id="0" name=""/>
        <dsp:cNvSpPr/>
      </dsp:nvSpPr>
      <dsp:spPr>
        <a:xfrm>
          <a:off x="2965" y="186131"/>
          <a:ext cx="1782979"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You do</a:t>
          </a:r>
          <a:endParaRPr lang="en-US" sz="1900" kern="1200" dirty="0"/>
        </a:p>
      </dsp:txBody>
      <dsp:txXfrm>
        <a:off x="2965" y="186131"/>
        <a:ext cx="1782979" cy="547200"/>
      </dsp:txXfrm>
    </dsp:sp>
    <dsp:sp modelId="{DB7EE1A9-7C31-4682-90D8-D693695126AE}">
      <dsp:nvSpPr>
        <dsp:cNvPr id="0" name=""/>
        <dsp:cNvSpPr/>
      </dsp:nvSpPr>
      <dsp:spPr>
        <a:xfrm>
          <a:off x="2965" y="733331"/>
          <a:ext cx="1782979" cy="273813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 first times</a:t>
          </a:r>
          <a:endParaRPr lang="en-US" sz="1900" kern="1200" dirty="0"/>
        </a:p>
        <a:p>
          <a:pPr marL="171450" lvl="1" indent="-171450" algn="l" defTabSz="844550">
            <a:lnSpc>
              <a:spcPct val="90000"/>
            </a:lnSpc>
            <a:spcBef>
              <a:spcPct val="0"/>
            </a:spcBef>
            <a:spcAft>
              <a:spcPct val="15000"/>
            </a:spcAft>
            <a:buChar char="••"/>
          </a:pPr>
          <a:r>
            <a:rPr lang="en-US" sz="1900" kern="1200" dirty="0" smtClean="0"/>
            <a:t>Outreach is the lowest</a:t>
          </a:r>
          <a:endParaRPr lang="en-US" sz="1900" kern="1200" dirty="0"/>
        </a:p>
      </dsp:txBody>
      <dsp:txXfrm>
        <a:off x="2965" y="733331"/>
        <a:ext cx="1782979" cy="2738137"/>
      </dsp:txXfrm>
    </dsp:sp>
    <dsp:sp modelId="{9A2A32DF-4277-4B1D-BF64-A8EEF6A6D199}">
      <dsp:nvSpPr>
        <dsp:cNvPr id="0" name=""/>
        <dsp:cNvSpPr/>
      </dsp:nvSpPr>
      <dsp:spPr>
        <a:xfrm>
          <a:off x="2035561" y="186131"/>
          <a:ext cx="1782979"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TOT</a:t>
          </a:r>
          <a:endParaRPr lang="en-US" sz="1900" kern="1200" dirty="0"/>
        </a:p>
      </dsp:txBody>
      <dsp:txXfrm>
        <a:off x="2035561" y="186131"/>
        <a:ext cx="1782979" cy="547200"/>
      </dsp:txXfrm>
    </dsp:sp>
    <dsp:sp modelId="{51D580B5-8ACC-4D3C-A42E-43C85A83CC3B}">
      <dsp:nvSpPr>
        <dsp:cNvPr id="0" name=""/>
        <dsp:cNvSpPr/>
      </dsp:nvSpPr>
      <dsp:spPr>
        <a:xfrm>
          <a:off x="2035561" y="733331"/>
          <a:ext cx="1782979" cy="273813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Needs strong system of training, certifying, monitoring and quality control</a:t>
          </a:r>
          <a:endParaRPr lang="en-US" sz="1900" kern="1200" dirty="0"/>
        </a:p>
        <a:p>
          <a:pPr marL="171450" lvl="1" indent="-171450" algn="l" defTabSz="844550">
            <a:lnSpc>
              <a:spcPct val="90000"/>
            </a:lnSpc>
            <a:spcBef>
              <a:spcPct val="0"/>
            </a:spcBef>
            <a:spcAft>
              <a:spcPct val="15000"/>
            </a:spcAft>
            <a:buChar char="••"/>
          </a:pPr>
          <a:r>
            <a:rPr lang="en-US" sz="1900" kern="1200" dirty="0" smtClean="0"/>
            <a:t>Outreach is the maximum</a:t>
          </a:r>
          <a:endParaRPr lang="en-US" sz="1900" kern="1200" dirty="0"/>
        </a:p>
      </dsp:txBody>
      <dsp:txXfrm>
        <a:off x="2035561" y="733331"/>
        <a:ext cx="1782979" cy="2738137"/>
      </dsp:txXfrm>
    </dsp:sp>
    <dsp:sp modelId="{6AB66982-9B7C-484D-BE61-5D46D44F1AB9}">
      <dsp:nvSpPr>
        <dsp:cNvPr id="0" name=""/>
        <dsp:cNvSpPr/>
      </dsp:nvSpPr>
      <dsp:spPr>
        <a:xfrm>
          <a:off x="4068158" y="186131"/>
          <a:ext cx="1782979"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Outsource</a:t>
          </a:r>
          <a:endParaRPr lang="en-US" sz="1900" kern="1200" dirty="0"/>
        </a:p>
      </dsp:txBody>
      <dsp:txXfrm>
        <a:off x="4068158" y="186131"/>
        <a:ext cx="1782979" cy="547200"/>
      </dsp:txXfrm>
    </dsp:sp>
    <dsp:sp modelId="{F6FAF33C-36FD-45BB-9CA0-C88197CA039F}">
      <dsp:nvSpPr>
        <dsp:cNvPr id="0" name=""/>
        <dsp:cNvSpPr/>
      </dsp:nvSpPr>
      <dsp:spPr>
        <a:xfrm>
          <a:off x="4068158" y="733331"/>
          <a:ext cx="1782979" cy="273813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Need strong quality  control </a:t>
          </a:r>
          <a:endParaRPr lang="en-US" sz="1900" kern="1200" dirty="0"/>
        </a:p>
        <a:p>
          <a:pPr marL="171450" lvl="1" indent="-171450" algn="l" defTabSz="844550">
            <a:lnSpc>
              <a:spcPct val="90000"/>
            </a:lnSpc>
            <a:spcBef>
              <a:spcPct val="0"/>
            </a:spcBef>
            <a:spcAft>
              <a:spcPct val="15000"/>
            </a:spcAft>
            <a:buChar char="••"/>
          </a:pPr>
          <a:r>
            <a:rPr lang="en-US" sz="1900" kern="1200" dirty="0" smtClean="0"/>
            <a:t>Outreach is larger</a:t>
          </a: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smtClean="0"/>
            <a:t>Short-term</a:t>
          </a:r>
          <a:endParaRPr lang="en-US" sz="1900" kern="1200" dirty="0"/>
        </a:p>
      </dsp:txBody>
      <dsp:txXfrm>
        <a:off x="4068158" y="733331"/>
        <a:ext cx="1782979" cy="2738137"/>
      </dsp:txXfrm>
    </dsp:sp>
    <dsp:sp modelId="{C6861441-137B-439C-9618-F6405DB230A6}">
      <dsp:nvSpPr>
        <dsp:cNvPr id="0" name=""/>
        <dsp:cNvSpPr/>
      </dsp:nvSpPr>
      <dsp:spPr>
        <a:xfrm>
          <a:off x="6100755" y="186131"/>
          <a:ext cx="1782979"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PPP/SPV</a:t>
          </a:r>
          <a:endParaRPr lang="en-US" sz="1900" kern="1200" dirty="0"/>
        </a:p>
      </dsp:txBody>
      <dsp:txXfrm>
        <a:off x="6100755" y="186131"/>
        <a:ext cx="1782979" cy="547200"/>
      </dsp:txXfrm>
    </dsp:sp>
    <dsp:sp modelId="{0B10A95D-A65D-48AB-A7D0-51477C25DB07}">
      <dsp:nvSpPr>
        <dsp:cNvPr id="0" name=""/>
        <dsp:cNvSpPr/>
      </dsp:nvSpPr>
      <dsp:spPr>
        <a:xfrm>
          <a:off x="6100755" y="733331"/>
          <a:ext cx="1782979" cy="273813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Special purpose vehicle is created (SPV)</a:t>
          </a:r>
          <a:endParaRPr lang="en-US" sz="1900" kern="1200" dirty="0"/>
        </a:p>
        <a:p>
          <a:pPr marL="171450" lvl="1" indent="-171450" algn="l" defTabSz="844550">
            <a:lnSpc>
              <a:spcPct val="90000"/>
            </a:lnSpc>
            <a:spcBef>
              <a:spcPct val="0"/>
            </a:spcBef>
            <a:spcAft>
              <a:spcPct val="15000"/>
            </a:spcAft>
            <a:buChar char="••"/>
          </a:pPr>
          <a:r>
            <a:rPr lang="en-US" sz="1900" kern="1200" dirty="0" smtClean="0"/>
            <a:t>new in FE</a:t>
          </a:r>
          <a:endParaRPr lang="en-US" sz="1900" kern="1200" dirty="0"/>
        </a:p>
        <a:p>
          <a:pPr marL="171450" lvl="1" indent="-171450" algn="l" defTabSz="844550">
            <a:lnSpc>
              <a:spcPct val="90000"/>
            </a:lnSpc>
            <a:spcBef>
              <a:spcPct val="0"/>
            </a:spcBef>
            <a:spcAft>
              <a:spcPct val="15000"/>
            </a:spcAft>
            <a:buChar char="••"/>
          </a:pPr>
          <a:r>
            <a:rPr lang="en-US" sz="1900" kern="1200" dirty="0" smtClean="0"/>
            <a:t>Long-term</a:t>
          </a:r>
          <a:endParaRPr lang="en-US" sz="1900" kern="1200" dirty="0"/>
        </a:p>
      </dsp:txBody>
      <dsp:txXfrm>
        <a:off x="6100755" y="733331"/>
        <a:ext cx="1782979" cy="2738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93A93-AF73-499E-8DFA-05F8EDA8E87F}">
      <dsp:nvSpPr>
        <dsp:cNvPr id="0" name=""/>
        <dsp:cNvSpPr/>
      </dsp:nvSpPr>
      <dsp:spPr>
        <a:xfrm>
          <a:off x="179557" y="0"/>
          <a:ext cx="4433850" cy="6857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In-house </a:t>
          </a:r>
          <a:endParaRPr lang="en-US" sz="2700" kern="1200" dirty="0"/>
        </a:p>
      </dsp:txBody>
      <dsp:txXfrm>
        <a:off x="522457" y="0"/>
        <a:ext cx="3748051" cy="685799"/>
      </dsp:txXfrm>
    </dsp:sp>
    <dsp:sp modelId="{CD99817B-EED6-44AA-A9B3-8E4822005656}">
      <dsp:nvSpPr>
        <dsp:cNvPr id="0" name=""/>
        <dsp:cNvSpPr/>
      </dsp:nvSpPr>
      <dsp:spPr>
        <a:xfrm>
          <a:off x="3997882" y="0"/>
          <a:ext cx="4433850" cy="6857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smtClean="0"/>
            <a:t>Private-Public Partnership</a:t>
          </a:r>
          <a:endParaRPr lang="en-US" sz="2700" kern="1200" dirty="0"/>
        </a:p>
      </dsp:txBody>
      <dsp:txXfrm>
        <a:off x="4340782" y="0"/>
        <a:ext cx="3748051" cy="685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93A93-AF73-499E-8DFA-05F8EDA8E87F}">
      <dsp:nvSpPr>
        <dsp:cNvPr id="0" name=""/>
        <dsp:cNvSpPr/>
      </dsp:nvSpPr>
      <dsp:spPr>
        <a:xfrm>
          <a:off x="2277" y="0"/>
          <a:ext cx="2774230" cy="7620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In-house </a:t>
          </a:r>
          <a:endParaRPr lang="en-US" sz="2000" b="1" kern="1200" dirty="0"/>
        </a:p>
      </dsp:txBody>
      <dsp:txXfrm>
        <a:off x="383278" y="0"/>
        <a:ext cx="2012229" cy="762001"/>
      </dsp:txXfrm>
    </dsp:sp>
    <dsp:sp modelId="{CD99817B-EED6-44AA-A9B3-8E4822005656}">
      <dsp:nvSpPr>
        <dsp:cNvPr id="0" name=""/>
        <dsp:cNvSpPr/>
      </dsp:nvSpPr>
      <dsp:spPr>
        <a:xfrm>
          <a:off x="2499084" y="0"/>
          <a:ext cx="2774230" cy="7620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Private-Public Partnership</a:t>
          </a:r>
          <a:endParaRPr lang="en-US" sz="2000" b="1" kern="1200" dirty="0"/>
        </a:p>
      </dsp:txBody>
      <dsp:txXfrm>
        <a:off x="2880085" y="0"/>
        <a:ext cx="2012229" cy="762001"/>
      </dsp:txXfrm>
    </dsp:sp>
    <dsp:sp modelId="{7A714065-32FF-4EEB-85DF-F2A8F66AC891}">
      <dsp:nvSpPr>
        <dsp:cNvPr id="0" name=""/>
        <dsp:cNvSpPr/>
      </dsp:nvSpPr>
      <dsp:spPr>
        <a:xfrm>
          <a:off x="4995892" y="0"/>
          <a:ext cx="2774230" cy="76200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Privatization</a:t>
          </a:r>
          <a:endParaRPr lang="en-US" sz="2000" b="1" kern="1200" dirty="0"/>
        </a:p>
      </dsp:txBody>
      <dsp:txXfrm>
        <a:off x="5376893" y="0"/>
        <a:ext cx="2012229" cy="762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99A48-5589-40C6-B031-DBAD5ED578B6}">
      <dsp:nvSpPr>
        <dsp:cNvPr id="0" name=""/>
        <dsp:cNvSpPr/>
      </dsp:nvSpPr>
      <dsp:spPr>
        <a:xfrm>
          <a:off x="524150" y="0"/>
          <a:ext cx="1996204" cy="199634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t>Public sector</a:t>
          </a:r>
          <a:endParaRPr lang="en-US" sz="2800" kern="1200" dirty="0"/>
        </a:p>
      </dsp:txBody>
      <dsp:txXfrm>
        <a:off x="816487" y="292358"/>
        <a:ext cx="1411530" cy="1411629"/>
      </dsp:txXfrm>
    </dsp:sp>
    <dsp:sp modelId="{C29AC5DF-28BD-4B15-8245-C90E8A7EE66D}">
      <dsp:nvSpPr>
        <dsp:cNvPr id="0" name=""/>
        <dsp:cNvSpPr/>
      </dsp:nvSpPr>
      <dsp:spPr>
        <a:xfrm>
          <a:off x="1394421" y="1107621"/>
          <a:ext cx="1996204" cy="1996345"/>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b" anchorCtr="0">
          <a:noAutofit/>
        </a:bodyPr>
        <a:lstStyle/>
        <a:p>
          <a:pPr lvl="0" algn="r" defTabSz="1066800">
            <a:lnSpc>
              <a:spcPct val="90000"/>
            </a:lnSpc>
            <a:spcBef>
              <a:spcPct val="0"/>
            </a:spcBef>
            <a:spcAft>
              <a:spcPct val="35000"/>
            </a:spcAft>
          </a:pPr>
          <a:r>
            <a:rPr lang="en-US" sz="2400" kern="1200" dirty="0" smtClean="0"/>
            <a:t>Private sector</a:t>
          </a:r>
          <a:endParaRPr lang="en-US" sz="2400" kern="1200" dirty="0"/>
        </a:p>
      </dsp:txBody>
      <dsp:txXfrm>
        <a:off x="1686758" y="1399979"/>
        <a:ext cx="1411530" cy="1411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B8628-22FD-4E79-ADC2-A0F9896462A1}">
      <dsp:nvSpPr>
        <dsp:cNvPr id="0" name=""/>
        <dsp:cNvSpPr/>
      </dsp:nvSpPr>
      <dsp:spPr>
        <a:xfrm>
          <a:off x="1022097" y="333099"/>
          <a:ext cx="2832604" cy="28326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US" sz="2000" kern="1200" dirty="0" smtClean="0"/>
            <a:t>Civil Society Orgs</a:t>
          </a:r>
          <a:endParaRPr lang="en-US" sz="2000" kern="1200" dirty="0"/>
        </a:p>
      </dsp:txBody>
      <dsp:txXfrm>
        <a:off x="1399778" y="828805"/>
        <a:ext cx="2077242" cy="1274671"/>
      </dsp:txXfrm>
    </dsp:sp>
    <dsp:sp modelId="{76616952-2813-4543-803E-125BDB2C4AE6}">
      <dsp:nvSpPr>
        <dsp:cNvPr id="0" name=""/>
        <dsp:cNvSpPr/>
      </dsp:nvSpPr>
      <dsp:spPr>
        <a:xfrm>
          <a:off x="1780593" y="1757984"/>
          <a:ext cx="2832604" cy="28326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r>
            <a:rPr lang="en-US" sz="2000" kern="1200" dirty="0" smtClean="0"/>
            <a:t>Private sector</a:t>
          </a:r>
          <a:endParaRPr lang="en-US" sz="2000" kern="1200" dirty="0"/>
        </a:p>
      </dsp:txBody>
      <dsp:txXfrm>
        <a:off x="2646898" y="2489740"/>
        <a:ext cx="1699562" cy="1557932"/>
      </dsp:txXfrm>
    </dsp:sp>
    <dsp:sp modelId="{BF4E3477-72F7-4E51-B9ED-E06DC893684F}">
      <dsp:nvSpPr>
        <dsp:cNvPr id="0" name=""/>
        <dsp:cNvSpPr/>
      </dsp:nvSpPr>
      <dsp:spPr>
        <a:xfrm>
          <a:off x="252441" y="1707507"/>
          <a:ext cx="2832604" cy="28326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smtClean="0"/>
            <a:t>Public sector</a:t>
          </a:r>
          <a:endParaRPr lang="en-US" sz="2000" kern="1200" dirty="0"/>
        </a:p>
      </dsp:txBody>
      <dsp:txXfrm>
        <a:off x="519178" y="2439263"/>
        <a:ext cx="1699562" cy="1557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5B75A-4FF4-403B-ADAA-6B24F581E10A}">
      <dsp:nvSpPr>
        <dsp:cNvPr id="0" name=""/>
        <dsp:cNvSpPr/>
      </dsp:nvSpPr>
      <dsp:spPr>
        <a:xfrm>
          <a:off x="962" y="0"/>
          <a:ext cx="2503103" cy="32635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Government</a:t>
          </a:r>
          <a:endParaRPr lang="en-US" sz="3400" kern="1200" dirty="0"/>
        </a:p>
      </dsp:txBody>
      <dsp:txXfrm>
        <a:off x="962" y="0"/>
        <a:ext cx="2503103" cy="979051"/>
      </dsp:txXfrm>
    </dsp:sp>
    <dsp:sp modelId="{56C40514-AC00-4010-BA04-535DDEBBBE85}">
      <dsp:nvSpPr>
        <dsp:cNvPr id="0" name=""/>
        <dsp:cNvSpPr/>
      </dsp:nvSpPr>
      <dsp:spPr>
        <a:xfrm>
          <a:off x="251273" y="979330"/>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Unfavorable economy</a:t>
          </a:r>
          <a:endParaRPr lang="en-US" sz="1600" kern="1200" dirty="0"/>
        </a:p>
      </dsp:txBody>
      <dsp:txXfrm>
        <a:off x="270052" y="998109"/>
        <a:ext cx="1964924" cy="603589"/>
      </dsp:txXfrm>
    </dsp:sp>
    <dsp:sp modelId="{EF1AD3DC-CAC2-4480-B5B9-FE25A2D2295D}">
      <dsp:nvSpPr>
        <dsp:cNvPr id="0" name=""/>
        <dsp:cNvSpPr/>
      </dsp:nvSpPr>
      <dsp:spPr>
        <a:xfrm>
          <a:off x="251273" y="1719116"/>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Delays in delivery</a:t>
          </a:r>
          <a:endParaRPr lang="en-US" sz="1600" kern="1200" dirty="0"/>
        </a:p>
      </dsp:txBody>
      <dsp:txXfrm>
        <a:off x="270052" y="1737895"/>
        <a:ext cx="1964924" cy="603589"/>
      </dsp:txXfrm>
    </dsp:sp>
    <dsp:sp modelId="{8440F9B0-299C-40B9-A2CF-D6B0CC56FC7A}">
      <dsp:nvSpPr>
        <dsp:cNvPr id="0" name=""/>
        <dsp:cNvSpPr/>
      </dsp:nvSpPr>
      <dsp:spPr>
        <a:xfrm>
          <a:off x="251273" y="2458902"/>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Taxation risk</a:t>
          </a:r>
          <a:endParaRPr lang="en-US" sz="1600" kern="1200" dirty="0"/>
        </a:p>
      </dsp:txBody>
      <dsp:txXfrm>
        <a:off x="270052" y="2477681"/>
        <a:ext cx="1964924" cy="603589"/>
      </dsp:txXfrm>
    </dsp:sp>
    <dsp:sp modelId="{3AFE55EC-D9AC-46E1-9779-12CA3E77354B}">
      <dsp:nvSpPr>
        <dsp:cNvPr id="0" name=""/>
        <dsp:cNvSpPr/>
      </dsp:nvSpPr>
      <dsp:spPr>
        <a:xfrm>
          <a:off x="2691798" y="0"/>
          <a:ext cx="2503103" cy="32635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Private Co</a:t>
          </a:r>
          <a:endParaRPr lang="en-US" sz="3400" kern="1200" dirty="0"/>
        </a:p>
      </dsp:txBody>
      <dsp:txXfrm>
        <a:off x="2691798" y="0"/>
        <a:ext cx="2503103" cy="979051"/>
      </dsp:txXfrm>
    </dsp:sp>
    <dsp:sp modelId="{E52D6B4D-0137-42BD-9463-53525890815D}">
      <dsp:nvSpPr>
        <dsp:cNvPr id="0" name=""/>
        <dsp:cNvSpPr/>
      </dsp:nvSpPr>
      <dsp:spPr>
        <a:xfrm>
          <a:off x="2942108" y="979330"/>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Defects in design</a:t>
          </a:r>
          <a:endParaRPr lang="en-US" sz="1600" kern="1200" dirty="0"/>
        </a:p>
      </dsp:txBody>
      <dsp:txXfrm>
        <a:off x="2960887" y="998109"/>
        <a:ext cx="1964924" cy="603589"/>
      </dsp:txXfrm>
    </dsp:sp>
    <dsp:sp modelId="{783C1CE4-425E-4235-ADD9-B2C1BC3235DE}">
      <dsp:nvSpPr>
        <dsp:cNvPr id="0" name=""/>
        <dsp:cNvSpPr/>
      </dsp:nvSpPr>
      <dsp:spPr>
        <a:xfrm>
          <a:off x="2942108" y="1719116"/>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Failure to meet contract specifications</a:t>
          </a:r>
          <a:endParaRPr lang="en-US" sz="1600" kern="1200" dirty="0"/>
        </a:p>
      </dsp:txBody>
      <dsp:txXfrm>
        <a:off x="2960887" y="1737895"/>
        <a:ext cx="1964924" cy="603589"/>
      </dsp:txXfrm>
    </dsp:sp>
    <dsp:sp modelId="{146F2544-861F-4DB7-9ED5-84D75F3A0ACC}">
      <dsp:nvSpPr>
        <dsp:cNvPr id="0" name=""/>
        <dsp:cNvSpPr/>
      </dsp:nvSpPr>
      <dsp:spPr>
        <a:xfrm>
          <a:off x="2942108" y="2458902"/>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Equipment failure</a:t>
          </a:r>
          <a:endParaRPr lang="en-US" sz="1600" kern="1200" dirty="0"/>
        </a:p>
      </dsp:txBody>
      <dsp:txXfrm>
        <a:off x="2960887" y="2477681"/>
        <a:ext cx="1964924" cy="603589"/>
      </dsp:txXfrm>
    </dsp:sp>
    <dsp:sp modelId="{E0D04250-4F59-4178-855B-BADDD8B69146}">
      <dsp:nvSpPr>
        <dsp:cNvPr id="0" name=""/>
        <dsp:cNvSpPr/>
      </dsp:nvSpPr>
      <dsp:spPr>
        <a:xfrm>
          <a:off x="5382634" y="0"/>
          <a:ext cx="2503103" cy="32635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Both</a:t>
          </a:r>
          <a:endParaRPr lang="en-US" sz="3400" kern="1200" dirty="0"/>
        </a:p>
      </dsp:txBody>
      <dsp:txXfrm>
        <a:off x="5382634" y="0"/>
        <a:ext cx="2503103" cy="979051"/>
      </dsp:txXfrm>
    </dsp:sp>
    <dsp:sp modelId="{3C99B4D7-544E-4AD8-82D7-39FBD72903BD}">
      <dsp:nvSpPr>
        <dsp:cNvPr id="0" name=""/>
        <dsp:cNvSpPr/>
      </dsp:nvSpPr>
      <dsp:spPr>
        <a:xfrm>
          <a:off x="5632944" y="979330"/>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Prolonged period prior to project initiation</a:t>
          </a:r>
          <a:endParaRPr lang="en-US" sz="1600" kern="1200" dirty="0"/>
        </a:p>
      </dsp:txBody>
      <dsp:txXfrm>
        <a:off x="5651723" y="998109"/>
        <a:ext cx="1964924" cy="603589"/>
      </dsp:txXfrm>
    </dsp:sp>
    <dsp:sp modelId="{70871164-FC2C-434A-890D-3AE92CBDD3FF}">
      <dsp:nvSpPr>
        <dsp:cNvPr id="0" name=""/>
        <dsp:cNvSpPr/>
      </dsp:nvSpPr>
      <dsp:spPr>
        <a:xfrm>
          <a:off x="5632944" y="1719116"/>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Risk of early termination</a:t>
          </a:r>
        </a:p>
      </dsp:txBody>
      <dsp:txXfrm>
        <a:off x="5651723" y="1737895"/>
        <a:ext cx="1964924" cy="603589"/>
      </dsp:txXfrm>
    </dsp:sp>
    <dsp:sp modelId="{F18A46AC-4126-4773-BE7C-468F066D916C}">
      <dsp:nvSpPr>
        <dsp:cNvPr id="0" name=""/>
        <dsp:cNvSpPr/>
      </dsp:nvSpPr>
      <dsp:spPr>
        <a:xfrm>
          <a:off x="5632944" y="2458902"/>
          <a:ext cx="2002482" cy="6411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Force majeure</a:t>
          </a:r>
        </a:p>
      </dsp:txBody>
      <dsp:txXfrm>
        <a:off x="5651723" y="2477681"/>
        <a:ext cx="1964924" cy="6035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9225-F42F-474F-8E5A-3A755D151B62}">
      <dsp:nvSpPr>
        <dsp:cNvPr id="0" name=""/>
        <dsp:cNvSpPr/>
      </dsp:nvSpPr>
      <dsp:spPr>
        <a:xfrm>
          <a:off x="2998274" y="30233"/>
          <a:ext cx="1015441" cy="1015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2"/>
              </a:solidFill>
            </a:rPr>
            <a:t>Identification of common interest</a:t>
          </a:r>
          <a:endParaRPr lang="en-US" sz="1600" b="1" kern="1200" dirty="0">
            <a:solidFill>
              <a:schemeClr val="accent2"/>
            </a:solidFill>
          </a:endParaRPr>
        </a:p>
      </dsp:txBody>
      <dsp:txXfrm>
        <a:off x="2998274" y="30233"/>
        <a:ext cx="1015441" cy="1015441"/>
      </dsp:txXfrm>
    </dsp:sp>
    <dsp:sp modelId="{AD51D2C9-EEB0-469D-9233-DF7E894C60AF}">
      <dsp:nvSpPr>
        <dsp:cNvPr id="0" name=""/>
        <dsp:cNvSpPr/>
      </dsp:nvSpPr>
      <dsp:spPr>
        <a:xfrm>
          <a:off x="605385" y="351"/>
          <a:ext cx="3812475" cy="3812475"/>
        </a:xfrm>
        <a:prstGeom prst="circularArrow">
          <a:avLst>
            <a:gd name="adj1" fmla="val 5194"/>
            <a:gd name="adj2" fmla="val 335448"/>
            <a:gd name="adj3" fmla="val 21295138"/>
            <a:gd name="adj4" fmla="val 19764577"/>
            <a:gd name="adj5" fmla="val 605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C6245-65E6-42CD-8246-1523E4E0174E}">
      <dsp:nvSpPr>
        <dsp:cNvPr id="0" name=""/>
        <dsp:cNvSpPr/>
      </dsp:nvSpPr>
      <dsp:spPr>
        <a:xfrm>
          <a:off x="3612829" y="1921640"/>
          <a:ext cx="1015441" cy="1015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Negotiation of partnership arrangement</a:t>
          </a:r>
        </a:p>
      </dsp:txBody>
      <dsp:txXfrm>
        <a:off x="3612829" y="1921640"/>
        <a:ext cx="1015441" cy="1015441"/>
      </dsp:txXfrm>
    </dsp:sp>
    <dsp:sp modelId="{F911EB9F-6C44-42FE-AD2D-324B6DAB8C25}">
      <dsp:nvSpPr>
        <dsp:cNvPr id="0" name=""/>
        <dsp:cNvSpPr/>
      </dsp:nvSpPr>
      <dsp:spPr>
        <a:xfrm>
          <a:off x="605385" y="351"/>
          <a:ext cx="3812475" cy="3812475"/>
        </a:xfrm>
        <a:prstGeom prst="circularArrow">
          <a:avLst>
            <a:gd name="adj1" fmla="val 5194"/>
            <a:gd name="adj2" fmla="val 335448"/>
            <a:gd name="adj3" fmla="val 4016664"/>
            <a:gd name="adj4" fmla="val 2251628"/>
            <a:gd name="adj5" fmla="val 605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C764C-07D7-4D99-9528-47D7B6A85FFA}">
      <dsp:nvSpPr>
        <dsp:cNvPr id="0" name=""/>
        <dsp:cNvSpPr/>
      </dsp:nvSpPr>
      <dsp:spPr>
        <a:xfrm>
          <a:off x="2003902" y="3090593"/>
          <a:ext cx="1015441" cy="1015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Implementation</a:t>
          </a:r>
          <a:endParaRPr lang="en-US" sz="1600" b="1" kern="1200" dirty="0"/>
        </a:p>
      </dsp:txBody>
      <dsp:txXfrm>
        <a:off x="2003902" y="3090593"/>
        <a:ext cx="1015441" cy="1015441"/>
      </dsp:txXfrm>
    </dsp:sp>
    <dsp:sp modelId="{F40B0F3D-CFD6-4A6A-96CA-BA8FE46FC7C8}">
      <dsp:nvSpPr>
        <dsp:cNvPr id="0" name=""/>
        <dsp:cNvSpPr/>
      </dsp:nvSpPr>
      <dsp:spPr>
        <a:xfrm>
          <a:off x="605385" y="351"/>
          <a:ext cx="3812475" cy="3812475"/>
        </a:xfrm>
        <a:prstGeom prst="circularArrow">
          <a:avLst>
            <a:gd name="adj1" fmla="val 5194"/>
            <a:gd name="adj2" fmla="val 335448"/>
            <a:gd name="adj3" fmla="val 8212925"/>
            <a:gd name="adj4" fmla="val 6447889"/>
            <a:gd name="adj5" fmla="val 605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62236-5A9C-4339-9621-A9B1F42FCDED}">
      <dsp:nvSpPr>
        <dsp:cNvPr id="0" name=""/>
        <dsp:cNvSpPr/>
      </dsp:nvSpPr>
      <dsp:spPr>
        <a:xfrm>
          <a:off x="394976" y="1921640"/>
          <a:ext cx="1015441" cy="1015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Monitoring &amp; Evaluation</a:t>
          </a:r>
          <a:endParaRPr lang="en-US" sz="1600" b="1" kern="1200" dirty="0"/>
        </a:p>
      </dsp:txBody>
      <dsp:txXfrm>
        <a:off x="394976" y="1921640"/>
        <a:ext cx="1015441" cy="1015441"/>
      </dsp:txXfrm>
    </dsp:sp>
    <dsp:sp modelId="{E0708110-FB1C-4C35-BBCC-8E7DD494106B}">
      <dsp:nvSpPr>
        <dsp:cNvPr id="0" name=""/>
        <dsp:cNvSpPr/>
      </dsp:nvSpPr>
      <dsp:spPr>
        <a:xfrm>
          <a:off x="605385" y="351"/>
          <a:ext cx="3812475" cy="3812475"/>
        </a:xfrm>
        <a:prstGeom prst="circularArrow">
          <a:avLst>
            <a:gd name="adj1" fmla="val 5194"/>
            <a:gd name="adj2" fmla="val 335448"/>
            <a:gd name="adj3" fmla="val 12299976"/>
            <a:gd name="adj4" fmla="val 10769414"/>
            <a:gd name="adj5" fmla="val 605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6AE58-93D8-4795-A706-55C746E58ACD}">
      <dsp:nvSpPr>
        <dsp:cNvPr id="0" name=""/>
        <dsp:cNvSpPr/>
      </dsp:nvSpPr>
      <dsp:spPr>
        <a:xfrm>
          <a:off x="1009531" y="30233"/>
          <a:ext cx="1015441" cy="1015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Termination/</a:t>
          </a:r>
        </a:p>
        <a:p>
          <a:pPr lvl="0" algn="ctr" defTabSz="711200">
            <a:lnSpc>
              <a:spcPct val="90000"/>
            </a:lnSpc>
            <a:spcBef>
              <a:spcPct val="0"/>
            </a:spcBef>
            <a:spcAft>
              <a:spcPct val="35000"/>
            </a:spcAft>
          </a:pPr>
          <a:r>
            <a:rPr lang="en-US" sz="1600" b="1" kern="1200" dirty="0" smtClean="0"/>
            <a:t>continuation </a:t>
          </a:r>
          <a:endParaRPr lang="en-US" sz="1600" b="1" kern="1200" dirty="0"/>
        </a:p>
      </dsp:txBody>
      <dsp:txXfrm>
        <a:off x="1009531" y="30233"/>
        <a:ext cx="1015441" cy="1015441"/>
      </dsp:txXfrm>
    </dsp:sp>
    <dsp:sp modelId="{0862F426-49EC-431D-9753-225AE4853AC9}">
      <dsp:nvSpPr>
        <dsp:cNvPr id="0" name=""/>
        <dsp:cNvSpPr/>
      </dsp:nvSpPr>
      <dsp:spPr>
        <a:xfrm>
          <a:off x="605385" y="351"/>
          <a:ext cx="3812475" cy="3812475"/>
        </a:xfrm>
        <a:prstGeom prst="circularArrow">
          <a:avLst>
            <a:gd name="adj1" fmla="val 5194"/>
            <a:gd name="adj2" fmla="val 335448"/>
            <a:gd name="adj3" fmla="val 16867646"/>
            <a:gd name="adj4" fmla="val 15196906"/>
            <a:gd name="adj5" fmla="val 605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7A44-2951-451A-95E7-3C26A8224932}" type="datetimeFigureOut">
              <a:rPr lang="en-US" smtClean="0"/>
              <a:t>8/5/2018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19F56-ABA1-4427-9608-51BB45D50DCC}" type="slidenum">
              <a:rPr lang="en-US" smtClean="0"/>
              <a:t>‹#›</a:t>
            </a:fld>
            <a:endParaRPr lang="en-US"/>
          </a:p>
        </p:txBody>
      </p:sp>
    </p:spTree>
    <p:extLst>
      <p:ext uri="{BB962C8B-B14F-4D97-AF65-F5344CB8AC3E}">
        <p14:creationId xmlns:p14="http://schemas.microsoft.com/office/powerpoint/2010/main" val="61736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SPV special purpose vehicle</a:t>
            </a:r>
            <a:endParaRPr lang="en-US" dirty="0"/>
          </a:p>
        </p:txBody>
      </p:sp>
      <p:sp>
        <p:nvSpPr>
          <p:cNvPr id="4" name="Slide Number Placeholder 3"/>
          <p:cNvSpPr>
            <a:spLocks noGrp="1"/>
          </p:cNvSpPr>
          <p:nvPr>
            <p:ph type="sldNum" sz="quarter" idx="10"/>
          </p:nvPr>
        </p:nvSpPr>
        <p:spPr/>
        <p:txBody>
          <a:bodyPr/>
          <a:lstStyle/>
          <a:p>
            <a:fld id="{E9B19F56-ABA1-4427-9608-51BB45D50DCC}" type="slidenum">
              <a:rPr lang="en-US" smtClean="0"/>
              <a:t>7</a:t>
            </a:fld>
            <a:endParaRPr lang="en-US"/>
          </a:p>
        </p:txBody>
      </p:sp>
    </p:spTree>
    <p:extLst>
      <p:ext uri="{BB962C8B-B14F-4D97-AF65-F5344CB8AC3E}">
        <p14:creationId xmlns:p14="http://schemas.microsoft.com/office/powerpoint/2010/main" val="383294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6322C2E-8C02-4C7B-A39E-7A402ED8AD8F}" type="slidenum">
              <a:rPr lang="en-US" smtClean="0"/>
              <a:t>24</a:t>
            </a:fld>
            <a:endParaRPr lang="en-US"/>
          </a:p>
        </p:txBody>
      </p:sp>
    </p:spTree>
    <p:extLst>
      <p:ext uri="{BB962C8B-B14F-4D97-AF65-F5344CB8AC3E}">
        <p14:creationId xmlns:p14="http://schemas.microsoft.com/office/powerpoint/2010/main" val="857850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In December 2014, BFC consulting, Zurich based company, with </a:t>
            </a:r>
            <a:r>
              <a:rPr lang="en-US" sz="2000" kern="1200" dirty="0" err="1" smtClean="0">
                <a:solidFill>
                  <a:schemeClr val="tx1"/>
                </a:solidFill>
                <a:effectLst/>
                <a:latin typeface="+mn-lt"/>
                <a:ea typeface="+mn-ea"/>
                <a:cs typeface="+mn-cs"/>
              </a:rPr>
              <a:t>KfW</a:t>
            </a:r>
            <a:r>
              <a:rPr lang="en-US" sz="2000" kern="1200" dirty="0" smtClean="0">
                <a:solidFill>
                  <a:schemeClr val="tx1"/>
                </a:solidFill>
                <a:effectLst/>
                <a:latin typeface="+mn-lt"/>
                <a:ea typeface="+mn-ea"/>
                <a:cs typeface="+mn-cs"/>
              </a:rPr>
              <a:t> assistance, was chosen to conduct in depth research and analysis for implementing agricultural risk insurance system. </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Implementation of the above mentioned project is done in three stages. </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Stage 1: Investigation of possibilities of Agricultural Insurance installment in Armenia – The first stage was finished in February 2015, when the primary research findings were presented to the Central Bank of Armenia and other stakeholders (Ministry of Agriculture, </a:t>
            </a:r>
            <a:r>
              <a:rPr lang="en-US" sz="2000" kern="1200" dirty="0" err="1" smtClean="0">
                <a:solidFill>
                  <a:schemeClr val="tx1"/>
                </a:solidFill>
                <a:effectLst/>
                <a:latin typeface="+mn-lt"/>
                <a:ea typeface="+mn-ea"/>
                <a:cs typeface="+mn-cs"/>
              </a:rPr>
              <a:t>KfW</a:t>
            </a:r>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Stage 2: Development of insurance product suitable for Armenian market</a:t>
            </a:r>
            <a:r>
              <a:rPr lang="en-US" sz="2000" b="1" kern="120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 The concept of installing agricultural risk insurance system was presented to the Deputy Prime Minister of Armenia.</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Stage 3: Installment of the system: an international tender will be announced. The winner, international consulting company, will do the implementation of the project. Project is funded by CIF fund with </a:t>
            </a:r>
            <a:r>
              <a:rPr lang="en-US" sz="2000" kern="1200" dirty="0" err="1" smtClean="0">
                <a:solidFill>
                  <a:schemeClr val="tx1"/>
                </a:solidFill>
                <a:effectLst/>
                <a:latin typeface="+mn-lt"/>
                <a:ea typeface="+mn-ea"/>
                <a:cs typeface="+mn-cs"/>
              </a:rPr>
              <a:t>KfW</a:t>
            </a:r>
            <a:r>
              <a:rPr lang="en-US" sz="2000" kern="1200" dirty="0" smtClean="0">
                <a:solidFill>
                  <a:schemeClr val="tx1"/>
                </a:solidFill>
                <a:effectLst/>
                <a:latin typeface="+mn-lt"/>
                <a:ea typeface="+mn-ea"/>
                <a:cs typeface="+mn-cs"/>
              </a:rPr>
              <a:t> assistance.</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At the same time an international tender will be announced for institutional reputable reinsurance companies, the winner will start to take part in the project since the stage of product development, in the future reinsuring the risks of the system. </a:t>
            </a:r>
          </a:p>
          <a:p>
            <a:r>
              <a:rPr lang="en-US" sz="2000" kern="1200" dirty="0" smtClean="0">
                <a:solidFill>
                  <a:schemeClr val="tx1"/>
                </a:solidFill>
                <a:effectLst/>
                <a:latin typeface="+mn-lt"/>
                <a:ea typeface="+mn-ea"/>
                <a:cs typeface="+mn-cs"/>
              </a:rPr>
              <a:t>Currently, Stage 3 of the implementation process is in progress.</a:t>
            </a:r>
          </a:p>
          <a:p>
            <a:r>
              <a:rPr lang="en-US" sz="2000" kern="1200" dirty="0" smtClean="0">
                <a:solidFill>
                  <a:schemeClr val="tx1"/>
                </a:solidFill>
                <a:effectLst/>
                <a:latin typeface="+mn-lt"/>
                <a:ea typeface="+mn-ea"/>
                <a:cs typeface="+mn-cs"/>
              </a:rPr>
              <a:t>Supervision Hub will be created under the </a:t>
            </a:r>
            <a:r>
              <a:rPr lang="en-US" sz="2000" kern="1200" dirty="0" err="1" smtClean="0">
                <a:solidFill>
                  <a:schemeClr val="tx1"/>
                </a:solidFill>
                <a:effectLst/>
                <a:latin typeface="+mn-lt"/>
                <a:ea typeface="+mn-ea"/>
                <a:cs typeface="+mn-cs"/>
              </a:rPr>
              <a:t>the</a:t>
            </a:r>
            <a:r>
              <a:rPr lang="en-US" sz="2000" kern="1200" dirty="0" smtClean="0">
                <a:solidFill>
                  <a:schemeClr val="tx1"/>
                </a:solidFill>
                <a:effectLst/>
                <a:latin typeface="+mn-lt"/>
                <a:ea typeface="+mn-ea"/>
                <a:cs typeface="+mn-cs"/>
              </a:rPr>
              <a:t> Central Bank of Armenia. It will be the first formal body to work with all the stakeholders of this project.</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 From starting the pilot project, Supervision Hub will become an independent PPP company: NARMA (National Agrarian Risk Management Agency), which will implement the supervision of the project in the long term. </a:t>
            </a:r>
          </a:p>
          <a:p>
            <a:r>
              <a:rPr lang="en-US" sz="2000" b="1" kern="1200" dirty="0" smtClean="0">
                <a:solidFill>
                  <a:schemeClr val="tx1"/>
                </a:solidFill>
                <a:effectLst/>
                <a:latin typeface="+mn-lt"/>
                <a:ea typeface="+mn-ea"/>
                <a:cs typeface="+mn-cs"/>
              </a:rPr>
              <a:t>Final steps</a:t>
            </a:r>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Phase A, the Setup Phase, will start in September 2016 and will last until December 2017. </a:t>
            </a:r>
          </a:p>
          <a:p>
            <a:r>
              <a:rPr lang="en-US" sz="2000" kern="1200" dirty="0" smtClean="0">
                <a:solidFill>
                  <a:schemeClr val="tx1"/>
                </a:solidFill>
                <a:effectLst/>
                <a:latin typeface="+mn-lt"/>
                <a:ea typeface="+mn-ea"/>
                <a:cs typeface="+mn-cs"/>
              </a:rPr>
              <a:t>Main activities of the Setup Phase include:</a:t>
            </a:r>
          </a:p>
          <a:p>
            <a:pPr lvl="0"/>
            <a:r>
              <a:rPr lang="en-US" sz="2000" kern="1200" dirty="0" smtClean="0">
                <a:solidFill>
                  <a:schemeClr val="tx1"/>
                </a:solidFill>
                <a:effectLst/>
                <a:latin typeface="+mn-lt"/>
                <a:ea typeface="+mn-ea"/>
                <a:cs typeface="+mn-cs"/>
              </a:rPr>
              <a:t>Creation of Supervision Hub</a:t>
            </a:r>
          </a:p>
          <a:p>
            <a:pPr lvl="0"/>
            <a:r>
              <a:rPr lang="en-US" sz="2000" kern="1200" dirty="0" smtClean="0">
                <a:solidFill>
                  <a:schemeClr val="tx1"/>
                </a:solidFill>
                <a:effectLst/>
                <a:latin typeface="+mn-lt"/>
                <a:ea typeface="+mn-ea"/>
                <a:cs typeface="+mn-cs"/>
              </a:rPr>
              <a:t>Designing of regulatory framework</a:t>
            </a:r>
          </a:p>
          <a:p>
            <a:pPr lvl="0"/>
            <a:r>
              <a:rPr lang="en-US" sz="2000" kern="1200" dirty="0" smtClean="0">
                <a:solidFill>
                  <a:schemeClr val="tx1"/>
                </a:solidFill>
                <a:effectLst/>
                <a:latin typeface="+mn-lt"/>
                <a:ea typeface="+mn-ea"/>
                <a:cs typeface="+mn-cs"/>
              </a:rPr>
              <a:t>Actuarial analysis and design of agricultural insurance product</a:t>
            </a:r>
          </a:p>
          <a:p>
            <a:pPr lvl="0"/>
            <a:r>
              <a:rPr lang="en-US" sz="2000" kern="1200" dirty="0" smtClean="0">
                <a:solidFill>
                  <a:schemeClr val="tx1"/>
                </a:solidFill>
                <a:effectLst/>
                <a:latin typeface="+mn-lt"/>
                <a:ea typeface="+mn-ea"/>
                <a:cs typeface="+mn-cs"/>
              </a:rPr>
              <a:t>Loss adjustment system design and set-up</a:t>
            </a:r>
          </a:p>
          <a:p>
            <a:pPr lvl="0"/>
            <a:r>
              <a:rPr lang="en-US" sz="2000" kern="1200" dirty="0" smtClean="0">
                <a:solidFill>
                  <a:schemeClr val="tx1"/>
                </a:solidFill>
                <a:effectLst/>
                <a:latin typeface="+mn-lt"/>
                <a:ea typeface="+mn-ea"/>
                <a:cs typeface="+mn-cs"/>
              </a:rPr>
              <a:t>Development of IT/MIS systems</a:t>
            </a:r>
          </a:p>
          <a:p>
            <a:pPr lvl="0"/>
            <a:r>
              <a:rPr lang="en-US" sz="2000" kern="1200" dirty="0" smtClean="0">
                <a:solidFill>
                  <a:schemeClr val="tx1"/>
                </a:solidFill>
                <a:effectLst/>
                <a:latin typeface="+mn-lt"/>
                <a:ea typeface="+mn-ea"/>
                <a:cs typeface="+mn-cs"/>
              </a:rPr>
              <a:t>CBA </a:t>
            </a:r>
            <a:r>
              <a:rPr lang="en-US" sz="2000" kern="1200" dirty="0" err="1" smtClean="0">
                <a:solidFill>
                  <a:schemeClr val="tx1"/>
                </a:solidFill>
                <a:effectLst/>
                <a:latin typeface="+mn-lt"/>
                <a:ea typeface="+mn-ea"/>
                <a:cs typeface="+mn-cs"/>
              </a:rPr>
              <a:t>Agri</a:t>
            </a:r>
            <a:r>
              <a:rPr lang="en-US" sz="2000" kern="1200" dirty="0" smtClean="0">
                <a:solidFill>
                  <a:schemeClr val="tx1"/>
                </a:solidFill>
                <a:effectLst/>
                <a:latin typeface="+mn-lt"/>
                <a:ea typeface="+mn-ea"/>
                <a:cs typeface="+mn-cs"/>
              </a:rPr>
              <a:t>-Insurance Supervision Hub and transition to an independent PPP</a:t>
            </a:r>
          </a:p>
          <a:p>
            <a:pPr lvl="0"/>
            <a:r>
              <a:rPr lang="en-US" sz="2000" kern="1200" dirty="0" smtClean="0">
                <a:solidFill>
                  <a:schemeClr val="tx1"/>
                </a:solidFill>
                <a:effectLst/>
                <a:latin typeface="+mn-lt"/>
                <a:ea typeface="+mn-ea"/>
                <a:cs typeface="+mn-cs"/>
              </a:rPr>
              <a:t>Other preparations for Piloting Phase B</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 Phase B, the Piloting Phase is expected to start in January 2018 and last until December 2019</a:t>
            </a:r>
          </a:p>
          <a:p>
            <a:r>
              <a:rPr lang="en-US" sz="2000" kern="1200" dirty="0" smtClean="0">
                <a:solidFill>
                  <a:schemeClr val="tx1"/>
                </a:solidFill>
                <a:effectLst/>
                <a:latin typeface="+mn-lt"/>
                <a:ea typeface="+mn-ea"/>
                <a:cs typeface="+mn-cs"/>
              </a:rPr>
              <a:t>Piloting Phase will be applied to 2-3 regions. The main activities in this phase include:</a:t>
            </a:r>
          </a:p>
          <a:p>
            <a:pPr lvl="0"/>
            <a:r>
              <a:rPr lang="en-US" sz="2000" kern="1200" dirty="0" smtClean="0">
                <a:solidFill>
                  <a:schemeClr val="tx1"/>
                </a:solidFill>
                <a:effectLst/>
                <a:latin typeface="+mn-lt"/>
                <a:ea typeface="+mn-ea"/>
                <a:cs typeface="+mn-cs"/>
              </a:rPr>
              <a:t>Launch of the Pilot Phase </a:t>
            </a:r>
          </a:p>
          <a:p>
            <a:pPr lvl="0"/>
            <a:r>
              <a:rPr lang="en-US" sz="2000" kern="1200" dirty="0" smtClean="0">
                <a:solidFill>
                  <a:schemeClr val="tx1"/>
                </a:solidFill>
                <a:effectLst/>
                <a:latin typeface="+mn-lt"/>
                <a:ea typeface="+mn-ea"/>
                <a:cs typeface="+mn-cs"/>
              </a:rPr>
              <a:t>Monitoring of the project implementation</a:t>
            </a:r>
          </a:p>
          <a:p>
            <a:pPr lvl="0"/>
            <a:r>
              <a:rPr lang="en-US" sz="2000" kern="1200" dirty="0" smtClean="0">
                <a:solidFill>
                  <a:schemeClr val="tx1"/>
                </a:solidFill>
                <a:effectLst/>
                <a:latin typeface="+mn-lt"/>
                <a:ea typeface="+mn-ea"/>
                <a:cs typeface="+mn-cs"/>
              </a:rPr>
              <a:t>Project improvements and/or redesign </a:t>
            </a:r>
          </a:p>
          <a:p>
            <a:endParaRPr lang="en-US" sz="2000" dirty="0" smtClean="0"/>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i="1" u="sng" dirty="0" smtClean="0">
                <a:latin typeface="+mn-lt"/>
              </a:rPr>
              <a:t>Phase A</a:t>
            </a:r>
            <a:r>
              <a:rPr lang="en-US" altLang="en-US" sz="2000" i="1" dirty="0" smtClean="0">
                <a:latin typeface="+mn-lt"/>
              </a:rPr>
              <a:t>: </a:t>
            </a:r>
            <a:r>
              <a:rPr lang="en-US" altLang="en-US" sz="2000" dirty="0" smtClean="0">
                <a:latin typeface="+mn-lt"/>
              </a:rPr>
              <a:t>the Setup Phase, will start in September 2016 and will last until December 2017. Main activities of the Setup Phase include:</a:t>
            </a:r>
          </a:p>
          <a:p>
            <a:pPr marL="1200150" lvl="2" indent="-285750" algn="just">
              <a:buFont typeface="Wingdings" panose="05000000000000000000" pitchFamily="2" charset="2"/>
              <a:buChar char="Ø"/>
            </a:pPr>
            <a:r>
              <a:rPr lang="en-US" altLang="en-US" sz="1600" dirty="0" smtClean="0">
                <a:latin typeface="+mn-lt"/>
              </a:rPr>
              <a:t>Creation of Supervision Hub</a:t>
            </a:r>
          </a:p>
          <a:p>
            <a:pPr marL="1200150" lvl="2" indent="-285750" algn="just">
              <a:buFont typeface="Wingdings" panose="05000000000000000000" pitchFamily="2" charset="2"/>
              <a:buChar char="Ø"/>
            </a:pPr>
            <a:r>
              <a:rPr lang="en-US" altLang="en-US" sz="1600" dirty="0" smtClean="0">
                <a:latin typeface="+mn-lt"/>
              </a:rPr>
              <a:t>Designing of regulatory framework</a:t>
            </a:r>
          </a:p>
          <a:p>
            <a:pPr marL="1200150" lvl="2" indent="-285750" algn="just">
              <a:buFont typeface="Wingdings" panose="05000000000000000000" pitchFamily="2" charset="2"/>
              <a:buChar char="Ø"/>
            </a:pPr>
            <a:r>
              <a:rPr lang="en-US" altLang="en-US" sz="1600" dirty="0" smtClean="0">
                <a:latin typeface="+mn-lt"/>
              </a:rPr>
              <a:t>Actuarial analysis and design of agricultural insurance product</a:t>
            </a:r>
          </a:p>
          <a:p>
            <a:pPr marL="1200150" lvl="2" indent="-285750" algn="just">
              <a:buFont typeface="Wingdings" panose="05000000000000000000" pitchFamily="2" charset="2"/>
              <a:buChar char="Ø"/>
            </a:pPr>
            <a:r>
              <a:rPr lang="en-US" altLang="en-US" sz="1600" dirty="0" smtClean="0">
                <a:latin typeface="+mn-lt"/>
              </a:rPr>
              <a:t>Loss adjustment system design and set-up</a:t>
            </a:r>
          </a:p>
          <a:p>
            <a:pPr marL="1200150" lvl="2" indent="-285750" algn="just">
              <a:buFont typeface="Wingdings" panose="05000000000000000000" pitchFamily="2" charset="2"/>
              <a:buChar char="Ø"/>
            </a:pPr>
            <a:r>
              <a:rPr lang="en-US" altLang="en-US" sz="1600" dirty="0" smtClean="0">
                <a:latin typeface="+mn-lt"/>
              </a:rPr>
              <a:t>Development of IT/MIS systems</a:t>
            </a:r>
          </a:p>
          <a:p>
            <a:pPr marL="1200150" lvl="2" indent="-285750" algn="just">
              <a:buFont typeface="Wingdings" panose="05000000000000000000" pitchFamily="2" charset="2"/>
              <a:buChar char="Ø"/>
            </a:pPr>
            <a:r>
              <a:rPr lang="en-US" altLang="en-US" sz="1600" dirty="0" smtClean="0">
                <a:latin typeface="+mn-lt"/>
              </a:rPr>
              <a:t>CBA </a:t>
            </a:r>
            <a:r>
              <a:rPr lang="en-US" altLang="en-US" sz="1600" dirty="0" err="1" smtClean="0">
                <a:latin typeface="+mn-lt"/>
              </a:rPr>
              <a:t>Agri</a:t>
            </a:r>
            <a:r>
              <a:rPr lang="en-US" altLang="en-US" sz="1600" dirty="0" smtClean="0">
                <a:latin typeface="+mn-lt"/>
              </a:rPr>
              <a:t>-Insurance Supervision Hub and transition to an independent PPP</a:t>
            </a:r>
          </a:p>
          <a:p>
            <a:pPr marL="1200150" lvl="2" indent="-285750" algn="just">
              <a:buFont typeface="Wingdings" panose="05000000000000000000" pitchFamily="2" charset="2"/>
              <a:buChar char="Ø"/>
            </a:pPr>
            <a:r>
              <a:rPr lang="en-US" altLang="en-US" sz="1600" dirty="0" smtClean="0">
                <a:latin typeface="+mn-lt"/>
              </a:rPr>
              <a:t>Other preparations for Piloting Phase B</a:t>
            </a:r>
          </a:p>
          <a:p>
            <a:pPr marL="1200150" lvl="2" indent="-285750" algn="just">
              <a:buFont typeface="Wingdings" panose="05000000000000000000" pitchFamily="2" charset="2"/>
              <a:buChar char="Ø"/>
            </a:pPr>
            <a:endParaRPr lang="en-US" altLang="en-US" sz="1600" dirty="0" smtClean="0">
              <a:latin typeface="+mn-lt"/>
            </a:endParaRPr>
          </a:p>
          <a:p>
            <a:pPr marL="1200150" lvl="2" indent="-285750" algn="just">
              <a:buFont typeface="Wingdings" panose="05000000000000000000" pitchFamily="2" charset="2"/>
              <a:buChar char="Ø"/>
            </a:pPr>
            <a:endParaRPr lang="en-US" altLang="en-US" sz="1600" dirty="0" smtClean="0">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i="1" u="sng" dirty="0" smtClean="0">
                <a:latin typeface="+mn-lt"/>
              </a:rPr>
              <a:t>Phase B</a:t>
            </a:r>
            <a:r>
              <a:rPr lang="en-US" altLang="en-US" sz="2000" i="1" dirty="0" smtClean="0">
                <a:latin typeface="+mn-lt"/>
              </a:rPr>
              <a:t>: </a:t>
            </a:r>
            <a:r>
              <a:rPr lang="en-US" altLang="en-US" sz="2000" dirty="0" smtClean="0">
                <a:latin typeface="+mn-lt"/>
              </a:rPr>
              <a:t>the Piloting Phase is expected to start in January 2018 and last until December 2019. Piloting Phase will be applied to 2-3 regions. The main activities in this phase include:</a:t>
            </a:r>
          </a:p>
          <a:p>
            <a:pPr marL="1200150" lvl="2" indent="-285750" algn="just">
              <a:buFont typeface="Wingdings" panose="05000000000000000000" pitchFamily="2" charset="2"/>
              <a:buChar char="Ø"/>
            </a:pPr>
            <a:r>
              <a:rPr lang="en-US" altLang="en-US" sz="1600" dirty="0" smtClean="0">
                <a:latin typeface="+mn-lt"/>
              </a:rPr>
              <a:t>Launch of the Pilot Phase </a:t>
            </a:r>
          </a:p>
          <a:p>
            <a:pPr marL="1200150" lvl="2" indent="-285750" algn="just">
              <a:buFont typeface="Wingdings" panose="05000000000000000000" pitchFamily="2" charset="2"/>
              <a:buChar char="Ø"/>
            </a:pPr>
            <a:r>
              <a:rPr lang="en-US" altLang="en-US" sz="1600" dirty="0" smtClean="0">
                <a:latin typeface="+mn-lt"/>
              </a:rPr>
              <a:t>Monitoring of the project implementation</a:t>
            </a:r>
          </a:p>
          <a:p>
            <a:pPr marL="1200150" lvl="2" indent="-285750" algn="just">
              <a:buFont typeface="Wingdings" panose="05000000000000000000" pitchFamily="2" charset="2"/>
              <a:buChar char="Ø"/>
            </a:pPr>
            <a:r>
              <a:rPr lang="en-US" altLang="en-US" sz="1600" dirty="0" smtClean="0">
                <a:latin typeface="+mn-lt"/>
              </a:rPr>
              <a:t>Project improvements and/or redesign </a:t>
            </a:r>
          </a:p>
          <a:p>
            <a:endParaRPr lang="en-US" dirty="0"/>
          </a:p>
        </p:txBody>
      </p:sp>
      <p:sp>
        <p:nvSpPr>
          <p:cNvPr id="4" name="Slide Number Placeholder 3"/>
          <p:cNvSpPr>
            <a:spLocks noGrp="1"/>
          </p:cNvSpPr>
          <p:nvPr>
            <p:ph type="sldNum" sz="quarter" idx="10"/>
          </p:nvPr>
        </p:nvSpPr>
        <p:spPr/>
        <p:txBody>
          <a:bodyPr/>
          <a:lstStyle/>
          <a:p>
            <a:fld id="{46322C2E-8C02-4C7B-A39E-7A402ED8AD8F}" type="slidenum">
              <a:rPr lang="en-US" smtClean="0"/>
              <a:t>25</a:t>
            </a:fld>
            <a:endParaRPr lang="en-US"/>
          </a:p>
        </p:txBody>
      </p:sp>
    </p:spTree>
    <p:extLst>
      <p:ext uri="{BB962C8B-B14F-4D97-AF65-F5344CB8AC3E}">
        <p14:creationId xmlns:p14="http://schemas.microsoft.com/office/powerpoint/2010/main" val="358925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a:t>
            </a:r>
            <a:r>
              <a:rPr lang="en-US" sz="1200" b="0" i="0" kern="1200" baseline="0" dirty="0" smtClean="0">
                <a:solidFill>
                  <a:schemeClr val="tx1"/>
                </a:solidFill>
                <a:effectLst/>
                <a:latin typeface="+mn-lt"/>
                <a:ea typeface="+mn-ea"/>
                <a:cs typeface="+mn-cs"/>
              </a:rPr>
              <a:t> </a:t>
            </a:r>
            <a:r>
              <a:rPr lang="en-US" dirty="0" smtClean="0"/>
              <a:t>National mortgage Company  is </a:t>
            </a:r>
            <a:r>
              <a:rPr lang="en-US" sz="1200" b="0" i="0" kern="1200" dirty="0" smtClean="0">
                <a:solidFill>
                  <a:schemeClr val="tx1"/>
                </a:solidFill>
                <a:effectLst/>
                <a:latin typeface="+mn-lt"/>
                <a:ea typeface="+mn-ea"/>
                <a:cs typeface="+mn-cs"/>
              </a:rPr>
              <a:t>acting in secondary mortgage market. The company cooperate with banks and credit organizations providing them low interest rate and long term loans thus making mortgage loans affordable for those who need. </a:t>
            </a:r>
            <a:r>
              <a:rPr lang="en-US" sz="1200" b="0" i="0" kern="1200" baseline="0" dirty="0" smtClean="0">
                <a:solidFill>
                  <a:schemeClr val="tx1"/>
                </a:solidFill>
                <a:effectLst/>
                <a:latin typeface="+mn-lt"/>
                <a:ea typeface="+mn-ea"/>
                <a:cs typeface="+mn-cs"/>
              </a:rPr>
              <a:t>The main goal of </a:t>
            </a:r>
            <a:r>
              <a:rPr lang="en-US" dirty="0" smtClean="0"/>
              <a:t>National mortgage Company </a:t>
            </a:r>
            <a:r>
              <a:rPr lang="en-US" sz="1200" b="0" i="0" kern="1200" baseline="0" dirty="0" smtClean="0">
                <a:solidFill>
                  <a:schemeClr val="tx1"/>
                </a:solidFill>
                <a:effectLst/>
                <a:latin typeface="+mn-lt"/>
                <a:ea typeface="+mn-ea"/>
                <a:cs typeface="+mn-cs"/>
              </a:rPr>
              <a:t>of </a:t>
            </a:r>
            <a:r>
              <a:rPr lang="en-US" sz="1200" b="0" i="0" kern="1200" dirty="0" smtClean="0">
                <a:solidFill>
                  <a:schemeClr val="tx1"/>
                </a:solidFill>
                <a:effectLst/>
                <a:latin typeface="+mn-lt"/>
                <a:ea typeface="+mn-ea"/>
                <a:cs typeface="+mn-cs"/>
              </a:rPr>
              <a:t>Create conditions to make mortgage loans affordable for middle income families and to improve their housing conditions. Currently for refinancing the company  use its own recourses and long term loans from Government of Armenia. </a:t>
            </a:r>
          </a:p>
          <a:p>
            <a:r>
              <a:rPr lang="en-US" sz="1200" b="0" i="0" kern="1200" dirty="0" smtClean="0">
                <a:solidFill>
                  <a:schemeClr val="tx1"/>
                </a:solidFill>
                <a:effectLst/>
                <a:latin typeface="+mn-lt"/>
                <a:ea typeface="+mn-ea"/>
                <a:cs typeface="+mn-cs"/>
              </a:rPr>
              <a:t>2. National Mortgage Company in cooperation with the French Development Agency are realizing a program aimed at providing better housing by making energy efficient improvements to a new or existing home. Targeting around 3000 low and moderate-income families, the program aims at making these loans available to anyone who is interested in making valuable improvements to a home by using energy saving technologies, hence lowering monthly utility bills. In </a:t>
            </a:r>
            <a:r>
              <a:rPr lang="en-US" sz="1200" b="0" i="0" kern="1200" dirty="0" err="1" smtClean="0">
                <a:solidFill>
                  <a:schemeClr val="tx1"/>
                </a:solidFill>
                <a:effectLst/>
                <a:latin typeface="+mn-lt"/>
                <a:ea typeface="+mn-ea"/>
                <a:cs typeface="+mn-cs"/>
              </a:rPr>
              <a:t>additon</a:t>
            </a:r>
            <a:r>
              <a:rPr lang="en-US" sz="1200" b="0" i="0" kern="1200" dirty="0" smtClean="0">
                <a:solidFill>
                  <a:schemeClr val="tx1"/>
                </a:solidFill>
                <a:effectLst/>
                <a:latin typeface="+mn-lt"/>
                <a:ea typeface="+mn-ea"/>
                <a:cs typeface="+mn-cs"/>
              </a:rPr>
              <a:t> company provide</a:t>
            </a:r>
            <a:r>
              <a:rPr lang="en-US" sz="1200" b="0" i="0" kern="1200" baseline="0" dirty="0" smtClean="0">
                <a:solidFill>
                  <a:schemeClr val="tx1"/>
                </a:solidFill>
                <a:effectLst/>
                <a:latin typeface="+mn-lt"/>
                <a:ea typeface="+mn-ea"/>
                <a:cs typeface="+mn-cs"/>
              </a:rPr>
              <a:t> affordable micro loans for hose renovation.</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dirty="0" smtClean="0"/>
              <a:t>3.</a:t>
            </a:r>
            <a:r>
              <a:rPr lang="en-US" sz="1200" b="0" i="0" kern="1200" dirty="0" smtClean="0">
                <a:solidFill>
                  <a:schemeClr val="tx1"/>
                </a:solidFill>
                <a:effectLst/>
                <a:latin typeface="+mn-lt"/>
                <a:ea typeface="+mn-ea"/>
                <a:cs typeface="+mn-cs"/>
              </a:rPr>
              <a:t>  "</a:t>
            </a:r>
            <a:r>
              <a:rPr lang="en-US" b="0" dirty="0" smtClean="0"/>
              <a:t>Home for youth</a:t>
            </a:r>
            <a:r>
              <a:rPr lang="en-US" sz="1200" b="0" i="0" kern="1200" dirty="0" smtClean="0">
                <a:solidFill>
                  <a:schemeClr val="tx1"/>
                </a:solidFill>
                <a:effectLst/>
                <a:latin typeface="+mn-lt"/>
                <a:ea typeface="+mn-ea"/>
                <a:cs typeface="+mn-cs"/>
              </a:rPr>
              <a:t>" Refinancing Credit Organization was established in 2010 by the CBA as universal credit organization. The mission of the company is to provide favorable conditions for lending, particularly young citizens of the Republic of Armenia. Targets groups are medium and low-income youth that need</a:t>
            </a:r>
            <a:r>
              <a:rPr lang="en-US" sz="1200" b="0" i="0" kern="1200" baseline="0" dirty="0" smtClean="0">
                <a:solidFill>
                  <a:schemeClr val="tx1"/>
                </a:solidFill>
                <a:effectLst/>
                <a:latin typeface="+mn-lt"/>
                <a:ea typeface="+mn-ea"/>
                <a:cs typeface="+mn-cs"/>
              </a:rPr>
              <a:t> affordable loans for </a:t>
            </a:r>
            <a:r>
              <a:rPr lang="en-US" sz="1200" b="0" i="0" kern="1200" dirty="0" smtClean="0">
                <a:solidFill>
                  <a:schemeClr val="tx1"/>
                </a:solidFill>
                <a:effectLst/>
                <a:latin typeface="+mn-lt"/>
                <a:ea typeface="+mn-ea"/>
                <a:cs typeface="+mn-cs"/>
              </a:rPr>
              <a:t>housing, education</a:t>
            </a:r>
            <a:r>
              <a:rPr lang="en-US" sz="1200" b="0" i="0" kern="1200" baseline="0" dirty="0" smtClean="0">
                <a:solidFill>
                  <a:schemeClr val="tx1"/>
                </a:solidFill>
                <a:effectLst/>
                <a:latin typeface="+mn-lt"/>
                <a:ea typeface="+mn-ea"/>
                <a:cs typeface="+mn-cs"/>
              </a:rPr>
              <a:t> or </a:t>
            </a:r>
            <a:r>
              <a:rPr lang="en-US" sz="1200" b="0" i="0" kern="1200" dirty="0" smtClean="0">
                <a:solidFill>
                  <a:schemeClr val="tx1"/>
                </a:solidFill>
                <a:effectLst/>
                <a:latin typeface="+mn-lt"/>
                <a:ea typeface="+mn-ea"/>
                <a:cs typeface="+mn-cs"/>
              </a:rPr>
              <a:t>solving other everyday issues.</a:t>
            </a:r>
            <a:endParaRPr lang="en-US" dirty="0"/>
          </a:p>
        </p:txBody>
      </p:sp>
      <p:sp>
        <p:nvSpPr>
          <p:cNvPr id="4" name="Slide Number Placeholder 3"/>
          <p:cNvSpPr>
            <a:spLocks noGrp="1"/>
          </p:cNvSpPr>
          <p:nvPr>
            <p:ph type="sldNum" sz="quarter" idx="10"/>
          </p:nvPr>
        </p:nvSpPr>
        <p:spPr/>
        <p:txBody>
          <a:bodyPr/>
          <a:lstStyle/>
          <a:p>
            <a:fld id="{46322C2E-8C02-4C7B-A39E-7A402ED8AD8F}" type="slidenum">
              <a:rPr lang="en-US" smtClean="0"/>
              <a:t>26</a:t>
            </a:fld>
            <a:endParaRPr lang="en-US"/>
          </a:p>
        </p:txBody>
      </p:sp>
    </p:spTree>
    <p:extLst>
      <p:ext uri="{BB962C8B-B14F-4D97-AF65-F5344CB8AC3E}">
        <p14:creationId xmlns:p14="http://schemas.microsoft.com/office/powerpoint/2010/main" val="29838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common definition for PPP.</a:t>
            </a:r>
          </a:p>
          <a:p>
            <a:endParaRPr lang="en-US" dirty="0" smtClean="0"/>
          </a:p>
          <a:p>
            <a:r>
              <a:rPr lang="en-US" dirty="0" smtClean="0"/>
              <a:t>Governments have used such a mix of public and private endeavors throughout history.[2][3] However, the past few decades[when?] have seen a clear trend towards governments across the globe making greater use of various PPP arrangements.[1]</a:t>
            </a:r>
          </a:p>
          <a:p>
            <a:endParaRPr lang="en-US" dirty="0" smtClean="0"/>
          </a:p>
          <a:p>
            <a:r>
              <a:rPr lang="en-US" dirty="0" smtClean="0"/>
              <a:t>There is no consensus about how to define a PPP.[4] PPPs can be understood of both as a governance mechanism and a language game.[1] When understood as a language game, or brand, the PPP phrase can cover hundreds of different types of long term contracts with a wide range of risk allocations, funding arrangements and transparency requirements. And as a brand, the PPP concept is also closely related to concepts such as privatization and the contracting out of government services.[1][4] When understood as a governance mechanism the PPP concept encompasses at least five families of potential arrangements, one of which is the long term infrastructure contract in the model of the UK's Private Finance Initiative (PFI).[1][4][5] Particular types of arrangements have been favored in different countries at different times.</a:t>
            </a:r>
          </a:p>
          <a:p>
            <a:endParaRPr lang="en-US" dirty="0" smtClean="0"/>
          </a:p>
          <a:p>
            <a:r>
              <a:rPr lang="en-US" dirty="0" smtClean="0"/>
              <a:t>Infrastructure PPPs as a phenomenon can be understood at five different levels: as a particular project or activity, as a form of project delivery, as a statement of government policy, as a tool of government or as a wider cultural phenomenon.[6] Different disciplines commonly emphasize different aspects of the PPP phenomena.[6] The engineering and economics professions primarily take a utilitarian, functional focus </a:t>
            </a:r>
            <a:r>
              <a:rPr lang="en-US" dirty="0" err="1" smtClean="0"/>
              <a:t>emphasising</a:t>
            </a:r>
            <a:r>
              <a:rPr lang="en-US" dirty="0" smtClean="0"/>
              <a:t> concerns such as project delivery and relative value-for-money (</a:t>
            </a:r>
            <a:r>
              <a:rPr lang="en-US" dirty="0" err="1" smtClean="0"/>
              <a:t>VfM</a:t>
            </a:r>
            <a:r>
              <a:rPr lang="en-US" dirty="0" smtClean="0"/>
              <a:t>) compared to the traditional ways of delivering large infrastructure projects. In contrast, public administrators and political scientists tend to view PPPs more as a policy brand, and as a useful tool for governments to achieve their objectives.</a:t>
            </a:r>
          </a:p>
          <a:p>
            <a:endParaRPr lang="en-US" dirty="0" smtClean="0"/>
          </a:p>
          <a:p>
            <a:r>
              <a:rPr lang="en-US" dirty="0" smtClean="0"/>
              <a:t>Common themes of PPPs are the sharing of risk and the development of innovative, long-term relationships between the public and private sectors.[6] The use of private finance is another key dimension of many PPPs, particularly those influenced by the UK PFI model, although this has aspect has waned since the global financial crisis of 2008.[6] The PPP phenomenon has been controversial. The lack of a shared understanding of what a PPP is makes the process of evaluating whether PPPs have been successful complex.[6] Evidence of PPP performance in terms of </a:t>
            </a:r>
            <a:r>
              <a:rPr lang="en-US" dirty="0" err="1" smtClean="0"/>
              <a:t>VfM</a:t>
            </a:r>
            <a:r>
              <a:rPr lang="en-US" dirty="0" smtClean="0"/>
              <a:t> and efficiency, for example, is mixed and often unavailable.[6][6]</a:t>
            </a:r>
          </a:p>
          <a:p>
            <a:endParaRPr lang="en-US" dirty="0" smtClean="0"/>
          </a:p>
          <a:p>
            <a:r>
              <a:rPr lang="en-US" dirty="0" smtClean="0"/>
              <a:t>According to Weimer and Vining, "A P3 typically involves a private entity financing, constructing, or managing a project in return for a promised stream of payments directly from government or indirectly from users over the projected life of the project or some other specified period of time".[7] Because P3s are directly responsible for a variety of activities, as indicated by Weimer and Vining, P3s can evolve into monopolies motivated by rent-seeking behavior(s).</a:t>
            </a:r>
          </a:p>
          <a:p>
            <a:endParaRPr lang="en-US" dirty="0"/>
          </a:p>
        </p:txBody>
      </p:sp>
      <p:sp>
        <p:nvSpPr>
          <p:cNvPr id="4" name="Slide Number Placeholder 3"/>
          <p:cNvSpPr>
            <a:spLocks noGrp="1"/>
          </p:cNvSpPr>
          <p:nvPr>
            <p:ph type="sldNum" sz="quarter" idx="10"/>
          </p:nvPr>
        </p:nvSpPr>
        <p:spPr/>
        <p:txBody>
          <a:bodyPr/>
          <a:lstStyle/>
          <a:p>
            <a:fld id="{6316F6D8-E1D9-4CA8-8A2B-3B322BE65EC3}" type="slidenum">
              <a:rPr lang="en-US" smtClean="0"/>
              <a:t>9</a:t>
            </a:fld>
            <a:endParaRPr lang="en-US"/>
          </a:p>
        </p:txBody>
      </p:sp>
    </p:spTree>
    <p:extLst>
      <p:ext uri="{BB962C8B-B14F-4D97-AF65-F5344CB8AC3E}">
        <p14:creationId xmlns:p14="http://schemas.microsoft.com/office/powerpoint/2010/main" val="424513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 have used such a mix of public and private endeavors throughout history.[2][3] However, the past few decades[when?] have seen a clear trend towards governments across the globe making greater use of various PPP arrangements.[1]</a:t>
            </a:r>
          </a:p>
          <a:p>
            <a:endParaRPr lang="en-US" dirty="0" smtClean="0"/>
          </a:p>
          <a:p>
            <a:r>
              <a:rPr lang="en-US" dirty="0" smtClean="0"/>
              <a:t>There is no consensus about how to define a PPP.[4] PPPs can be understood of both as a governance mechanism and a language game.[1] When understood as a language game, or brand, the PPP phrase can cover hundreds of different types of long term contracts with a wide range of risk allocations, funding arrangements and transparency requirements. And as a brand, the PPP concept is also closely related to concepts such as privatization and the contracting out of government services.[1][4] When understood as a governance mechanism the PPP concept encompasses at least five families of potential arrangements, one of which is the long term infrastructure contract in the model of the UK's Private Finance Initiative (PFI).[1][4][5] Particular types of arrangements have been favored in different countries at different times.</a:t>
            </a:r>
          </a:p>
          <a:p>
            <a:endParaRPr lang="en-US" dirty="0" smtClean="0"/>
          </a:p>
          <a:p>
            <a:r>
              <a:rPr lang="en-US" dirty="0" smtClean="0"/>
              <a:t>Infrastructure PPPs as a phenomenon can be understood at five different levels: as a particular project or activity, as a form of project delivery, as a statement of government policy, as a tool of government or as a wider cultural phenomenon.[6] Different disciplines commonly emphasize different aspects of the PPP phenomena.[6] The engineering and economics professions primarily take a utilitarian, functional focus </a:t>
            </a:r>
            <a:r>
              <a:rPr lang="en-US" dirty="0" err="1" smtClean="0"/>
              <a:t>emphasising</a:t>
            </a:r>
            <a:r>
              <a:rPr lang="en-US" dirty="0" smtClean="0"/>
              <a:t> concerns such as project delivery and relative value-for-money (</a:t>
            </a:r>
            <a:r>
              <a:rPr lang="en-US" dirty="0" err="1" smtClean="0"/>
              <a:t>VfM</a:t>
            </a:r>
            <a:r>
              <a:rPr lang="en-US" dirty="0" smtClean="0"/>
              <a:t>) compared to the traditional ways of delivering large infrastructure projects. In contrast, public administrators and political scientists tend to view PPPs more as a policy brand, and as a useful tool for governments to achieve their objectives.</a:t>
            </a:r>
          </a:p>
          <a:p>
            <a:endParaRPr lang="en-US" dirty="0" smtClean="0"/>
          </a:p>
          <a:p>
            <a:r>
              <a:rPr lang="en-US" dirty="0" smtClean="0"/>
              <a:t>Common themes of PPPs are the sharing of risk and the development of innovative, long-term relationships between the public and private sectors.[6] The use of private finance is another key dimension of many PPPs, particularly those influenced by the UK PFI model, although this has aspect has waned since the global financial crisis of 2008.[6] The PPP phenomenon has been controversial. The lack of a shared understanding of what a PPP is makes the process of evaluating whether PPPs have been successful complex.[6] Evidence of PPP performance in terms of </a:t>
            </a:r>
            <a:r>
              <a:rPr lang="en-US" dirty="0" err="1" smtClean="0"/>
              <a:t>VfM</a:t>
            </a:r>
            <a:r>
              <a:rPr lang="en-US" dirty="0" smtClean="0"/>
              <a:t> and efficiency, for example, is mixed and often unavailable.[6][6]</a:t>
            </a:r>
          </a:p>
          <a:p>
            <a:endParaRPr lang="en-US" dirty="0" smtClean="0"/>
          </a:p>
          <a:p>
            <a:r>
              <a:rPr lang="en-US" dirty="0" smtClean="0"/>
              <a:t>According to Weimer and Vining, "A P3 typically involves a private entity financing, constructing, or managing a project in return for a promised stream of payments directly from government or indirectly from users over the projected life of the project or some other specified period of time".[7] Because P3s are directly responsible for a variety of activities, as indicated by Weimer and Vining, P3s can evolve into monopolies motivated by rent-seeking behavior(s).</a:t>
            </a:r>
          </a:p>
          <a:p>
            <a:endParaRPr lang="en-US" dirty="0"/>
          </a:p>
        </p:txBody>
      </p:sp>
      <p:sp>
        <p:nvSpPr>
          <p:cNvPr id="4" name="Slide Number Placeholder 3"/>
          <p:cNvSpPr>
            <a:spLocks noGrp="1"/>
          </p:cNvSpPr>
          <p:nvPr>
            <p:ph type="sldNum" sz="quarter" idx="10"/>
          </p:nvPr>
        </p:nvSpPr>
        <p:spPr/>
        <p:txBody>
          <a:bodyPr/>
          <a:lstStyle/>
          <a:p>
            <a:fld id="{6316F6D8-E1D9-4CA8-8A2B-3B322BE65EC3}" type="slidenum">
              <a:rPr lang="en-US" smtClean="0"/>
              <a:t>10</a:t>
            </a:fld>
            <a:endParaRPr lang="en-US"/>
          </a:p>
        </p:txBody>
      </p:sp>
    </p:spTree>
    <p:extLst>
      <p:ext uri="{BB962C8B-B14F-4D97-AF65-F5344CB8AC3E}">
        <p14:creationId xmlns:p14="http://schemas.microsoft.com/office/powerpoint/2010/main" val="158099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PPP is a Long-Term Partnering Relationship between the Public and Private sectors to Public and Private sectors to deliver services. deliver services.</a:t>
            </a:r>
          </a:p>
          <a:p>
            <a:endParaRPr lang="en-US" dirty="0" smtClean="0"/>
          </a:p>
          <a:p>
            <a:r>
              <a:rPr lang="en-US" dirty="0" smtClean="0"/>
              <a:t>Public sector will focus on acquiring services at the most cost the most cost -effective basis effective basis </a:t>
            </a:r>
          </a:p>
          <a:p>
            <a:r>
              <a:rPr lang="en-US" dirty="0" smtClean="0"/>
              <a:t> Move away from directly owning and operating assets </a:t>
            </a:r>
          </a:p>
          <a:p>
            <a:r>
              <a:rPr lang="en-US" dirty="0" smtClean="0"/>
              <a:t> Bring together the expertise and resources of the public and private sectors</a:t>
            </a:r>
          </a:p>
          <a:p>
            <a:endParaRPr lang="en-US" dirty="0" smtClean="0"/>
          </a:p>
          <a:p>
            <a:pPr marL="0" indent="0">
              <a:buNone/>
            </a:pPr>
            <a:r>
              <a:rPr lang="en-US" dirty="0" smtClean="0"/>
              <a:t>The private sector is seen as a potential source of the expertise, efficiency, and capital needed to improve and expand a range of products and services. </a:t>
            </a:r>
          </a:p>
          <a:p>
            <a:pPr marL="0" indent="0">
              <a:buNone/>
            </a:pPr>
            <a:r>
              <a:rPr lang="en-US" dirty="0" smtClean="0"/>
              <a:t>For financial inclusion purposes </a:t>
            </a:r>
            <a:r>
              <a:rPr lang="en-US" dirty="0" err="1" smtClean="0"/>
              <a:t>Govs</a:t>
            </a:r>
            <a:r>
              <a:rPr lang="en-US" dirty="0" smtClean="0"/>
              <a:t> seek ways to engage with the private sector (MNO, MTO, Technology providers, banks, and merchants). </a:t>
            </a:r>
          </a:p>
          <a:p>
            <a:pPr marL="0" indent="0">
              <a:buNone/>
            </a:pPr>
            <a:r>
              <a:rPr lang="en-US" dirty="0" smtClean="0"/>
              <a:t>These public-private partnerships are critical to enhance products and services that come about through innovation. </a:t>
            </a:r>
          </a:p>
          <a:p>
            <a:endParaRPr lang="en-US" dirty="0"/>
          </a:p>
        </p:txBody>
      </p:sp>
      <p:sp>
        <p:nvSpPr>
          <p:cNvPr id="4" name="Slide Number Placeholder 3"/>
          <p:cNvSpPr>
            <a:spLocks noGrp="1"/>
          </p:cNvSpPr>
          <p:nvPr>
            <p:ph type="sldNum" sz="quarter" idx="10"/>
          </p:nvPr>
        </p:nvSpPr>
        <p:spPr/>
        <p:txBody>
          <a:bodyPr/>
          <a:lstStyle/>
          <a:p>
            <a:fld id="{E9B19F56-ABA1-4427-9608-51BB45D50DCC}" type="slidenum">
              <a:rPr lang="en-US" smtClean="0"/>
              <a:t>11</a:t>
            </a:fld>
            <a:endParaRPr lang="en-US"/>
          </a:p>
        </p:txBody>
      </p:sp>
    </p:spTree>
    <p:extLst>
      <p:ext uri="{BB962C8B-B14F-4D97-AF65-F5344CB8AC3E}">
        <p14:creationId xmlns:p14="http://schemas.microsoft.com/office/powerpoint/2010/main" val="256714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
            </a:r>
            <a:r>
              <a:rPr lang="en-US" dirty="0" smtClean="0"/>
              <a:t> process of creating</a:t>
            </a:r>
            <a:r>
              <a:rPr lang="en-US" baseline="0" dirty="0" smtClean="0"/>
              <a:t> PPP is much demanding than traditional procurement. </a:t>
            </a:r>
            <a:r>
              <a:rPr lang="en-US" baseline="0" dirty="0" err="1" smtClean="0"/>
              <a:t>Desing</a:t>
            </a:r>
            <a:r>
              <a:rPr lang="en-US" baseline="0" dirty="0" smtClean="0"/>
              <a:t> of PPP is much complicated. Thus it is very important that Everything Sticks to the Plan</a:t>
            </a:r>
            <a:endParaRPr lang="en-US" dirty="0"/>
          </a:p>
        </p:txBody>
      </p:sp>
      <p:sp>
        <p:nvSpPr>
          <p:cNvPr id="4" name="Slide Number Placeholder 3"/>
          <p:cNvSpPr>
            <a:spLocks noGrp="1"/>
          </p:cNvSpPr>
          <p:nvPr>
            <p:ph type="sldNum" sz="quarter" idx="10"/>
          </p:nvPr>
        </p:nvSpPr>
        <p:spPr/>
        <p:txBody>
          <a:bodyPr/>
          <a:lstStyle/>
          <a:p>
            <a:fld id="{6316F6D8-E1D9-4CA8-8A2B-3B322BE65EC3}" type="slidenum">
              <a:rPr lang="en-US" smtClean="0"/>
              <a:t>12</a:t>
            </a:fld>
            <a:endParaRPr lang="en-US"/>
          </a:p>
        </p:txBody>
      </p:sp>
    </p:spTree>
    <p:extLst>
      <p:ext uri="{BB962C8B-B14F-4D97-AF65-F5344CB8AC3E}">
        <p14:creationId xmlns:p14="http://schemas.microsoft.com/office/powerpoint/2010/main" val="225761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interaction of the public and private sectors—at both the operational and strategic levels</a:t>
            </a:r>
          </a:p>
          <a:p>
            <a:endParaRPr lang="en-US" dirty="0"/>
          </a:p>
        </p:txBody>
      </p:sp>
      <p:sp>
        <p:nvSpPr>
          <p:cNvPr id="4" name="Slide Number Placeholder 3"/>
          <p:cNvSpPr>
            <a:spLocks noGrp="1"/>
          </p:cNvSpPr>
          <p:nvPr>
            <p:ph type="sldNum" sz="quarter" idx="10"/>
          </p:nvPr>
        </p:nvSpPr>
        <p:spPr/>
        <p:txBody>
          <a:bodyPr/>
          <a:lstStyle/>
          <a:p>
            <a:fld id="{6316F6D8-E1D9-4CA8-8A2B-3B322BE65EC3}" type="slidenum">
              <a:rPr lang="en-US" smtClean="0"/>
              <a:t>13</a:t>
            </a:fld>
            <a:endParaRPr lang="en-US"/>
          </a:p>
        </p:txBody>
      </p:sp>
    </p:spTree>
    <p:extLst>
      <p:ext uri="{BB962C8B-B14F-4D97-AF65-F5344CB8AC3E}">
        <p14:creationId xmlns:p14="http://schemas.microsoft.com/office/powerpoint/2010/main" val="225840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Negotiotion</a:t>
            </a:r>
            <a:r>
              <a:rPr lang="en-US" dirty="0" smtClean="0"/>
              <a:t> - </a:t>
            </a:r>
            <a:r>
              <a:rPr lang="en-US" sz="1200" dirty="0" smtClean="0"/>
              <a:t>Funding, legal frame, design, </a:t>
            </a:r>
            <a:r>
              <a:rPr lang="en-US" sz="1200" dirty="0" err="1" smtClean="0"/>
              <a:t>organzisation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316F6D8-E1D9-4CA8-8A2B-3B322BE65EC3}" type="slidenum">
              <a:rPr lang="en-US" smtClean="0"/>
              <a:t>16</a:t>
            </a:fld>
            <a:endParaRPr lang="en-US"/>
          </a:p>
        </p:txBody>
      </p:sp>
    </p:spTree>
    <p:extLst>
      <p:ext uri="{BB962C8B-B14F-4D97-AF65-F5344CB8AC3E}">
        <p14:creationId xmlns:p14="http://schemas.microsoft.com/office/powerpoint/2010/main" val="325583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B19F56-ABA1-4427-9608-51BB45D50DCC}" type="slidenum">
              <a:rPr lang="en-US" smtClean="0"/>
              <a:t>20</a:t>
            </a:fld>
            <a:endParaRPr lang="en-US"/>
          </a:p>
        </p:txBody>
      </p:sp>
    </p:spTree>
    <p:extLst>
      <p:ext uri="{BB962C8B-B14F-4D97-AF65-F5344CB8AC3E}">
        <p14:creationId xmlns:p14="http://schemas.microsoft.com/office/powerpoint/2010/main" val="292354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FEPPP Goals</a:t>
            </a:r>
          </a:p>
          <a:p>
            <a:r>
              <a:rPr lang="en-US" sz="1200" b="0" i="0" kern="1200" dirty="0" smtClean="0">
                <a:solidFill>
                  <a:schemeClr val="tx1"/>
                </a:solidFill>
                <a:effectLst/>
                <a:latin typeface="+mn-lt"/>
                <a:ea typeface="+mn-ea"/>
                <a:cs typeface="+mn-cs"/>
              </a:rPr>
              <a:t>Communicate to school districts the </a:t>
            </a:r>
            <a:r>
              <a:rPr lang="en-US" sz="1200" b="0" i="0" kern="1200" dirty="0" err="1" smtClean="0">
                <a:solidFill>
                  <a:schemeClr val="tx1"/>
                </a:solidFill>
                <a:effectLst/>
                <a:latin typeface="+mn-lt"/>
                <a:ea typeface="+mn-ea"/>
                <a:cs typeface="+mn-cs"/>
              </a:rPr>
              <a:t>Jump$tart</a:t>
            </a:r>
            <a:r>
              <a:rPr lang="en-US" sz="1200" b="0" i="0" kern="1200" dirty="0" smtClean="0">
                <a:solidFill>
                  <a:schemeClr val="tx1"/>
                </a:solidFill>
                <a:effectLst/>
                <a:latin typeface="+mn-lt"/>
                <a:ea typeface="+mn-ea"/>
                <a:cs typeface="+mn-cs"/>
              </a:rPr>
              <a:t> national financial education standards and strategies for expanding the provision and increasing the quality of financial education instruction;</a:t>
            </a:r>
          </a:p>
          <a:p>
            <a:r>
              <a:rPr lang="en-US" sz="1200" b="0" i="0" kern="1200" dirty="0" smtClean="0">
                <a:solidFill>
                  <a:schemeClr val="tx1"/>
                </a:solidFill>
                <a:effectLst/>
                <a:latin typeface="+mn-lt"/>
                <a:ea typeface="+mn-ea"/>
                <a:cs typeface="+mn-cs"/>
              </a:rPr>
              <a:t>Review continuously the financial education curriculum, including instructional materials and programs available to school districts;</a:t>
            </a:r>
          </a:p>
          <a:p>
            <a:r>
              <a:rPr lang="en-US" sz="1200" b="0" i="0" kern="1200" dirty="0" smtClean="0">
                <a:solidFill>
                  <a:schemeClr val="tx1"/>
                </a:solidFill>
                <a:effectLst/>
                <a:latin typeface="+mn-lt"/>
                <a:ea typeface="+mn-ea"/>
                <a:cs typeface="+mn-cs"/>
              </a:rPr>
              <a:t>Develop evaluation standards and a procedure for endorsing financial education curriculum that should be recommended for use in the school districts;</a:t>
            </a:r>
          </a:p>
          <a:p>
            <a:r>
              <a:rPr lang="en-US" sz="1200" b="0" i="0" kern="1200" dirty="0" smtClean="0">
                <a:solidFill>
                  <a:schemeClr val="tx1"/>
                </a:solidFill>
                <a:effectLst/>
                <a:latin typeface="+mn-lt"/>
                <a:ea typeface="+mn-ea"/>
                <a:cs typeface="+mn-cs"/>
              </a:rPr>
              <a:t>Identify assessments and outcome measures to determine whether students have met the </a:t>
            </a:r>
            <a:r>
              <a:rPr lang="en-US" sz="1200" b="0" i="0" kern="1200" dirty="0" err="1" smtClean="0">
                <a:solidFill>
                  <a:schemeClr val="tx1"/>
                </a:solidFill>
                <a:effectLst/>
                <a:latin typeface="+mn-lt"/>
                <a:ea typeface="+mn-ea"/>
                <a:cs typeface="+mn-cs"/>
              </a:rPr>
              <a:t>Jump$tart</a:t>
            </a:r>
            <a:r>
              <a:rPr lang="en-US" sz="1200" b="0" i="0" kern="1200" dirty="0" smtClean="0">
                <a:solidFill>
                  <a:schemeClr val="tx1"/>
                </a:solidFill>
                <a:effectLst/>
                <a:latin typeface="+mn-lt"/>
                <a:ea typeface="+mn-ea"/>
                <a:cs typeface="+mn-cs"/>
              </a:rPr>
              <a:t> financial education standards;</a:t>
            </a:r>
          </a:p>
          <a:p>
            <a:r>
              <a:rPr lang="en-US" sz="1200" b="0" i="0" kern="1200" dirty="0" smtClean="0">
                <a:solidFill>
                  <a:schemeClr val="tx1"/>
                </a:solidFill>
                <a:effectLst/>
                <a:latin typeface="+mn-lt"/>
                <a:ea typeface="+mn-ea"/>
                <a:cs typeface="+mn-cs"/>
              </a:rPr>
              <a:t>Monitor and provide guidance for educators to integrate financial skills and content knowledge into mathematics, social studies, and other course studies;</a:t>
            </a:r>
          </a:p>
          <a:p>
            <a:r>
              <a:rPr lang="en-US" sz="1200" b="0" i="0" kern="1200" dirty="0" smtClean="0">
                <a:solidFill>
                  <a:schemeClr val="tx1"/>
                </a:solidFill>
                <a:effectLst/>
                <a:latin typeface="+mn-lt"/>
                <a:ea typeface="+mn-ea"/>
                <a:cs typeface="+mn-cs"/>
              </a:rPr>
              <a:t>Create professional development that could lead to certificate endorsement or other certification of competency in financial education;</a:t>
            </a:r>
          </a:p>
          <a:p>
            <a:r>
              <a:rPr lang="en-US" sz="1200" b="0" i="0" kern="1200" dirty="0" smtClean="0">
                <a:solidFill>
                  <a:schemeClr val="tx1"/>
                </a:solidFill>
                <a:effectLst/>
                <a:latin typeface="+mn-lt"/>
                <a:ea typeface="+mn-ea"/>
                <a:cs typeface="+mn-cs"/>
              </a:rPr>
              <a:t>Develop academic guidelines and standard protocols for use by classroom volunteers delivering financial education to students in the public school system; and</a:t>
            </a:r>
          </a:p>
          <a:p>
            <a:r>
              <a:rPr lang="en-US" sz="1200" b="0" i="0" kern="1200" dirty="0" smtClean="0">
                <a:solidFill>
                  <a:schemeClr val="tx1"/>
                </a:solidFill>
                <a:effectLst/>
                <a:latin typeface="+mn-lt"/>
                <a:ea typeface="+mn-ea"/>
                <a:cs typeface="+mn-cs"/>
              </a:rPr>
              <a:t>Provide annual reports to the governor, the superintendent of public instruction, and the committees of the legislature with oversight over K-12 education and higher education.</a:t>
            </a:r>
          </a:p>
          <a:p>
            <a:endParaRPr lang="en-US" dirty="0"/>
          </a:p>
        </p:txBody>
      </p:sp>
      <p:sp>
        <p:nvSpPr>
          <p:cNvPr id="4" name="Slide Number Placeholder 3"/>
          <p:cNvSpPr>
            <a:spLocks noGrp="1"/>
          </p:cNvSpPr>
          <p:nvPr>
            <p:ph type="sldNum" sz="quarter" idx="10"/>
          </p:nvPr>
        </p:nvSpPr>
        <p:spPr/>
        <p:txBody>
          <a:bodyPr/>
          <a:lstStyle/>
          <a:p>
            <a:fld id="{E9B19F56-ABA1-4427-9608-51BB45D50DCC}" type="slidenum">
              <a:rPr lang="en-US" smtClean="0"/>
              <a:t>23</a:t>
            </a:fld>
            <a:endParaRPr lang="en-US"/>
          </a:p>
        </p:txBody>
      </p:sp>
    </p:spTree>
    <p:extLst>
      <p:ext uri="{BB962C8B-B14F-4D97-AF65-F5344CB8AC3E}">
        <p14:creationId xmlns:p14="http://schemas.microsoft.com/office/powerpoint/2010/main" val="88789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FA907B-839C-4311-B050-09312DADA69A}" type="datetimeFigureOut">
              <a:rPr lang="en-US"/>
              <a:pPr>
                <a:defRPr/>
              </a:pPr>
              <a:t>8/5/2018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32A28F-35D6-4B34-9DDB-ACA6229A9F7D}" type="slidenum">
              <a:rPr lang="en-US" altLang="en-US"/>
              <a:pPr/>
              <a:t>‹#›</a:t>
            </a:fld>
            <a:endParaRPr lang="en-US" altLang="en-US"/>
          </a:p>
        </p:txBody>
      </p:sp>
    </p:spTree>
    <p:extLst>
      <p:ext uri="{BB962C8B-B14F-4D97-AF65-F5344CB8AC3E}">
        <p14:creationId xmlns:p14="http://schemas.microsoft.com/office/powerpoint/2010/main" val="264649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F55EB-2C6E-49A8-AA44-ACEE12474CC5}" type="datetimeFigureOut">
              <a:rPr lang="en-US"/>
              <a:pPr>
                <a:defRPr/>
              </a:pPr>
              <a:t>8/5/2018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277332-6D8E-465E-B2FF-FECBDE6939BD}" type="slidenum">
              <a:rPr lang="en-US" altLang="en-US"/>
              <a:pPr/>
              <a:t>‹#›</a:t>
            </a:fld>
            <a:endParaRPr lang="en-US" altLang="en-US"/>
          </a:p>
        </p:txBody>
      </p:sp>
    </p:spTree>
    <p:extLst>
      <p:ext uri="{BB962C8B-B14F-4D97-AF65-F5344CB8AC3E}">
        <p14:creationId xmlns:p14="http://schemas.microsoft.com/office/powerpoint/2010/main" val="316308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776144-F99B-474F-AE13-DF7AAD306D7E}" type="datetimeFigureOut">
              <a:rPr lang="en-US"/>
              <a:pPr>
                <a:defRPr/>
              </a:pPr>
              <a:t>8/5/2018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DB054F-68FD-4BEB-AB75-306492050971}" type="slidenum">
              <a:rPr lang="en-US" altLang="en-US"/>
              <a:pPr/>
              <a:t>‹#›</a:t>
            </a:fld>
            <a:endParaRPr lang="en-US" altLang="en-US"/>
          </a:p>
        </p:txBody>
      </p:sp>
    </p:spTree>
    <p:extLst>
      <p:ext uri="{BB962C8B-B14F-4D97-AF65-F5344CB8AC3E}">
        <p14:creationId xmlns:p14="http://schemas.microsoft.com/office/powerpoint/2010/main" val="416159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98FC7C-8CC4-4FB6-983B-7113AC7D1F51}" type="datetimeFigureOut">
              <a:rPr lang="en-US"/>
              <a:pPr>
                <a:defRPr/>
              </a:pPr>
              <a:t>8/5/2018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967EF-75E1-4819-9DA3-B695FE3B7D7A}" type="slidenum">
              <a:rPr lang="en-US" altLang="en-US"/>
              <a:pPr/>
              <a:t>‹#›</a:t>
            </a:fld>
            <a:endParaRPr lang="en-US" altLang="en-US"/>
          </a:p>
        </p:txBody>
      </p:sp>
    </p:spTree>
    <p:extLst>
      <p:ext uri="{BB962C8B-B14F-4D97-AF65-F5344CB8AC3E}">
        <p14:creationId xmlns:p14="http://schemas.microsoft.com/office/powerpoint/2010/main" val="92589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323563-AAB1-4D9B-85F9-2A96801C0C1E}" type="datetimeFigureOut">
              <a:rPr lang="en-US"/>
              <a:pPr>
                <a:defRPr/>
              </a:pPr>
              <a:t>8/5/2018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ECF5B1-F78E-479A-9E61-14E1858AEAA3}" type="slidenum">
              <a:rPr lang="en-US" altLang="en-US"/>
              <a:pPr/>
              <a:t>‹#›</a:t>
            </a:fld>
            <a:endParaRPr lang="en-US" altLang="en-US"/>
          </a:p>
        </p:txBody>
      </p:sp>
    </p:spTree>
    <p:extLst>
      <p:ext uri="{BB962C8B-B14F-4D97-AF65-F5344CB8AC3E}">
        <p14:creationId xmlns:p14="http://schemas.microsoft.com/office/powerpoint/2010/main" val="212596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D99159-6520-4A4D-8CD2-82D8BA6C69E7}" type="datetimeFigureOut">
              <a:rPr lang="en-US"/>
              <a:pPr>
                <a:defRPr/>
              </a:pPr>
              <a:t>8/5/2018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DEA1DF-EDE6-4FFE-8785-729282041E02}" type="slidenum">
              <a:rPr lang="en-US" altLang="en-US"/>
              <a:pPr/>
              <a:t>‹#›</a:t>
            </a:fld>
            <a:endParaRPr lang="en-US" altLang="en-US"/>
          </a:p>
        </p:txBody>
      </p:sp>
    </p:spTree>
    <p:extLst>
      <p:ext uri="{BB962C8B-B14F-4D97-AF65-F5344CB8AC3E}">
        <p14:creationId xmlns:p14="http://schemas.microsoft.com/office/powerpoint/2010/main" val="126399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20DDDF-29E2-4AEB-B0AA-130319EC05DF}" type="datetimeFigureOut">
              <a:rPr lang="en-US"/>
              <a:pPr>
                <a:defRPr/>
              </a:pPr>
              <a:t>8/5/2018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41D8120-737E-4C53-B60C-54A710DB363F}" type="slidenum">
              <a:rPr lang="en-US" altLang="en-US"/>
              <a:pPr/>
              <a:t>‹#›</a:t>
            </a:fld>
            <a:endParaRPr lang="en-US" altLang="en-US"/>
          </a:p>
        </p:txBody>
      </p:sp>
    </p:spTree>
    <p:extLst>
      <p:ext uri="{BB962C8B-B14F-4D97-AF65-F5344CB8AC3E}">
        <p14:creationId xmlns:p14="http://schemas.microsoft.com/office/powerpoint/2010/main" val="427088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E45FFB-C0EA-4224-8A86-D4B508082B55}" type="datetimeFigureOut">
              <a:rPr lang="en-US"/>
              <a:pPr>
                <a:defRPr/>
              </a:pPr>
              <a:t>8/5/2018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00372E6-2B61-4583-8F98-AE66C751BA4A}" type="slidenum">
              <a:rPr lang="en-US" altLang="en-US"/>
              <a:pPr/>
              <a:t>‹#›</a:t>
            </a:fld>
            <a:endParaRPr lang="en-US" altLang="en-US"/>
          </a:p>
        </p:txBody>
      </p:sp>
    </p:spTree>
    <p:extLst>
      <p:ext uri="{BB962C8B-B14F-4D97-AF65-F5344CB8AC3E}">
        <p14:creationId xmlns:p14="http://schemas.microsoft.com/office/powerpoint/2010/main" val="343531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7B8591-F39E-404A-B19E-80A8354FCFE8}" type="datetimeFigureOut">
              <a:rPr lang="en-US"/>
              <a:pPr>
                <a:defRPr/>
              </a:pPr>
              <a:t>8/5/2018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C8B5FFF-5D22-4A57-B859-9D3916B66B0E}" type="slidenum">
              <a:rPr lang="en-US" altLang="en-US"/>
              <a:pPr/>
              <a:t>‹#›</a:t>
            </a:fld>
            <a:endParaRPr lang="en-US" altLang="en-US"/>
          </a:p>
        </p:txBody>
      </p:sp>
    </p:spTree>
    <p:extLst>
      <p:ext uri="{BB962C8B-B14F-4D97-AF65-F5344CB8AC3E}">
        <p14:creationId xmlns:p14="http://schemas.microsoft.com/office/powerpoint/2010/main" val="74942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C0C17C-23EC-4357-BE6B-AEAEE92E3016}" type="datetimeFigureOut">
              <a:rPr lang="en-US"/>
              <a:pPr>
                <a:defRPr/>
              </a:pPr>
              <a:t>8/5/2018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1E4390-515A-4CF5-B614-07D8D5507F03}" type="slidenum">
              <a:rPr lang="en-US" altLang="en-US"/>
              <a:pPr/>
              <a:t>‹#›</a:t>
            </a:fld>
            <a:endParaRPr lang="en-US" altLang="en-US"/>
          </a:p>
        </p:txBody>
      </p:sp>
    </p:spTree>
    <p:extLst>
      <p:ext uri="{BB962C8B-B14F-4D97-AF65-F5344CB8AC3E}">
        <p14:creationId xmlns:p14="http://schemas.microsoft.com/office/powerpoint/2010/main" val="201786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BB96E0-0195-4785-963F-284DB550E47F}" type="datetimeFigureOut">
              <a:rPr lang="en-US"/>
              <a:pPr>
                <a:defRPr/>
              </a:pPr>
              <a:t>8/5/2018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8DB2CC-AA1E-4E26-87F0-458321C105CF}" type="slidenum">
              <a:rPr lang="en-US" altLang="en-US"/>
              <a:pPr/>
              <a:t>‹#›</a:t>
            </a:fld>
            <a:endParaRPr lang="en-US" altLang="en-US"/>
          </a:p>
        </p:txBody>
      </p:sp>
    </p:spTree>
    <p:extLst>
      <p:ext uri="{BB962C8B-B14F-4D97-AF65-F5344CB8AC3E}">
        <p14:creationId xmlns:p14="http://schemas.microsoft.com/office/powerpoint/2010/main" val="99657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a:defRPr/>
            </a:pPr>
            <a:fld id="{85100981-1323-4DA5-A729-4FDFD75675AC}" type="datetimeFigureOut">
              <a:rPr lang="en-US"/>
              <a:pPr>
                <a:defRPr/>
              </a:pPr>
              <a:t>8/5/2018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fld id="{B02B0DB4-8984-486C-BFA9-6DCFB33FE2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7.xml.rels><?xml version="1.0" encoding="UTF-8" standalone="yes"?>
<Relationships xmlns="http://schemas.openxmlformats.org/package/2006/relationships"><Relationship Id="rId3" Type="http://schemas.openxmlformats.org/officeDocument/2006/relationships/hyperlink" Target="http://www.abcfinance.am/" TargetMode="External"/><Relationship Id="rId2" Type="http://schemas.openxmlformats.org/officeDocument/2006/relationships/hyperlink" Target="http://www.cba.a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cfeindia.org/" TargetMode="External"/><Relationship Id="rId2" Type="http://schemas.openxmlformats.org/officeDocument/2006/relationships/hyperlink" Target="http://www.fmef.ma/" TargetMode="External"/><Relationship Id="rId1" Type="http://schemas.openxmlformats.org/officeDocument/2006/relationships/slideLayout" Target="../slideLayouts/slideLayout5.xml"/><Relationship Id="rId4" Type="http://schemas.openxmlformats.org/officeDocument/2006/relationships/hyperlink" Target="https://www.mylifemymoney.co.za/FCSE/Pages/default.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PRIVATE PUBLIC PARTNERSHIP IN FINANCIAL LITERACY</a:t>
            </a:r>
            <a:endParaRPr lang="en-US" dirty="0"/>
          </a:p>
        </p:txBody>
      </p:sp>
      <p:sp>
        <p:nvSpPr>
          <p:cNvPr id="3" name="Subtitle 2"/>
          <p:cNvSpPr>
            <a:spLocks noGrp="1"/>
          </p:cNvSpPr>
          <p:nvPr>
            <p:ph type="subTitle" idx="1"/>
          </p:nvPr>
        </p:nvSpPr>
        <p:spPr/>
        <p:txBody>
          <a:bodyPr/>
          <a:lstStyle/>
          <a:p>
            <a:pPr algn="r"/>
            <a:r>
              <a:rPr lang="en-US" sz="2000" dirty="0"/>
              <a:t>Market Conduct Supervision Training Program</a:t>
            </a:r>
          </a:p>
          <a:p>
            <a:pPr algn="r"/>
            <a:r>
              <a:rPr lang="en-US" sz="2000" dirty="0"/>
              <a:t>Armenuhi Mkrtchyan</a:t>
            </a:r>
          </a:p>
          <a:p>
            <a:pPr algn="r"/>
            <a:endParaRPr lang="en-US" sz="2000" dirty="0"/>
          </a:p>
          <a:p>
            <a:pPr algn="r"/>
            <a:r>
              <a:rPr lang="en-US" sz="2000"/>
              <a:t>6-10 August 2018, Harare</a:t>
            </a:r>
            <a:endParaRPr lang="en-US" sz="2000" dirty="0"/>
          </a:p>
        </p:txBody>
      </p:sp>
    </p:spTree>
    <p:extLst>
      <p:ext uri="{BB962C8B-B14F-4D97-AF65-F5344CB8AC3E}">
        <p14:creationId xmlns:p14="http://schemas.microsoft.com/office/powerpoint/2010/main" val="68863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lstStyle/>
          <a:p>
            <a:r>
              <a:rPr lang="en-US" sz="3600" dirty="0" smtClean="0"/>
              <a:t>Defining PPP – social economy</a:t>
            </a:r>
            <a:endParaRPr lang="en-US" sz="3600" dirty="0"/>
          </a:p>
        </p:txBody>
      </p:sp>
      <p:sp>
        <p:nvSpPr>
          <p:cNvPr id="3" name="Content Placeholder 2"/>
          <p:cNvSpPr>
            <a:spLocks noGrp="1"/>
          </p:cNvSpPr>
          <p:nvPr>
            <p:ph sz="half" idx="1"/>
          </p:nvPr>
        </p:nvSpPr>
        <p:spPr/>
        <p:txBody>
          <a:bodyPr>
            <a:normAutofit/>
          </a:bodyPr>
          <a:lstStyle/>
          <a:p>
            <a:r>
              <a:rPr lang="en-US" dirty="0" smtClean="0"/>
              <a:t>Partnership can also include civil society organizations (NGO) making benefits of partnership more inclusive and sustainable.</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131169734"/>
              </p:ext>
            </p:extLst>
          </p:nvPr>
        </p:nvGraphicFramePr>
        <p:xfrm>
          <a:off x="3962400" y="1143000"/>
          <a:ext cx="487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731669" y="3360985"/>
            <a:ext cx="1328738" cy="1200329"/>
          </a:xfrm>
          <a:prstGeom prst="rect">
            <a:avLst/>
          </a:prstGeom>
          <a:noFill/>
        </p:spPr>
        <p:txBody>
          <a:bodyPr wrap="square" rtlCol="0">
            <a:spAutoFit/>
          </a:bodyPr>
          <a:lstStyle/>
          <a:p>
            <a:pPr algn="ctr"/>
            <a:r>
              <a:rPr lang="en-US" b="1" dirty="0" smtClean="0">
                <a:solidFill>
                  <a:schemeClr val="accent2"/>
                </a:solidFill>
              </a:rPr>
              <a:t>Community </a:t>
            </a:r>
          </a:p>
          <a:p>
            <a:pPr algn="ctr"/>
            <a:r>
              <a:rPr lang="en-US" b="1" dirty="0" smtClean="0">
                <a:solidFill>
                  <a:schemeClr val="accent2"/>
                </a:solidFill>
              </a:rPr>
              <a:t>Economic </a:t>
            </a:r>
          </a:p>
          <a:p>
            <a:pPr algn="ctr"/>
            <a:r>
              <a:rPr lang="en-US" b="1" dirty="0" smtClean="0">
                <a:solidFill>
                  <a:schemeClr val="accent2"/>
                </a:solidFill>
              </a:rPr>
              <a:t>Development</a:t>
            </a:r>
            <a:endParaRPr lang="en-US" b="1" dirty="0">
              <a:solidFill>
                <a:schemeClr val="accent2"/>
              </a:solidFill>
            </a:endParaRPr>
          </a:p>
        </p:txBody>
      </p:sp>
      <p:sp>
        <p:nvSpPr>
          <p:cNvPr id="10" name="TextBox 9"/>
          <p:cNvSpPr txBox="1"/>
          <p:nvPr/>
        </p:nvSpPr>
        <p:spPr>
          <a:xfrm>
            <a:off x="5419725" y="5517357"/>
            <a:ext cx="2024063" cy="369332"/>
          </a:xfrm>
          <a:prstGeom prst="rect">
            <a:avLst/>
          </a:prstGeom>
          <a:noFill/>
        </p:spPr>
        <p:txBody>
          <a:bodyPr wrap="square" rtlCol="0">
            <a:spAutoFit/>
          </a:bodyPr>
          <a:lstStyle/>
          <a:p>
            <a:pPr algn="ctr"/>
            <a:r>
              <a:rPr lang="en-US" dirty="0" smtClean="0">
                <a:solidFill>
                  <a:schemeClr val="accent2"/>
                </a:solidFill>
              </a:rPr>
              <a:t>SOCIAL ECONOMY</a:t>
            </a:r>
            <a:endParaRPr lang="en-US" dirty="0">
              <a:solidFill>
                <a:schemeClr val="accent2"/>
              </a:solidFill>
            </a:endParaRPr>
          </a:p>
        </p:txBody>
      </p:sp>
    </p:spTree>
    <p:extLst>
      <p:ext uri="{BB962C8B-B14F-4D97-AF65-F5344CB8AC3E}">
        <p14:creationId xmlns:p14="http://schemas.microsoft.com/office/powerpoint/2010/main" val="125399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public go for PPP</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Lack of infrastructure/outreach</a:t>
            </a:r>
          </a:p>
          <a:p>
            <a:r>
              <a:rPr lang="en-US" dirty="0" smtClean="0"/>
              <a:t>Lack of resources</a:t>
            </a:r>
          </a:p>
          <a:p>
            <a:r>
              <a:rPr lang="en-US" dirty="0" smtClean="0"/>
              <a:t>Lack of human resources</a:t>
            </a:r>
          </a:p>
          <a:p>
            <a:r>
              <a:rPr lang="en-US" dirty="0" smtClean="0"/>
              <a:t>Lack of expertise</a:t>
            </a:r>
          </a:p>
          <a:p>
            <a:r>
              <a:rPr lang="en-US" dirty="0" smtClean="0"/>
              <a:t>Inefficient management</a:t>
            </a:r>
          </a:p>
          <a:p>
            <a:r>
              <a:rPr lang="en-US" dirty="0" smtClean="0"/>
              <a:t>Lack of creativity in solutions</a:t>
            </a:r>
          </a:p>
          <a:p>
            <a:r>
              <a:rPr lang="en-US" dirty="0" smtClean="0"/>
              <a:t>Search for greater efficiency and creativity</a:t>
            </a:r>
          </a:p>
          <a:p>
            <a:r>
              <a:rPr lang="en-US" dirty="0"/>
              <a:t>Lack of local experience</a:t>
            </a:r>
          </a:p>
          <a:p>
            <a:endParaRPr lang="en-US" dirty="0" smtClean="0"/>
          </a:p>
          <a:p>
            <a:endParaRPr lang="en-US" dirty="0"/>
          </a:p>
        </p:txBody>
      </p:sp>
      <p:sp>
        <p:nvSpPr>
          <p:cNvPr id="6" name="Content Placeholder 5"/>
          <p:cNvSpPr>
            <a:spLocks noGrp="1"/>
          </p:cNvSpPr>
          <p:nvPr>
            <p:ph sz="half" idx="2"/>
          </p:nvPr>
        </p:nvSpPr>
        <p:spPr/>
        <p:txBody>
          <a:bodyPr>
            <a:normAutofit fontScale="92500" lnSpcReduction="20000"/>
          </a:bodyPr>
          <a:lstStyle/>
          <a:p>
            <a:r>
              <a:rPr lang="en-US" dirty="0"/>
              <a:t>Brings together the best from </a:t>
            </a:r>
            <a:r>
              <a:rPr lang="en-US" dirty="0" err="1"/>
              <a:t>Govt</a:t>
            </a:r>
            <a:r>
              <a:rPr lang="en-US" dirty="0"/>
              <a:t> and private </a:t>
            </a:r>
            <a:r>
              <a:rPr lang="en-US" dirty="0" smtClean="0"/>
              <a:t>sector to </a:t>
            </a:r>
            <a:r>
              <a:rPr lang="en-US" dirty="0"/>
              <a:t>meet the needs of </a:t>
            </a:r>
            <a:r>
              <a:rPr lang="en-US" dirty="0" smtClean="0"/>
              <a:t>the public</a:t>
            </a:r>
            <a:endParaRPr lang="en-US" dirty="0"/>
          </a:p>
          <a:p>
            <a:r>
              <a:rPr lang="en-US" dirty="0" smtClean="0"/>
              <a:t>Best value for money</a:t>
            </a:r>
          </a:p>
          <a:p>
            <a:pPr lvl="1"/>
            <a:r>
              <a:rPr lang="en-US" dirty="0" smtClean="0"/>
              <a:t>Tap </a:t>
            </a:r>
            <a:r>
              <a:rPr lang="en-US" dirty="0"/>
              <a:t>into Private Sector’s flexibility to innovate </a:t>
            </a:r>
            <a:endParaRPr lang="en-US" dirty="0" smtClean="0"/>
          </a:p>
          <a:p>
            <a:pPr lvl="1"/>
            <a:r>
              <a:rPr lang="en-US" dirty="0" smtClean="0"/>
              <a:t>Optimal </a:t>
            </a:r>
            <a:r>
              <a:rPr lang="en-US" dirty="0"/>
              <a:t>Whole Lifecycle </a:t>
            </a:r>
            <a:r>
              <a:rPr lang="en-US" dirty="0" smtClean="0"/>
              <a:t>Costing</a:t>
            </a:r>
          </a:p>
          <a:p>
            <a:pPr lvl="1"/>
            <a:r>
              <a:rPr lang="en-US" dirty="0" smtClean="0"/>
              <a:t>Better </a:t>
            </a:r>
            <a:r>
              <a:rPr lang="en-US" dirty="0"/>
              <a:t>asset </a:t>
            </a:r>
            <a:r>
              <a:rPr lang="en-US" dirty="0" smtClean="0"/>
              <a:t>utilization </a:t>
            </a:r>
          </a:p>
          <a:p>
            <a:pPr lvl="1"/>
            <a:r>
              <a:rPr lang="en-US" dirty="0" smtClean="0"/>
              <a:t>Optimal </a:t>
            </a:r>
            <a:r>
              <a:rPr lang="en-US" dirty="0"/>
              <a:t>Sharing of Responsibilities</a:t>
            </a:r>
          </a:p>
          <a:p>
            <a:endParaRPr lang="en-US" dirty="0"/>
          </a:p>
        </p:txBody>
      </p:sp>
      <p:sp>
        <p:nvSpPr>
          <p:cNvPr id="4" name="Chevron 3"/>
          <p:cNvSpPr/>
          <p:nvPr/>
        </p:nvSpPr>
        <p:spPr>
          <a:xfrm>
            <a:off x="4343400" y="3200400"/>
            <a:ext cx="609600" cy="762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783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Risks</a:t>
            </a:r>
            <a:endParaRPr lang="en-US" dirty="0"/>
          </a:p>
        </p:txBody>
      </p:sp>
      <p:graphicFrame>
        <p:nvGraphicFramePr>
          <p:cNvPr id="4" name="Content Placeholder 3"/>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63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for PPP</a:t>
            </a:r>
            <a:endParaRPr lang="en-US" dirty="0"/>
          </a:p>
        </p:txBody>
      </p:sp>
      <p:sp>
        <p:nvSpPr>
          <p:cNvPr id="3" name="Content Placeholder 2"/>
          <p:cNvSpPr>
            <a:spLocks noGrp="1"/>
          </p:cNvSpPr>
          <p:nvPr>
            <p:ph idx="1"/>
          </p:nvPr>
        </p:nvSpPr>
        <p:spPr/>
        <p:txBody>
          <a:bodyPr/>
          <a:lstStyle/>
          <a:p>
            <a:pPr marL="0" indent="0">
              <a:buNone/>
            </a:pPr>
            <a:r>
              <a:rPr lang="en-US" dirty="0" smtClean="0"/>
              <a:t>Public can outsource on 2 levels:</a:t>
            </a:r>
          </a:p>
          <a:p>
            <a:pPr marL="0" indent="0">
              <a:buNone/>
            </a:pPr>
            <a:endParaRPr lang="en-US" dirty="0"/>
          </a:p>
          <a:p>
            <a:pPr marL="0" indent="0">
              <a:buNone/>
            </a:pPr>
            <a:r>
              <a:rPr lang="en-US" b="1" dirty="0" smtClean="0">
                <a:solidFill>
                  <a:schemeClr val="accent2"/>
                </a:solidFill>
              </a:rPr>
              <a:t>Policy level </a:t>
            </a:r>
            <a:r>
              <a:rPr lang="en-US" dirty="0" smtClean="0"/>
              <a:t>– PPP deals with specialized decision making on behalf of public sector</a:t>
            </a:r>
          </a:p>
          <a:p>
            <a:pPr lvl="1"/>
            <a:r>
              <a:rPr lang="en-US" dirty="0" smtClean="0"/>
              <a:t>E.g. integrating FE in school curriculum, designing content, teaching methods, learning environment, etc.</a:t>
            </a:r>
          </a:p>
          <a:p>
            <a:pPr marL="0" indent="0">
              <a:buNone/>
            </a:pPr>
            <a:endParaRPr lang="en-US" dirty="0"/>
          </a:p>
          <a:p>
            <a:pPr marL="0" indent="0">
              <a:buNone/>
            </a:pPr>
            <a:r>
              <a:rPr lang="en-US" b="1" dirty="0" smtClean="0">
                <a:solidFill>
                  <a:schemeClr val="accent2"/>
                </a:solidFill>
              </a:rPr>
              <a:t>Project level </a:t>
            </a:r>
            <a:r>
              <a:rPr lang="en-US" dirty="0" smtClean="0"/>
              <a:t>-  PPP deals with design of implementation of policy</a:t>
            </a:r>
            <a:endParaRPr lang="en-US" dirty="0"/>
          </a:p>
        </p:txBody>
      </p:sp>
    </p:spTree>
    <p:extLst>
      <p:ext uri="{BB962C8B-B14F-4D97-AF65-F5344CB8AC3E}">
        <p14:creationId xmlns:p14="http://schemas.microsoft.com/office/powerpoint/2010/main" val="312333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Preconditions for PPP</a:t>
            </a:r>
            <a:endParaRPr lang="en-US" dirty="0"/>
          </a:p>
        </p:txBody>
      </p:sp>
      <p:sp>
        <p:nvSpPr>
          <p:cNvPr id="5" name="Content Placeholder 4"/>
          <p:cNvSpPr>
            <a:spLocks noGrp="1"/>
          </p:cNvSpPr>
          <p:nvPr>
            <p:ph idx="1"/>
          </p:nvPr>
        </p:nvSpPr>
        <p:spPr/>
        <p:txBody>
          <a:bodyPr/>
          <a:lstStyle/>
          <a:p>
            <a:r>
              <a:rPr lang="en-US" dirty="0" smtClean="0"/>
              <a:t>Political framework should be accommodating</a:t>
            </a:r>
          </a:p>
          <a:p>
            <a:r>
              <a:rPr lang="en-US" dirty="0" smtClean="0"/>
              <a:t>Legal framework</a:t>
            </a:r>
          </a:p>
          <a:p>
            <a:r>
              <a:rPr lang="en-US" dirty="0" smtClean="0"/>
              <a:t>Availability of finance</a:t>
            </a:r>
          </a:p>
          <a:p>
            <a:r>
              <a:rPr lang="en-US" dirty="0" smtClean="0"/>
              <a:t>Availability of private companies with right capacities and motivation</a:t>
            </a:r>
            <a:endParaRPr lang="en-US" dirty="0"/>
          </a:p>
        </p:txBody>
      </p:sp>
    </p:spTree>
    <p:extLst>
      <p:ext uri="{BB962C8B-B14F-4D97-AF65-F5344CB8AC3E}">
        <p14:creationId xmlns:p14="http://schemas.microsoft.com/office/powerpoint/2010/main" val="395903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how to choose?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5389217"/>
              </p:ext>
            </p:extLst>
          </p:nvPr>
        </p:nvGraphicFramePr>
        <p:xfrm>
          <a:off x="457200" y="1600200"/>
          <a:ext cx="8382001" cy="5285371"/>
        </p:xfrm>
        <a:graphic>
          <a:graphicData uri="http://schemas.openxmlformats.org/drawingml/2006/table">
            <a:tbl>
              <a:tblPr firstRow="1" bandRow="1">
                <a:tableStyleId>{5C22544A-7EE6-4342-B048-85BDC9FD1C3A}</a:tableStyleId>
              </a:tblPr>
              <a:tblGrid>
                <a:gridCol w="1981200"/>
                <a:gridCol w="3560619"/>
                <a:gridCol w="977515"/>
                <a:gridCol w="962121"/>
                <a:gridCol w="900546"/>
              </a:tblGrid>
              <a:tr h="721272">
                <a:tc>
                  <a:txBody>
                    <a:bodyPr/>
                    <a:lstStyle/>
                    <a:p>
                      <a:endParaRPr lang="en-US" dirty="0"/>
                    </a:p>
                  </a:txBody>
                  <a:tcPr/>
                </a:tc>
                <a:tc>
                  <a:txBody>
                    <a:bodyPr/>
                    <a:lstStyle/>
                    <a:p>
                      <a:pPr algn="ctr"/>
                      <a:endParaRPr lang="en-US" dirty="0"/>
                    </a:p>
                  </a:txBody>
                  <a:tcPr/>
                </a:tc>
                <a:tc>
                  <a:txBody>
                    <a:bodyPr/>
                    <a:lstStyle/>
                    <a:p>
                      <a:pPr algn="ctr"/>
                      <a:r>
                        <a:rPr lang="en-US" dirty="0" smtClean="0"/>
                        <a:t>In-house</a:t>
                      </a:r>
                      <a:endParaRPr lang="en-US" dirty="0"/>
                    </a:p>
                  </a:txBody>
                  <a:tcPr/>
                </a:tc>
                <a:tc>
                  <a:txBody>
                    <a:bodyPr/>
                    <a:lstStyle/>
                    <a:p>
                      <a:pPr algn="ctr"/>
                      <a:r>
                        <a:rPr lang="en-US" dirty="0" smtClean="0"/>
                        <a:t>Outsource</a:t>
                      </a:r>
                      <a:endParaRPr lang="en-US" dirty="0"/>
                    </a:p>
                  </a:txBody>
                  <a:tcPr/>
                </a:tc>
                <a:tc>
                  <a:txBody>
                    <a:bodyPr/>
                    <a:lstStyle/>
                    <a:p>
                      <a:pPr algn="ctr"/>
                      <a:r>
                        <a:rPr lang="en-US" dirty="0" smtClean="0"/>
                        <a:t>PPP</a:t>
                      </a:r>
                      <a:endParaRPr lang="en-US" dirty="0"/>
                    </a:p>
                  </a:txBody>
                  <a:tcPr/>
                </a:tc>
              </a:tr>
              <a:tr h="726528">
                <a:tc>
                  <a:txBody>
                    <a:bodyPr/>
                    <a:lstStyle/>
                    <a:p>
                      <a:r>
                        <a:rPr lang="en-US" dirty="0" smtClean="0"/>
                        <a:t>Mandate</a:t>
                      </a:r>
                      <a:endParaRPr lang="en-US" dirty="0"/>
                    </a:p>
                  </a:txBody>
                  <a:tcPr/>
                </a:tc>
                <a:tc>
                  <a:txBody>
                    <a:bodyPr/>
                    <a:lstStyle/>
                    <a:p>
                      <a:pPr marL="0" indent="0" algn="l">
                        <a:buFont typeface="Arial" panose="020B0604020202020204" pitchFamily="34" charset="0"/>
                        <a:buNone/>
                      </a:pPr>
                      <a:r>
                        <a:rPr lang="en-US" dirty="0" smtClean="0"/>
                        <a:t>Do you have mandate to engage that many staff? Can you obtain assets?</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762939">
                <a:tc>
                  <a:txBody>
                    <a:bodyPr/>
                    <a:lstStyle/>
                    <a:p>
                      <a:r>
                        <a:rPr lang="en-US" dirty="0" smtClean="0"/>
                        <a:t>Costs</a:t>
                      </a:r>
                      <a:endParaRPr lang="en-US" dirty="0"/>
                    </a:p>
                  </a:txBody>
                  <a:tcPr/>
                </a:tc>
                <a:tc>
                  <a:txBody>
                    <a:bodyPr/>
                    <a:lstStyle/>
                    <a:p>
                      <a:r>
                        <a:rPr lang="en-US" dirty="0" smtClean="0"/>
                        <a:t>Staff, time</a:t>
                      </a:r>
                      <a:r>
                        <a:rPr lang="en-US" baseline="0" dirty="0" smtClean="0"/>
                        <a:t>, training and other costs?</a:t>
                      </a:r>
                    </a:p>
                    <a:p>
                      <a:r>
                        <a:rPr lang="en-US" baseline="0" dirty="0" smtClean="0"/>
                        <a:t>Opportunity costs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73189">
                <a:tc>
                  <a:txBody>
                    <a:bodyPr/>
                    <a:lstStyle/>
                    <a:p>
                      <a:r>
                        <a:rPr lang="en-US" dirty="0" smtClean="0"/>
                        <a:t>Quality of services/</a:t>
                      </a:r>
                    </a:p>
                    <a:p>
                      <a:r>
                        <a:rPr lang="en-US" dirty="0" smtClean="0"/>
                        <a:t>Innovation</a:t>
                      </a:r>
                      <a:endParaRPr lang="en-US" dirty="0"/>
                    </a:p>
                  </a:txBody>
                  <a:tcPr/>
                </a:tc>
                <a:tc>
                  <a:txBody>
                    <a:bodyPr/>
                    <a:lstStyle/>
                    <a:p>
                      <a:r>
                        <a:rPr lang="en-US" dirty="0" smtClean="0"/>
                        <a:t>Can in-house provide innovations,</a:t>
                      </a:r>
                      <a:r>
                        <a:rPr lang="en-US" baseline="0" dirty="0" smtClean="0"/>
                        <a:t> the best of the market?</a:t>
                      </a:r>
                    </a:p>
                  </a:txBody>
                  <a:tcPr/>
                </a:tc>
                <a:tc>
                  <a:txBody>
                    <a:bodyPr/>
                    <a:lstStyle/>
                    <a:p>
                      <a:endParaRPr lang="en-US" dirty="0"/>
                    </a:p>
                  </a:txBody>
                  <a:tcPr/>
                </a:tc>
                <a:tc>
                  <a:txBody>
                    <a:bodyPr/>
                    <a:lstStyle/>
                    <a:p>
                      <a:endParaRPr lang="en-US"/>
                    </a:p>
                  </a:txBody>
                  <a:tcPr/>
                </a:tc>
                <a:tc>
                  <a:txBody>
                    <a:bodyPr/>
                    <a:lstStyle/>
                    <a:p>
                      <a:endParaRPr lang="en-US" dirty="0"/>
                    </a:p>
                  </a:txBody>
                  <a:tcPr/>
                </a:tc>
              </a:tr>
              <a:tr h="417880">
                <a:tc>
                  <a:txBody>
                    <a:bodyPr/>
                    <a:lstStyle/>
                    <a:p>
                      <a:r>
                        <a:rPr lang="en-US" dirty="0" smtClean="0"/>
                        <a:t>Outreach</a:t>
                      </a:r>
                      <a:endParaRPr lang="en-US" dirty="0"/>
                    </a:p>
                  </a:txBody>
                  <a:tcPr/>
                </a:tc>
                <a:tc>
                  <a:txBody>
                    <a:bodyPr/>
                    <a:lstStyle/>
                    <a:p>
                      <a:r>
                        <a:rPr lang="en-US" dirty="0" smtClean="0"/>
                        <a:t>Even</a:t>
                      </a:r>
                      <a:r>
                        <a:rPr lang="en-US" baseline="0" dirty="0" smtClean="0"/>
                        <a:t> if in-house can provide low cost and high quality, how big can be the outreach?</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17880">
                <a:tc>
                  <a:txBody>
                    <a:bodyPr/>
                    <a:lstStyle/>
                    <a:p>
                      <a:r>
                        <a:rPr lang="en-US" dirty="0" smtClean="0"/>
                        <a:t>Term</a:t>
                      </a:r>
                      <a:endParaRPr lang="en-US" dirty="0"/>
                    </a:p>
                  </a:txBody>
                  <a:tcPr/>
                </a:tc>
                <a:tc>
                  <a:txBody>
                    <a:bodyPr/>
                    <a:lstStyle/>
                    <a:p>
                      <a:r>
                        <a:rPr lang="en-US" dirty="0" smtClean="0"/>
                        <a:t>How long term is project? Can you rely on outsourcing or </a:t>
                      </a:r>
                      <a:r>
                        <a:rPr lang="en-US" dirty="0" err="1" smtClean="0"/>
                        <a:t>neeed</a:t>
                      </a:r>
                      <a:r>
                        <a:rPr lang="en-US" dirty="0" smtClean="0"/>
                        <a:t> </a:t>
                      </a:r>
                      <a:r>
                        <a:rPr lang="en-US" dirty="0" err="1" smtClean="0"/>
                        <a:t>longtrm</a:t>
                      </a:r>
                      <a:r>
                        <a:rPr lang="en-US" dirty="0" smtClean="0"/>
                        <a:t> partnership?</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17880">
                <a:tc>
                  <a:txBody>
                    <a:bodyPr/>
                    <a:lstStyle/>
                    <a:p>
                      <a:r>
                        <a:rPr lang="en-US" dirty="0" smtClean="0"/>
                        <a:t>Largescale</a:t>
                      </a:r>
                      <a:endParaRPr lang="en-US" dirty="0"/>
                    </a:p>
                  </a:txBody>
                  <a:tcPr/>
                </a:tc>
                <a:tc>
                  <a:txBody>
                    <a:bodyPr/>
                    <a:lstStyle/>
                    <a:p>
                      <a:r>
                        <a:rPr lang="en-US" dirty="0" smtClean="0"/>
                        <a:t>How big is the project </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1266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solidFill>
                  <a:schemeClr val="accent2"/>
                </a:solidFill>
              </a:rPr>
              <a:t>Process of Making PPP</a:t>
            </a:r>
            <a:endParaRPr lang="en-US" b="1" dirty="0">
              <a:solidFill>
                <a:schemeClr val="accent2"/>
              </a:solidFill>
            </a:endParaRPr>
          </a:p>
        </p:txBody>
      </p:sp>
      <p:graphicFrame>
        <p:nvGraphicFramePr>
          <p:cNvPr id="13" name="Content Placeholder 12"/>
          <p:cNvGraphicFramePr>
            <a:graphicFrameLocks noGrp="1"/>
          </p:cNvGraphicFramePr>
          <p:nvPr>
            <p:ph idx="1"/>
          </p:nvPr>
        </p:nvGraphicFramePr>
        <p:xfrm>
          <a:off x="3887391" y="1597819"/>
          <a:ext cx="5023247" cy="410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4"/>
          <p:cNvSpPr>
            <a:spLocks noGrp="1"/>
          </p:cNvSpPr>
          <p:nvPr>
            <p:ph type="body" sz="half" idx="2"/>
          </p:nvPr>
        </p:nvSpPr>
        <p:spPr/>
        <p:txBody>
          <a:bodyPr/>
          <a:lstStyle/>
          <a:p>
            <a:r>
              <a:rPr lang="en-US" dirty="0"/>
              <a:t>In PPP tracking progress on shared objectives is essential. </a:t>
            </a:r>
          </a:p>
          <a:p>
            <a:r>
              <a:rPr lang="en-US" dirty="0"/>
              <a:t>Key performance indicators (KPI) need to be agreed upon and set by all stakeholders for each project. </a:t>
            </a:r>
          </a:p>
          <a:p>
            <a:endParaRPr lang="en-US" dirty="0"/>
          </a:p>
        </p:txBody>
      </p:sp>
    </p:spTree>
    <p:extLst>
      <p:ext uri="{BB962C8B-B14F-4D97-AF65-F5344CB8AC3E}">
        <p14:creationId xmlns:p14="http://schemas.microsoft.com/office/powerpoint/2010/main" val="14349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r>
              <a:rPr lang="en-US" sz="3600" dirty="0" smtClean="0"/>
              <a:t>Who can be potential partners for financial education</a:t>
            </a:r>
            <a:endParaRPr lang="en-US" sz="3600" dirty="0"/>
          </a:p>
        </p:txBody>
      </p:sp>
      <p:sp>
        <p:nvSpPr>
          <p:cNvPr id="3" name="Content Placeholder 2"/>
          <p:cNvSpPr>
            <a:spLocks noGrp="1"/>
          </p:cNvSpPr>
          <p:nvPr>
            <p:ph sz="half" idx="1"/>
          </p:nvPr>
        </p:nvSpPr>
        <p:spPr/>
        <p:txBody>
          <a:bodyPr/>
          <a:lstStyle/>
          <a:p>
            <a:pPr marL="0" indent="0">
              <a:buNone/>
            </a:pPr>
            <a:r>
              <a:rPr lang="en-US" dirty="0" smtClean="0"/>
              <a:t>Private</a:t>
            </a:r>
          </a:p>
          <a:p>
            <a:r>
              <a:rPr lang="en-US" dirty="0" smtClean="0"/>
              <a:t>Post office</a:t>
            </a:r>
          </a:p>
          <a:p>
            <a:r>
              <a:rPr lang="en-US" dirty="0" smtClean="0"/>
              <a:t>Banks </a:t>
            </a:r>
          </a:p>
          <a:p>
            <a:r>
              <a:rPr lang="en-US" dirty="0" smtClean="0"/>
              <a:t>Schools</a:t>
            </a:r>
          </a:p>
          <a:p>
            <a:pPr marL="0" indent="0">
              <a:buNone/>
            </a:pPr>
            <a:r>
              <a:rPr lang="en-US" dirty="0" smtClean="0"/>
              <a:t>NGOs</a:t>
            </a:r>
          </a:p>
          <a:p>
            <a:pPr marL="0" indent="0">
              <a:buNone/>
            </a:pPr>
            <a:r>
              <a:rPr lang="en-US" dirty="0" smtClean="0"/>
              <a:t>Development Agencies</a:t>
            </a:r>
            <a:endParaRPr lang="en-US" dirty="0"/>
          </a:p>
        </p:txBody>
      </p:sp>
      <p:sp>
        <p:nvSpPr>
          <p:cNvPr id="4" name="Content Placeholder 3"/>
          <p:cNvSpPr>
            <a:spLocks noGrp="1"/>
          </p:cNvSpPr>
          <p:nvPr>
            <p:ph sz="half" idx="2"/>
          </p:nvPr>
        </p:nvSpPr>
        <p:spPr/>
        <p:txBody>
          <a:bodyPr/>
          <a:lstStyle/>
          <a:p>
            <a:r>
              <a:rPr lang="en-US" sz="2400" dirty="0" smtClean="0"/>
              <a:t>Mapping partners is important?</a:t>
            </a:r>
          </a:p>
          <a:p>
            <a:r>
              <a:rPr lang="en-US" sz="2400" dirty="0" smtClean="0"/>
              <a:t>When Steering Committee exists then all interested potential partners will approach </a:t>
            </a:r>
            <a:endParaRPr lang="en-US" sz="2400" dirty="0"/>
          </a:p>
        </p:txBody>
      </p:sp>
    </p:spTree>
    <p:extLst>
      <p:ext uri="{BB962C8B-B14F-4D97-AF65-F5344CB8AC3E}">
        <p14:creationId xmlns:p14="http://schemas.microsoft.com/office/powerpoint/2010/main" val="100721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 PPP Model</a:t>
            </a:r>
            <a:endParaRPr lang="en-US" dirty="0"/>
          </a:p>
        </p:txBody>
      </p:sp>
      <p:sp>
        <p:nvSpPr>
          <p:cNvPr id="3" name="Text Placeholder 2"/>
          <p:cNvSpPr>
            <a:spLocks noGrp="1"/>
          </p:cNvSpPr>
          <p:nvPr>
            <p:ph type="body" idx="1"/>
          </p:nvPr>
        </p:nvSpPr>
        <p:spPr/>
        <p:txBody>
          <a:bodyPr/>
          <a:lstStyle/>
          <a:p>
            <a:r>
              <a:rPr lang="en-US" dirty="0" smtClean="0"/>
              <a:t>Common Pool – PPP model</a:t>
            </a:r>
            <a:endParaRPr lang="en-US" dirty="0"/>
          </a:p>
        </p:txBody>
      </p:sp>
      <p:sp>
        <p:nvSpPr>
          <p:cNvPr id="4" name="Content Placeholder 3"/>
          <p:cNvSpPr>
            <a:spLocks noGrp="1"/>
          </p:cNvSpPr>
          <p:nvPr>
            <p:ph sz="half" idx="2"/>
          </p:nvPr>
        </p:nvSpPr>
        <p:spPr>
          <a:xfrm>
            <a:off x="601266" y="2287021"/>
            <a:ext cx="3868340" cy="3434414"/>
          </a:xfrm>
        </p:spPr>
        <p:txBody>
          <a:bodyPr>
            <a:normAutofit lnSpcReduction="10000"/>
          </a:bodyPr>
          <a:lstStyle/>
          <a:p>
            <a:pPr marL="0" indent="0">
              <a:buNone/>
            </a:pPr>
            <a:r>
              <a:rPr lang="en-US" b="1" dirty="0" smtClean="0"/>
              <a:t>Private-Public Partnership entity is created to:</a:t>
            </a:r>
          </a:p>
          <a:p>
            <a:r>
              <a:rPr lang="en-US" sz="1800" dirty="0"/>
              <a:t>Mobilize funds and expertise from all stakeholders</a:t>
            </a:r>
          </a:p>
          <a:p>
            <a:r>
              <a:rPr lang="en-US" sz="1800" dirty="0"/>
              <a:t>Administer and implement professionally NSFE </a:t>
            </a:r>
          </a:p>
          <a:p>
            <a:pPr marL="0" indent="0">
              <a:buNone/>
            </a:pPr>
            <a:endParaRPr lang="en-US" b="1" dirty="0" smtClean="0"/>
          </a:p>
          <a:p>
            <a:pPr marL="0" indent="0">
              <a:buNone/>
            </a:pPr>
            <a:r>
              <a:rPr lang="en-US" b="1" dirty="0" smtClean="0"/>
              <a:t>Government:</a:t>
            </a:r>
          </a:p>
          <a:p>
            <a:r>
              <a:rPr lang="en-US" sz="1800" dirty="0"/>
              <a:t>Board of stakeholders, high level</a:t>
            </a:r>
          </a:p>
          <a:p>
            <a:r>
              <a:rPr lang="en-US" sz="1800" dirty="0"/>
              <a:t>Executive office</a:t>
            </a:r>
          </a:p>
          <a:p>
            <a:pPr marL="0" indent="0">
              <a:buNone/>
            </a:pPr>
            <a:endParaRPr lang="en-US" dirty="0" smtClean="0"/>
          </a:p>
          <a:p>
            <a:endParaRPr lang="en-US" dirty="0"/>
          </a:p>
        </p:txBody>
      </p:sp>
      <p:sp>
        <p:nvSpPr>
          <p:cNvPr id="5" name="Text Placeholder 4"/>
          <p:cNvSpPr>
            <a:spLocks noGrp="1"/>
          </p:cNvSpPr>
          <p:nvPr>
            <p:ph type="body" sz="quarter" idx="3"/>
          </p:nvPr>
        </p:nvSpPr>
        <p:spPr/>
        <p:txBody>
          <a:bodyPr/>
          <a:lstStyle/>
          <a:p>
            <a:r>
              <a:rPr lang="en-US" dirty="0" err="1" smtClean="0"/>
              <a:t>Pros&amp;cons</a:t>
            </a:r>
            <a:endParaRPr lang="en-US" dirty="0"/>
          </a:p>
        </p:txBody>
      </p:sp>
      <p:sp>
        <p:nvSpPr>
          <p:cNvPr id="6" name="Content Placeholder 5"/>
          <p:cNvSpPr>
            <a:spLocks noGrp="1"/>
          </p:cNvSpPr>
          <p:nvPr>
            <p:ph sz="quarter" idx="4"/>
          </p:nvPr>
        </p:nvSpPr>
        <p:spPr>
          <a:xfrm>
            <a:off x="4572000" y="2287021"/>
            <a:ext cx="3887391" cy="3434414"/>
          </a:xfrm>
        </p:spPr>
        <p:txBody>
          <a:bodyPr>
            <a:normAutofit fontScale="85000" lnSpcReduction="10000"/>
          </a:bodyPr>
          <a:lstStyle/>
          <a:p>
            <a:pPr>
              <a:buFontTx/>
              <a:buChar char="-"/>
            </a:pPr>
            <a:r>
              <a:rPr lang="en-US" sz="1800" dirty="0"/>
              <a:t>Strong and sustainable focus </a:t>
            </a:r>
          </a:p>
          <a:p>
            <a:pPr>
              <a:buFontTx/>
              <a:buChar char="-"/>
            </a:pPr>
            <a:r>
              <a:rPr lang="en-US" sz="1800" dirty="0"/>
              <a:t>Long-term commitment of stakeholders</a:t>
            </a:r>
          </a:p>
          <a:p>
            <a:pPr>
              <a:buFontTx/>
              <a:buChar char="-"/>
            </a:pPr>
            <a:r>
              <a:rPr lang="en-US" sz="1800" dirty="0"/>
              <a:t>Public accountability</a:t>
            </a:r>
          </a:p>
          <a:p>
            <a:pPr>
              <a:buFontTx/>
              <a:buChar char="-"/>
            </a:pPr>
            <a:r>
              <a:rPr lang="en-US" sz="1800" dirty="0"/>
              <a:t>Experienced Management</a:t>
            </a:r>
          </a:p>
          <a:p>
            <a:pPr marL="0" indent="0">
              <a:buNone/>
            </a:pPr>
            <a:r>
              <a:rPr lang="en-US" sz="1800" dirty="0"/>
              <a:t>however</a:t>
            </a:r>
          </a:p>
          <a:p>
            <a:pPr>
              <a:buFontTx/>
              <a:buChar char="-"/>
            </a:pPr>
            <a:r>
              <a:rPr lang="en-US" sz="1800" dirty="0"/>
              <a:t>Higher administrative costs and challenging to create, may require legal Act</a:t>
            </a:r>
            <a:endParaRPr lang="en-US" sz="1800" b="1" dirty="0"/>
          </a:p>
          <a:p>
            <a:pPr marL="0" indent="0">
              <a:buNone/>
            </a:pPr>
            <a:r>
              <a:rPr lang="en-US" sz="1800" b="1" dirty="0"/>
              <a:t>Examples:</a:t>
            </a:r>
          </a:p>
          <a:p>
            <a:r>
              <a:rPr lang="en-US" sz="1800" b="1" dirty="0"/>
              <a:t>Morocco</a:t>
            </a:r>
            <a:r>
              <a:rPr lang="en-US" sz="1800" dirty="0"/>
              <a:t> - </a:t>
            </a:r>
            <a:r>
              <a:rPr lang="fr-FR" sz="1500" dirty="0"/>
              <a:t>la Fondation Marocaine pour l’Education Financière (FMEF) </a:t>
            </a:r>
            <a:r>
              <a:rPr lang="en-US" sz="1500" dirty="0"/>
              <a:t>http://www.fmef.ma/ </a:t>
            </a:r>
          </a:p>
          <a:p>
            <a:r>
              <a:rPr lang="en-US" sz="1800" b="1" dirty="0"/>
              <a:t>India</a:t>
            </a:r>
            <a:r>
              <a:rPr lang="en-US" sz="1800" dirty="0"/>
              <a:t> – </a:t>
            </a:r>
            <a:r>
              <a:rPr lang="en-US" sz="1500" dirty="0"/>
              <a:t>National Center for Financial Education, https://ncfeindia.org/</a:t>
            </a:r>
            <a:endParaRPr lang="en-US" sz="1800" dirty="0"/>
          </a:p>
          <a:p>
            <a:endParaRPr lang="en-US" dirty="0"/>
          </a:p>
        </p:txBody>
      </p:sp>
    </p:spTree>
    <p:extLst>
      <p:ext uri="{BB962C8B-B14F-4D97-AF65-F5344CB8AC3E}">
        <p14:creationId xmlns:p14="http://schemas.microsoft.com/office/powerpoint/2010/main" val="59244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PPP</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991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291678332"/>
              </p:ext>
            </p:extLst>
          </p:nvPr>
        </p:nvGraphicFramePr>
        <p:xfrm>
          <a:off x="628650" y="2226469"/>
          <a:ext cx="38862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a:xfrm>
            <a:off x="4648200" y="2226469"/>
            <a:ext cx="4038600" cy="3899694"/>
          </a:xfrm>
        </p:spPr>
        <p:txBody>
          <a:bodyPr anchor="ctr"/>
          <a:lstStyle/>
          <a:p>
            <a:pPr marL="0" indent="0">
              <a:buNone/>
            </a:pPr>
            <a:r>
              <a:rPr lang="en-US" dirty="0" smtClean="0"/>
              <a:t>With whom and how to cooperate?</a:t>
            </a:r>
          </a:p>
          <a:p>
            <a:pPr marL="0" indent="0">
              <a:buNone/>
            </a:pPr>
            <a:r>
              <a:rPr lang="en-US" dirty="0" smtClean="0"/>
              <a:t>PPP vs outsource</a:t>
            </a:r>
            <a:endParaRPr lang="en-US" dirty="0"/>
          </a:p>
        </p:txBody>
      </p:sp>
    </p:spTree>
    <p:extLst>
      <p:ext uri="{BB962C8B-B14F-4D97-AF65-F5344CB8AC3E}">
        <p14:creationId xmlns:p14="http://schemas.microsoft.com/office/powerpoint/2010/main" val="361027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t>Morocco</a:t>
            </a:r>
            <a:endParaRPr lang="en-US" dirty="0"/>
          </a:p>
        </p:txBody>
      </p:sp>
      <p:pic>
        <p:nvPicPr>
          <p:cNvPr id="8" name="Content Placeholder 7"/>
          <p:cNvPicPr>
            <a:picLocks noGrp="1" noChangeAspect="1"/>
          </p:cNvPicPr>
          <p:nvPr>
            <p:ph sz="half" idx="2"/>
          </p:nvPr>
        </p:nvPicPr>
        <p:blipFill>
          <a:blip r:embed="rId3"/>
          <a:stretch>
            <a:fillRect/>
          </a:stretch>
        </p:blipFill>
        <p:spPr>
          <a:xfrm>
            <a:off x="4002916" y="4191000"/>
            <a:ext cx="5141084" cy="2471878"/>
          </a:xfrm>
          <a:prstGeom prst="rect">
            <a:avLst/>
          </a:prstGeom>
        </p:spPr>
      </p:pic>
      <p:sp>
        <p:nvSpPr>
          <p:cNvPr id="5" name="Content Placeholder 4"/>
          <p:cNvSpPr>
            <a:spLocks noGrp="1"/>
          </p:cNvSpPr>
          <p:nvPr>
            <p:ph sz="half" idx="1"/>
          </p:nvPr>
        </p:nvSpPr>
        <p:spPr>
          <a:xfrm>
            <a:off x="457200" y="1600200"/>
            <a:ext cx="6553200" cy="4525963"/>
          </a:xfrm>
        </p:spPr>
        <p:txBody>
          <a:bodyPr/>
          <a:lstStyle/>
          <a:p>
            <a:r>
              <a:rPr lang="fr-FR" dirty="0"/>
              <a:t>la Fondation Marocaine pour l’Education Financière (FMEF</a:t>
            </a:r>
            <a:r>
              <a:rPr lang="fr-FR" dirty="0" smtClean="0"/>
              <a:t>)</a:t>
            </a:r>
          </a:p>
          <a:p>
            <a:r>
              <a:rPr lang="fr-FR" dirty="0" err="1" smtClean="0"/>
              <a:t>Since</a:t>
            </a:r>
            <a:r>
              <a:rPr lang="fr-FR" dirty="0" smtClean="0"/>
              <a:t> 2013</a:t>
            </a:r>
          </a:p>
          <a:p>
            <a:r>
              <a:rPr lang="fr-FR" dirty="0" smtClean="0"/>
              <a:t>All </a:t>
            </a:r>
            <a:r>
              <a:rPr lang="fr-FR" dirty="0" err="1" smtClean="0"/>
              <a:t>stakeholders</a:t>
            </a:r>
            <a:r>
              <a:rPr lang="fr-FR" dirty="0" smtClean="0"/>
              <a:t> </a:t>
            </a:r>
            <a:r>
              <a:rPr lang="fr-FR" dirty="0" err="1" smtClean="0"/>
              <a:t>involved</a:t>
            </a:r>
            <a:endParaRPr lang="fr-FR" dirty="0" smtClean="0"/>
          </a:p>
          <a:p>
            <a:r>
              <a:rPr lang="fr-FR" dirty="0" err="1" smtClean="0"/>
              <a:t>Purpose</a:t>
            </a:r>
            <a:r>
              <a:rPr lang="fr-FR" dirty="0" smtClean="0"/>
              <a:t> combine finance and expertise</a:t>
            </a:r>
          </a:p>
          <a:p>
            <a:endParaRPr lang="fr-FR" dirty="0"/>
          </a:p>
          <a:p>
            <a:endParaRPr lang="fr-FR" dirty="0" smtClean="0"/>
          </a:p>
          <a:p>
            <a:endParaRPr lang="fr-FR" dirty="0"/>
          </a:p>
          <a:p>
            <a:pPr marL="0" indent="0">
              <a:buNone/>
            </a:pPr>
            <a:r>
              <a:rPr lang="en-US" dirty="0"/>
              <a:t>http://www.fmef.ma/fr</a:t>
            </a:r>
          </a:p>
        </p:txBody>
      </p:sp>
    </p:spTree>
    <p:extLst>
      <p:ext uri="{BB962C8B-B14F-4D97-AF65-F5344CB8AC3E}">
        <p14:creationId xmlns:p14="http://schemas.microsoft.com/office/powerpoint/2010/main" val="375626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sp>
        <p:nvSpPr>
          <p:cNvPr id="3" name="Content Placeholder 2"/>
          <p:cNvSpPr>
            <a:spLocks noGrp="1"/>
          </p:cNvSpPr>
          <p:nvPr>
            <p:ph sz="half" idx="1"/>
          </p:nvPr>
        </p:nvSpPr>
        <p:spPr>
          <a:xfrm>
            <a:off x="457200" y="1600200"/>
            <a:ext cx="6324600" cy="4525963"/>
          </a:xfrm>
        </p:spPr>
        <p:txBody>
          <a:bodyPr/>
          <a:lstStyle/>
          <a:p>
            <a:r>
              <a:rPr lang="en-US" dirty="0" smtClean="0"/>
              <a:t>National </a:t>
            </a:r>
            <a:r>
              <a:rPr lang="en-US" dirty="0"/>
              <a:t>Center for Financial </a:t>
            </a:r>
            <a:r>
              <a:rPr lang="en-US" dirty="0" smtClean="0"/>
              <a:t>Education</a:t>
            </a:r>
          </a:p>
          <a:p>
            <a:r>
              <a:rPr lang="en-US" dirty="0" smtClean="0"/>
              <a:t>Multiple (four) regulators joined</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https</a:t>
            </a:r>
            <a:r>
              <a:rPr lang="en-US" dirty="0"/>
              <a:t>://ncfeindia.org/</a:t>
            </a:r>
            <a:endParaRPr lang="en-US" sz="3200"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4016997" y="3810000"/>
            <a:ext cx="5336704" cy="2498725"/>
          </a:xfrm>
          <a:prstGeom prst="rect">
            <a:avLst/>
          </a:prstGeom>
        </p:spPr>
      </p:pic>
    </p:spTree>
    <p:extLst>
      <p:ext uri="{BB962C8B-B14F-4D97-AF65-F5344CB8AC3E}">
        <p14:creationId xmlns:p14="http://schemas.microsoft.com/office/powerpoint/2010/main" val="387450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a:t>
            </a:r>
            <a:endParaRPr lang="en-US" dirty="0"/>
          </a:p>
        </p:txBody>
      </p:sp>
      <p:sp>
        <p:nvSpPr>
          <p:cNvPr id="3" name="Content Placeholder 2"/>
          <p:cNvSpPr>
            <a:spLocks noGrp="1"/>
          </p:cNvSpPr>
          <p:nvPr>
            <p:ph sz="half" idx="1"/>
          </p:nvPr>
        </p:nvSpPr>
        <p:spPr>
          <a:xfrm>
            <a:off x="457200" y="1600200"/>
            <a:ext cx="6477000" cy="4525963"/>
          </a:xfrm>
        </p:spPr>
        <p:txBody>
          <a:bodyPr/>
          <a:lstStyle/>
          <a:p>
            <a:pPr marL="0" indent="0">
              <a:buNone/>
            </a:pPr>
            <a:r>
              <a:rPr lang="en-US" sz="2000" dirty="0"/>
              <a:t>Financial Services Consumer Education Foundation (FSCEF</a:t>
            </a:r>
            <a:r>
              <a:rPr lang="en-US" sz="2000" dirty="0" smtClean="0"/>
              <a:t>)</a:t>
            </a:r>
          </a:p>
          <a:p>
            <a:r>
              <a:rPr lang="en-US" sz="2000" dirty="0" smtClean="0"/>
              <a:t>Established by FSB as non-profit foundation in 2004</a:t>
            </a:r>
          </a:p>
          <a:p>
            <a:r>
              <a:rPr lang="en-US" sz="2000" dirty="0" smtClean="0"/>
              <a:t>Managed by </a:t>
            </a:r>
            <a:r>
              <a:rPr lang="en-US" sz="2000" dirty="0"/>
              <a:t>Consumer Education Department of the </a:t>
            </a:r>
            <a:r>
              <a:rPr lang="en-US" sz="2000" dirty="0" smtClean="0"/>
              <a:t>FSB</a:t>
            </a:r>
          </a:p>
          <a:p>
            <a:r>
              <a:rPr lang="en-US" sz="2000" dirty="0" smtClean="0"/>
              <a:t>Stakeholders can make donations, donations are tax deductible</a:t>
            </a:r>
          </a:p>
          <a:p>
            <a:endParaRPr lang="en-US" sz="2000" dirty="0"/>
          </a:p>
          <a:p>
            <a:pPr marL="0" indent="0">
              <a:buNone/>
            </a:pPr>
            <a:r>
              <a:rPr lang="en-US" sz="2000" dirty="0"/>
              <a:t>https://www.mylifemymoney.co.za</a:t>
            </a:r>
            <a:r>
              <a:rPr lang="en-US" sz="2000" dirty="0" smtClean="0"/>
              <a:t>/</a:t>
            </a:r>
          </a:p>
          <a:p>
            <a:pPr marL="0" indent="0">
              <a:buNone/>
            </a:pPr>
            <a:r>
              <a:rPr lang="en-US" sz="2000" dirty="0" smtClean="0"/>
              <a:t>FCSE/Pages/default.aspx</a:t>
            </a:r>
            <a:endParaRPr lang="en-US" sz="2000" dirty="0"/>
          </a:p>
        </p:txBody>
      </p:sp>
      <p:pic>
        <p:nvPicPr>
          <p:cNvPr id="5" name="Content Placeholder 4"/>
          <p:cNvPicPr>
            <a:picLocks noGrp="1" noChangeAspect="1"/>
          </p:cNvPicPr>
          <p:nvPr>
            <p:ph sz="half" idx="2"/>
          </p:nvPr>
        </p:nvPicPr>
        <p:blipFill>
          <a:blip r:embed="rId2"/>
          <a:stretch>
            <a:fillRect/>
          </a:stretch>
        </p:blipFill>
        <p:spPr>
          <a:xfrm>
            <a:off x="4648200" y="4392115"/>
            <a:ext cx="4038600" cy="1767451"/>
          </a:xfrm>
          <a:prstGeom prst="rect">
            <a:avLst/>
          </a:prstGeom>
        </p:spPr>
      </p:pic>
    </p:spTree>
    <p:extLst>
      <p:ext uri="{BB962C8B-B14F-4D97-AF65-F5344CB8AC3E}">
        <p14:creationId xmlns:p14="http://schemas.microsoft.com/office/powerpoint/2010/main" val="150467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FEPPP - USA</a:t>
            </a:r>
            <a:endParaRPr lang="en-US" dirty="0"/>
          </a:p>
        </p:txBody>
      </p:sp>
      <p:pic>
        <p:nvPicPr>
          <p:cNvPr id="5" name="Content Placeholder 4"/>
          <p:cNvPicPr>
            <a:picLocks noGrp="1" noChangeAspect="1"/>
          </p:cNvPicPr>
          <p:nvPr>
            <p:ph sz="half" idx="2"/>
          </p:nvPr>
        </p:nvPicPr>
        <p:blipFill>
          <a:blip r:embed="rId3"/>
          <a:stretch>
            <a:fillRect/>
          </a:stretch>
        </p:blipFill>
        <p:spPr>
          <a:xfrm>
            <a:off x="4648200" y="2524056"/>
            <a:ext cx="4038600" cy="2678250"/>
          </a:xfrm>
          <a:prstGeom prst="rect">
            <a:avLst/>
          </a:prstGeom>
        </p:spPr>
      </p:pic>
      <p:sp>
        <p:nvSpPr>
          <p:cNvPr id="6" name="Content Placeholder 5"/>
          <p:cNvSpPr>
            <a:spLocks noGrp="1"/>
          </p:cNvSpPr>
          <p:nvPr>
            <p:ph sz="half" idx="1"/>
          </p:nvPr>
        </p:nvSpPr>
        <p:spPr/>
        <p:txBody>
          <a:bodyPr/>
          <a:lstStyle/>
          <a:p>
            <a:r>
              <a:rPr lang="en-US" sz="1600" b="1" dirty="0"/>
              <a:t>About FEPPP</a:t>
            </a:r>
          </a:p>
          <a:p>
            <a:r>
              <a:rPr lang="en-US" sz="1600" dirty="0"/>
              <a:t>In 2009 legislature passed SHB 1347, extending the efforts of Financial Literacy Public-Private Partnership (FLPPP) by creating the Financial Education Public-Private Partnership (FEPPP). The committee brings together individuals from both the public and private sector in an effort to provide quality financial education for students in the public school system. </a:t>
            </a:r>
            <a:endParaRPr lang="en-US" sz="1600" dirty="0" smtClean="0"/>
          </a:p>
          <a:p>
            <a:endParaRPr lang="en-US" sz="1600" dirty="0"/>
          </a:p>
          <a:p>
            <a:endParaRPr lang="en-US" sz="1600" dirty="0" smtClean="0"/>
          </a:p>
          <a:p>
            <a:r>
              <a:rPr lang="en-US" sz="1600" dirty="0" smtClean="0"/>
              <a:t>www.feppp.org</a:t>
            </a:r>
            <a:endParaRPr lang="en-US" sz="1600" dirty="0"/>
          </a:p>
        </p:txBody>
      </p:sp>
    </p:spTree>
    <p:extLst>
      <p:ext uri="{BB962C8B-B14F-4D97-AF65-F5344CB8AC3E}">
        <p14:creationId xmlns:p14="http://schemas.microsoft.com/office/powerpoint/2010/main" val="322423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rot="1107750">
            <a:off x="5708664" y="4242821"/>
            <a:ext cx="919489" cy="323165"/>
          </a:xfrm>
          <a:prstGeom prst="rect">
            <a:avLst/>
          </a:prstGeom>
          <a:noFill/>
        </p:spPr>
        <p:txBody>
          <a:bodyPr wrap="square" rtlCol="0">
            <a:spAutoFit/>
          </a:bodyPr>
          <a:lstStyle/>
          <a:p>
            <a:endParaRPr lang="en-US" sz="1500" b="1" dirty="0">
              <a:solidFill>
                <a:schemeClr val="accent6">
                  <a:lumMod val="50000"/>
                </a:schemeClr>
              </a:solidFill>
            </a:endParaRPr>
          </a:p>
        </p:txBody>
      </p:sp>
      <p:sp>
        <p:nvSpPr>
          <p:cNvPr id="1033" name="Oval 1032"/>
          <p:cNvSpPr/>
          <p:nvPr/>
        </p:nvSpPr>
        <p:spPr>
          <a:xfrm>
            <a:off x="1428750" y="4204294"/>
            <a:ext cx="1523735" cy="98362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p:cNvGrpSpPr/>
          <p:nvPr/>
        </p:nvGrpSpPr>
        <p:grpSpPr>
          <a:xfrm>
            <a:off x="1480840" y="2786795"/>
            <a:ext cx="6326618" cy="3139553"/>
            <a:chOff x="601578" y="2667000"/>
            <a:chExt cx="8542422" cy="4038600"/>
          </a:xfrm>
        </p:grpSpPr>
        <p:grpSp>
          <p:nvGrpSpPr>
            <p:cNvPr id="1044" name="Group 1043"/>
            <p:cNvGrpSpPr/>
            <p:nvPr/>
          </p:nvGrpSpPr>
          <p:grpSpPr>
            <a:xfrm>
              <a:off x="4209809" y="3032735"/>
              <a:ext cx="4824499" cy="3257536"/>
              <a:chOff x="4209809" y="3032735"/>
              <a:chExt cx="4824499" cy="3257536"/>
            </a:xfrm>
          </p:grpSpPr>
          <p:grpSp>
            <p:nvGrpSpPr>
              <p:cNvPr id="9" name="Group 8"/>
              <p:cNvGrpSpPr/>
              <p:nvPr/>
            </p:nvGrpSpPr>
            <p:grpSpPr>
              <a:xfrm>
                <a:off x="6794287" y="3874716"/>
                <a:ext cx="2240021" cy="610271"/>
                <a:chOff x="2764494" y="2656275"/>
                <a:chExt cx="3506966" cy="653752"/>
              </a:xfrm>
            </p:grpSpPr>
            <p:sp>
              <p:nvSpPr>
                <p:cNvPr id="33" name="TextBox 32"/>
                <p:cNvSpPr txBox="1"/>
                <p:nvPr/>
              </p:nvSpPr>
              <p:spPr>
                <a:xfrm>
                  <a:off x="3116052" y="2744382"/>
                  <a:ext cx="2975524" cy="381709"/>
                </a:xfrm>
                <a:prstGeom prst="rect">
                  <a:avLst/>
                </a:prstGeom>
                <a:noFill/>
              </p:spPr>
              <p:txBody>
                <a:bodyPr wrap="square" rtlCol="0">
                  <a:spAutoFit/>
                </a:bodyPr>
                <a:lstStyle/>
                <a:p>
                  <a:r>
                    <a:rPr lang="en-US" sz="1200" b="1" u="sng" dirty="0">
                      <a:solidFill>
                        <a:schemeClr val="accent6">
                          <a:lumMod val="50000"/>
                        </a:schemeClr>
                      </a:solidFill>
                    </a:rPr>
                    <a:t>Project: Mortgage</a:t>
                  </a:r>
                </a:p>
              </p:txBody>
            </p:sp>
            <p:sp>
              <p:nvSpPr>
                <p:cNvPr id="34" name="Oval 33"/>
                <p:cNvSpPr/>
                <p:nvPr/>
              </p:nvSpPr>
              <p:spPr>
                <a:xfrm>
                  <a:off x="2764494" y="2656275"/>
                  <a:ext cx="3506966" cy="65375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4567466" y="5323810"/>
                <a:ext cx="3120377" cy="966461"/>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23" name="Straight Arrow Connector 22"/>
              <p:cNvCxnSpPr/>
              <p:nvPr/>
            </p:nvCxnSpPr>
            <p:spPr>
              <a:xfrm flipH="1">
                <a:off x="5984078" y="4917879"/>
                <a:ext cx="255426" cy="391083"/>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977858">
                <a:off x="6044253" y="4421134"/>
                <a:ext cx="1312583" cy="616809"/>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5021611" y="5038921"/>
                <a:ext cx="116346" cy="341606"/>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rot="326361">
                <a:off x="4209809" y="4388080"/>
                <a:ext cx="1101929" cy="689325"/>
                <a:chOff x="7373641" y="5163842"/>
                <a:chExt cx="960512" cy="653752"/>
              </a:xfrm>
            </p:grpSpPr>
            <p:sp>
              <p:nvSpPr>
                <p:cNvPr id="21" name="TextBox 20"/>
                <p:cNvSpPr txBox="1"/>
                <p:nvPr/>
              </p:nvSpPr>
              <p:spPr>
                <a:xfrm>
                  <a:off x="7495954" y="5290812"/>
                  <a:ext cx="838199" cy="267530"/>
                </a:xfrm>
                <a:prstGeom prst="rect">
                  <a:avLst/>
                </a:prstGeom>
                <a:noFill/>
              </p:spPr>
              <p:txBody>
                <a:bodyPr wrap="square" rtlCol="0">
                  <a:spAutoFit/>
                </a:bodyPr>
                <a:lstStyle/>
                <a:p>
                  <a:endParaRPr lang="en-US" sz="825" b="1" dirty="0">
                    <a:solidFill>
                      <a:schemeClr val="accent6">
                        <a:lumMod val="50000"/>
                      </a:schemeClr>
                    </a:solidFill>
                  </a:endParaRPr>
                </a:p>
              </p:txBody>
            </p:sp>
            <p:sp>
              <p:nvSpPr>
                <p:cNvPr id="22" name="Oval 21"/>
                <p:cNvSpPr/>
                <p:nvPr/>
              </p:nvSpPr>
              <p:spPr>
                <a:xfrm rot="20953949">
                  <a:off x="7373641" y="5163842"/>
                  <a:ext cx="957348" cy="653752"/>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p:cNvCxnSpPr>
                <a:stCxn id="17" idx="2"/>
              </p:cNvCxnSpPr>
              <p:nvPr/>
            </p:nvCxnSpPr>
            <p:spPr>
              <a:xfrm>
                <a:off x="7789714" y="3804763"/>
                <a:ext cx="179411" cy="69956"/>
              </a:xfrm>
              <a:prstGeom prst="straightConnector1">
                <a:avLst/>
              </a:prstGeom>
              <a:ln>
                <a:solidFill>
                  <a:schemeClr val="accent5">
                    <a:lumMod val="50000"/>
                  </a:schemeClr>
                </a:solidFill>
                <a:tailEnd type="triangle"/>
              </a:ln>
            </p:spPr>
            <p:style>
              <a:lnRef idx="3">
                <a:schemeClr val="accent6"/>
              </a:lnRef>
              <a:fillRef idx="0">
                <a:schemeClr val="accent6"/>
              </a:fillRef>
              <a:effectRef idx="2">
                <a:schemeClr val="accent6"/>
              </a:effectRef>
              <a:fontRef idx="minor">
                <a:schemeClr val="tx1"/>
              </a:fontRef>
            </p:style>
          </p:cxnSp>
          <p:grpSp>
            <p:nvGrpSpPr>
              <p:cNvPr id="16" name="Group 15"/>
              <p:cNvGrpSpPr/>
              <p:nvPr/>
            </p:nvGrpSpPr>
            <p:grpSpPr>
              <a:xfrm>
                <a:off x="7018839" y="3032735"/>
                <a:ext cx="1541749" cy="772028"/>
                <a:chOff x="3520003" y="1491315"/>
                <a:chExt cx="1996557" cy="654445"/>
              </a:xfrm>
            </p:grpSpPr>
            <p:sp>
              <p:nvSpPr>
                <p:cNvPr id="17" name="TextBox 16"/>
                <p:cNvSpPr txBox="1"/>
                <p:nvPr/>
              </p:nvSpPr>
              <p:spPr>
                <a:xfrm>
                  <a:off x="3520003" y="1491315"/>
                  <a:ext cx="1996557" cy="654445"/>
                </a:xfrm>
                <a:prstGeom prst="rect">
                  <a:avLst/>
                </a:prstGeom>
                <a:noFill/>
              </p:spPr>
              <p:txBody>
                <a:bodyPr wrap="square" rtlCol="0">
                  <a:spAutoFit/>
                </a:bodyPr>
                <a:lstStyle/>
                <a:p>
                  <a:r>
                    <a:rPr lang="en-US" b="1" dirty="0">
                      <a:solidFill>
                        <a:schemeClr val="accent6">
                          <a:lumMod val="50000"/>
                        </a:schemeClr>
                      </a:solidFill>
                    </a:rPr>
                    <a:t>IFC</a:t>
                  </a:r>
                  <a:endParaRPr lang="en-US" sz="3300" b="1" dirty="0">
                    <a:solidFill>
                      <a:schemeClr val="accent6">
                        <a:lumMod val="50000"/>
                      </a:schemeClr>
                    </a:solidFill>
                  </a:endParaRPr>
                </a:p>
              </p:txBody>
            </p:sp>
            <p:sp>
              <p:nvSpPr>
                <p:cNvPr id="18" name="Oval 17"/>
                <p:cNvSpPr/>
                <p:nvPr/>
              </p:nvSpPr>
              <p:spPr>
                <a:xfrm>
                  <a:off x="3844978" y="1491426"/>
                  <a:ext cx="1108022" cy="462937"/>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2" name="TextBox 1031"/>
            <p:cNvSpPr txBox="1"/>
            <p:nvPr/>
          </p:nvSpPr>
          <p:spPr>
            <a:xfrm>
              <a:off x="601578" y="4669969"/>
              <a:ext cx="1900991" cy="1009575"/>
            </a:xfrm>
            <a:prstGeom prst="rect">
              <a:avLst/>
            </a:prstGeom>
            <a:noFill/>
          </p:spPr>
          <p:txBody>
            <a:bodyPr wrap="square" rtlCol="0">
              <a:spAutoFit/>
            </a:bodyPr>
            <a:lstStyle/>
            <a:p>
              <a:r>
                <a:rPr lang="en-US" sz="4500" b="1" dirty="0">
                  <a:solidFill>
                    <a:schemeClr val="accent6">
                      <a:lumMod val="50000"/>
                    </a:schemeClr>
                  </a:solidFill>
                </a:rPr>
                <a:t>CBA</a:t>
              </a:r>
            </a:p>
          </p:txBody>
        </p:sp>
        <p:sp>
          <p:nvSpPr>
            <p:cNvPr id="1034" name="Oval 1033"/>
            <p:cNvSpPr/>
            <p:nvPr/>
          </p:nvSpPr>
          <p:spPr>
            <a:xfrm>
              <a:off x="3962400" y="2667000"/>
              <a:ext cx="5181600" cy="403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6" name="Straight Arrow Connector 1035"/>
            <p:cNvCxnSpPr/>
            <p:nvPr/>
          </p:nvCxnSpPr>
          <p:spPr>
            <a:xfrm flipV="1">
              <a:off x="2502568" y="4484989"/>
              <a:ext cx="1307432" cy="244549"/>
            </a:xfrm>
            <a:prstGeom prst="straightConnector1">
              <a:avLst/>
            </a:prstGeom>
            <a:ln w="28575">
              <a:solidFill>
                <a:schemeClr val="tx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p:nvPr/>
          </p:nvCxnSpPr>
          <p:spPr>
            <a:xfrm flipH="1">
              <a:off x="2502568" y="4917879"/>
              <a:ext cx="1307432" cy="291845"/>
            </a:xfrm>
            <a:prstGeom prst="straightConnector1">
              <a:avLst/>
            </a:prstGeom>
            <a:ln w="28575">
              <a:solidFill>
                <a:schemeClr val="tx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3925" y="1063228"/>
            <a:ext cx="6734175" cy="422672"/>
          </a:xfrm>
        </p:spPr>
        <p:txBody>
          <a:bodyPr>
            <a:normAutofit fontScale="90000"/>
          </a:bodyPr>
          <a:lstStyle/>
          <a:p>
            <a:r>
              <a:rPr lang="en-US" sz="2475" b="1" dirty="0">
                <a:solidFill>
                  <a:srgbClr val="663300"/>
                </a:solidFill>
                <a:ea typeface="+mn-ea"/>
                <a:cs typeface="+mn-cs"/>
              </a:rPr>
              <a:t>DIALOGUE WITH DEVELOPMENT PARTNERS - Armenia</a:t>
            </a:r>
          </a:p>
        </p:txBody>
      </p:sp>
      <p:sp>
        <p:nvSpPr>
          <p:cNvPr id="5" name="Rectangle 4"/>
          <p:cNvSpPr/>
          <p:nvPr/>
        </p:nvSpPr>
        <p:spPr>
          <a:xfrm>
            <a:off x="528638" y="1676235"/>
            <a:ext cx="6594873" cy="1708160"/>
          </a:xfrm>
          <a:prstGeom prst="rect">
            <a:avLst/>
          </a:prstGeom>
        </p:spPr>
        <p:txBody>
          <a:bodyPr wrap="square">
            <a:spAutoFit/>
          </a:bodyPr>
          <a:lstStyle/>
          <a:p>
            <a:r>
              <a:rPr lang="en-US" sz="1500" dirty="0"/>
              <a:t>Our experience  shows that projects fail due to lack of poor:</a:t>
            </a:r>
          </a:p>
          <a:p>
            <a:pPr marL="214313" indent="-214313">
              <a:buFont typeface="Wingdings" panose="05000000000000000000" pitchFamily="2" charset="2"/>
              <a:buChar char="ü"/>
            </a:pPr>
            <a:r>
              <a:rPr lang="en-US" sz="1500" b="1" dirty="0"/>
              <a:t>Organizational Structure </a:t>
            </a:r>
            <a:r>
              <a:rPr lang="en-US" sz="1500" dirty="0"/>
              <a:t>(Lack of resources and capacity to structure and implement a project in a functional Organization) </a:t>
            </a:r>
          </a:p>
          <a:p>
            <a:pPr marL="214313" indent="-214313">
              <a:buFont typeface="Wingdings" panose="05000000000000000000" pitchFamily="2" charset="2"/>
              <a:buChar char="ü"/>
            </a:pPr>
            <a:r>
              <a:rPr lang="en-US" sz="1500" b="1" dirty="0"/>
              <a:t>Organizational Culture </a:t>
            </a:r>
            <a:r>
              <a:rPr lang="en-US" sz="1500" dirty="0"/>
              <a:t>(lack of communication between multiple stakeholders)</a:t>
            </a:r>
          </a:p>
          <a:p>
            <a:pPr marL="214313" indent="-214313">
              <a:buFont typeface="Wingdings" panose="05000000000000000000" pitchFamily="2" charset="2"/>
              <a:buChar char="ü"/>
            </a:pPr>
            <a:r>
              <a:rPr lang="en-US" sz="1500" b="1" dirty="0"/>
              <a:t>Organizational Policies </a:t>
            </a:r>
            <a:r>
              <a:rPr lang="en-US" sz="1500" dirty="0"/>
              <a:t>(lack of processes and policies)</a:t>
            </a:r>
          </a:p>
          <a:p>
            <a:pPr marL="214313" indent="-214313">
              <a:buFont typeface="Wingdings" panose="05000000000000000000" pitchFamily="2" charset="2"/>
              <a:buChar char="ü"/>
            </a:pPr>
            <a:r>
              <a:rPr lang="en-US" sz="1500" b="1" dirty="0"/>
              <a:t>Organizational Complexity </a:t>
            </a:r>
            <a:r>
              <a:rPr lang="en-US" sz="1500" dirty="0"/>
              <a:t>(Number of stakeholders and number of layers)</a:t>
            </a:r>
          </a:p>
          <a:p>
            <a:pPr marL="214313" indent="-214313">
              <a:buFont typeface="Wingdings" panose="05000000000000000000" pitchFamily="2" charset="2"/>
              <a:buChar char="ü"/>
            </a:pPr>
            <a:endParaRPr lang="en-US" sz="1500" dirty="0"/>
          </a:p>
        </p:txBody>
      </p:sp>
      <p:sp>
        <p:nvSpPr>
          <p:cNvPr id="31" name="TextBox 30"/>
          <p:cNvSpPr txBox="1"/>
          <p:nvPr/>
        </p:nvSpPr>
        <p:spPr>
          <a:xfrm>
            <a:off x="4792066" y="5120495"/>
            <a:ext cx="2108008" cy="646331"/>
          </a:xfrm>
          <a:prstGeom prst="rect">
            <a:avLst/>
          </a:prstGeom>
          <a:noFill/>
        </p:spPr>
        <p:txBody>
          <a:bodyPr wrap="square" rtlCol="0">
            <a:spAutoFit/>
          </a:bodyPr>
          <a:lstStyle/>
          <a:p>
            <a:pPr algn="ctr"/>
            <a:r>
              <a:rPr lang="en-US" b="1" u="sng" dirty="0">
                <a:solidFill>
                  <a:schemeClr val="accent6">
                    <a:lumMod val="50000"/>
                  </a:schemeClr>
                </a:solidFill>
              </a:rPr>
              <a:t>Project: Agricultural Insurance</a:t>
            </a:r>
          </a:p>
        </p:txBody>
      </p:sp>
      <p:sp>
        <p:nvSpPr>
          <p:cNvPr id="29" name="TextBox 28"/>
          <p:cNvSpPr txBox="1"/>
          <p:nvPr/>
        </p:nvSpPr>
        <p:spPr>
          <a:xfrm>
            <a:off x="5187047" y="4889647"/>
            <a:ext cx="947076" cy="415498"/>
          </a:xfrm>
          <a:prstGeom prst="rect">
            <a:avLst/>
          </a:prstGeom>
          <a:noFill/>
        </p:spPr>
        <p:txBody>
          <a:bodyPr wrap="square" rtlCol="0">
            <a:spAutoFit/>
          </a:bodyPr>
          <a:lstStyle/>
          <a:p>
            <a:r>
              <a:rPr lang="en-US" sz="1050" b="1" dirty="0" err="1">
                <a:solidFill>
                  <a:schemeClr val="accent6">
                    <a:lumMod val="50000"/>
                  </a:schemeClr>
                </a:solidFill>
              </a:rPr>
              <a:t>BfC</a:t>
            </a:r>
            <a:r>
              <a:rPr lang="en-US" sz="1050" b="1" dirty="0">
                <a:solidFill>
                  <a:schemeClr val="accent6">
                    <a:lumMod val="50000"/>
                  </a:schemeClr>
                </a:solidFill>
              </a:rPr>
              <a:t> Consulting</a:t>
            </a:r>
          </a:p>
        </p:txBody>
      </p:sp>
      <p:sp>
        <p:nvSpPr>
          <p:cNvPr id="1041" name="TextBox 1040"/>
          <p:cNvSpPr txBox="1"/>
          <p:nvPr/>
        </p:nvSpPr>
        <p:spPr>
          <a:xfrm>
            <a:off x="1446967" y="5436622"/>
            <a:ext cx="2193799" cy="276999"/>
          </a:xfrm>
          <a:prstGeom prst="rect">
            <a:avLst/>
          </a:prstGeom>
          <a:noFill/>
        </p:spPr>
        <p:txBody>
          <a:bodyPr wrap="square" rtlCol="0">
            <a:spAutoFit/>
          </a:bodyPr>
          <a:lstStyle/>
          <a:p>
            <a:r>
              <a:rPr lang="en-US" sz="1200" b="1" dirty="0"/>
              <a:t>Successful stories (projects)</a:t>
            </a:r>
          </a:p>
        </p:txBody>
      </p:sp>
      <p:pic>
        <p:nvPicPr>
          <p:cNvPr id="88" name="Picture 2" descr="Image result for kf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1975" y="4238439"/>
            <a:ext cx="624348" cy="23626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Image result for if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402" r="-9471" b="21232"/>
          <a:stretch/>
        </p:blipFill>
        <p:spPr bwMode="auto">
          <a:xfrm>
            <a:off x="6397425" y="3120150"/>
            <a:ext cx="989929" cy="24687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Image result for cif f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27145">
            <a:off x="5801370" y="4176401"/>
            <a:ext cx="609497" cy="321002"/>
          </a:xfrm>
          <a:prstGeom prst="rect">
            <a:avLst/>
          </a:prstGeom>
          <a:noFill/>
          <a:extLst>
            <a:ext uri="{909E8E84-426E-40DD-AFC4-6F175D3DCCD1}">
              <a14:hiddenFill xmlns:a14="http://schemas.microsoft.com/office/drawing/2010/main">
                <a:solidFill>
                  <a:srgbClr val="FFFFFF"/>
                </a:solidFill>
              </a14:hiddenFill>
            </a:ext>
          </a:extLst>
        </p:spPr>
      </p:pic>
      <p:sp>
        <p:nvSpPr>
          <p:cNvPr id="1048" name="TextBox 1047"/>
          <p:cNvSpPr txBox="1"/>
          <p:nvPr/>
        </p:nvSpPr>
        <p:spPr>
          <a:xfrm>
            <a:off x="476331" y="3374503"/>
            <a:ext cx="2376195" cy="1292662"/>
          </a:xfrm>
          <a:prstGeom prst="rect">
            <a:avLst/>
          </a:prstGeom>
          <a:noFill/>
        </p:spPr>
        <p:txBody>
          <a:bodyPr wrap="square" rtlCol="0">
            <a:spAutoFit/>
          </a:bodyPr>
          <a:lstStyle/>
          <a:p>
            <a:r>
              <a:rPr lang="en-US" sz="1500" b="1" i="1" dirty="0">
                <a:solidFill>
                  <a:srgbClr val="663300"/>
                </a:solidFill>
                <a:latin typeface="+mj-lt"/>
              </a:rPr>
              <a:t>Development partners may positively contribute to successful completion of the projects</a:t>
            </a:r>
          </a:p>
          <a:p>
            <a:endParaRPr lang="en-US" dirty="0"/>
          </a:p>
        </p:txBody>
      </p:sp>
      <p:sp>
        <p:nvSpPr>
          <p:cNvPr id="1050" name="Oval 1049"/>
          <p:cNvSpPr/>
          <p:nvPr/>
        </p:nvSpPr>
        <p:spPr>
          <a:xfrm rot="20000585">
            <a:off x="5459484" y="3436588"/>
            <a:ext cx="972639" cy="445715"/>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2" name="Straight Arrow Connector 1051"/>
          <p:cNvCxnSpPr/>
          <p:nvPr/>
        </p:nvCxnSpPr>
        <p:spPr>
          <a:xfrm>
            <a:off x="6375934" y="3587427"/>
            <a:ext cx="210689" cy="90253"/>
          </a:xfrm>
          <a:prstGeom prst="straightConnector1">
            <a:avLst/>
          </a:prstGeom>
          <a:ln>
            <a:solidFill>
              <a:schemeClr val="accent5">
                <a:lumMod val="50000"/>
              </a:schemeClr>
            </a:solidFill>
            <a:tailEnd type="triangle"/>
          </a:ln>
        </p:spPr>
        <p:style>
          <a:lnRef idx="3">
            <a:schemeClr val="accent6"/>
          </a:lnRef>
          <a:fillRef idx="0">
            <a:schemeClr val="accent6"/>
          </a:fillRef>
          <a:effectRef idx="2">
            <a:schemeClr val="accent6"/>
          </a:effectRef>
          <a:fontRef idx="minor">
            <a:schemeClr val="tx1"/>
          </a:fontRef>
        </p:style>
      </p:cxnSp>
      <p:pic>
        <p:nvPicPr>
          <p:cNvPr id="68" name="Picture 8" descr="Image result for French Development Agenc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597780">
            <a:off x="5753870" y="3491943"/>
            <a:ext cx="390717" cy="33500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Image result for bfc consult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0603" y="4889906"/>
            <a:ext cx="1106684" cy="26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4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0904" y="902814"/>
            <a:ext cx="6490097" cy="590931"/>
          </a:xfrm>
          <a:prstGeom prst="rect">
            <a:avLst/>
          </a:prstGeom>
        </p:spPr>
        <p:txBody>
          <a:bodyPr wrap="square">
            <a:spAutoFit/>
          </a:bodyPr>
          <a:lstStyle/>
          <a:p>
            <a:pPr marL="219075" indent="-171450" algn="ctr">
              <a:lnSpc>
                <a:spcPct val="80000"/>
              </a:lnSpc>
            </a:pPr>
            <a:r>
              <a:rPr lang="en-US" altLang="en-US" sz="1200" b="1" dirty="0">
                <a:solidFill>
                  <a:srgbClr val="CE973C"/>
                </a:solidFill>
                <a:latin typeface="+mj-lt"/>
              </a:rPr>
              <a:t>FINANCIAL INCLUSION </a:t>
            </a:r>
          </a:p>
          <a:p>
            <a:pPr marL="219075" indent="-171450" algn="ctr">
              <a:lnSpc>
                <a:spcPct val="80000"/>
              </a:lnSpc>
            </a:pPr>
            <a:endParaRPr lang="en-US" altLang="en-US" sz="600" b="1" dirty="0">
              <a:solidFill>
                <a:srgbClr val="CE973C"/>
              </a:solidFill>
              <a:latin typeface="+mj-lt"/>
            </a:endParaRPr>
          </a:p>
          <a:p>
            <a:pPr marL="219075" indent="-171450" algn="ctr">
              <a:lnSpc>
                <a:spcPct val="80000"/>
              </a:lnSpc>
            </a:pPr>
            <a:r>
              <a:rPr lang="en-US" sz="2250" b="1" dirty="0">
                <a:solidFill>
                  <a:srgbClr val="663300"/>
                </a:solidFill>
                <a:latin typeface="+mj-lt"/>
              </a:rPr>
              <a:t>Ongoing Project to Enhance Financial Inclusion</a:t>
            </a:r>
            <a:endParaRPr lang="en-US" altLang="en-US" sz="2250" b="1" dirty="0">
              <a:solidFill>
                <a:srgbClr val="663300"/>
              </a:solidFill>
              <a:latin typeface="+mj-lt"/>
            </a:endParaRPr>
          </a:p>
        </p:txBody>
      </p:sp>
      <p:sp>
        <p:nvSpPr>
          <p:cNvPr id="7" name="Content Placeholder 6"/>
          <p:cNvSpPr>
            <a:spLocks noGrp="1"/>
          </p:cNvSpPr>
          <p:nvPr>
            <p:ph idx="1"/>
          </p:nvPr>
        </p:nvSpPr>
        <p:spPr>
          <a:xfrm>
            <a:off x="1400174" y="2228850"/>
            <a:ext cx="6343650" cy="3714750"/>
          </a:xfrm>
        </p:spPr>
        <p:txBody>
          <a:bodyPr>
            <a:noAutofit/>
          </a:bodyPr>
          <a:lstStyle/>
          <a:p>
            <a:pPr marL="0" indent="0" algn="just">
              <a:buNone/>
            </a:pPr>
            <a:r>
              <a:rPr lang="en-US" sz="1050" b="1" dirty="0"/>
              <a:t>Objectives: </a:t>
            </a:r>
          </a:p>
          <a:p>
            <a:pPr marL="0" indent="0" algn="just">
              <a:buNone/>
            </a:pPr>
            <a:r>
              <a:rPr lang="en-US" sz="1050" dirty="0"/>
              <a:t>To provide insurance for farmers - will be linked to the agricultural loans and will be done on mandatory basis.</a:t>
            </a:r>
          </a:p>
          <a:p>
            <a:pPr algn="just">
              <a:buFont typeface="Wingdings" panose="05000000000000000000" pitchFamily="2" charset="2"/>
              <a:buChar char="ü"/>
            </a:pPr>
            <a:endParaRPr lang="en-US" sz="1050" dirty="0"/>
          </a:p>
          <a:p>
            <a:pPr marL="0" indent="0" algn="just">
              <a:buNone/>
            </a:pPr>
            <a:r>
              <a:rPr lang="en-US" sz="1050" dirty="0"/>
              <a:t>2014 -  Agricultural Insurance project  started. </a:t>
            </a:r>
          </a:p>
          <a:p>
            <a:pPr marL="0" indent="0" algn="just">
              <a:buNone/>
            </a:pPr>
            <a:endParaRPr lang="en-US" sz="1050" dirty="0"/>
          </a:p>
          <a:p>
            <a:pPr marL="0" indent="0" algn="just">
              <a:buNone/>
            </a:pPr>
            <a:r>
              <a:rPr lang="en-US" sz="1050" b="1" i="1" dirty="0"/>
              <a:t>Main Partners for the project are:</a:t>
            </a:r>
          </a:p>
          <a:p>
            <a:pPr lvl="1" algn="just">
              <a:buFont typeface="Wingdings" panose="05000000000000000000" pitchFamily="2" charset="2"/>
              <a:buChar char="ü"/>
            </a:pPr>
            <a:r>
              <a:rPr lang="en-US" sz="1050" b="1" dirty="0"/>
              <a:t>German Development Bank (</a:t>
            </a:r>
            <a:r>
              <a:rPr lang="en-US" sz="1050" b="1" dirty="0" err="1"/>
              <a:t>KfW</a:t>
            </a:r>
            <a:r>
              <a:rPr lang="en-US" sz="1050" b="1" dirty="0"/>
              <a:t>): </a:t>
            </a:r>
            <a:r>
              <a:rPr lang="en-US" sz="1050" dirty="0"/>
              <a:t>A </a:t>
            </a:r>
            <a:r>
              <a:rPr lang="en-US" sz="1050" dirty="0" err="1"/>
              <a:t>KfW</a:t>
            </a:r>
            <a:r>
              <a:rPr lang="en-US" sz="1050" dirty="0"/>
              <a:t> representative is expected to take the role of a facilitator, as well as monitoring the implementation of the project according to best international standards.</a:t>
            </a:r>
          </a:p>
          <a:p>
            <a:pPr lvl="1" algn="just">
              <a:buFont typeface="Wingdings" panose="05000000000000000000" pitchFamily="2" charset="2"/>
              <a:buChar char="ü"/>
            </a:pPr>
            <a:r>
              <a:rPr lang="en-US" sz="1050" b="1" dirty="0"/>
              <a:t>Climate Insurance Fund (CIF): </a:t>
            </a:r>
            <a:r>
              <a:rPr lang="en-US" sz="1050" dirty="0"/>
              <a:t>Supports the setup and launch of agricultural insurance through investment, technical assistance and premium subsidy contributions.</a:t>
            </a:r>
          </a:p>
          <a:p>
            <a:pPr lvl="1" algn="just">
              <a:buFont typeface="Wingdings" panose="05000000000000000000" pitchFamily="2" charset="2"/>
              <a:buChar char="ü"/>
            </a:pPr>
            <a:r>
              <a:rPr lang="en-US" sz="1050" b="1" dirty="0" err="1"/>
              <a:t>BfC</a:t>
            </a:r>
            <a:r>
              <a:rPr lang="en-US" sz="1050" b="1" dirty="0"/>
              <a:t> Consulting (Zurich based company): </a:t>
            </a:r>
            <a:r>
              <a:rPr lang="en-US" sz="1050" dirty="0"/>
              <a:t>was chosen to conduct the feasibility study and concept paper.</a:t>
            </a:r>
          </a:p>
          <a:p>
            <a:pPr marL="342900" lvl="1" indent="0" algn="just">
              <a:buNone/>
            </a:pPr>
            <a:endParaRPr lang="en-US" sz="1050" dirty="0"/>
          </a:p>
          <a:p>
            <a:pPr marL="342900" lvl="1" indent="0" algn="just">
              <a:buNone/>
            </a:pPr>
            <a:r>
              <a:rPr lang="en-US" sz="1050" dirty="0"/>
              <a:t>Phase A, the Setup Phase, will be November 2016 - December 2017. </a:t>
            </a:r>
          </a:p>
          <a:p>
            <a:pPr marL="342900" lvl="1" indent="0" algn="just">
              <a:buNone/>
            </a:pPr>
            <a:r>
              <a:rPr lang="en-US" sz="1050" dirty="0"/>
              <a:t>Phase B, the Piloting Phase is expected January 2018. </a:t>
            </a:r>
          </a:p>
          <a:p>
            <a:pPr marL="0" indent="0">
              <a:buNone/>
            </a:pPr>
            <a:endParaRPr lang="en-US" sz="1050" dirty="0"/>
          </a:p>
          <a:p>
            <a:pPr marL="0" indent="0" algn="just">
              <a:buNone/>
            </a:pPr>
            <a:r>
              <a:rPr lang="en-US" sz="1050" b="1" dirty="0"/>
              <a:t>Currently: </a:t>
            </a:r>
          </a:p>
          <a:p>
            <a:pPr marL="0" indent="0" algn="just">
              <a:buNone/>
            </a:pPr>
            <a:r>
              <a:rPr lang="en-US" sz="1050" dirty="0"/>
              <a:t>2 international tenders – already announced for reinsurance company and for implementation consultant. The winners will start from Phase A.</a:t>
            </a:r>
          </a:p>
          <a:p>
            <a:endParaRPr lang="en-US" sz="1050" dirty="0"/>
          </a:p>
          <a:p>
            <a:pPr marL="342900" lvl="1" indent="0" algn="just">
              <a:buNone/>
            </a:pPr>
            <a:endParaRPr lang="en-US" sz="1050" b="1" dirty="0"/>
          </a:p>
        </p:txBody>
      </p:sp>
      <p:sp>
        <p:nvSpPr>
          <p:cNvPr id="2" name="Rectangle 1"/>
          <p:cNvSpPr/>
          <p:nvPr/>
        </p:nvSpPr>
        <p:spPr>
          <a:xfrm>
            <a:off x="2800350" y="1590886"/>
            <a:ext cx="4104188" cy="715581"/>
          </a:xfrm>
          <a:prstGeom prst="rect">
            <a:avLst/>
          </a:prstGeom>
        </p:spPr>
        <p:txBody>
          <a:bodyPr wrap="square">
            <a:spAutoFit/>
          </a:bodyPr>
          <a:lstStyle/>
          <a:p>
            <a:pPr algn="ctr"/>
            <a:r>
              <a:rPr lang="en-US" sz="2250" b="1" dirty="0">
                <a:solidFill>
                  <a:srgbClr val="663300"/>
                </a:solidFill>
                <a:latin typeface="+mj-lt"/>
              </a:rPr>
              <a:t>Agricultural Insurance</a:t>
            </a:r>
          </a:p>
          <a:p>
            <a:pPr algn="ctr"/>
            <a:r>
              <a:rPr lang="en-US" b="1" dirty="0">
                <a:solidFill>
                  <a:srgbClr val="663300"/>
                </a:solidFill>
                <a:latin typeface="+mj-lt"/>
              </a:rPr>
              <a:t>Ongoing</a:t>
            </a:r>
          </a:p>
        </p:txBody>
      </p:sp>
      <p:pic>
        <p:nvPicPr>
          <p:cNvPr id="10" name="Picture 235" descr="http://myhealthcomplex.com/images/nkarner/zdorovoepitanie/Persi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1637722"/>
            <a:ext cx="671513" cy="55785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43000" y="905471"/>
            <a:ext cx="6858001" cy="698977"/>
            <a:chOff x="-1" y="64293"/>
            <a:chExt cx="9144001" cy="931969"/>
          </a:xfrm>
        </p:grpSpPr>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293"/>
              <a:ext cx="676275" cy="6477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5400000" flipH="1">
              <a:off x="4543425" y="-3604313"/>
              <a:ext cx="57149" cy="9144001"/>
            </a:xfrm>
            <a:prstGeom prst="rect">
              <a:avLst/>
            </a:prstGeom>
            <a:solidFill>
              <a:srgbClr val="CE973C"/>
            </a:solidFill>
            <a:ln>
              <a:solidFill>
                <a:srgbClr val="AC8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1855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4850" y="1123950"/>
            <a:ext cx="7215280" cy="830997"/>
          </a:xfrm>
          <a:prstGeom prst="rect">
            <a:avLst/>
          </a:prstGeom>
        </p:spPr>
        <p:txBody>
          <a:bodyPr wrap="square">
            <a:spAutoFit/>
          </a:bodyPr>
          <a:lstStyle/>
          <a:p>
            <a:pPr marL="219075" indent="-171450" algn="ctr">
              <a:lnSpc>
                <a:spcPct val="80000"/>
              </a:lnSpc>
            </a:pPr>
            <a:r>
              <a:rPr lang="en-US" altLang="en-US" sz="3000" b="1" dirty="0">
                <a:solidFill>
                  <a:srgbClr val="663300"/>
                </a:solidFill>
                <a:latin typeface="+mj-lt"/>
              </a:rPr>
              <a:t>Success Story in Financial Inclusion – Mortgage Reform</a:t>
            </a:r>
            <a:endParaRPr lang="en-US" altLang="en-US" sz="3000" b="1" dirty="0">
              <a:solidFill>
                <a:srgbClr val="663300"/>
              </a:solidFill>
              <a:latin typeface="+mj-lt"/>
              <a:ea typeface="+mj-ea"/>
              <a:cs typeface="+mj-cs"/>
            </a:endParaRPr>
          </a:p>
        </p:txBody>
      </p:sp>
      <p:sp>
        <p:nvSpPr>
          <p:cNvPr id="7" name="Content Placeholder 6"/>
          <p:cNvSpPr>
            <a:spLocks noGrp="1"/>
          </p:cNvSpPr>
          <p:nvPr>
            <p:ph idx="1"/>
          </p:nvPr>
        </p:nvSpPr>
        <p:spPr>
          <a:xfrm>
            <a:off x="704850" y="1752600"/>
            <a:ext cx="7853363" cy="4171950"/>
          </a:xfrm>
        </p:spPr>
        <p:txBody>
          <a:bodyPr>
            <a:noAutofit/>
          </a:bodyPr>
          <a:lstStyle/>
          <a:p>
            <a:pPr marL="0" indent="0" algn="just">
              <a:buNone/>
            </a:pPr>
            <a:r>
              <a:rPr lang="en-US" sz="1200" b="1" dirty="0"/>
              <a:t>Objectives:</a:t>
            </a:r>
          </a:p>
          <a:p>
            <a:pPr marL="0" indent="0" algn="just">
              <a:buNone/>
            </a:pPr>
            <a:r>
              <a:rPr lang="en-US" sz="1400" dirty="0"/>
              <a:t>To create conditions for credit organizations and banks to make mortgage loans affordable for low and middle income families to improve their housing conditions.</a:t>
            </a:r>
          </a:p>
          <a:p>
            <a:pPr marL="0" indent="0" algn="just">
              <a:buNone/>
            </a:pPr>
            <a:endParaRPr lang="en-US" sz="1400" dirty="0"/>
          </a:p>
          <a:p>
            <a:pPr marL="0" indent="0" algn="just">
              <a:buNone/>
            </a:pPr>
            <a:r>
              <a:rPr lang="en-US" sz="1400" dirty="0"/>
              <a:t>With the </a:t>
            </a:r>
            <a:r>
              <a:rPr lang="en-US" sz="1400" b="1" i="1" dirty="0"/>
              <a:t>technical</a:t>
            </a:r>
            <a:r>
              <a:rPr lang="en-US" sz="1400" dirty="0"/>
              <a:t> </a:t>
            </a:r>
            <a:r>
              <a:rPr lang="en-US" sz="1400" b="1" i="1" dirty="0"/>
              <a:t>assistance of IFC </a:t>
            </a:r>
            <a:r>
              <a:rPr lang="en-US" sz="1400" dirty="0"/>
              <a:t>mortgage market reform was implemented, incl. founding of two secondary mortgage market operators (mortgage loan refinancing companies):</a:t>
            </a:r>
          </a:p>
          <a:p>
            <a:pPr marL="0" indent="0" algn="just">
              <a:buNone/>
            </a:pPr>
            <a:endParaRPr lang="en-US" sz="1400" dirty="0"/>
          </a:p>
          <a:p>
            <a:pPr algn="just">
              <a:buFont typeface="Wingdings" panose="05000000000000000000" pitchFamily="2" charset="2"/>
              <a:buChar char="ü"/>
            </a:pPr>
            <a:r>
              <a:rPr lang="en-US" sz="1400" dirty="0"/>
              <a:t> National Mortgage Company                          Home for Youth Company. </a:t>
            </a:r>
          </a:p>
          <a:p>
            <a:pPr marL="0" indent="0" algn="just">
              <a:buNone/>
            </a:pPr>
            <a:endParaRPr lang="en-US" sz="1400" b="1" i="1" dirty="0"/>
          </a:p>
          <a:p>
            <a:pPr marL="0" indent="0" algn="just">
              <a:buNone/>
            </a:pPr>
            <a:r>
              <a:rPr lang="en-US" sz="1400" b="1" i="1" dirty="0"/>
              <a:t>Assistance of IFC  included - E</a:t>
            </a:r>
            <a:r>
              <a:rPr lang="en-US" sz="1100" dirty="0"/>
              <a:t>xpert consultancy</a:t>
            </a:r>
          </a:p>
          <a:p>
            <a:pPr algn="just">
              <a:buFont typeface="Wingdings" panose="05000000000000000000" pitchFamily="2" charset="2"/>
              <a:buChar char="ü"/>
            </a:pPr>
            <a:r>
              <a:rPr lang="en-US" sz="1100" dirty="0"/>
              <a:t>Project management</a:t>
            </a:r>
          </a:p>
          <a:p>
            <a:pPr algn="just">
              <a:buFont typeface="Wingdings" panose="05000000000000000000" pitchFamily="2" charset="2"/>
              <a:buChar char="ü"/>
            </a:pPr>
            <a:r>
              <a:rPr lang="en-US" sz="1100" dirty="0"/>
              <a:t>Trainings</a:t>
            </a:r>
          </a:p>
          <a:p>
            <a:pPr algn="just">
              <a:buFont typeface="Wingdings" panose="05000000000000000000" pitchFamily="2" charset="2"/>
              <a:buChar char="ü"/>
            </a:pPr>
            <a:r>
              <a:rPr lang="en-US" sz="1100" dirty="0"/>
              <a:t>Exchange visits to other mortgage refinancing companies</a:t>
            </a:r>
          </a:p>
          <a:p>
            <a:pPr algn="just">
              <a:buFont typeface="Wingdings" panose="05000000000000000000" pitchFamily="2" charset="2"/>
              <a:buChar char="ü"/>
            </a:pPr>
            <a:endParaRPr lang="en-US" sz="1100" dirty="0"/>
          </a:p>
          <a:p>
            <a:pPr marL="0" indent="0" algn="just">
              <a:buNone/>
            </a:pPr>
            <a:r>
              <a:rPr lang="en-US" sz="1400" b="1" dirty="0"/>
              <a:t>Results up to day </a:t>
            </a:r>
          </a:p>
          <a:p>
            <a:pPr marL="386954" indent="-386954" algn="just">
              <a:buNone/>
            </a:pPr>
            <a:r>
              <a:rPr lang="en-US" sz="1400" dirty="0"/>
              <a:t>Since 2009 refinancing loans of NMC reached to 7640, including: </a:t>
            </a:r>
          </a:p>
          <a:p>
            <a:pPr lvl="1" algn="just">
              <a:buFont typeface="Wingdings" panose="05000000000000000000" pitchFamily="2" charset="2"/>
              <a:buChar char="ü"/>
            </a:pPr>
            <a:r>
              <a:rPr lang="en-US" sz="1100" dirty="0"/>
              <a:t>Energy–Efficient loans and microloans for house renovation programs implemented by NMC in collaboration with French Development Agency and CBA.</a:t>
            </a:r>
            <a:endParaRPr lang="en-US" sz="1400" dirty="0"/>
          </a:p>
          <a:p>
            <a:pPr marL="386954" indent="-386954" algn="just">
              <a:buNone/>
            </a:pPr>
            <a:r>
              <a:rPr lang="en-US" sz="1400" dirty="0"/>
              <a:t>Loans under H4YC reached to 12,673, including:</a:t>
            </a:r>
          </a:p>
          <a:p>
            <a:pPr marL="725091" indent="-208360" algn="just">
              <a:buFont typeface="Wingdings" panose="05000000000000000000" pitchFamily="2" charset="2"/>
              <a:buChar char="ü"/>
            </a:pPr>
            <a:r>
              <a:rPr lang="en-US" sz="1200" dirty="0"/>
              <a:t>Affordable housing for young families</a:t>
            </a:r>
          </a:p>
          <a:p>
            <a:pPr marL="727472" indent="-210741" algn="just">
              <a:buFont typeface="Wingdings" panose="05000000000000000000" pitchFamily="2" charset="2"/>
              <a:buChar char="ü"/>
            </a:pPr>
            <a:r>
              <a:rPr lang="en-US" sz="1200" dirty="0"/>
              <a:t>Affordable housing for young specialists (teachers, doctors, sportsmen, journalists, etc.) </a:t>
            </a:r>
          </a:p>
          <a:p>
            <a:pPr marL="727472" indent="-210741" algn="just">
              <a:buFont typeface="Wingdings" panose="05000000000000000000" pitchFamily="2" charset="2"/>
              <a:buChar char="ü"/>
            </a:pPr>
            <a:r>
              <a:rPr lang="en-US" sz="1200" dirty="0"/>
              <a:t>Loans for purchase of home appliances for target groups, etc.</a:t>
            </a:r>
            <a:endParaRPr lang="hy-AM" sz="1200" dirty="0"/>
          </a:p>
          <a:p>
            <a:pPr marL="385763" indent="-385763">
              <a:buFont typeface="Arial" panose="020B0604020202020204" pitchFamily="34" charset="0"/>
              <a:buAutoNum type="arabicPeriod"/>
            </a:pPr>
            <a:endParaRPr lang="en-US" sz="900" dirty="0"/>
          </a:p>
          <a:p>
            <a:pPr marL="727472" indent="-210741">
              <a:buFont typeface="Wingdings" panose="05000000000000000000" pitchFamily="2" charset="2"/>
              <a:buChar char="ü"/>
            </a:pPr>
            <a:endParaRPr lang="en-US" sz="300" dirty="0"/>
          </a:p>
          <a:p>
            <a:endParaRPr lang="en-GB" sz="900" dirty="0"/>
          </a:p>
        </p:txBody>
      </p:sp>
      <p:pic>
        <p:nvPicPr>
          <p:cNvPr id="9" name="Picture 2" descr="Картинки по запросу բնակարան երիտասարդների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777" y="2993180"/>
            <a:ext cx="550494" cy="375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Картинки по запросу ազգային հիփոթեքային ընկերությու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075" y="2993180"/>
            <a:ext cx="546497" cy="428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22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3708" y="3138771"/>
            <a:ext cx="5925741" cy="520568"/>
          </a:xfrm>
        </p:spPr>
        <p:txBody>
          <a:bodyPr>
            <a:normAutofit fontScale="90000"/>
          </a:bodyPr>
          <a:lstStyle/>
          <a:p>
            <a:pPr algn="r"/>
            <a:r>
              <a:rPr lang="en-US" dirty="0" smtClean="0">
                <a:solidFill>
                  <a:schemeClr val="accent2"/>
                </a:solidFill>
              </a:rPr>
              <a:t>Questions?</a:t>
            </a:r>
            <a:endParaRPr lang="en-US" dirty="0">
              <a:solidFill>
                <a:schemeClr val="accent2"/>
              </a:solidFill>
            </a:endParaRPr>
          </a:p>
        </p:txBody>
      </p:sp>
      <p:sp>
        <p:nvSpPr>
          <p:cNvPr id="8" name="Text Placeholder 7"/>
          <p:cNvSpPr>
            <a:spLocks noGrp="1"/>
          </p:cNvSpPr>
          <p:nvPr>
            <p:ph type="body" idx="1"/>
          </p:nvPr>
        </p:nvSpPr>
        <p:spPr>
          <a:xfrm>
            <a:off x="1410467" y="4451189"/>
            <a:ext cx="5915025" cy="1067765"/>
          </a:xfrm>
        </p:spPr>
        <p:txBody>
          <a:bodyPr>
            <a:noAutofit/>
          </a:bodyPr>
          <a:lstStyle/>
          <a:p>
            <a:pPr>
              <a:spcBef>
                <a:spcPts val="0"/>
              </a:spcBef>
              <a:defRPr/>
            </a:pPr>
            <a:r>
              <a:rPr lang="en-GB" sz="788" dirty="0">
                <a:solidFill>
                  <a:schemeClr val="tx1"/>
                </a:solidFill>
              </a:rPr>
              <a:t>Armenuhi Mkrtchyan</a:t>
            </a:r>
          </a:p>
          <a:p>
            <a:pPr>
              <a:spcBef>
                <a:spcPts val="0"/>
              </a:spcBef>
              <a:defRPr/>
            </a:pPr>
            <a:r>
              <a:rPr lang="en-GB" sz="788" dirty="0">
                <a:solidFill>
                  <a:schemeClr val="tx1"/>
                </a:solidFill>
              </a:rPr>
              <a:t>Head of Consumer Protection and Financial Education Centre,</a:t>
            </a:r>
          </a:p>
          <a:p>
            <a:pPr>
              <a:spcBef>
                <a:spcPts val="0"/>
              </a:spcBef>
              <a:defRPr/>
            </a:pPr>
            <a:r>
              <a:rPr lang="en-GB" sz="788" dirty="0">
                <a:solidFill>
                  <a:schemeClr val="tx1"/>
                </a:solidFill>
              </a:rPr>
              <a:t>Central Bank of Armenia</a:t>
            </a:r>
          </a:p>
          <a:p>
            <a:pPr>
              <a:spcBef>
                <a:spcPts val="0"/>
              </a:spcBef>
              <a:defRPr/>
            </a:pPr>
            <a:r>
              <a:rPr lang="en-GB" sz="788" dirty="0">
                <a:solidFill>
                  <a:schemeClr val="tx1"/>
                </a:solidFill>
              </a:rPr>
              <a:t>armenuhi.mkrtchyan@cba.am</a:t>
            </a:r>
          </a:p>
          <a:p>
            <a:pPr>
              <a:spcBef>
                <a:spcPts val="0"/>
              </a:spcBef>
              <a:defRPr/>
            </a:pPr>
            <a:r>
              <a:rPr lang="en-GB" sz="788" dirty="0">
                <a:solidFill>
                  <a:schemeClr val="tx1"/>
                </a:solidFill>
                <a:hlinkClick r:id="rId2"/>
              </a:rPr>
              <a:t>www.cba.am</a:t>
            </a:r>
            <a:r>
              <a:rPr lang="en-GB" sz="788" dirty="0">
                <a:solidFill>
                  <a:schemeClr val="tx1"/>
                </a:solidFill>
              </a:rPr>
              <a:t> – for Armenian legislation</a:t>
            </a:r>
          </a:p>
          <a:p>
            <a:pPr>
              <a:spcBef>
                <a:spcPts val="0"/>
              </a:spcBef>
              <a:defRPr/>
            </a:pPr>
            <a:r>
              <a:rPr lang="en-GB" sz="788" dirty="0">
                <a:solidFill>
                  <a:schemeClr val="tx1"/>
                </a:solidFill>
                <a:hlinkClick r:id="rId3"/>
              </a:rPr>
              <a:t>www.abcfinance.am</a:t>
            </a:r>
            <a:r>
              <a:rPr lang="en-GB" sz="788" dirty="0">
                <a:solidFill>
                  <a:schemeClr val="tx1"/>
                </a:solidFill>
              </a:rPr>
              <a:t> – financial  education website</a:t>
            </a:r>
          </a:p>
          <a:p>
            <a:pPr>
              <a:spcBef>
                <a:spcPts val="0"/>
              </a:spcBef>
            </a:pPr>
            <a:endParaRPr lang="en-US" sz="788" dirty="0">
              <a:solidFill>
                <a:schemeClr val="tx1"/>
              </a:solidFill>
            </a:endParaRPr>
          </a:p>
        </p:txBody>
      </p:sp>
    </p:spTree>
    <p:extLst>
      <p:ext uri="{BB962C8B-B14F-4D97-AF65-F5344CB8AC3E}">
        <p14:creationId xmlns:p14="http://schemas.microsoft.com/office/powerpoint/2010/main" val="108668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FUNDING </a:t>
            </a:r>
            <a:endParaRPr lang="en-US" dirty="0"/>
          </a:p>
        </p:txBody>
      </p:sp>
      <p:sp>
        <p:nvSpPr>
          <p:cNvPr id="7" name="Content Placeholder 6"/>
          <p:cNvSpPr>
            <a:spLocks noGrp="1"/>
          </p:cNvSpPr>
          <p:nvPr>
            <p:ph sz="half" idx="1"/>
          </p:nvPr>
        </p:nvSpPr>
        <p:spPr/>
        <p:txBody>
          <a:bodyPr>
            <a:normAutofit fontScale="85000" lnSpcReduction="10000"/>
          </a:bodyPr>
          <a:lstStyle/>
          <a:p>
            <a:r>
              <a:rPr lang="en-US" dirty="0" smtClean="0"/>
              <a:t>Sustainable funding source is key</a:t>
            </a:r>
          </a:p>
          <a:p>
            <a:pPr marL="0" indent="0">
              <a:buNone/>
            </a:pPr>
            <a:endParaRPr lang="en-US" dirty="0" smtClean="0"/>
          </a:p>
          <a:p>
            <a:pPr marL="0" indent="0">
              <a:buNone/>
            </a:pPr>
            <a:r>
              <a:rPr lang="en-US" dirty="0" smtClean="0"/>
              <a:t>Possible </a:t>
            </a:r>
            <a:r>
              <a:rPr lang="en-US" dirty="0"/>
              <a:t>sources include</a:t>
            </a:r>
          </a:p>
          <a:p>
            <a:r>
              <a:rPr lang="en-US" dirty="0" smtClean="0"/>
              <a:t>Central Bank (very often)</a:t>
            </a:r>
          </a:p>
          <a:p>
            <a:r>
              <a:rPr lang="en-US" dirty="0" smtClean="0"/>
              <a:t>Public </a:t>
            </a:r>
            <a:r>
              <a:rPr lang="en-US" dirty="0"/>
              <a:t>authorities </a:t>
            </a:r>
          </a:p>
          <a:p>
            <a:r>
              <a:rPr lang="en-US" dirty="0"/>
              <a:t>Donors</a:t>
            </a:r>
          </a:p>
          <a:p>
            <a:r>
              <a:rPr lang="en-US" dirty="0"/>
              <a:t>Financial service providers </a:t>
            </a:r>
          </a:p>
          <a:p>
            <a:r>
              <a:rPr lang="en-US" dirty="0"/>
              <a:t>Public-private partnerships </a:t>
            </a:r>
          </a:p>
          <a:p>
            <a:r>
              <a:rPr lang="en-US" dirty="0"/>
              <a:t>Other organizations </a:t>
            </a:r>
            <a:endParaRPr lang="en-US" dirty="0" smtClean="0"/>
          </a:p>
          <a:p>
            <a:endParaRPr lang="en-US" dirty="0"/>
          </a:p>
        </p:txBody>
      </p:sp>
      <p:sp>
        <p:nvSpPr>
          <p:cNvPr id="8" name="Content Placeholder 7"/>
          <p:cNvSpPr>
            <a:spLocks noGrp="1"/>
          </p:cNvSpPr>
          <p:nvPr>
            <p:ph sz="half" idx="2"/>
          </p:nvPr>
        </p:nvSpPr>
        <p:spPr/>
        <p:txBody>
          <a:bodyPr>
            <a:normAutofit fontScale="85000" lnSpcReduction="10000"/>
          </a:bodyPr>
          <a:lstStyle/>
          <a:p>
            <a:pPr marL="0" indent="0">
              <a:buNone/>
            </a:pPr>
            <a:r>
              <a:rPr lang="en-US" b="1" dirty="0" smtClean="0"/>
              <a:t>Models of Funding:</a:t>
            </a:r>
          </a:p>
          <a:p>
            <a:r>
              <a:rPr lang="en-US" dirty="0" smtClean="0"/>
              <a:t>Common pool - PPP model</a:t>
            </a:r>
          </a:p>
          <a:p>
            <a:r>
              <a:rPr lang="en-US" dirty="0" smtClean="0"/>
              <a:t>Obligatory contributions </a:t>
            </a:r>
          </a:p>
          <a:p>
            <a:r>
              <a:rPr lang="en-US" dirty="0" smtClean="0"/>
              <a:t>Natural springs ecosystem</a:t>
            </a:r>
            <a:endParaRPr lang="en-US" dirty="0"/>
          </a:p>
        </p:txBody>
      </p:sp>
    </p:spTree>
    <p:extLst>
      <p:ext uri="{BB962C8B-B14F-4D97-AF65-F5344CB8AC3E}">
        <p14:creationId xmlns:p14="http://schemas.microsoft.com/office/powerpoint/2010/main" val="204860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FUNDING  - Natural Spring Model</a:t>
            </a:r>
            <a:endParaRPr lang="en-US" dirty="0"/>
          </a:p>
        </p:txBody>
      </p:sp>
      <p:sp>
        <p:nvSpPr>
          <p:cNvPr id="7" name="Text Placeholder 6"/>
          <p:cNvSpPr>
            <a:spLocks noGrp="1"/>
          </p:cNvSpPr>
          <p:nvPr>
            <p:ph type="body" idx="1"/>
          </p:nvPr>
        </p:nvSpPr>
        <p:spPr/>
        <p:txBody>
          <a:bodyPr/>
          <a:lstStyle/>
          <a:p>
            <a:r>
              <a:rPr lang="en-US" dirty="0"/>
              <a:t>Natural Springs Ecosystem </a:t>
            </a:r>
            <a:r>
              <a:rPr lang="en-US" dirty="0" smtClean="0"/>
              <a:t>model</a:t>
            </a:r>
            <a:endParaRPr lang="en-US" dirty="0"/>
          </a:p>
        </p:txBody>
      </p:sp>
      <p:sp>
        <p:nvSpPr>
          <p:cNvPr id="8" name="Content Placeholder 7"/>
          <p:cNvSpPr>
            <a:spLocks noGrp="1"/>
          </p:cNvSpPr>
          <p:nvPr>
            <p:ph sz="half" idx="2"/>
          </p:nvPr>
        </p:nvSpPr>
        <p:spPr/>
        <p:txBody>
          <a:bodyPr>
            <a:normAutofit fontScale="92500" lnSpcReduction="10000"/>
          </a:bodyPr>
          <a:lstStyle/>
          <a:p>
            <a:r>
              <a:rPr lang="en-US" dirty="0"/>
              <a:t>No one pool to collect and spend</a:t>
            </a:r>
          </a:p>
          <a:p>
            <a:r>
              <a:rPr lang="en-US" dirty="0"/>
              <a:t>Every stakeholder acts within its own mandate and its funding</a:t>
            </a:r>
          </a:p>
          <a:p>
            <a:r>
              <a:rPr lang="en-US" dirty="0" smtClean="0"/>
              <a:t>funds </a:t>
            </a:r>
            <a:r>
              <a:rPr lang="en-US" dirty="0"/>
              <a:t>and carries most strategic projects (e.g. financial education in schools). </a:t>
            </a:r>
          </a:p>
          <a:p>
            <a:r>
              <a:rPr lang="en-US" dirty="0"/>
              <a:t>CBA is supporting to other stakeholders in realization of their projects</a:t>
            </a:r>
          </a:p>
        </p:txBody>
      </p:sp>
      <p:sp>
        <p:nvSpPr>
          <p:cNvPr id="9" name="Text Placeholder 8"/>
          <p:cNvSpPr>
            <a:spLocks noGrp="1"/>
          </p:cNvSpPr>
          <p:nvPr>
            <p:ph type="body" sz="quarter" idx="3"/>
          </p:nvPr>
        </p:nvSpPr>
        <p:spPr/>
        <p:txBody>
          <a:bodyPr/>
          <a:lstStyle/>
          <a:p>
            <a:r>
              <a:rPr lang="en-US" dirty="0"/>
              <a:t>Benefits: </a:t>
            </a:r>
          </a:p>
        </p:txBody>
      </p:sp>
      <p:sp>
        <p:nvSpPr>
          <p:cNvPr id="10" name="Content Placeholder 9"/>
          <p:cNvSpPr>
            <a:spLocks noGrp="1"/>
          </p:cNvSpPr>
          <p:nvPr>
            <p:ph sz="quarter" idx="4"/>
          </p:nvPr>
        </p:nvSpPr>
        <p:spPr/>
        <p:txBody>
          <a:bodyPr>
            <a:normAutofit lnSpcReduction="10000"/>
          </a:bodyPr>
          <a:lstStyle/>
          <a:p>
            <a:r>
              <a:rPr lang="en-US" dirty="0"/>
              <a:t>less expensive - no extra administrative body to run, monitor, control, and report</a:t>
            </a:r>
          </a:p>
          <a:p>
            <a:r>
              <a:rPr lang="en-US" dirty="0"/>
              <a:t>in comfort zone of the stakeholders </a:t>
            </a:r>
          </a:p>
          <a:p>
            <a:r>
              <a:rPr lang="en-US" dirty="0"/>
              <a:t>Attractive especially for no direct mandate or complex mandate stakeholders </a:t>
            </a:r>
            <a:r>
              <a:rPr lang="en-US" dirty="0" smtClean="0"/>
              <a:t>(.UN</a:t>
            </a:r>
            <a:r>
              <a:rPr lang="en-US" dirty="0"/>
              <a:t>, IFAD…) and supports their </a:t>
            </a:r>
            <a:r>
              <a:rPr lang="en-US" dirty="0" smtClean="0"/>
              <a:t>engagement</a:t>
            </a:r>
          </a:p>
          <a:p>
            <a:r>
              <a:rPr lang="en-US" dirty="0" smtClean="0"/>
              <a:t>Examples: most of countries</a:t>
            </a:r>
            <a:endParaRPr lang="en-US" dirty="0"/>
          </a:p>
          <a:p>
            <a:endParaRPr lang="en-US" dirty="0"/>
          </a:p>
        </p:txBody>
      </p:sp>
    </p:spTree>
    <p:extLst>
      <p:ext uri="{BB962C8B-B14F-4D97-AF65-F5344CB8AC3E}">
        <p14:creationId xmlns:p14="http://schemas.microsoft.com/office/powerpoint/2010/main" val="1017071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 PPP Model</a:t>
            </a:r>
            <a:endParaRPr lang="en-US" dirty="0"/>
          </a:p>
        </p:txBody>
      </p:sp>
      <p:sp>
        <p:nvSpPr>
          <p:cNvPr id="3" name="Text Placeholder 2"/>
          <p:cNvSpPr>
            <a:spLocks noGrp="1"/>
          </p:cNvSpPr>
          <p:nvPr>
            <p:ph type="body" idx="1"/>
          </p:nvPr>
        </p:nvSpPr>
        <p:spPr/>
        <p:txBody>
          <a:bodyPr/>
          <a:lstStyle/>
          <a:p>
            <a:r>
              <a:rPr lang="en-US" dirty="0" smtClean="0"/>
              <a:t>Common Pool – PPP model</a:t>
            </a:r>
            <a:endParaRPr lang="en-US" dirty="0"/>
          </a:p>
        </p:txBody>
      </p:sp>
      <p:sp>
        <p:nvSpPr>
          <p:cNvPr id="4" name="Content Placeholder 3"/>
          <p:cNvSpPr>
            <a:spLocks noGrp="1"/>
          </p:cNvSpPr>
          <p:nvPr>
            <p:ph sz="half" idx="2"/>
          </p:nvPr>
        </p:nvSpPr>
        <p:spPr>
          <a:xfrm>
            <a:off x="601266" y="2287021"/>
            <a:ext cx="3868340" cy="3434414"/>
          </a:xfrm>
        </p:spPr>
        <p:txBody>
          <a:bodyPr>
            <a:normAutofit lnSpcReduction="10000"/>
          </a:bodyPr>
          <a:lstStyle/>
          <a:p>
            <a:pPr marL="0" indent="0">
              <a:buNone/>
            </a:pPr>
            <a:r>
              <a:rPr lang="en-US" b="1" dirty="0" smtClean="0"/>
              <a:t>Private-Public Partnership entity is created to:</a:t>
            </a:r>
          </a:p>
          <a:p>
            <a:r>
              <a:rPr lang="en-US" sz="1800" dirty="0"/>
              <a:t>Mobilize funds and expertise from all stakeholders</a:t>
            </a:r>
          </a:p>
          <a:p>
            <a:r>
              <a:rPr lang="en-US" sz="1800" dirty="0"/>
              <a:t>Administer and implement professionally NSFE </a:t>
            </a:r>
          </a:p>
          <a:p>
            <a:pPr marL="0" indent="0">
              <a:buNone/>
            </a:pPr>
            <a:endParaRPr lang="en-US" b="1" dirty="0" smtClean="0"/>
          </a:p>
          <a:p>
            <a:pPr marL="0" indent="0">
              <a:buNone/>
            </a:pPr>
            <a:r>
              <a:rPr lang="en-US" b="1" dirty="0" smtClean="0"/>
              <a:t>Government:</a:t>
            </a:r>
          </a:p>
          <a:p>
            <a:r>
              <a:rPr lang="en-US" sz="1800" dirty="0"/>
              <a:t>Board of stakeholders, high level</a:t>
            </a:r>
          </a:p>
          <a:p>
            <a:r>
              <a:rPr lang="en-US" sz="1800" dirty="0"/>
              <a:t>Executive office</a:t>
            </a:r>
          </a:p>
          <a:p>
            <a:pPr marL="0" indent="0">
              <a:buNone/>
            </a:pPr>
            <a:endParaRPr lang="en-US" dirty="0" smtClean="0"/>
          </a:p>
          <a:p>
            <a:endParaRPr lang="en-US" dirty="0"/>
          </a:p>
        </p:txBody>
      </p:sp>
      <p:sp>
        <p:nvSpPr>
          <p:cNvPr id="5" name="Text Placeholder 4"/>
          <p:cNvSpPr>
            <a:spLocks noGrp="1"/>
          </p:cNvSpPr>
          <p:nvPr>
            <p:ph type="body" sz="quarter" idx="3"/>
          </p:nvPr>
        </p:nvSpPr>
        <p:spPr/>
        <p:txBody>
          <a:bodyPr/>
          <a:lstStyle/>
          <a:p>
            <a:r>
              <a:rPr lang="en-US" dirty="0" err="1" smtClean="0"/>
              <a:t>Pros&amp;cons</a:t>
            </a:r>
            <a:endParaRPr lang="en-US" dirty="0"/>
          </a:p>
        </p:txBody>
      </p:sp>
      <p:sp>
        <p:nvSpPr>
          <p:cNvPr id="6" name="Content Placeholder 5"/>
          <p:cNvSpPr>
            <a:spLocks noGrp="1"/>
          </p:cNvSpPr>
          <p:nvPr>
            <p:ph sz="quarter" idx="4"/>
          </p:nvPr>
        </p:nvSpPr>
        <p:spPr>
          <a:xfrm>
            <a:off x="4572000" y="2287021"/>
            <a:ext cx="3887391" cy="3434414"/>
          </a:xfrm>
        </p:spPr>
        <p:txBody>
          <a:bodyPr>
            <a:normAutofit fontScale="77500" lnSpcReduction="20000"/>
          </a:bodyPr>
          <a:lstStyle/>
          <a:p>
            <a:pPr>
              <a:buFontTx/>
              <a:buChar char="-"/>
            </a:pPr>
            <a:r>
              <a:rPr lang="en-US" sz="1800" dirty="0"/>
              <a:t>Strong and sustainable focus </a:t>
            </a:r>
          </a:p>
          <a:p>
            <a:pPr>
              <a:buFontTx/>
              <a:buChar char="-"/>
            </a:pPr>
            <a:r>
              <a:rPr lang="en-US" sz="1800" dirty="0"/>
              <a:t>Long-term commitment of stakeholders</a:t>
            </a:r>
          </a:p>
          <a:p>
            <a:pPr>
              <a:buFontTx/>
              <a:buChar char="-"/>
            </a:pPr>
            <a:r>
              <a:rPr lang="en-US" sz="1800" dirty="0"/>
              <a:t>Public accountability</a:t>
            </a:r>
          </a:p>
          <a:p>
            <a:pPr>
              <a:buFontTx/>
              <a:buChar char="-"/>
            </a:pPr>
            <a:r>
              <a:rPr lang="en-US" sz="1800" dirty="0"/>
              <a:t>Experienced Management</a:t>
            </a:r>
          </a:p>
          <a:p>
            <a:pPr marL="0" indent="0">
              <a:buNone/>
            </a:pPr>
            <a:r>
              <a:rPr lang="en-US" sz="1800" dirty="0"/>
              <a:t>however</a:t>
            </a:r>
          </a:p>
          <a:p>
            <a:pPr>
              <a:buFontTx/>
              <a:buChar char="-"/>
            </a:pPr>
            <a:r>
              <a:rPr lang="en-US" sz="1800" dirty="0"/>
              <a:t>Higher administrative costs and challenging to create, may require legal Act</a:t>
            </a:r>
            <a:endParaRPr lang="en-US" sz="1800" b="1" dirty="0"/>
          </a:p>
          <a:p>
            <a:pPr marL="0" indent="0">
              <a:buNone/>
            </a:pPr>
            <a:r>
              <a:rPr lang="en-US" sz="1800" b="1" dirty="0"/>
              <a:t>Examples:</a:t>
            </a:r>
          </a:p>
          <a:p>
            <a:r>
              <a:rPr lang="en-US" sz="1800" b="1" dirty="0"/>
              <a:t>Morocco</a:t>
            </a:r>
            <a:r>
              <a:rPr lang="en-US" sz="1800" dirty="0"/>
              <a:t> </a:t>
            </a:r>
            <a:r>
              <a:rPr lang="en-US" sz="1800" dirty="0"/>
              <a:t>- </a:t>
            </a:r>
            <a:r>
              <a:rPr lang="fr-FR" sz="1500" dirty="0"/>
              <a:t>la Fondation Marocaine pour l’Education Financière (FMEF</a:t>
            </a:r>
            <a:r>
              <a:rPr lang="fr-FR" sz="1500" dirty="0"/>
              <a:t>), </a:t>
            </a:r>
            <a:r>
              <a:rPr lang="en-US" sz="1500" dirty="0">
                <a:hlinkClick r:id="rId2"/>
              </a:rPr>
              <a:t>http</a:t>
            </a:r>
            <a:r>
              <a:rPr lang="en-US" sz="1500" dirty="0">
                <a:hlinkClick r:id="rId2"/>
              </a:rPr>
              <a:t>://www.fmef.ma</a:t>
            </a:r>
            <a:r>
              <a:rPr lang="en-US" sz="1500" dirty="0">
                <a:hlinkClick r:id="rId2"/>
              </a:rPr>
              <a:t>/</a:t>
            </a:r>
            <a:r>
              <a:rPr lang="en-US" sz="1500" dirty="0"/>
              <a:t> </a:t>
            </a:r>
            <a:endParaRPr lang="en-US" sz="1500" dirty="0"/>
          </a:p>
          <a:p>
            <a:r>
              <a:rPr lang="en-US" sz="1800" b="1" dirty="0"/>
              <a:t>India</a:t>
            </a:r>
            <a:r>
              <a:rPr lang="en-US" sz="1800" dirty="0"/>
              <a:t> – </a:t>
            </a:r>
            <a:r>
              <a:rPr lang="en-US" sz="1500" dirty="0"/>
              <a:t>National Center for </a:t>
            </a:r>
            <a:r>
              <a:rPr lang="en-US" sz="1500" dirty="0"/>
              <a:t>Financial Education, </a:t>
            </a:r>
            <a:r>
              <a:rPr lang="en-US" sz="1500" dirty="0">
                <a:hlinkClick r:id="rId3"/>
              </a:rPr>
              <a:t>https://ncfeindia.org</a:t>
            </a:r>
            <a:r>
              <a:rPr lang="en-US" sz="1500" dirty="0">
                <a:hlinkClick r:id="rId3"/>
              </a:rPr>
              <a:t>/</a:t>
            </a:r>
            <a:endParaRPr lang="en-US" sz="1500" dirty="0"/>
          </a:p>
          <a:p>
            <a:r>
              <a:rPr lang="en-US" sz="1500" b="1" dirty="0"/>
              <a:t>South Africa </a:t>
            </a:r>
            <a:r>
              <a:rPr lang="en-US" sz="1500" dirty="0"/>
              <a:t>- </a:t>
            </a:r>
            <a:r>
              <a:rPr lang="en-US" sz="1500" dirty="0"/>
              <a:t>Financial Services Consumer Education Foundation (FSCEF), </a:t>
            </a:r>
            <a:r>
              <a:rPr lang="en-US" sz="1500" dirty="0">
                <a:hlinkClick r:id="rId4"/>
              </a:rPr>
              <a:t>https://</a:t>
            </a:r>
            <a:r>
              <a:rPr lang="en-US" sz="1500" dirty="0">
                <a:hlinkClick r:id="rId4"/>
              </a:rPr>
              <a:t>www.mylifemymoney.co.za/FCSE/Pages/default.aspx</a:t>
            </a:r>
            <a:r>
              <a:rPr lang="en-US" sz="1500" dirty="0"/>
              <a:t> </a:t>
            </a:r>
            <a:endParaRPr lang="en-US" sz="1800" dirty="0"/>
          </a:p>
          <a:p>
            <a:endParaRPr lang="en-US" dirty="0"/>
          </a:p>
        </p:txBody>
      </p:sp>
    </p:spTree>
    <p:extLst>
      <p:ext uri="{BB962C8B-B14F-4D97-AF65-F5344CB8AC3E}">
        <p14:creationId xmlns:p14="http://schemas.microsoft.com/office/powerpoint/2010/main" val="86964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 Obligatory contributions</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normAutofit/>
          </a:bodyPr>
          <a:lstStyle/>
          <a:p>
            <a:r>
              <a:rPr lang="en-US" dirty="0" smtClean="0"/>
              <a:t>By </a:t>
            </a:r>
            <a:r>
              <a:rPr lang="en-US" dirty="0"/>
              <a:t>power of Law </a:t>
            </a:r>
            <a:r>
              <a:rPr lang="en-US" dirty="0" smtClean="0"/>
              <a:t>FIs </a:t>
            </a:r>
            <a:r>
              <a:rPr lang="en-US" dirty="0"/>
              <a:t>are required to </a:t>
            </a:r>
            <a:r>
              <a:rPr lang="en-US" dirty="0" smtClean="0"/>
              <a:t>contribute special amount (percentage of Assets) towards and implement financial education programs</a:t>
            </a:r>
          </a:p>
          <a:p>
            <a:endParaRPr lang="en-US" dirty="0" smtClean="0"/>
          </a:p>
          <a:p>
            <a:r>
              <a:rPr lang="en-US" dirty="0" smtClean="0"/>
              <a:t>No marketing, sales of products</a:t>
            </a:r>
            <a:endParaRPr lang="en-US" dirty="0"/>
          </a:p>
          <a:p>
            <a:pPr marL="0" indent="0">
              <a:buNone/>
            </a:pPr>
            <a:endParaRPr lang="en-US" dirty="0"/>
          </a:p>
          <a:p>
            <a:endParaRPr lang="en-US" dirty="0"/>
          </a:p>
        </p:txBody>
      </p:sp>
      <p:sp>
        <p:nvSpPr>
          <p:cNvPr id="5" name="Text Placeholder 4"/>
          <p:cNvSpPr>
            <a:spLocks noGrp="1"/>
          </p:cNvSpPr>
          <p:nvPr>
            <p:ph type="body" sz="quarter" idx="3"/>
          </p:nvPr>
        </p:nvSpPr>
        <p:spPr/>
        <p:txBody>
          <a:bodyPr/>
          <a:lstStyle/>
          <a:p>
            <a:r>
              <a:rPr lang="en-US" dirty="0" err="1" smtClean="0"/>
              <a:t>Pros&amp;cons</a:t>
            </a:r>
            <a:endParaRPr lang="en-US" dirty="0"/>
          </a:p>
        </p:txBody>
      </p:sp>
      <p:sp>
        <p:nvSpPr>
          <p:cNvPr id="6" name="Content Placeholder 5"/>
          <p:cNvSpPr>
            <a:spLocks noGrp="1"/>
          </p:cNvSpPr>
          <p:nvPr>
            <p:ph sz="quarter" idx="4"/>
          </p:nvPr>
        </p:nvSpPr>
        <p:spPr/>
        <p:txBody>
          <a:bodyPr>
            <a:normAutofit/>
          </a:bodyPr>
          <a:lstStyle/>
          <a:p>
            <a:pPr>
              <a:buFontTx/>
              <a:buChar char="-"/>
            </a:pPr>
            <a:r>
              <a:rPr lang="en-US" sz="1800" dirty="0"/>
              <a:t>Involvement of FIs which is difficult</a:t>
            </a:r>
          </a:p>
          <a:p>
            <a:pPr>
              <a:buFontTx/>
              <a:buChar char="-"/>
            </a:pPr>
            <a:r>
              <a:rPr lang="en-US" sz="1800" dirty="0"/>
              <a:t>Controlling the effectiveness and marketing is difficult and costly</a:t>
            </a:r>
          </a:p>
          <a:p>
            <a:pPr>
              <a:buFontTx/>
              <a:buChar char="-"/>
            </a:pPr>
            <a:r>
              <a:rPr lang="en-US" sz="1800" dirty="0"/>
              <a:t>Still need for coordination of </a:t>
            </a:r>
            <a:r>
              <a:rPr lang="en-US" sz="1800" dirty="0" err="1"/>
              <a:t>Fis</a:t>
            </a:r>
            <a:r>
              <a:rPr lang="en-US" sz="1800" dirty="0"/>
              <a:t> and other stakeholders of NSFE</a:t>
            </a:r>
          </a:p>
          <a:p>
            <a:pPr>
              <a:buFontTx/>
              <a:buChar char="-"/>
            </a:pPr>
            <a:r>
              <a:rPr lang="en-US" sz="1800" dirty="0"/>
              <a:t>May be a good addition to </a:t>
            </a:r>
            <a:r>
              <a:rPr lang="en-US" sz="1800"/>
              <a:t>PPP Model.</a:t>
            </a:r>
            <a:endParaRPr lang="en-US" sz="1800" dirty="0"/>
          </a:p>
          <a:p>
            <a:pPr marL="0" indent="0">
              <a:buNone/>
            </a:pPr>
            <a:endParaRPr lang="en-US" sz="1800" b="1" dirty="0"/>
          </a:p>
        </p:txBody>
      </p:sp>
    </p:spTree>
    <p:extLst>
      <p:ext uri="{BB962C8B-B14F-4D97-AF65-F5344CB8AC3E}">
        <p14:creationId xmlns:p14="http://schemas.microsoft.com/office/powerpoint/2010/main" val="258390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pPr algn="r"/>
            <a:r>
              <a:rPr lang="en-US" sz="4000" dirty="0" smtClean="0"/>
              <a:t>FE Program Implementation Models</a:t>
            </a:r>
            <a:endParaRPr lang="en-US"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24522505"/>
              </p:ext>
            </p:extLst>
          </p:nvPr>
        </p:nvGraphicFramePr>
        <p:xfrm>
          <a:off x="628650" y="1828800"/>
          <a:ext cx="78867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134989632"/>
              </p:ext>
            </p:extLst>
          </p:nvPr>
        </p:nvGraphicFramePr>
        <p:xfrm>
          <a:off x="400050" y="5562600"/>
          <a:ext cx="8439150" cy="6857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5391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PPP is different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1232288"/>
              </p:ext>
            </p:extLst>
          </p:nvPr>
        </p:nvGraphicFramePr>
        <p:xfrm>
          <a:off x="1066800" y="1737518"/>
          <a:ext cx="7772400" cy="76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0" y="2819400"/>
            <a:ext cx="9067800" cy="2897192"/>
          </a:xfrm>
          <a:prstGeom prst="rect">
            <a:avLst/>
          </a:prstGeom>
        </p:spPr>
      </p:pic>
      <p:sp>
        <p:nvSpPr>
          <p:cNvPr id="8" name="Right Arrow 7"/>
          <p:cNvSpPr/>
          <p:nvPr/>
        </p:nvSpPr>
        <p:spPr>
          <a:xfrm>
            <a:off x="990600" y="5867400"/>
            <a:ext cx="7924800" cy="838200"/>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Increasing involvement of private sector</a:t>
            </a:r>
            <a:endParaRPr lang="en-US" dirty="0"/>
          </a:p>
        </p:txBody>
      </p:sp>
    </p:spTree>
    <p:extLst>
      <p:ext uri="{BB962C8B-B14F-4D97-AF65-F5344CB8AC3E}">
        <p14:creationId xmlns:p14="http://schemas.microsoft.com/office/powerpoint/2010/main" val="164815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PPP</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solidFill>
                  <a:schemeClr val="accent2"/>
                </a:solidFill>
              </a:rPr>
              <a:t>A public–private partnership (PPP) is a cooperative arrangement between two or more public and private sectors, typically of a long-term nature. </a:t>
            </a:r>
          </a:p>
          <a:p>
            <a:r>
              <a:rPr lang="en-US" dirty="0" smtClean="0"/>
              <a:t>PPP increases </a:t>
            </a:r>
            <a:r>
              <a:rPr lang="en-US" dirty="0"/>
              <a:t>Private Sector Involvement in delivery of </a:t>
            </a:r>
            <a:r>
              <a:rPr lang="en-US" dirty="0" err="1"/>
              <a:t>Govt</a:t>
            </a:r>
            <a:r>
              <a:rPr lang="en-US" dirty="0"/>
              <a:t> services</a:t>
            </a:r>
            <a:endParaRPr lang="en-US" dirty="0" smtClean="0"/>
          </a:p>
          <a:p>
            <a:r>
              <a:rPr lang="en-US" dirty="0" smtClean="0"/>
              <a:t>PPP is NOT procurement of an assets</a:t>
            </a:r>
          </a:p>
          <a:p>
            <a:r>
              <a:rPr lang="en-US" dirty="0" smtClean="0"/>
              <a:t>Trend is increasing across the globe making greater use of various PPP arrangements </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314633655"/>
              </p:ext>
            </p:extLst>
          </p:nvPr>
        </p:nvGraphicFramePr>
        <p:xfrm>
          <a:off x="4443412" y="2162176"/>
          <a:ext cx="4071938" cy="3327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9330150">
            <a:off x="5529263" y="3410121"/>
            <a:ext cx="1724025" cy="646331"/>
          </a:xfrm>
          <a:prstGeom prst="rect">
            <a:avLst/>
          </a:prstGeom>
          <a:noFill/>
        </p:spPr>
        <p:txBody>
          <a:bodyPr wrap="square" rtlCol="0">
            <a:spAutoFit/>
          </a:bodyPr>
          <a:lstStyle/>
          <a:p>
            <a:pPr algn="ctr"/>
            <a:r>
              <a:rPr lang="en-US" b="1" dirty="0" smtClean="0">
                <a:solidFill>
                  <a:schemeClr val="accent2"/>
                </a:solidFill>
              </a:rPr>
              <a:t>Common </a:t>
            </a:r>
          </a:p>
          <a:p>
            <a:pPr algn="ctr"/>
            <a:r>
              <a:rPr lang="en-US" b="1" dirty="0" smtClean="0">
                <a:solidFill>
                  <a:schemeClr val="accent2"/>
                </a:solidFill>
              </a:rPr>
              <a:t>interest</a:t>
            </a:r>
            <a:endParaRPr lang="en-US" b="1" dirty="0">
              <a:solidFill>
                <a:schemeClr val="accent2"/>
              </a:solidFill>
            </a:endParaRPr>
          </a:p>
        </p:txBody>
      </p:sp>
      <p:sp>
        <p:nvSpPr>
          <p:cNvPr id="10" name="Oval 9"/>
          <p:cNvSpPr/>
          <p:nvPr/>
        </p:nvSpPr>
        <p:spPr>
          <a:xfrm>
            <a:off x="7115175" y="1564481"/>
            <a:ext cx="1641634" cy="1654493"/>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smtClean="0"/>
              <a:t>Development Agencies</a:t>
            </a:r>
            <a:endParaRPr lang="en-US" dirty="0"/>
          </a:p>
        </p:txBody>
      </p:sp>
    </p:spTree>
    <p:extLst>
      <p:ext uri="{BB962C8B-B14F-4D97-AF65-F5344CB8AC3E}">
        <p14:creationId xmlns:p14="http://schemas.microsoft.com/office/powerpoint/2010/main" val="61685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3123</Words>
  <Application>Microsoft Office PowerPoint</Application>
  <PresentationFormat>On-screen Show (4:3)</PresentationFormat>
  <Paragraphs>402</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MS PGothic</vt:lpstr>
      <vt:lpstr>MS PGothic</vt:lpstr>
      <vt:lpstr>Arial</vt:lpstr>
      <vt:lpstr>Calibri</vt:lpstr>
      <vt:lpstr>Wingdings</vt:lpstr>
      <vt:lpstr>Office Theme</vt:lpstr>
      <vt:lpstr>PRIVATE PUBLIC PARTNERSHIP IN FINANCIAL LITERACY</vt:lpstr>
      <vt:lpstr>Overview</vt:lpstr>
      <vt:lpstr>FUNDING </vt:lpstr>
      <vt:lpstr>FUNDING  - Natural Spring Model</vt:lpstr>
      <vt:lpstr>FUNDING – PPP Model</vt:lpstr>
      <vt:lpstr>FUNDING – Obligatory contributions</vt:lpstr>
      <vt:lpstr>FE Program Implementation Models</vt:lpstr>
      <vt:lpstr>How PPP is different</vt:lpstr>
      <vt:lpstr>Defining PPP</vt:lpstr>
      <vt:lpstr>Defining PPP – social economy</vt:lpstr>
      <vt:lpstr>Why public go for PPP</vt:lpstr>
      <vt:lpstr>Possible Risks</vt:lpstr>
      <vt:lpstr>Frameworks for PPP</vt:lpstr>
      <vt:lpstr>Preconditions for PPP</vt:lpstr>
      <vt:lpstr>Criteria- how to choose?</vt:lpstr>
      <vt:lpstr>Process of Making PPP</vt:lpstr>
      <vt:lpstr>Who can be potential partners for financial education</vt:lpstr>
      <vt:lpstr>FUNDING – PPP Model</vt:lpstr>
      <vt:lpstr>Examples of PPP</vt:lpstr>
      <vt:lpstr>Morocco</vt:lpstr>
      <vt:lpstr>India</vt:lpstr>
      <vt:lpstr>South Africa</vt:lpstr>
      <vt:lpstr>FEPPP - USA</vt:lpstr>
      <vt:lpstr>DIALOGUE WITH DEVELOPMENT PARTNERS - Armenia</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farai</dc:creator>
  <cp:lastModifiedBy>Armenuhi Mkrtchyan</cp:lastModifiedBy>
  <cp:revision>27</cp:revision>
  <dcterms:created xsi:type="dcterms:W3CDTF">2014-01-22T10:06:30Z</dcterms:created>
  <dcterms:modified xsi:type="dcterms:W3CDTF">2018-08-05T07:38:25Z</dcterms:modified>
</cp:coreProperties>
</file>