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70" r:id="rId3"/>
    <p:sldId id="465" r:id="rId4"/>
    <p:sldId id="364" r:id="rId5"/>
    <p:sldId id="361" r:id="rId6"/>
    <p:sldId id="469" r:id="rId7"/>
    <p:sldId id="373" r:id="rId8"/>
    <p:sldId id="385" r:id="rId9"/>
    <p:sldId id="468" r:id="rId10"/>
    <p:sldId id="383" r:id="rId11"/>
    <p:sldId id="384" r:id="rId12"/>
    <p:sldId id="258" r:id="rId13"/>
    <p:sldId id="262" r:id="rId14"/>
    <p:sldId id="295" r:id="rId15"/>
    <p:sldId id="261" r:id="rId16"/>
    <p:sldId id="311" r:id="rId17"/>
    <p:sldId id="371" r:id="rId18"/>
    <p:sldId id="284" r:id="rId19"/>
    <p:sldId id="291" r:id="rId20"/>
    <p:sldId id="292" r:id="rId21"/>
    <p:sldId id="293" r:id="rId22"/>
    <p:sldId id="531" r:id="rId23"/>
    <p:sldId id="310" r:id="rId24"/>
    <p:sldId id="290" r:id="rId25"/>
    <p:sldId id="289" r:id="rId26"/>
    <p:sldId id="478" r:id="rId27"/>
    <p:sldId id="480" r:id="rId28"/>
    <p:sldId id="481" r:id="rId29"/>
    <p:sldId id="482" r:id="rId30"/>
    <p:sldId id="483" r:id="rId31"/>
    <p:sldId id="484" r:id="rId32"/>
    <p:sldId id="500" r:id="rId33"/>
    <p:sldId id="501" r:id="rId34"/>
    <p:sldId id="502" r:id="rId35"/>
    <p:sldId id="503" r:id="rId36"/>
    <p:sldId id="504" r:id="rId37"/>
    <p:sldId id="507" r:id="rId38"/>
    <p:sldId id="508" r:id="rId39"/>
    <p:sldId id="509" r:id="rId40"/>
    <p:sldId id="510" r:id="rId41"/>
    <p:sldId id="511" r:id="rId42"/>
    <p:sldId id="512" r:id="rId43"/>
    <p:sldId id="513" r:id="rId44"/>
    <p:sldId id="514" r:id="rId45"/>
    <p:sldId id="515" r:id="rId46"/>
    <p:sldId id="516" r:id="rId47"/>
    <p:sldId id="517" r:id="rId48"/>
    <p:sldId id="299" r:id="rId49"/>
    <p:sldId id="532"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7533F6-05C9-41DD-9B10-62359C899DFB}">
          <p14:sldIdLst>
            <p14:sldId id="256"/>
            <p14:sldId id="370"/>
          </p14:sldIdLst>
        </p14:section>
        <p14:section name="FCP framework" id="{41EA1D39-EE0D-4CB2-8834-63ED8A27155D}">
          <p14:sldIdLst>
            <p14:sldId id="465"/>
            <p14:sldId id="364"/>
            <p14:sldId id="361"/>
            <p14:sldId id="469"/>
            <p14:sldId id="373"/>
            <p14:sldId id="385"/>
            <p14:sldId id="468"/>
            <p14:sldId id="383"/>
            <p14:sldId id="384"/>
            <p14:sldId id="258"/>
            <p14:sldId id="262"/>
            <p14:sldId id="295"/>
            <p14:sldId id="261"/>
          </p14:sldIdLst>
        </p14:section>
        <p14:section name="Prudential vs MC" id="{A290874F-6A75-43D3-8B29-1D0F30083F0F}">
          <p14:sldIdLst>
            <p14:sldId id="311"/>
            <p14:sldId id="371"/>
            <p14:sldId id="284"/>
            <p14:sldId id="291"/>
            <p14:sldId id="292"/>
            <p14:sldId id="293"/>
            <p14:sldId id="531"/>
          </p14:sldIdLst>
        </p14:section>
        <p14:section name="balancing policies" id="{42EFD05F-335B-4341-AA37-F5CFDD81EF8B}">
          <p14:sldIdLst>
            <p14:sldId id="310"/>
            <p14:sldId id="290"/>
            <p14:sldId id="289"/>
          </p14:sldIdLst>
        </p14:section>
        <p14:section name="rbs" id="{007895DA-71C5-4CF9-8ECF-A428AB34691D}">
          <p14:sldIdLst>
            <p14:sldId id="478"/>
            <p14:sldId id="480"/>
            <p14:sldId id="481"/>
            <p14:sldId id="482"/>
            <p14:sldId id="483"/>
            <p14:sldId id="484"/>
            <p14:sldId id="500"/>
            <p14:sldId id="501"/>
            <p14:sldId id="502"/>
            <p14:sldId id="503"/>
            <p14:sldId id="504"/>
            <p14:sldId id="507"/>
            <p14:sldId id="508"/>
            <p14:sldId id="509"/>
            <p14:sldId id="510"/>
            <p14:sldId id="511"/>
            <p14:sldId id="512"/>
            <p14:sldId id="513"/>
            <p14:sldId id="514"/>
            <p14:sldId id="515"/>
            <p14:sldId id="516"/>
            <p14:sldId id="517"/>
          </p14:sldIdLst>
        </p14:section>
        <p14:section name="Untitled Section" id="{77C856BF-E613-492F-8D4D-6859614DEC40}">
          <p14:sldIdLst>
            <p14:sldId id="299"/>
          </p14:sldIdLst>
        </p14:section>
        <p14:section name="Extras" id="{6740E2CD-E7A2-4284-8241-FEA27B5A8B90}">
          <p14:sldIdLst>
            <p14:sldId id="532"/>
            <p14:sldId id="519"/>
            <p14:sldId id="520"/>
            <p14:sldId id="521"/>
            <p14:sldId id="522"/>
            <p14:sldId id="523"/>
            <p14:sldId id="524"/>
            <p14:sldId id="525"/>
            <p14:sldId id="526"/>
            <p14:sldId id="527"/>
            <p14:sldId id="528"/>
            <p14:sldId id="529"/>
            <p14:sldId id="5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is  Kerry" initials="E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0" autoAdjust="0"/>
    <p:restoredTop sz="65604" autoAdjust="0"/>
  </p:normalViewPr>
  <p:slideViewPr>
    <p:cSldViewPr snapToGrid="0">
      <p:cViewPr varScale="1">
        <p:scale>
          <a:sx n="44" d="100"/>
          <a:sy n="44" d="100"/>
        </p:scale>
        <p:origin x="119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pn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g"/><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png"/><Relationship Id="rId4"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g"/><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DFED2-581B-48F8-BE6D-2E8A46B84FAB}"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34BBFCBB-8199-4BBC-BD0F-F6DA9073834A}">
      <dgm:prSet phldrT="[Text]" custT="1"/>
      <dgm:spPr/>
      <dgm:t>
        <a:bodyPr/>
        <a:lstStyle/>
        <a:p>
          <a:r>
            <a:rPr lang="en-US" sz="2400" b="1" dirty="0" smtClean="0"/>
            <a:t>Financial Consumer Protection </a:t>
          </a:r>
          <a:endParaRPr lang="en-US" sz="2400" b="1" dirty="0"/>
        </a:p>
      </dgm:t>
    </dgm:pt>
    <dgm:pt modelId="{7108AC97-8217-4A58-8B61-38005210D96B}" type="parTrans" cxnId="{99FCE4EA-D07F-4895-9974-88A3B1DDACAB}">
      <dgm:prSet/>
      <dgm:spPr/>
      <dgm:t>
        <a:bodyPr/>
        <a:lstStyle/>
        <a:p>
          <a:endParaRPr lang="en-US" sz="2800" b="1"/>
        </a:p>
      </dgm:t>
    </dgm:pt>
    <dgm:pt modelId="{2ACE37C7-17BC-4445-AA22-F715960EEDB1}" type="sibTrans" cxnId="{99FCE4EA-D07F-4895-9974-88A3B1DDACAB}">
      <dgm:prSet/>
      <dgm:spPr/>
      <dgm:t>
        <a:bodyPr/>
        <a:lstStyle/>
        <a:p>
          <a:endParaRPr lang="en-US" sz="2800" b="1"/>
        </a:p>
      </dgm:t>
    </dgm:pt>
    <dgm:pt modelId="{BAF73046-0C1C-473C-86AD-A7E178970A99}">
      <dgm:prSet phldrT="[Text]" custT="1"/>
      <dgm:spPr/>
      <dgm:t>
        <a:bodyPr/>
        <a:lstStyle/>
        <a:p>
          <a:r>
            <a:rPr lang="en-US" sz="2400" b="1" dirty="0" smtClean="0"/>
            <a:t>Market Conduct </a:t>
          </a:r>
          <a:endParaRPr lang="en-US" sz="2400" b="1" dirty="0"/>
        </a:p>
      </dgm:t>
    </dgm:pt>
    <dgm:pt modelId="{48711CF6-C820-4203-8EF1-B57BA44372FF}" type="parTrans" cxnId="{D89F0B45-F1B7-4C4F-8A19-3BB024CA6C27}">
      <dgm:prSet/>
      <dgm:spPr/>
      <dgm:t>
        <a:bodyPr/>
        <a:lstStyle/>
        <a:p>
          <a:endParaRPr lang="en-US" sz="2800" b="1"/>
        </a:p>
      </dgm:t>
    </dgm:pt>
    <dgm:pt modelId="{7A15F20D-CC1B-4BBC-8155-5155793072FA}" type="sibTrans" cxnId="{D89F0B45-F1B7-4C4F-8A19-3BB024CA6C27}">
      <dgm:prSet/>
      <dgm:spPr/>
      <dgm:t>
        <a:bodyPr/>
        <a:lstStyle/>
        <a:p>
          <a:endParaRPr lang="en-US" sz="2800" b="1"/>
        </a:p>
      </dgm:t>
    </dgm:pt>
    <dgm:pt modelId="{5DC590FF-F203-4FFF-9B13-6D6682C1DEA2}">
      <dgm:prSet phldrT="[Text]" custT="1"/>
      <dgm:spPr/>
      <dgm:t>
        <a:bodyPr/>
        <a:lstStyle/>
        <a:p>
          <a:r>
            <a:rPr lang="en-US" sz="2400" b="1" dirty="0" smtClean="0"/>
            <a:t>Risk Based Supervision</a:t>
          </a:r>
          <a:endParaRPr lang="en-US" sz="2400" b="1" dirty="0"/>
        </a:p>
      </dgm:t>
    </dgm:pt>
    <dgm:pt modelId="{45ED7714-F68F-4640-9E78-1F4DA1D755CD}" type="parTrans" cxnId="{542EB291-60D4-4392-975D-15DAE970CEB0}">
      <dgm:prSet/>
      <dgm:spPr/>
      <dgm:t>
        <a:bodyPr/>
        <a:lstStyle/>
        <a:p>
          <a:endParaRPr lang="en-US" sz="2800" b="1"/>
        </a:p>
      </dgm:t>
    </dgm:pt>
    <dgm:pt modelId="{4D28C9E9-E962-4648-B943-8C58480B809F}" type="sibTrans" cxnId="{542EB291-60D4-4392-975D-15DAE970CEB0}">
      <dgm:prSet/>
      <dgm:spPr/>
      <dgm:t>
        <a:bodyPr/>
        <a:lstStyle/>
        <a:p>
          <a:endParaRPr lang="en-US" sz="2800" b="1"/>
        </a:p>
      </dgm:t>
    </dgm:pt>
    <dgm:pt modelId="{128562C7-4FE7-4738-B73C-E5AA960CC8CE}">
      <dgm:prSet phldrT="[Text]" custT="1"/>
      <dgm:spPr/>
      <dgm:t>
        <a:bodyPr/>
        <a:lstStyle/>
        <a:p>
          <a:r>
            <a:rPr lang="en-US" sz="2400" b="1" dirty="0" smtClean="0"/>
            <a:t>Market Conduct vs Prudential supervision</a:t>
          </a:r>
          <a:endParaRPr lang="en-US" sz="2400" b="1" dirty="0"/>
        </a:p>
      </dgm:t>
    </dgm:pt>
    <dgm:pt modelId="{067B4EDB-3069-4F27-B595-BC96BC4B54C9}" type="parTrans" cxnId="{82CCFFCD-350B-43BE-BE62-3A34A70AFBC5}">
      <dgm:prSet/>
      <dgm:spPr/>
      <dgm:t>
        <a:bodyPr/>
        <a:lstStyle/>
        <a:p>
          <a:endParaRPr lang="en-US" sz="2000"/>
        </a:p>
      </dgm:t>
    </dgm:pt>
    <dgm:pt modelId="{977F6836-395B-471C-B918-6741445304BE}" type="sibTrans" cxnId="{82CCFFCD-350B-43BE-BE62-3A34A70AFBC5}">
      <dgm:prSet/>
      <dgm:spPr/>
      <dgm:t>
        <a:bodyPr/>
        <a:lstStyle/>
        <a:p>
          <a:endParaRPr lang="en-US" sz="2000"/>
        </a:p>
      </dgm:t>
    </dgm:pt>
    <dgm:pt modelId="{BEC578AC-588B-4B19-8D40-80718AB1B692}" type="pres">
      <dgm:prSet presAssocID="{C17DFED2-581B-48F8-BE6D-2E8A46B84FAB}" presName="Name0" presStyleCnt="0">
        <dgm:presLayoutVars>
          <dgm:chMax val="7"/>
          <dgm:chPref val="7"/>
          <dgm:dir/>
        </dgm:presLayoutVars>
      </dgm:prSet>
      <dgm:spPr/>
      <dgm:t>
        <a:bodyPr/>
        <a:lstStyle/>
        <a:p>
          <a:endParaRPr lang="en-US"/>
        </a:p>
      </dgm:t>
    </dgm:pt>
    <dgm:pt modelId="{F536CB72-83DB-49A0-8DCB-431638E4FD79}" type="pres">
      <dgm:prSet presAssocID="{C17DFED2-581B-48F8-BE6D-2E8A46B84FAB}" presName="Name1" presStyleCnt="0"/>
      <dgm:spPr/>
    </dgm:pt>
    <dgm:pt modelId="{9AFAAF60-1AC0-4BAD-9BEC-32359B7DA0F1}" type="pres">
      <dgm:prSet presAssocID="{C17DFED2-581B-48F8-BE6D-2E8A46B84FAB}" presName="cycle" presStyleCnt="0"/>
      <dgm:spPr/>
    </dgm:pt>
    <dgm:pt modelId="{BA5D1C2A-0FA2-4AD8-8A73-ABF0E506D4EE}" type="pres">
      <dgm:prSet presAssocID="{C17DFED2-581B-48F8-BE6D-2E8A46B84FAB}" presName="srcNode" presStyleLbl="node1" presStyleIdx="0" presStyleCnt="4"/>
      <dgm:spPr/>
    </dgm:pt>
    <dgm:pt modelId="{32AAC9B0-3C32-4435-8A60-BFDA3FA8B158}" type="pres">
      <dgm:prSet presAssocID="{C17DFED2-581B-48F8-BE6D-2E8A46B84FAB}" presName="conn" presStyleLbl="parChTrans1D2" presStyleIdx="0" presStyleCnt="1"/>
      <dgm:spPr/>
      <dgm:t>
        <a:bodyPr/>
        <a:lstStyle/>
        <a:p>
          <a:endParaRPr lang="en-US"/>
        </a:p>
      </dgm:t>
    </dgm:pt>
    <dgm:pt modelId="{5C95F66F-EA97-4E3F-BF54-D0ECFED571D7}" type="pres">
      <dgm:prSet presAssocID="{C17DFED2-581B-48F8-BE6D-2E8A46B84FAB}" presName="extraNode" presStyleLbl="node1" presStyleIdx="0" presStyleCnt="4"/>
      <dgm:spPr/>
    </dgm:pt>
    <dgm:pt modelId="{FC957732-2FE7-4198-A22D-898CBA84AF8B}" type="pres">
      <dgm:prSet presAssocID="{C17DFED2-581B-48F8-BE6D-2E8A46B84FAB}" presName="dstNode" presStyleLbl="node1" presStyleIdx="0" presStyleCnt="4"/>
      <dgm:spPr/>
    </dgm:pt>
    <dgm:pt modelId="{C321202F-CA93-4B4A-A531-F7BF3642B05F}" type="pres">
      <dgm:prSet presAssocID="{34BBFCBB-8199-4BBC-BD0F-F6DA9073834A}" presName="text_1" presStyleLbl="node1" presStyleIdx="0" presStyleCnt="4">
        <dgm:presLayoutVars>
          <dgm:bulletEnabled val="1"/>
        </dgm:presLayoutVars>
      </dgm:prSet>
      <dgm:spPr/>
      <dgm:t>
        <a:bodyPr/>
        <a:lstStyle/>
        <a:p>
          <a:endParaRPr lang="en-US"/>
        </a:p>
      </dgm:t>
    </dgm:pt>
    <dgm:pt modelId="{038EB4E4-B6ED-4CEF-9757-EF77E88E3446}" type="pres">
      <dgm:prSet presAssocID="{34BBFCBB-8199-4BBC-BD0F-F6DA9073834A}" presName="accent_1" presStyleCnt="0"/>
      <dgm:spPr/>
    </dgm:pt>
    <dgm:pt modelId="{24799357-AB85-4CD0-A3C9-971089EFD168}" type="pres">
      <dgm:prSet presAssocID="{34BBFCBB-8199-4BBC-BD0F-F6DA9073834A}" presName="accentRepeatNode" presStyleLbl="solidFgAcc1" presStyleIdx="0" presStyleCnt="4"/>
      <dgm:spPr/>
    </dgm:pt>
    <dgm:pt modelId="{BA459C65-9429-4D5F-AE14-CC482061F1B8}" type="pres">
      <dgm:prSet presAssocID="{BAF73046-0C1C-473C-86AD-A7E178970A99}" presName="text_2" presStyleLbl="node1" presStyleIdx="1" presStyleCnt="4">
        <dgm:presLayoutVars>
          <dgm:bulletEnabled val="1"/>
        </dgm:presLayoutVars>
      </dgm:prSet>
      <dgm:spPr/>
      <dgm:t>
        <a:bodyPr/>
        <a:lstStyle/>
        <a:p>
          <a:endParaRPr lang="en-US"/>
        </a:p>
      </dgm:t>
    </dgm:pt>
    <dgm:pt modelId="{E4F6304C-BCB0-495D-8066-BD6722879120}" type="pres">
      <dgm:prSet presAssocID="{BAF73046-0C1C-473C-86AD-A7E178970A99}" presName="accent_2" presStyleCnt="0"/>
      <dgm:spPr/>
    </dgm:pt>
    <dgm:pt modelId="{BB501055-FAFA-4A24-90B6-CA002AD1EF06}" type="pres">
      <dgm:prSet presAssocID="{BAF73046-0C1C-473C-86AD-A7E178970A99}" presName="accentRepeatNode" presStyleLbl="solidFgAcc1" presStyleIdx="1" presStyleCnt="4"/>
      <dgm:spPr/>
    </dgm:pt>
    <dgm:pt modelId="{547BE065-A3C8-4080-ACAC-5E0A8FD4CA76}" type="pres">
      <dgm:prSet presAssocID="{128562C7-4FE7-4738-B73C-E5AA960CC8CE}" presName="text_3" presStyleLbl="node1" presStyleIdx="2" presStyleCnt="4">
        <dgm:presLayoutVars>
          <dgm:bulletEnabled val="1"/>
        </dgm:presLayoutVars>
      </dgm:prSet>
      <dgm:spPr/>
      <dgm:t>
        <a:bodyPr/>
        <a:lstStyle/>
        <a:p>
          <a:endParaRPr lang="en-US"/>
        </a:p>
      </dgm:t>
    </dgm:pt>
    <dgm:pt modelId="{27B201E1-A8E5-4CE3-BEF6-4014631548B8}" type="pres">
      <dgm:prSet presAssocID="{128562C7-4FE7-4738-B73C-E5AA960CC8CE}" presName="accent_3" presStyleCnt="0"/>
      <dgm:spPr/>
    </dgm:pt>
    <dgm:pt modelId="{FE507FE8-9747-41F7-A19D-5ACFD989732D}" type="pres">
      <dgm:prSet presAssocID="{128562C7-4FE7-4738-B73C-E5AA960CC8CE}" presName="accentRepeatNode" presStyleLbl="solidFgAcc1" presStyleIdx="2" presStyleCnt="4"/>
      <dgm:spPr/>
    </dgm:pt>
    <dgm:pt modelId="{B985A725-17FE-402B-93BA-2564C18C0E5A}" type="pres">
      <dgm:prSet presAssocID="{5DC590FF-F203-4FFF-9B13-6D6682C1DEA2}" presName="text_4" presStyleLbl="node1" presStyleIdx="3" presStyleCnt="4">
        <dgm:presLayoutVars>
          <dgm:bulletEnabled val="1"/>
        </dgm:presLayoutVars>
      </dgm:prSet>
      <dgm:spPr/>
      <dgm:t>
        <a:bodyPr/>
        <a:lstStyle/>
        <a:p>
          <a:endParaRPr lang="en-US"/>
        </a:p>
      </dgm:t>
    </dgm:pt>
    <dgm:pt modelId="{9E095637-D605-4D7B-9563-DD162FFC22E9}" type="pres">
      <dgm:prSet presAssocID="{5DC590FF-F203-4FFF-9B13-6D6682C1DEA2}" presName="accent_4" presStyleCnt="0"/>
      <dgm:spPr/>
    </dgm:pt>
    <dgm:pt modelId="{697B27FC-1F13-46CB-9C45-32A3C1C17609}" type="pres">
      <dgm:prSet presAssocID="{5DC590FF-F203-4FFF-9B13-6D6682C1DEA2}" presName="accentRepeatNode" presStyleLbl="solidFgAcc1" presStyleIdx="3" presStyleCnt="4"/>
      <dgm:spPr/>
    </dgm:pt>
  </dgm:ptLst>
  <dgm:cxnLst>
    <dgm:cxn modelId="{82CCFFCD-350B-43BE-BE62-3A34A70AFBC5}" srcId="{C17DFED2-581B-48F8-BE6D-2E8A46B84FAB}" destId="{128562C7-4FE7-4738-B73C-E5AA960CC8CE}" srcOrd="2" destOrd="0" parTransId="{067B4EDB-3069-4F27-B595-BC96BC4B54C9}" sibTransId="{977F6836-395B-471C-B918-6741445304BE}"/>
    <dgm:cxn modelId="{99FCE4EA-D07F-4895-9974-88A3B1DDACAB}" srcId="{C17DFED2-581B-48F8-BE6D-2E8A46B84FAB}" destId="{34BBFCBB-8199-4BBC-BD0F-F6DA9073834A}" srcOrd="0" destOrd="0" parTransId="{7108AC97-8217-4A58-8B61-38005210D96B}" sibTransId="{2ACE37C7-17BC-4445-AA22-F715960EEDB1}"/>
    <dgm:cxn modelId="{D89F0B45-F1B7-4C4F-8A19-3BB024CA6C27}" srcId="{C17DFED2-581B-48F8-BE6D-2E8A46B84FAB}" destId="{BAF73046-0C1C-473C-86AD-A7E178970A99}" srcOrd="1" destOrd="0" parTransId="{48711CF6-C820-4203-8EF1-B57BA44372FF}" sibTransId="{7A15F20D-CC1B-4BBC-8155-5155793072FA}"/>
    <dgm:cxn modelId="{542EB291-60D4-4392-975D-15DAE970CEB0}" srcId="{C17DFED2-581B-48F8-BE6D-2E8A46B84FAB}" destId="{5DC590FF-F203-4FFF-9B13-6D6682C1DEA2}" srcOrd="3" destOrd="0" parTransId="{45ED7714-F68F-4640-9E78-1F4DA1D755CD}" sibTransId="{4D28C9E9-E962-4648-B943-8C58480B809F}"/>
    <dgm:cxn modelId="{41867910-0CFA-4DF4-93EB-E54AA5F3591D}" type="presOf" srcId="{5DC590FF-F203-4FFF-9B13-6D6682C1DEA2}" destId="{B985A725-17FE-402B-93BA-2564C18C0E5A}" srcOrd="0" destOrd="0" presId="urn:microsoft.com/office/officeart/2008/layout/VerticalCurvedList"/>
    <dgm:cxn modelId="{4EA74491-7AEC-477B-A343-3BF8231883D9}" type="presOf" srcId="{34BBFCBB-8199-4BBC-BD0F-F6DA9073834A}" destId="{C321202F-CA93-4B4A-A531-F7BF3642B05F}" srcOrd="0" destOrd="0" presId="urn:microsoft.com/office/officeart/2008/layout/VerticalCurvedList"/>
    <dgm:cxn modelId="{50FC8020-FE71-4C15-80DC-723A78A62675}" type="presOf" srcId="{BAF73046-0C1C-473C-86AD-A7E178970A99}" destId="{BA459C65-9429-4D5F-AE14-CC482061F1B8}" srcOrd="0" destOrd="0" presId="urn:microsoft.com/office/officeart/2008/layout/VerticalCurvedList"/>
    <dgm:cxn modelId="{0A5F31F3-05D1-47AC-BD1F-87B6591E65F6}" type="presOf" srcId="{2ACE37C7-17BC-4445-AA22-F715960EEDB1}" destId="{32AAC9B0-3C32-4435-8A60-BFDA3FA8B158}" srcOrd="0" destOrd="0" presId="urn:microsoft.com/office/officeart/2008/layout/VerticalCurvedList"/>
    <dgm:cxn modelId="{F4C78E38-5DB6-45E4-B164-8B6FB1D3DAC3}" type="presOf" srcId="{128562C7-4FE7-4738-B73C-E5AA960CC8CE}" destId="{547BE065-A3C8-4080-ACAC-5E0A8FD4CA76}" srcOrd="0" destOrd="0" presId="urn:microsoft.com/office/officeart/2008/layout/VerticalCurvedList"/>
    <dgm:cxn modelId="{13E2C863-B34E-4506-8C4C-A33BF19D27BB}" type="presOf" srcId="{C17DFED2-581B-48F8-BE6D-2E8A46B84FAB}" destId="{BEC578AC-588B-4B19-8D40-80718AB1B692}" srcOrd="0" destOrd="0" presId="urn:microsoft.com/office/officeart/2008/layout/VerticalCurvedList"/>
    <dgm:cxn modelId="{9A86775E-FE40-4529-AA68-F6D3A9784554}" type="presParOf" srcId="{BEC578AC-588B-4B19-8D40-80718AB1B692}" destId="{F536CB72-83DB-49A0-8DCB-431638E4FD79}" srcOrd="0" destOrd="0" presId="urn:microsoft.com/office/officeart/2008/layout/VerticalCurvedList"/>
    <dgm:cxn modelId="{377BA3E0-4426-445B-995B-A96AA98739E5}" type="presParOf" srcId="{F536CB72-83DB-49A0-8DCB-431638E4FD79}" destId="{9AFAAF60-1AC0-4BAD-9BEC-32359B7DA0F1}" srcOrd="0" destOrd="0" presId="urn:microsoft.com/office/officeart/2008/layout/VerticalCurvedList"/>
    <dgm:cxn modelId="{AD4D8AF1-7948-4D8A-8F1F-90C2FC896742}" type="presParOf" srcId="{9AFAAF60-1AC0-4BAD-9BEC-32359B7DA0F1}" destId="{BA5D1C2A-0FA2-4AD8-8A73-ABF0E506D4EE}" srcOrd="0" destOrd="0" presId="urn:microsoft.com/office/officeart/2008/layout/VerticalCurvedList"/>
    <dgm:cxn modelId="{F7D02792-0D57-45C8-AAC7-B9EE8C4DC6ED}" type="presParOf" srcId="{9AFAAF60-1AC0-4BAD-9BEC-32359B7DA0F1}" destId="{32AAC9B0-3C32-4435-8A60-BFDA3FA8B158}" srcOrd="1" destOrd="0" presId="urn:microsoft.com/office/officeart/2008/layout/VerticalCurvedList"/>
    <dgm:cxn modelId="{A1E8152A-9E8E-4C6E-8FA2-86C3A2F65B54}" type="presParOf" srcId="{9AFAAF60-1AC0-4BAD-9BEC-32359B7DA0F1}" destId="{5C95F66F-EA97-4E3F-BF54-D0ECFED571D7}" srcOrd="2" destOrd="0" presId="urn:microsoft.com/office/officeart/2008/layout/VerticalCurvedList"/>
    <dgm:cxn modelId="{50432303-4EC6-49A3-B0ED-02F70ED61DBD}" type="presParOf" srcId="{9AFAAF60-1AC0-4BAD-9BEC-32359B7DA0F1}" destId="{FC957732-2FE7-4198-A22D-898CBA84AF8B}" srcOrd="3" destOrd="0" presId="urn:microsoft.com/office/officeart/2008/layout/VerticalCurvedList"/>
    <dgm:cxn modelId="{A4F87D93-E22E-4FEF-8D43-FC3D1C831532}" type="presParOf" srcId="{F536CB72-83DB-49A0-8DCB-431638E4FD79}" destId="{C321202F-CA93-4B4A-A531-F7BF3642B05F}" srcOrd="1" destOrd="0" presId="urn:microsoft.com/office/officeart/2008/layout/VerticalCurvedList"/>
    <dgm:cxn modelId="{998BEA71-0D66-4447-B3D8-CA43FD4AB299}" type="presParOf" srcId="{F536CB72-83DB-49A0-8DCB-431638E4FD79}" destId="{038EB4E4-B6ED-4CEF-9757-EF77E88E3446}" srcOrd="2" destOrd="0" presId="urn:microsoft.com/office/officeart/2008/layout/VerticalCurvedList"/>
    <dgm:cxn modelId="{5874414E-6868-4691-8984-2A51D0FFFD44}" type="presParOf" srcId="{038EB4E4-B6ED-4CEF-9757-EF77E88E3446}" destId="{24799357-AB85-4CD0-A3C9-971089EFD168}" srcOrd="0" destOrd="0" presId="urn:microsoft.com/office/officeart/2008/layout/VerticalCurvedList"/>
    <dgm:cxn modelId="{9E217B63-7B53-46C4-AE81-2D3B50F1D757}" type="presParOf" srcId="{F536CB72-83DB-49A0-8DCB-431638E4FD79}" destId="{BA459C65-9429-4D5F-AE14-CC482061F1B8}" srcOrd="3" destOrd="0" presId="urn:microsoft.com/office/officeart/2008/layout/VerticalCurvedList"/>
    <dgm:cxn modelId="{170B2524-9F46-4ECB-B9C3-0202B614F69A}" type="presParOf" srcId="{F536CB72-83DB-49A0-8DCB-431638E4FD79}" destId="{E4F6304C-BCB0-495D-8066-BD6722879120}" srcOrd="4" destOrd="0" presId="urn:microsoft.com/office/officeart/2008/layout/VerticalCurvedList"/>
    <dgm:cxn modelId="{B3FCAFF6-01EF-4119-ABDF-7D4996DBC13C}" type="presParOf" srcId="{E4F6304C-BCB0-495D-8066-BD6722879120}" destId="{BB501055-FAFA-4A24-90B6-CA002AD1EF06}" srcOrd="0" destOrd="0" presId="urn:microsoft.com/office/officeart/2008/layout/VerticalCurvedList"/>
    <dgm:cxn modelId="{60C617BD-472E-434A-BEBA-34B4F5F4D088}" type="presParOf" srcId="{F536CB72-83DB-49A0-8DCB-431638E4FD79}" destId="{547BE065-A3C8-4080-ACAC-5E0A8FD4CA76}" srcOrd="5" destOrd="0" presId="urn:microsoft.com/office/officeart/2008/layout/VerticalCurvedList"/>
    <dgm:cxn modelId="{840D278B-D063-476C-888B-28C3D5100BE5}" type="presParOf" srcId="{F536CB72-83DB-49A0-8DCB-431638E4FD79}" destId="{27B201E1-A8E5-4CE3-BEF6-4014631548B8}" srcOrd="6" destOrd="0" presId="urn:microsoft.com/office/officeart/2008/layout/VerticalCurvedList"/>
    <dgm:cxn modelId="{F814FC59-BA7D-41F2-984B-4B7219EF806B}" type="presParOf" srcId="{27B201E1-A8E5-4CE3-BEF6-4014631548B8}" destId="{FE507FE8-9747-41F7-A19D-5ACFD989732D}" srcOrd="0" destOrd="0" presId="urn:microsoft.com/office/officeart/2008/layout/VerticalCurvedList"/>
    <dgm:cxn modelId="{09EB30B0-A2AD-4A8C-AEB5-4DA1AA24E4ED}" type="presParOf" srcId="{F536CB72-83DB-49A0-8DCB-431638E4FD79}" destId="{B985A725-17FE-402B-93BA-2564C18C0E5A}" srcOrd="7" destOrd="0" presId="urn:microsoft.com/office/officeart/2008/layout/VerticalCurvedList"/>
    <dgm:cxn modelId="{CF0A333A-3626-4FCE-B601-B2130DC3773E}" type="presParOf" srcId="{F536CB72-83DB-49A0-8DCB-431638E4FD79}" destId="{9E095637-D605-4D7B-9563-DD162FFC22E9}" srcOrd="8" destOrd="0" presId="urn:microsoft.com/office/officeart/2008/layout/VerticalCurvedList"/>
    <dgm:cxn modelId="{F866FA31-1E09-492D-B684-D9CCAC74C6FC}" type="presParOf" srcId="{9E095637-D605-4D7B-9563-DD162FFC22E9}" destId="{697B27FC-1F13-46CB-9C45-32A3C1C176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82C53E-3AF6-4E5A-B73E-14979AE533EC}" type="doc">
      <dgm:prSet loTypeId="urn:microsoft.com/office/officeart/2005/8/layout/vList3" loCatId="list" qsTypeId="urn:microsoft.com/office/officeart/2005/8/quickstyle/simple1" qsCatId="simple" csTypeId="urn:microsoft.com/office/officeart/2005/8/colors/accent3_1" csCatId="accent3" phldr="1"/>
      <dgm:spPr/>
    </dgm:pt>
    <dgm:pt modelId="{F2EE57B6-D3AC-4A02-8A27-80FD4D0C4912}">
      <dgm:prSet phldrT="[Text]" custT="1"/>
      <dgm:spPr/>
      <dgm:t>
        <a:bodyPr/>
        <a:lstStyle/>
        <a:p>
          <a:pPr algn="l"/>
          <a:r>
            <a:rPr lang="en-US" sz="3200" dirty="0" smtClean="0"/>
            <a:t>Goal</a:t>
          </a:r>
          <a:endParaRPr lang="en-US" sz="3200" dirty="0"/>
        </a:p>
      </dgm:t>
    </dgm:pt>
    <dgm:pt modelId="{DC082875-9D6C-418C-AE72-194AE587838F}" type="parTrans" cxnId="{1BB828A2-1A1C-4B04-A9EF-D77BB8E6EC5A}">
      <dgm:prSet/>
      <dgm:spPr/>
      <dgm:t>
        <a:bodyPr/>
        <a:lstStyle/>
        <a:p>
          <a:pPr algn="l"/>
          <a:endParaRPr lang="en-US" sz="1200"/>
        </a:p>
      </dgm:t>
    </dgm:pt>
    <dgm:pt modelId="{9E0EC1C9-6271-48E2-B49F-3B1C220335FE}" type="sibTrans" cxnId="{1BB828A2-1A1C-4B04-A9EF-D77BB8E6EC5A}">
      <dgm:prSet/>
      <dgm:spPr/>
      <dgm:t>
        <a:bodyPr/>
        <a:lstStyle/>
        <a:p>
          <a:pPr algn="l"/>
          <a:endParaRPr lang="en-US" sz="1200"/>
        </a:p>
      </dgm:t>
    </dgm:pt>
    <dgm:pt modelId="{94F9DC10-513C-466F-AEFA-A152AC014D03}">
      <dgm:prSet phldrT="[Text]" custT="1"/>
      <dgm:spPr/>
      <dgm:t>
        <a:bodyPr/>
        <a:lstStyle/>
        <a:p>
          <a:pPr algn="l"/>
          <a:r>
            <a:rPr lang="en-US" sz="3200" dirty="0" smtClean="0"/>
            <a:t>Object</a:t>
          </a:r>
          <a:endParaRPr lang="en-US" sz="3200" dirty="0"/>
        </a:p>
      </dgm:t>
    </dgm:pt>
    <dgm:pt modelId="{D897C61B-3D3B-497E-9950-F053583EC4F9}" type="parTrans" cxnId="{17035233-3031-45F7-AEC0-16E065F68A7F}">
      <dgm:prSet/>
      <dgm:spPr/>
      <dgm:t>
        <a:bodyPr/>
        <a:lstStyle/>
        <a:p>
          <a:pPr algn="l"/>
          <a:endParaRPr lang="en-US" sz="1200"/>
        </a:p>
      </dgm:t>
    </dgm:pt>
    <dgm:pt modelId="{C544AFDC-0DE9-4AC8-A442-8D0E06A7D919}" type="sibTrans" cxnId="{17035233-3031-45F7-AEC0-16E065F68A7F}">
      <dgm:prSet/>
      <dgm:spPr/>
      <dgm:t>
        <a:bodyPr/>
        <a:lstStyle/>
        <a:p>
          <a:pPr algn="l"/>
          <a:endParaRPr lang="en-US" sz="1200"/>
        </a:p>
      </dgm:t>
    </dgm:pt>
    <dgm:pt modelId="{D848BD9C-2A8E-4422-BC8B-09A7F7770373}">
      <dgm:prSet phldrT="[Text]" custT="1"/>
      <dgm:spPr/>
      <dgm:t>
        <a:bodyPr/>
        <a:lstStyle/>
        <a:p>
          <a:pPr algn="l"/>
          <a:r>
            <a:rPr lang="en-US" sz="3200" dirty="0" smtClean="0"/>
            <a:t>Skills </a:t>
          </a:r>
          <a:endParaRPr lang="en-US" sz="3200" dirty="0"/>
        </a:p>
      </dgm:t>
    </dgm:pt>
    <dgm:pt modelId="{7AEDCC28-F541-44F0-8EE3-8E6C6B3E48DD}" type="parTrans" cxnId="{BF3DE947-38D0-4865-9F3D-D3DAC8D23B3F}">
      <dgm:prSet/>
      <dgm:spPr/>
      <dgm:t>
        <a:bodyPr/>
        <a:lstStyle/>
        <a:p>
          <a:pPr algn="l"/>
          <a:endParaRPr lang="en-US" sz="1200"/>
        </a:p>
      </dgm:t>
    </dgm:pt>
    <dgm:pt modelId="{45E41E8F-8613-4822-9AD3-476BA0240C72}" type="sibTrans" cxnId="{BF3DE947-38D0-4865-9F3D-D3DAC8D23B3F}">
      <dgm:prSet/>
      <dgm:spPr/>
      <dgm:t>
        <a:bodyPr/>
        <a:lstStyle/>
        <a:p>
          <a:pPr algn="l"/>
          <a:endParaRPr lang="en-US" sz="1200"/>
        </a:p>
      </dgm:t>
    </dgm:pt>
    <dgm:pt modelId="{490C2C74-87C0-4082-9E6B-707C30E6542C}">
      <dgm:prSet phldrT="[Text]" custT="1"/>
      <dgm:spPr/>
      <dgm:t>
        <a:bodyPr/>
        <a:lstStyle/>
        <a:p>
          <a:pPr algn="l"/>
          <a:r>
            <a:rPr lang="en-US" sz="3200" dirty="0" smtClean="0"/>
            <a:t>Tools</a:t>
          </a:r>
          <a:endParaRPr lang="en-US" sz="3200" dirty="0"/>
        </a:p>
      </dgm:t>
    </dgm:pt>
    <dgm:pt modelId="{4998203D-C6BC-4FA8-9216-65765D829E6A}" type="parTrans" cxnId="{6037BBDD-32C2-494B-95DD-683423F44892}">
      <dgm:prSet/>
      <dgm:spPr/>
      <dgm:t>
        <a:bodyPr/>
        <a:lstStyle/>
        <a:p>
          <a:pPr algn="l"/>
          <a:endParaRPr lang="en-US" sz="1200"/>
        </a:p>
      </dgm:t>
    </dgm:pt>
    <dgm:pt modelId="{70E954C6-376B-4214-9544-685E3AADA973}" type="sibTrans" cxnId="{6037BBDD-32C2-494B-95DD-683423F44892}">
      <dgm:prSet/>
      <dgm:spPr/>
      <dgm:t>
        <a:bodyPr/>
        <a:lstStyle/>
        <a:p>
          <a:pPr algn="l"/>
          <a:endParaRPr lang="en-US" sz="1200"/>
        </a:p>
      </dgm:t>
    </dgm:pt>
    <dgm:pt modelId="{AAA85DA3-C536-49B6-A066-1A29EFCDD8E3}" type="pres">
      <dgm:prSet presAssocID="{4682C53E-3AF6-4E5A-B73E-14979AE533EC}" presName="linearFlow" presStyleCnt="0">
        <dgm:presLayoutVars>
          <dgm:dir/>
          <dgm:resizeHandles val="exact"/>
        </dgm:presLayoutVars>
      </dgm:prSet>
      <dgm:spPr/>
    </dgm:pt>
    <dgm:pt modelId="{31B26478-4A58-44ED-ACA2-EC2D7131382F}" type="pres">
      <dgm:prSet presAssocID="{F2EE57B6-D3AC-4A02-8A27-80FD4D0C4912}" presName="composite" presStyleCnt="0"/>
      <dgm:spPr/>
    </dgm:pt>
    <dgm:pt modelId="{AD4640A0-9C47-4CA8-8ACC-DC9E09CF8EE2}" type="pres">
      <dgm:prSet presAssocID="{F2EE57B6-D3AC-4A02-8A27-80FD4D0C491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EBAF899-1FBF-462B-8FFB-0AD74B4E7248}" type="pres">
      <dgm:prSet presAssocID="{F2EE57B6-D3AC-4A02-8A27-80FD4D0C4912}" presName="txShp" presStyleLbl="node1" presStyleIdx="0" presStyleCnt="4">
        <dgm:presLayoutVars>
          <dgm:bulletEnabled val="1"/>
        </dgm:presLayoutVars>
      </dgm:prSet>
      <dgm:spPr/>
      <dgm:t>
        <a:bodyPr/>
        <a:lstStyle/>
        <a:p>
          <a:endParaRPr lang="en-US"/>
        </a:p>
      </dgm:t>
    </dgm:pt>
    <dgm:pt modelId="{62F8BF61-D9A5-4B1A-9949-652F35139EF5}" type="pres">
      <dgm:prSet presAssocID="{9E0EC1C9-6271-48E2-B49F-3B1C220335FE}" presName="spacing" presStyleCnt="0"/>
      <dgm:spPr/>
    </dgm:pt>
    <dgm:pt modelId="{64D4E0D2-5AFC-486D-9F68-6BAC6797C781}" type="pres">
      <dgm:prSet presAssocID="{94F9DC10-513C-466F-AEFA-A152AC014D03}" presName="composite" presStyleCnt="0"/>
      <dgm:spPr/>
    </dgm:pt>
    <dgm:pt modelId="{67ECCBCF-67EF-47A8-BBE4-B9DD030CFE54}" type="pres">
      <dgm:prSet presAssocID="{94F9DC10-513C-466F-AEFA-A152AC014D03}"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B941448-4336-42DA-9C00-6A839B1520BB}" type="pres">
      <dgm:prSet presAssocID="{94F9DC10-513C-466F-AEFA-A152AC014D03}" presName="txShp" presStyleLbl="node1" presStyleIdx="1" presStyleCnt="4">
        <dgm:presLayoutVars>
          <dgm:bulletEnabled val="1"/>
        </dgm:presLayoutVars>
      </dgm:prSet>
      <dgm:spPr/>
      <dgm:t>
        <a:bodyPr/>
        <a:lstStyle/>
        <a:p>
          <a:endParaRPr lang="en-US"/>
        </a:p>
      </dgm:t>
    </dgm:pt>
    <dgm:pt modelId="{75CAE708-7270-4BEF-B215-A0BA5FF3E801}" type="pres">
      <dgm:prSet presAssocID="{C544AFDC-0DE9-4AC8-A442-8D0E06A7D919}" presName="spacing" presStyleCnt="0"/>
      <dgm:spPr/>
    </dgm:pt>
    <dgm:pt modelId="{8EE8E26C-6851-4A47-BAE5-70660A43A9B2}" type="pres">
      <dgm:prSet presAssocID="{D848BD9C-2A8E-4422-BC8B-09A7F7770373}" presName="composite" presStyleCnt="0"/>
      <dgm:spPr/>
    </dgm:pt>
    <dgm:pt modelId="{004A503C-65ED-488A-B9CB-8B3951A8B085}" type="pres">
      <dgm:prSet presAssocID="{D848BD9C-2A8E-4422-BC8B-09A7F7770373}"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BD6BB84-6670-446C-8E48-222A7B45033A}" type="pres">
      <dgm:prSet presAssocID="{D848BD9C-2A8E-4422-BC8B-09A7F7770373}" presName="txShp" presStyleLbl="node1" presStyleIdx="2" presStyleCnt="4">
        <dgm:presLayoutVars>
          <dgm:bulletEnabled val="1"/>
        </dgm:presLayoutVars>
      </dgm:prSet>
      <dgm:spPr/>
      <dgm:t>
        <a:bodyPr/>
        <a:lstStyle/>
        <a:p>
          <a:endParaRPr lang="en-US"/>
        </a:p>
      </dgm:t>
    </dgm:pt>
    <dgm:pt modelId="{291E5528-98F8-427F-868A-08B649767A95}" type="pres">
      <dgm:prSet presAssocID="{45E41E8F-8613-4822-9AD3-476BA0240C72}" presName="spacing" presStyleCnt="0"/>
      <dgm:spPr/>
    </dgm:pt>
    <dgm:pt modelId="{E57E4592-74EE-45CA-BF6E-551939758876}" type="pres">
      <dgm:prSet presAssocID="{490C2C74-87C0-4082-9E6B-707C30E6542C}" presName="composite" presStyleCnt="0"/>
      <dgm:spPr/>
    </dgm:pt>
    <dgm:pt modelId="{C04BC4C7-6598-4B16-8F7F-1F144A8A0A78}" type="pres">
      <dgm:prSet presAssocID="{490C2C74-87C0-4082-9E6B-707C30E6542C}"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CF28B26E-5EA3-43D7-A867-3036A148E1C5}" type="pres">
      <dgm:prSet presAssocID="{490C2C74-87C0-4082-9E6B-707C30E6542C}" presName="txShp" presStyleLbl="node1" presStyleIdx="3" presStyleCnt="4">
        <dgm:presLayoutVars>
          <dgm:bulletEnabled val="1"/>
        </dgm:presLayoutVars>
      </dgm:prSet>
      <dgm:spPr/>
      <dgm:t>
        <a:bodyPr/>
        <a:lstStyle/>
        <a:p>
          <a:endParaRPr lang="en-US"/>
        </a:p>
      </dgm:t>
    </dgm:pt>
  </dgm:ptLst>
  <dgm:cxnLst>
    <dgm:cxn modelId="{1BB828A2-1A1C-4B04-A9EF-D77BB8E6EC5A}" srcId="{4682C53E-3AF6-4E5A-B73E-14979AE533EC}" destId="{F2EE57B6-D3AC-4A02-8A27-80FD4D0C4912}" srcOrd="0" destOrd="0" parTransId="{DC082875-9D6C-418C-AE72-194AE587838F}" sibTransId="{9E0EC1C9-6271-48E2-B49F-3B1C220335FE}"/>
    <dgm:cxn modelId="{425EC64F-53D1-46A2-8426-9B268D5154E0}" type="presOf" srcId="{D848BD9C-2A8E-4422-BC8B-09A7F7770373}" destId="{7BD6BB84-6670-446C-8E48-222A7B45033A}" srcOrd="0" destOrd="0" presId="urn:microsoft.com/office/officeart/2005/8/layout/vList3"/>
    <dgm:cxn modelId="{0482DD2E-2E9E-4407-851C-310FB7DF4DB1}" type="presOf" srcId="{490C2C74-87C0-4082-9E6B-707C30E6542C}" destId="{CF28B26E-5EA3-43D7-A867-3036A148E1C5}" srcOrd="0" destOrd="0" presId="urn:microsoft.com/office/officeart/2005/8/layout/vList3"/>
    <dgm:cxn modelId="{17035233-3031-45F7-AEC0-16E065F68A7F}" srcId="{4682C53E-3AF6-4E5A-B73E-14979AE533EC}" destId="{94F9DC10-513C-466F-AEFA-A152AC014D03}" srcOrd="1" destOrd="0" parTransId="{D897C61B-3D3B-497E-9950-F053583EC4F9}" sibTransId="{C544AFDC-0DE9-4AC8-A442-8D0E06A7D919}"/>
    <dgm:cxn modelId="{57B8831C-D015-4925-8A1C-3385B220C498}" type="presOf" srcId="{94F9DC10-513C-466F-AEFA-A152AC014D03}" destId="{FB941448-4336-42DA-9C00-6A839B1520BB}" srcOrd="0" destOrd="0" presId="urn:microsoft.com/office/officeart/2005/8/layout/vList3"/>
    <dgm:cxn modelId="{6037BBDD-32C2-494B-95DD-683423F44892}" srcId="{4682C53E-3AF6-4E5A-B73E-14979AE533EC}" destId="{490C2C74-87C0-4082-9E6B-707C30E6542C}" srcOrd="3" destOrd="0" parTransId="{4998203D-C6BC-4FA8-9216-65765D829E6A}" sibTransId="{70E954C6-376B-4214-9544-685E3AADA973}"/>
    <dgm:cxn modelId="{D73965DB-55E2-4229-AD86-D5C44F95C4E7}" type="presOf" srcId="{4682C53E-3AF6-4E5A-B73E-14979AE533EC}" destId="{AAA85DA3-C536-49B6-A066-1A29EFCDD8E3}" srcOrd="0" destOrd="0" presId="urn:microsoft.com/office/officeart/2005/8/layout/vList3"/>
    <dgm:cxn modelId="{350BA73B-864A-4688-B3AA-F546D7AFB1D5}" type="presOf" srcId="{F2EE57B6-D3AC-4A02-8A27-80FD4D0C4912}" destId="{4EBAF899-1FBF-462B-8FFB-0AD74B4E7248}" srcOrd="0" destOrd="0" presId="urn:microsoft.com/office/officeart/2005/8/layout/vList3"/>
    <dgm:cxn modelId="{BF3DE947-38D0-4865-9F3D-D3DAC8D23B3F}" srcId="{4682C53E-3AF6-4E5A-B73E-14979AE533EC}" destId="{D848BD9C-2A8E-4422-BC8B-09A7F7770373}" srcOrd="2" destOrd="0" parTransId="{7AEDCC28-F541-44F0-8EE3-8E6C6B3E48DD}" sibTransId="{45E41E8F-8613-4822-9AD3-476BA0240C72}"/>
    <dgm:cxn modelId="{33ED3AA1-D59D-471A-9437-FE8409F82134}" type="presParOf" srcId="{AAA85DA3-C536-49B6-A066-1A29EFCDD8E3}" destId="{31B26478-4A58-44ED-ACA2-EC2D7131382F}" srcOrd="0" destOrd="0" presId="urn:microsoft.com/office/officeart/2005/8/layout/vList3"/>
    <dgm:cxn modelId="{ABE3271C-63F3-4C9D-ABEE-EA247D88EADA}" type="presParOf" srcId="{31B26478-4A58-44ED-ACA2-EC2D7131382F}" destId="{AD4640A0-9C47-4CA8-8ACC-DC9E09CF8EE2}" srcOrd="0" destOrd="0" presId="urn:microsoft.com/office/officeart/2005/8/layout/vList3"/>
    <dgm:cxn modelId="{988F6550-8044-4E0A-89E3-ECB7B2B1DCC5}" type="presParOf" srcId="{31B26478-4A58-44ED-ACA2-EC2D7131382F}" destId="{4EBAF899-1FBF-462B-8FFB-0AD74B4E7248}" srcOrd="1" destOrd="0" presId="urn:microsoft.com/office/officeart/2005/8/layout/vList3"/>
    <dgm:cxn modelId="{ABAE1BEB-3129-4963-AF5E-7DEA16777D74}" type="presParOf" srcId="{AAA85DA3-C536-49B6-A066-1A29EFCDD8E3}" destId="{62F8BF61-D9A5-4B1A-9949-652F35139EF5}" srcOrd="1" destOrd="0" presId="urn:microsoft.com/office/officeart/2005/8/layout/vList3"/>
    <dgm:cxn modelId="{4EC01C5F-A9DC-46CF-9EDB-2BFFDF1A3F59}" type="presParOf" srcId="{AAA85DA3-C536-49B6-A066-1A29EFCDD8E3}" destId="{64D4E0D2-5AFC-486D-9F68-6BAC6797C781}" srcOrd="2" destOrd="0" presId="urn:microsoft.com/office/officeart/2005/8/layout/vList3"/>
    <dgm:cxn modelId="{A94D711F-D110-4F5C-AE7D-59DED3E6BAE0}" type="presParOf" srcId="{64D4E0D2-5AFC-486D-9F68-6BAC6797C781}" destId="{67ECCBCF-67EF-47A8-BBE4-B9DD030CFE54}" srcOrd="0" destOrd="0" presId="urn:microsoft.com/office/officeart/2005/8/layout/vList3"/>
    <dgm:cxn modelId="{7C04AFCE-271D-459F-A6AC-90B24F528083}" type="presParOf" srcId="{64D4E0D2-5AFC-486D-9F68-6BAC6797C781}" destId="{FB941448-4336-42DA-9C00-6A839B1520BB}" srcOrd="1" destOrd="0" presId="urn:microsoft.com/office/officeart/2005/8/layout/vList3"/>
    <dgm:cxn modelId="{879A12B8-6A0F-4EFE-8350-ECE609151526}" type="presParOf" srcId="{AAA85DA3-C536-49B6-A066-1A29EFCDD8E3}" destId="{75CAE708-7270-4BEF-B215-A0BA5FF3E801}" srcOrd="3" destOrd="0" presId="urn:microsoft.com/office/officeart/2005/8/layout/vList3"/>
    <dgm:cxn modelId="{3E2D0568-668A-497B-89DD-DAD4CBB5F4D8}" type="presParOf" srcId="{AAA85DA3-C536-49B6-A066-1A29EFCDD8E3}" destId="{8EE8E26C-6851-4A47-BAE5-70660A43A9B2}" srcOrd="4" destOrd="0" presId="urn:microsoft.com/office/officeart/2005/8/layout/vList3"/>
    <dgm:cxn modelId="{3CBB186A-FBD7-4414-A64B-F630429B4CF5}" type="presParOf" srcId="{8EE8E26C-6851-4A47-BAE5-70660A43A9B2}" destId="{004A503C-65ED-488A-B9CB-8B3951A8B085}" srcOrd="0" destOrd="0" presId="urn:microsoft.com/office/officeart/2005/8/layout/vList3"/>
    <dgm:cxn modelId="{B1CAEF5D-2C9D-4D5F-B700-7C24E981D11C}" type="presParOf" srcId="{8EE8E26C-6851-4A47-BAE5-70660A43A9B2}" destId="{7BD6BB84-6670-446C-8E48-222A7B45033A}" srcOrd="1" destOrd="0" presId="urn:microsoft.com/office/officeart/2005/8/layout/vList3"/>
    <dgm:cxn modelId="{039E252C-A545-4FC9-91C2-290691C504EE}" type="presParOf" srcId="{AAA85DA3-C536-49B6-A066-1A29EFCDD8E3}" destId="{291E5528-98F8-427F-868A-08B649767A95}" srcOrd="5" destOrd="0" presId="urn:microsoft.com/office/officeart/2005/8/layout/vList3"/>
    <dgm:cxn modelId="{629F6EC5-DDE4-49D5-B46F-E2024B5ADCB3}" type="presParOf" srcId="{AAA85DA3-C536-49B6-A066-1A29EFCDD8E3}" destId="{E57E4592-74EE-45CA-BF6E-551939758876}" srcOrd="6" destOrd="0" presId="urn:microsoft.com/office/officeart/2005/8/layout/vList3"/>
    <dgm:cxn modelId="{AB9F23D9-979B-40C8-8764-FC4F1FFEE762}" type="presParOf" srcId="{E57E4592-74EE-45CA-BF6E-551939758876}" destId="{C04BC4C7-6598-4B16-8F7F-1F144A8A0A78}" srcOrd="0" destOrd="0" presId="urn:microsoft.com/office/officeart/2005/8/layout/vList3"/>
    <dgm:cxn modelId="{9DCE2B51-99FB-4023-B5B5-785C6FF63069}" type="presParOf" srcId="{E57E4592-74EE-45CA-BF6E-551939758876}" destId="{CF28B26E-5EA3-43D7-A867-3036A148E1C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8C4629-4C31-4920-B034-3FF1044F141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B24CC19-4008-4C13-8221-3A152A58295D}">
      <dgm:prSet phldrT="[Text]" custT="1"/>
      <dgm:spPr/>
      <dgm:t>
        <a:bodyPr/>
        <a:lstStyle/>
        <a:p>
          <a:r>
            <a:rPr lang="en-US" sz="3200" dirty="0" smtClean="0"/>
            <a:t>Fin stability of FSP</a:t>
          </a:r>
          <a:endParaRPr lang="en-US" sz="3200" dirty="0"/>
        </a:p>
      </dgm:t>
    </dgm:pt>
    <dgm:pt modelId="{5FEBF2B3-1A5D-42ED-8B86-2384DBC5A820}" type="parTrans" cxnId="{19355913-1D32-47ED-B29B-59469D16B3C6}">
      <dgm:prSet/>
      <dgm:spPr/>
      <dgm:t>
        <a:bodyPr/>
        <a:lstStyle/>
        <a:p>
          <a:endParaRPr lang="en-US" sz="2400"/>
        </a:p>
      </dgm:t>
    </dgm:pt>
    <dgm:pt modelId="{79134E86-04C5-4EE3-A115-7AD01B663DD9}" type="sibTrans" cxnId="{19355913-1D32-47ED-B29B-59469D16B3C6}">
      <dgm:prSet/>
      <dgm:spPr/>
      <dgm:t>
        <a:bodyPr/>
        <a:lstStyle/>
        <a:p>
          <a:endParaRPr lang="en-US" sz="2400"/>
        </a:p>
      </dgm:t>
    </dgm:pt>
    <dgm:pt modelId="{8E1115C3-49D3-43ED-A6EE-0C503BBDDE66}">
      <dgm:prSet phldrT="[Text]" custT="1"/>
      <dgm:spPr/>
      <dgm:t>
        <a:bodyPr/>
        <a:lstStyle/>
        <a:p>
          <a:r>
            <a:rPr lang="en-US" sz="3200" dirty="0" smtClean="0"/>
            <a:t>Off-site, on-site</a:t>
          </a:r>
          <a:endParaRPr lang="en-US" sz="3200" dirty="0"/>
        </a:p>
      </dgm:t>
    </dgm:pt>
    <dgm:pt modelId="{58683EF3-4642-4EC6-BEEC-C9B9CA3A8373}" type="parTrans" cxnId="{8300572F-D78B-4C8D-AE37-306F9EAF0FC9}">
      <dgm:prSet/>
      <dgm:spPr/>
      <dgm:t>
        <a:bodyPr/>
        <a:lstStyle/>
        <a:p>
          <a:endParaRPr lang="en-US" sz="2400"/>
        </a:p>
      </dgm:t>
    </dgm:pt>
    <dgm:pt modelId="{A81CF0EF-9649-491A-A8CF-6B8175F3B4B9}" type="sibTrans" cxnId="{8300572F-D78B-4C8D-AE37-306F9EAF0FC9}">
      <dgm:prSet/>
      <dgm:spPr/>
      <dgm:t>
        <a:bodyPr/>
        <a:lstStyle/>
        <a:p>
          <a:endParaRPr lang="en-US" sz="2400"/>
        </a:p>
      </dgm:t>
    </dgm:pt>
    <dgm:pt modelId="{BDBD933D-203C-4B89-8CC9-4EE3DA927467}">
      <dgm:prSet phldrT="[Text]" custT="1"/>
      <dgm:spPr/>
      <dgm:t>
        <a:bodyPr/>
        <a:lstStyle/>
        <a:p>
          <a:r>
            <a:rPr lang="en-US" sz="3200" dirty="0" smtClean="0"/>
            <a:t>Financial, math</a:t>
          </a:r>
          <a:endParaRPr lang="en-US" sz="3200" dirty="0"/>
        </a:p>
      </dgm:t>
    </dgm:pt>
    <dgm:pt modelId="{FEE54500-71A4-41AE-ACBD-169DEC7C348E}" type="parTrans" cxnId="{D2758814-6023-4092-8FC9-55057547F3C1}">
      <dgm:prSet/>
      <dgm:spPr/>
      <dgm:t>
        <a:bodyPr/>
        <a:lstStyle/>
        <a:p>
          <a:endParaRPr lang="en-US" sz="2400"/>
        </a:p>
      </dgm:t>
    </dgm:pt>
    <dgm:pt modelId="{37490E10-5D5C-4DFD-9C3A-E02E746AEB7B}" type="sibTrans" cxnId="{D2758814-6023-4092-8FC9-55057547F3C1}">
      <dgm:prSet/>
      <dgm:spPr/>
      <dgm:t>
        <a:bodyPr/>
        <a:lstStyle/>
        <a:p>
          <a:endParaRPr lang="en-US" sz="2400"/>
        </a:p>
      </dgm:t>
    </dgm:pt>
    <dgm:pt modelId="{0ECDD5E6-D7C3-4DEA-8512-AEF7E97CFCC6}">
      <dgm:prSet phldrT="[Text]" custT="1"/>
      <dgm:spPr/>
      <dgm:t>
        <a:bodyPr/>
        <a:lstStyle/>
        <a:p>
          <a:r>
            <a:rPr lang="en-US" sz="2800" dirty="0" smtClean="0"/>
            <a:t>performance, financial reports</a:t>
          </a:r>
          <a:endParaRPr lang="en-US" sz="2800" dirty="0"/>
        </a:p>
      </dgm:t>
    </dgm:pt>
    <dgm:pt modelId="{776B8BEA-7791-42D2-91AE-5C88C0761621}" type="parTrans" cxnId="{63FB0E74-8563-4A7D-9544-D1C345A28E57}">
      <dgm:prSet/>
      <dgm:spPr/>
      <dgm:t>
        <a:bodyPr/>
        <a:lstStyle/>
        <a:p>
          <a:endParaRPr lang="en-US" sz="2400"/>
        </a:p>
      </dgm:t>
    </dgm:pt>
    <dgm:pt modelId="{61AEBD69-2B8D-43B4-87B1-A1D00D5142FA}" type="sibTrans" cxnId="{63FB0E74-8563-4A7D-9544-D1C345A28E57}">
      <dgm:prSet/>
      <dgm:spPr/>
      <dgm:t>
        <a:bodyPr/>
        <a:lstStyle/>
        <a:p>
          <a:endParaRPr lang="en-US" sz="2400"/>
        </a:p>
      </dgm:t>
    </dgm:pt>
    <dgm:pt modelId="{47617B50-9421-4723-937A-B9F8B9931E7E}" type="pres">
      <dgm:prSet presAssocID="{D88C4629-4C31-4920-B034-3FF1044F1415}" presName="linear" presStyleCnt="0">
        <dgm:presLayoutVars>
          <dgm:animLvl val="lvl"/>
          <dgm:resizeHandles val="exact"/>
        </dgm:presLayoutVars>
      </dgm:prSet>
      <dgm:spPr/>
      <dgm:t>
        <a:bodyPr/>
        <a:lstStyle/>
        <a:p>
          <a:endParaRPr lang="en-US"/>
        </a:p>
      </dgm:t>
    </dgm:pt>
    <dgm:pt modelId="{59E1C164-E01C-4BDB-87AA-0BEE6ACB5EDF}" type="pres">
      <dgm:prSet presAssocID="{4B24CC19-4008-4C13-8221-3A152A58295D}" presName="parentText" presStyleLbl="node1" presStyleIdx="0" presStyleCnt="4">
        <dgm:presLayoutVars>
          <dgm:chMax val="0"/>
          <dgm:bulletEnabled val="1"/>
        </dgm:presLayoutVars>
      </dgm:prSet>
      <dgm:spPr/>
      <dgm:t>
        <a:bodyPr/>
        <a:lstStyle/>
        <a:p>
          <a:endParaRPr lang="en-US"/>
        </a:p>
      </dgm:t>
    </dgm:pt>
    <dgm:pt modelId="{66393E09-9A96-420B-96E8-BDC18E1B5690}" type="pres">
      <dgm:prSet presAssocID="{79134E86-04C5-4EE3-A115-7AD01B663DD9}" presName="spacer" presStyleCnt="0"/>
      <dgm:spPr/>
    </dgm:pt>
    <dgm:pt modelId="{A40D3536-099A-4ED1-B093-E2D940A9CE04}" type="pres">
      <dgm:prSet presAssocID="{0ECDD5E6-D7C3-4DEA-8512-AEF7E97CFCC6}" presName="parentText" presStyleLbl="node1" presStyleIdx="1" presStyleCnt="4">
        <dgm:presLayoutVars>
          <dgm:chMax val="0"/>
          <dgm:bulletEnabled val="1"/>
        </dgm:presLayoutVars>
      </dgm:prSet>
      <dgm:spPr/>
      <dgm:t>
        <a:bodyPr/>
        <a:lstStyle/>
        <a:p>
          <a:endParaRPr lang="en-US"/>
        </a:p>
      </dgm:t>
    </dgm:pt>
    <dgm:pt modelId="{51CD5E63-DA76-4E7F-9D59-D66C3691B7FC}" type="pres">
      <dgm:prSet presAssocID="{61AEBD69-2B8D-43B4-87B1-A1D00D5142FA}" presName="spacer" presStyleCnt="0"/>
      <dgm:spPr/>
    </dgm:pt>
    <dgm:pt modelId="{5D7C385A-6454-4CDF-8A58-01956AC1A81B}" type="pres">
      <dgm:prSet presAssocID="{BDBD933D-203C-4B89-8CC9-4EE3DA927467}" presName="parentText" presStyleLbl="node1" presStyleIdx="2" presStyleCnt="4">
        <dgm:presLayoutVars>
          <dgm:chMax val="0"/>
          <dgm:bulletEnabled val="1"/>
        </dgm:presLayoutVars>
      </dgm:prSet>
      <dgm:spPr/>
      <dgm:t>
        <a:bodyPr/>
        <a:lstStyle/>
        <a:p>
          <a:endParaRPr lang="en-US"/>
        </a:p>
      </dgm:t>
    </dgm:pt>
    <dgm:pt modelId="{913FA304-ECE5-426A-AA8D-4B170B13CB35}" type="pres">
      <dgm:prSet presAssocID="{37490E10-5D5C-4DFD-9C3A-E02E746AEB7B}" presName="spacer" presStyleCnt="0"/>
      <dgm:spPr/>
    </dgm:pt>
    <dgm:pt modelId="{4D11FE11-C18C-48DB-A98D-21057878909C}" type="pres">
      <dgm:prSet presAssocID="{8E1115C3-49D3-43ED-A6EE-0C503BBDDE66}" presName="parentText" presStyleLbl="node1" presStyleIdx="3" presStyleCnt="4">
        <dgm:presLayoutVars>
          <dgm:chMax val="0"/>
          <dgm:bulletEnabled val="1"/>
        </dgm:presLayoutVars>
      </dgm:prSet>
      <dgm:spPr/>
      <dgm:t>
        <a:bodyPr/>
        <a:lstStyle/>
        <a:p>
          <a:endParaRPr lang="en-US"/>
        </a:p>
      </dgm:t>
    </dgm:pt>
  </dgm:ptLst>
  <dgm:cxnLst>
    <dgm:cxn modelId="{19355913-1D32-47ED-B29B-59469D16B3C6}" srcId="{D88C4629-4C31-4920-B034-3FF1044F1415}" destId="{4B24CC19-4008-4C13-8221-3A152A58295D}" srcOrd="0" destOrd="0" parTransId="{5FEBF2B3-1A5D-42ED-8B86-2384DBC5A820}" sibTransId="{79134E86-04C5-4EE3-A115-7AD01B663DD9}"/>
    <dgm:cxn modelId="{63FB0E74-8563-4A7D-9544-D1C345A28E57}" srcId="{D88C4629-4C31-4920-B034-3FF1044F1415}" destId="{0ECDD5E6-D7C3-4DEA-8512-AEF7E97CFCC6}" srcOrd="1" destOrd="0" parTransId="{776B8BEA-7791-42D2-91AE-5C88C0761621}" sibTransId="{61AEBD69-2B8D-43B4-87B1-A1D00D5142FA}"/>
    <dgm:cxn modelId="{70EA5BCC-C129-44C0-9680-AD7B8F864C8B}" type="presOf" srcId="{D88C4629-4C31-4920-B034-3FF1044F1415}" destId="{47617B50-9421-4723-937A-B9F8B9931E7E}" srcOrd="0" destOrd="0" presId="urn:microsoft.com/office/officeart/2005/8/layout/vList2"/>
    <dgm:cxn modelId="{8847DAEF-D2A1-4B67-B1F9-360EF1161639}" type="presOf" srcId="{4B24CC19-4008-4C13-8221-3A152A58295D}" destId="{59E1C164-E01C-4BDB-87AA-0BEE6ACB5EDF}" srcOrd="0" destOrd="0" presId="urn:microsoft.com/office/officeart/2005/8/layout/vList2"/>
    <dgm:cxn modelId="{7068F594-EB64-44B8-8062-C07DB30C4E8A}" type="presOf" srcId="{BDBD933D-203C-4B89-8CC9-4EE3DA927467}" destId="{5D7C385A-6454-4CDF-8A58-01956AC1A81B}" srcOrd="0" destOrd="0" presId="urn:microsoft.com/office/officeart/2005/8/layout/vList2"/>
    <dgm:cxn modelId="{C9BDD078-A7ED-4A7B-81D8-4C8EBE9502D5}" type="presOf" srcId="{0ECDD5E6-D7C3-4DEA-8512-AEF7E97CFCC6}" destId="{A40D3536-099A-4ED1-B093-E2D940A9CE04}" srcOrd="0" destOrd="0" presId="urn:microsoft.com/office/officeart/2005/8/layout/vList2"/>
    <dgm:cxn modelId="{D2758814-6023-4092-8FC9-55057547F3C1}" srcId="{D88C4629-4C31-4920-B034-3FF1044F1415}" destId="{BDBD933D-203C-4B89-8CC9-4EE3DA927467}" srcOrd="2" destOrd="0" parTransId="{FEE54500-71A4-41AE-ACBD-169DEC7C348E}" sibTransId="{37490E10-5D5C-4DFD-9C3A-E02E746AEB7B}"/>
    <dgm:cxn modelId="{ABBDFA5C-0367-412D-85DF-59C488BB5EC1}" type="presOf" srcId="{8E1115C3-49D3-43ED-A6EE-0C503BBDDE66}" destId="{4D11FE11-C18C-48DB-A98D-21057878909C}" srcOrd="0" destOrd="0" presId="urn:microsoft.com/office/officeart/2005/8/layout/vList2"/>
    <dgm:cxn modelId="{8300572F-D78B-4C8D-AE37-306F9EAF0FC9}" srcId="{D88C4629-4C31-4920-B034-3FF1044F1415}" destId="{8E1115C3-49D3-43ED-A6EE-0C503BBDDE66}" srcOrd="3" destOrd="0" parTransId="{58683EF3-4642-4EC6-BEEC-C9B9CA3A8373}" sibTransId="{A81CF0EF-9649-491A-A8CF-6B8175F3B4B9}"/>
    <dgm:cxn modelId="{2A83E3D0-1270-415E-AD7A-C5BC30495E29}" type="presParOf" srcId="{47617B50-9421-4723-937A-B9F8B9931E7E}" destId="{59E1C164-E01C-4BDB-87AA-0BEE6ACB5EDF}" srcOrd="0" destOrd="0" presId="urn:microsoft.com/office/officeart/2005/8/layout/vList2"/>
    <dgm:cxn modelId="{3FB4AF8E-D580-4F12-8D23-2835D6E95400}" type="presParOf" srcId="{47617B50-9421-4723-937A-B9F8B9931E7E}" destId="{66393E09-9A96-420B-96E8-BDC18E1B5690}" srcOrd="1" destOrd="0" presId="urn:microsoft.com/office/officeart/2005/8/layout/vList2"/>
    <dgm:cxn modelId="{B55C5DB9-72EA-4CB8-9C44-4B91ED5963F2}" type="presParOf" srcId="{47617B50-9421-4723-937A-B9F8B9931E7E}" destId="{A40D3536-099A-4ED1-B093-E2D940A9CE04}" srcOrd="2" destOrd="0" presId="urn:microsoft.com/office/officeart/2005/8/layout/vList2"/>
    <dgm:cxn modelId="{E21FF245-6810-44D1-A774-AAD9DF6881C2}" type="presParOf" srcId="{47617B50-9421-4723-937A-B9F8B9931E7E}" destId="{51CD5E63-DA76-4E7F-9D59-D66C3691B7FC}" srcOrd="3" destOrd="0" presId="urn:microsoft.com/office/officeart/2005/8/layout/vList2"/>
    <dgm:cxn modelId="{B435130E-5F7C-4764-BCB6-F69F1CC2E925}" type="presParOf" srcId="{47617B50-9421-4723-937A-B9F8B9931E7E}" destId="{5D7C385A-6454-4CDF-8A58-01956AC1A81B}" srcOrd="4" destOrd="0" presId="urn:microsoft.com/office/officeart/2005/8/layout/vList2"/>
    <dgm:cxn modelId="{DD91A945-2BC2-42D6-A5C9-F237A3A102DC}" type="presParOf" srcId="{47617B50-9421-4723-937A-B9F8B9931E7E}" destId="{913FA304-ECE5-426A-AA8D-4B170B13CB35}" srcOrd="5" destOrd="0" presId="urn:microsoft.com/office/officeart/2005/8/layout/vList2"/>
    <dgm:cxn modelId="{0F273539-8B4C-4F2B-8851-6206ABF20F3E}" type="presParOf" srcId="{47617B50-9421-4723-937A-B9F8B9931E7E}" destId="{4D11FE11-C18C-48DB-A98D-21057878909C}"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8C4629-4C31-4920-B034-3FF1044F14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B24CC19-4008-4C13-8221-3A152A58295D}">
      <dgm:prSet phldrT="[Text]" custT="1"/>
      <dgm:spPr/>
      <dgm:t>
        <a:bodyPr/>
        <a:lstStyle/>
        <a:p>
          <a:r>
            <a:rPr lang="en-US" sz="2800" dirty="0" smtClean="0"/>
            <a:t>Fair treatment</a:t>
          </a:r>
        </a:p>
        <a:p>
          <a:r>
            <a:rPr lang="en-US" sz="2800" dirty="0" smtClean="0"/>
            <a:t>MC 7 outcomes</a:t>
          </a:r>
          <a:endParaRPr lang="en-US" sz="2800" dirty="0"/>
        </a:p>
      </dgm:t>
    </dgm:pt>
    <dgm:pt modelId="{5FEBF2B3-1A5D-42ED-8B86-2384DBC5A820}" type="parTrans" cxnId="{19355913-1D32-47ED-B29B-59469D16B3C6}">
      <dgm:prSet/>
      <dgm:spPr/>
      <dgm:t>
        <a:bodyPr/>
        <a:lstStyle/>
        <a:p>
          <a:endParaRPr lang="en-US" sz="2800"/>
        </a:p>
      </dgm:t>
    </dgm:pt>
    <dgm:pt modelId="{79134E86-04C5-4EE3-A115-7AD01B663DD9}" type="sibTrans" cxnId="{19355913-1D32-47ED-B29B-59469D16B3C6}">
      <dgm:prSet/>
      <dgm:spPr/>
      <dgm:t>
        <a:bodyPr/>
        <a:lstStyle/>
        <a:p>
          <a:endParaRPr lang="en-US" sz="2800"/>
        </a:p>
      </dgm:t>
    </dgm:pt>
    <dgm:pt modelId="{BDBD933D-203C-4B89-8CC9-4EE3DA927467}">
      <dgm:prSet phldrT="[Text]" custT="1"/>
      <dgm:spPr/>
      <dgm:t>
        <a:bodyPr anchor="ctr"/>
        <a:lstStyle/>
        <a:p>
          <a:pPr>
            <a:spcAft>
              <a:spcPts val="0"/>
            </a:spcAft>
          </a:pPr>
          <a:r>
            <a:rPr lang="en-US" sz="2800" dirty="0" smtClean="0"/>
            <a:t>Caring, social, communication</a:t>
          </a:r>
          <a:endParaRPr lang="en-US" sz="2800" dirty="0"/>
        </a:p>
      </dgm:t>
    </dgm:pt>
    <dgm:pt modelId="{FEE54500-71A4-41AE-ACBD-169DEC7C348E}" type="parTrans" cxnId="{D2758814-6023-4092-8FC9-55057547F3C1}">
      <dgm:prSet/>
      <dgm:spPr/>
      <dgm:t>
        <a:bodyPr/>
        <a:lstStyle/>
        <a:p>
          <a:endParaRPr lang="en-US" sz="2800"/>
        </a:p>
      </dgm:t>
    </dgm:pt>
    <dgm:pt modelId="{37490E10-5D5C-4DFD-9C3A-E02E746AEB7B}" type="sibTrans" cxnId="{D2758814-6023-4092-8FC9-55057547F3C1}">
      <dgm:prSet/>
      <dgm:spPr/>
      <dgm:t>
        <a:bodyPr/>
        <a:lstStyle/>
        <a:p>
          <a:endParaRPr lang="en-US" sz="2800"/>
        </a:p>
      </dgm:t>
    </dgm:pt>
    <dgm:pt modelId="{0ECDD5E6-D7C3-4DEA-8512-AEF7E97CFCC6}">
      <dgm:prSet phldrT="[Text]" custT="1"/>
      <dgm:spPr/>
      <dgm:t>
        <a:bodyPr/>
        <a:lstStyle/>
        <a:p>
          <a:r>
            <a:rPr lang="en-US" sz="2800" dirty="0" smtClean="0"/>
            <a:t>Transparency, code of conduct</a:t>
          </a:r>
          <a:endParaRPr lang="en-US" sz="2800" dirty="0"/>
        </a:p>
      </dgm:t>
    </dgm:pt>
    <dgm:pt modelId="{776B8BEA-7791-42D2-91AE-5C88C0761621}" type="parTrans" cxnId="{63FB0E74-8563-4A7D-9544-D1C345A28E57}">
      <dgm:prSet/>
      <dgm:spPr/>
      <dgm:t>
        <a:bodyPr/>
        <a:lstStyle/>
        <a:p>
          <a:endParaRPr lang="en-US" sz="2800"/>
        </a:p>
      </dgm:t>
    </dgm:pt>
    <dgm:pt modelId="{61AEBD69-2B8D-43B4-87B1-A1D00D5142FA}" type="sibTrans" cxnId="{63FB0E74-8563-4A7D-9544-D1C345A28E57}">
      <dgm:prSet/>
      <dgm:spPr/>
      <dgm:t>
        <a:bodyPr/>
        <a:lstStyle/>
        <a:p>
          <a:endParaRPr lang="en-US" sz="2800"/>
        </a:p>
      </dgm:t>
    </dgm:pt>
    <dgm:pt modelId="{84D8F1D4-208E-4AED-8387-59EC6DC3ACFE}">
      <dgm:prSet phldrT="[Text]" custT="1"/>
      <dgm:spPr/>
      <dgm:t>
        <a:bodyPr anchor="t"/>
        <a:lstStyle/>
        <a:p>
          <a:pPr>
            <a:spcAft>
              <a:spcPts val="0"/>
            </a:spcAft>
          </a:pPr>
          <a:r>
            <a:rPr lang="en-US" sz="1800" b="1" dirty="0" smtClean="0"/>
            <a:t>…+ mystery shopping,  behavioral research, active monitoring of consumer financial markets and interaction with consumers</a:t>
          </a:r>
          <a:endParaRPr lang="en-US" sz="1800" b="1" dirty="0"/>
        </a:p>
      </dgm:t>
    </dgm:pt>
    <dgm:pt modelId="{5768BC39-0992-47B3-A417-FA9DDE39AF50}" type="parTrans" cxnId="{DB1AAA53-98A9-4D48-87A2-3F9A524B7F50}">
      <dgm:prSet/>
      <dgm:spPr/>
      <dgm:t>
        <a:bodyPr/>
        <a:lstStyle/>
        <a:p>
          <a:endParaRPr lang="en-US" sz="2800"/>
        </a:p>
      </dgm:t>
    </dgm:pt>
    <dgm:pt modelId="{E18ABBE3-C44D-4C78-BD48-5CF618BA87B1}" type="sibTrans" cxnId="{DB1AAA53-98A9-4D48-87A2-3F9A524B7F50}">
      <dgm:prSet/>
      <dgm:spPr/>
      <dgm:t>
        <a:bodyPr/>
        <a:lstStyle/>
        <a:p>
          <a:endParaRPr lang="en-US" sz="2800"/>
        </a:p>
      </dgm:t>
    </dgm:pt>
    <dgm:pt modelId="{47617B50-9421-4723-937A-B9F8B9931E7E}" type="pres">
      <dgm:prSet presAssocID="{D88C4629-4C31-4920-B034-3FF1044F1415}" presName="linear" presStyleCnt="0">
        <dgm:presLayoutVars>
          <dgm:animLvl val="lvl"/>
          <dgm:resizeHandles val="exact"/>
        </dgm:presLayoutVars>
      </dgm:prSet>
      <dgm:spPr/>
      <dgm:t>
        <a:bodyPr/>
        <a:lstStyle/>
        <a:p>
          <a:endParaRPr lang="en-US"/>
        </a:p>
      </dgm:t>
    </dgm:pt>
    <dgm:pt modelId="{59E1C164-E01C-4BDB-87AA-0BEE6ACB5EDF}" type="pres">
      <dgm:prSet presAssocID="{4B24CC19-4008-4C13-8221-3A152A58295D}" presName="parentText" presStyleLbl="node1" presStyleIdx="0" presStyleCnt="4">
        <dgm:presLayoutVars>
          <dgm:chMax val="0"/>
          <dgm:bulletEnabled val="1"/>
        </dgm:presLayoutVars>
      </dgm:prSet>
      <dgm:spPr/>
      <dgm:t>
        <a:bodyPr/>
        <a:lstStyle/>
        <a:p>
          <a:endParaRPr lang="en-US"/>
        </a:p>
      </dgm:t>
    </dgm:pt>
    <dgm:pt modelId="{66393E09-9A96-420B-96E8-BDC18E1B5690}" type="pres">
      <dgm:prSet presAssocID="{79134E86-04C5-4EE3-A115-7AD01B663DD9}" presName="spacer" presStyleCnt="0"/>
      <dgm:spPr/>
    </dgm:pt>
    <dgm:pt modelId="{A40D3536-099A-4ED1-B093-E2D940A9CE04}" type="pres">
      <dgm:prSet presAssocID="{0ECDD5E6-D7C3-4DEA-8512-AEF7E97CFCC6}" presName="parentText" presStyleLbl="node1" presStyleIdx="1" presStyleCnt="4">
        <dgm:presLayoutVars>
          <dgm:chMax val="0"/>
          <dgm:bulletEnabled val="1"/>
        </dgm:presLayoutVars>
      </dgm:prSet>
      <dgm:spPr/>
      <dgm:t>
        <a:bodyPr/>
        <a:lstStyle/>
        <a:p>
          <a:endParaRPr lang="en-US"/>
        </a:p>
      </dgm:t>
    </dgm:pt>
    <dgm:pt modelId="{51CD5E63-DA76-4E7F-9D59-D66C3691B7FC}" type="pres">
      <dgm:prSet presAssocID="{61AEBD69-2B8D-43B4-87B1-A1D00D5142FA}" presName="spacer" presStyleCnt="0"/>
      <dgm:spPr/>
    </dgm:pt>
    <dgm:pt modelId="{5D7C385A-6454-4CDF-8A58-01956AC1A81B}" type="pres">
      <dgm:prSet presAssocID="{BDBD933D-203C-4B89-8CC9-4EE3DA927467}" presName="parentText" presStyleLbl="node1" presStyleIdx="2" presStyleCnt="4">
        <dgm:presLayoutVars>
          <dgm:chMax val="0"/>
          <dgm:bulletEnabled val="1"/>
        </dgm:presLayoutVars>
      </dgm:prSet>
      <dgm:spPr/>
      <dgm:t>
        <a:bodyPr/>
        <a:lstStyle/>
        <a:p>
          <a:endParaRPr lang="en-US"/>
        </a:p>
      </dgm:t>
    </dgm:pt>
    <dgm:pt modelId="{030E0978-131A-4D0A-B927-B8D492F4DDA5}" type="pres">
      <dgm:prSet presAssocID="{37490E10-5D5C-4DFD-9C3A-E02E746AEB7B}" presName="spacer" presStyleCnt="0"/>
      <dgm:spPr/>
    </dgm:pt>
    <dgm:pt modelId="{3A867158-C42E-4E45-A673-16FBB9F1704E}" type="pres">
      <dgm:prSet presAssocID="{84D8F1D4-208E-4AED-8387-59EC6DC3ACFE}" presName="parentText" presStyleLbl="node1" presStyleIdx="3" presStyleCnt="4">
        <dgm:presLayoutVars>
          <dgm:chMax val="0"/>
          <dgm:bulletEnabled val="1"/>
        </dgm:presLayoutVars>
      </dgm:prSet>
      <dgm:spPr/>
      <dgm:t>
        <a:bodyPr/>
        <a:lstStyle/>
        <a:p>
          <a:endParaRPr lang="en-US"/>
        </a:p>
      </dgm:t>
    </dgm:pt>
  </dgm:ptLst>
  <dgm:cxnLst>
    <dgm:cxn modelId="{DB1AAA53-98A9-4D48-87A2-3F9A524B7F50}" srcId="{D88C4629-4C31-4920-B034-3FF1044F1415}" destId="{84D8F1D4-208E-4AED-8387-59EC6DC3ACFE}" srcOrd="3" destOrd="0" parTransId="{5768BC39-0992-47B3-A417-FA9DDE39AF50}" sibTransId="{E18ABBE3-C44D-4C78-BD48-5CF618BA87B1}"/>
    <dgm:cxn modelId="{F5678C9D-0648-4538-A35F-C56D1448DE93}" type="presOf" srcId="{4B24CC19-4008-4C13-8221-3A152A58295D}" destId="{59E1C164-E01C-4BDB-87AA-0BEE6ACB5EDF}" srcOrd="0" destOrd="0" presId="urn:microsoft.com/office/officeart/2005/8/layout/vList2"/>
    <dgm:cxn modelId="{B8073F5A-976B-41EA-BADC-E0E00D890B95}" type="presOf" srcId="{0ECDD5E6-D7C3-4DEA-8512-AEF7E97CFCC6}" destId="{A40D3536-099A-4ED1-B093-E2D940A9CE04}" srcOrd="0" destOrd="0" presId="urn:microsoft.com/office/officeart/2005/8/layout/vList2"/>
    <dgm:cxn modelId="{D5D002D4-D7BE-42F1-9CE9-E280468CFBD3}" type="presOf" srcId="{D88C4629-4C31-4920-B034-3FF1044F1415}" destId="{47617B50-9421-4723-937A-B9F8B9931E7E}" srcOrd="0" destOrd="0" presId="urn:microsoft.com/office/officeart/2005/8/layout/vList2"/>
    <dgm:cxn modelId="{19355913-1D32-47ED-B29B-59469D16B3C6}" srcId="{D88C4629-4C31-4920-B034-3FF1044F1415}" destId="{4B24CC19-4008-4C13-8221-3A152A58295D}" srcOrd="0" destOrd="0" parTransId="{5FEBF2B3-1A5D-42ED-8B86-2384DBC5A820}" sibTransId="{79134E86-04C5-4EE3-A115-7AD01B663DD9}"/>
    <dgm:cxn modelId="{63FB0E74-8563-4A7D-9544-D1C345A28E57}" srcId="{D88C4629-4C31-4920-B034-3FF1044F1415}" destId="{0ECDD5E6-D7C3-4DEA-8512-AEF7E97CFCC6}" srcOrd="1" destOrd="0" parTransId="{776B8BEA-7791-42D2-91AE-5C88C0761621}" sibTransId="{61AEBD69-2B8D-43B4-87B1-A1D00D5142FA}"/>
    <dgm:cxn modelId="{B72A2428-4F8F-4B38-B2E4-4A8E5DE2301F}" type="presOf" srcId="{84D8F1D4-208E-4AED-8387-59EC6DC3ACFE}" destId="{3A867158-C42E-4E45-A673-16FBB9F1704E}" srcOrd="0" destOrd="0" presId="urn:microsoft.com/office/officeart/2005/8/layout/vList2"/>
    <dgm:cxn modelId="{ABA3C2AA-3F5C-4A3B-8BF9-22B39B2DAC9B}" type="presOf" srcId="{BDBD933D-203C-4B89-8CC9-4EE3DA927467}" destId="{5D7C385A-6454-4CDF-8A58-01956AC1A81B}" srcOrd="0" destOrd="0" presId="urn:microsoft.com/office/officeart/2005/8/layout/vList2"/>
    <dgm:cxn modelId="{D2758814-6023-4092-8FC9-55057547F3C1}" srcId="{D88C4629-4C31-4920-B034-3FF1044F1415}" destId="{BDBD933D-203C-4B89-8CC9-4EE3DA927467}" srcOrd="2" destOrd="0" parTransId="{FEE54500-71A4-41AE-ACBD-169DEC7C348E}" sibTransId="{37490E10-5D5C-4DFD-9C3A-E02E746AEB7B}"/>
    <dgm:cxn modelId="{DE98F24C-3ADB-475C-8AFC-8B6DCDD4AB98}" type="presParOf" srcId="{47617B50-9421-4723-937A-B9F8B9931E7E}" destId="{59E1C164-E01C-4BDB-87AA-0BEE6ACB5EDF}" srcOrd="0" destOrd="0" presId="urn:microsoft.com/office/officeart/2005/8/layout/vList2"/>
    <dgm:cxn modelId="{E3A38267-74BF-4503-BE73-18839C42729A}" type="presParOf" srcId="{47617B50-9421-4723-937A-B9F8B9931E7E}" destId="{66393E09-9A96-420B-96E8-BDC18E1B5690}" srcOrd="1" destOrd="0" presId="urn:microsoft.com/office/officeart/2005/8/layout/vList2"/>
    <dgm:cxn modelId="{BE51CCC4-3F3B-4BF7-80CA-1F4DFD0780B2}" type="presParOf" srcId="{47617B50-9421-4723-937A-B9F8B9931E7E}" destId="{A40D3536-099A-4ED1-B093-E2D940A9CE04}" srcOrd="2" destOrd="0" presId="urn:microsoft.com/office/officeart/2005/8/layout/vList2"/>
    <dgm:cxn modelId="{446A4C83-2C07-4AEF-B6CF-CB570DB76159}" type="presParOf" srcId="{47617B50-9421-4723-937A-B9F8B9931E7E}" destId="{51CD5E63-DA76-4E7F-9D59-D66C3691B7FC}" srcOrd="3" destOrd="0" presId="urn:microsoft.com/office/officeart/2005/8/layout/vList2"/>
    <dgm:cxn modelId="{50E141AD-BA39-4B62-BE9C-42305E635674}" type="presParOf" srcId="{47617B50-9421-4723-937A-B9F8B9931E7E}" destId="{5D7C385A-6454-4CDF-8A58-01956AC1A81B}" srcOrd="4" destOrd="0" presId="urn:microsoft.com/office/officeart/2005/8/layout/vList2"/>
    <dgm:cxn modelId="{3CF86868-C989-4B8A-B2E8-DE93B72144A0}" type="presParOf" srcId="{47617B50-9421-4723-937A-B9F8B9931E7E}" destId="{030E0978-131A-4D0A-B927-B8D492F4DDA5}" srcOrd="5" destOrd="0" presId="urn:microsoft.com/office/officeart/2005/8/layout/vList2"/>
    <dgm:cxn modelId="{63C6C244-EC81-4CB4-B97C-54D7EA247085}" type="presParOf" srcId="{47617B50-9421-4723-937A-B9F8B9931E7E}" destId="{3A867158-C42E-4E45-A673-16FBB9F1704E}" srcOrd="6"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97C40C-5402-45E9-B540-BA80EC43E73D}" type="doc">
      <dgm:prSet loTypeId="urn:microsoft.com/office/officeart/2005/8/layout/radial5" loCatId="cycle" qsTypeId="urn:microsoft.com/office/officeart/2005/8/quickstyle/simple1" qsCatId="simple" csTypeId="urn:microsoft.com/office/officeart/2005/8/colors/accent3_2" csCatId="accent3" phldr="1"/>
      <dgm:spPr/>
      <dgm:t>
        <a:bodyPr/>
        <a:lstStyle/>
        <a:p>
          <a:endParaRPr lang="en-US"/>
        </a:p>
      </dgm:t>
    </dgm:pt>
    <dgm:pt modelId="{4238FCB0-5614-4A45-861E-EF106118C57D}">
      <dgm:prSet phldrT="[Text]" custT="1"/>
      <dgm:spPr>
        <a:noFill/>
      </dgm:spPr>
      <dgm:t>
        <a:bodyPr/>
        <a:lstStyle/>
        <a:p>
          <a:r>
            <a:rPr lang="en-US" sz="3600" b="1" dirty="0" smtClean="0">
              <a:solidFill>
                <a:schemeClr val="accent2"/>
              </a:solidFill>
            </a:rPr>
            <a:t>RBS</a:t>
          </a:r>
          <a:endParaRPr lang="en-US" sz="3600" b="1" dirty="0">
            <a:solidFill>
              <a:schemeClr val="accent2"/>
            </a:solidFill>
          </a:endParaRPr>
        </a:p>
      </dgm:t>
    </dgm:pt>
    <dgm:pt modelId="{03A00E37-4A22-4A91-A8CA-7856F448B5C2}" type="parTrans" cxnId="{DD502681-BAAA-4389-8E61-DE2EBE0E2D77}">
      <dgm:prSet/>
      <dgm:spPr/>
      <dgm:t>
        <a:bodyPr/>
        <a:lstStyle/>
        <a:p>
          <a:endParaRPr lang="en-US" sz="4000" b="1"/>
        </a:p>
      </dgm:t>
    </dgm:pt>
    <dgm:pt modelId="{671AD0C8-4CB2-452B-BE37-9B920D5DC307}" type="sibTrans" cxnId="{DD502681-BAAA-4389-8E61-DE2EBE0E2D77}">
      <dgm:prSet/>
      <dgm:spPr/>
      <dgm:t>
        <a:bodyPr/>
        <a:lstStyle/>
        <a:p>
          <a:endParaRPr lang="en-US" sz="4000" b="1"/>
        </a:p>
      </dgm:t>
    </dgm:pt>
    <dgm:pt modelId="{A46AC092-E45B-45FB-8895-BB8E8C9DA28E}">
      <dgm:prSet phldrT="[Text]" custT="1"/>
      <dgm:spPr/>
      <dgm:t>
        <a:bodyPr/>
        <a:lstStyle/>
        <a:p>
          <a:r>
            <a:rPr lang="en-US" sz="3200" b="1" dirty="0" smtClean="0"/>
            <a:t>Bank</a:t>
          </a:r>
          <a:endParaRPr lang="en-US" sz="3200" b="1" dirty="0"/>
        </a:p>
      </dgm:t>
    </dgm:pt>
    <dgm:pt modelId="{33CCB9D2-C388-45A4-B212-A80E231DE4E5}" type="parTrans" cxnId="{F6587A90-DC81-431C-B476-7DE9CBCA9832}">
      <dgm:prSet custT="1"/>
      <dgm:spPr/>
      <dgm:t>
        <a:bodyPr/>
        <a:lstStyle/>
        <a:p>
          <a:endParaRPr lang="en-US" sz="3200" b="1"/>
        </a:p>
      </dgm:t>
    </dgm:pt>
    <dgm:pt modelId="{818B409E-58F3-4F4D-89E0-40A930E94E4F}" type="sibTrans" cxnId="{F6587A90-DC81-431C-B476-7DE9CBCA9832}">
      <dgm:prSet/>
      <dgm:spPr/>
      <dgm:t>
        <a:bodyPr/>
        <a:lstStyle/>
        <a:p>
          <a:endParaRPr lang="en-US" sz="4000" b="1"/>
        </a:p>
      </dgm:t>
    </dgm:pt>
    <dgm:pt modelId="{BA935C56-8F3F-4662-8B1F-41E58435953A}">
      <dgm:prSet phldrT="[Text]" custT="1"/>
      <dgm:spPr/>
      <dgm:t>
        <a:bodyPr/>
        <a:lstStyle/>
        <a:p>
          <a:r>
            <a:rPr lang="en-US" sz="3200" b="1" dirty="0" smtClean="0"/>
            <a:t>consumer</a:t>
          </a:r>
          <a:endParaRPr lang="en-US" sz="3200" b="1" dirty="0"/>
        </a:p>
      </dgm:t>
    </dgm:pt>
    <dgm:pt modelId="{BC0AB896-DD6D-44AC-B325-BA5DEAE5F30A}" type="parTrans" cxnId="{79EE9823-33A0-4119-89E4-848103EBEF37}">
      <dgm:prSet custT="1"/>
      <dgm:spPr/>
      <dgm:t>
        <a:bodyPr/>
        <a:lstStyle/>
        <a:p>
          <a:endParaRPr lang="en-US" sz="3200" b="1"/>
        </a:p>
      </dgm:t>
    </dgm:pt>
    <dgm:pt modelId="{E9E537CE-6589-4811-B7D8-63BA0615E61E}" type="sibTrans" cxnId="{79EE9823-33A0-4119-89E4-848103EBEF37}">
      <dgm:prSet/>
      <dgm:spPr/>
      <dgm:t>
        <a:bodyPr/>
        <a:lstStyle/>
        <a:p>
          <a:endParaRPr lang="en-US" sz="4000" b="1"/>
        </a:p>
      </dgm:t>
    </dgm:pt>
    <dgm:pt modelId="{851E697B-FAA7-4616-8880-8FA105C0A9A6}">
      <dgm:prSet phldrT="[Text]" custT="1"/>
      <dgm:spPr/>
      <dgm:t>
        <a:bodyPr/>
        <a:lstStyle/>
        <a:p>
          <a:r>
            <a:rPr lang="en-US" sz="3200" b="1" dirty="0" smtClean="0"/>
            <a:t>FSA</a:t>
          </a:r>
          <a:endParaRPr lang="en-US" sz="3200" b="1" dirty="0"/>
        </a:p>
      </dgm:t>
    </dgm:pt>
    <dgm:pt modelId="{930BC3AD-8734-47E7-89C4-C3BD4D99EFAB}" type="parTrans" cxnId="{5CBAA644-1108-4827-B4ED-D01FC8BF0751}">
      <dgm:prSet custT="1"/>
      <dgm:spPr/>
      <dgm:t>
        <a:bodyPr/>
        <a:lstStyle/>
        <a:p>
          <a:endParaRPr lang="en-US" sz="3200" b="1"/>
        </a:p>
      </dgm:t>
    </dgm:pt>
    <dgm:pt modelId="{B4974E28-50C1-45BC-9A04-1B5254AB09AE}" type="sibTrans" cxnId="{5CBAA644-1108-4827-B4ED-D01FC8BF0751}">
      <dgm:prSet/>
      <dgm:spPr/>
      <dgm:t>
        <a:bodyPr/>
        <a:lstStyle/>
        <a:p>
          <a:endParaRPr lang="en-US" sz="4000" b="1"/>
        </a:p>
      </dgm:t>
    </dgm:pt>
    <dgm:pt modelId="{DDB65D2A-2C7F-4988-8EDE-39A65A464AD0}" type="pres">
      <dgm:prSet presAssocID="{6F97C40C-5402-45E9-B540-BA80EC43E73D}" presName="Name0" presStyleCnt="0">
        <dgm:presLayoutVars>
          <dgm:chMax val="1"/>
          <dgm:dir/>
          <dgm:animLvl val="ctr"/>
          <dgm:resizeHandles val="exact"/>
        </dgm:presLayoutVars>
      </dgm:prSet>
      <dgm:spPr/>
      <dgm:t>
        <a:bodyPr/>
        <a:lstStyle/>
        <a:p>
          <a:endParaRPr lang="en-US"/>
        </a:p>
      </dgm:t>
    </dgm:pt>
    <dgm:pt modelId="{953F0B4C-2343-4471-B2EA-F59E5EE3D9B8}" type="pres">
      <dgm:prSet presAssocID="{4238FCB0-5614-4A45-861E-EF106118C57D}" presName="centerShape" presStyleLbl="node0" presStyleIdx="0" presStyleCnt="1"/>
      <dgm:spPr/>
      <dgm:t>
        <a:bodyPr/>
        <a:lstStyle/>
        <a:p>
          <a:endParaRPr lang="en-US"/>
        </a:p>
      </dgm:t>
    </dgm:pt>
    <dgm:pt modelId="{66364836-2E21-4D8A-9A76-707B9D713A3E}" type="pres">
      <dgm:prSet presAssocID="{33CCB9D2-C388-45A4-B212-A80E231DE4E5}" presName="parTrans" presStyleLbl="sibTrans2D1" presStyleIdx="0" presStyleCnt="3"/>
      <dgm:spPr/>
      <dgm:t>
        <a:bodyPr/>
        <a:lstStyle/>
        <a:p>
          <a:endParaRPr lang="en-US"/>
        </a:p>
      </dgm:t>
    </dgm:pt>
    <dgm:pt modelId="{10B08DF4-E525-49E3-8B3D-5C4156CA6AC8}" type="pres">
      <dgm:prSet presAssocID="{33CCB9D2-C388-45A4-B212-A80E231DE4E5}" presName="connectorText" presStyleLbl="sibTrans2D1" presStyleIdx="0" presStyleCnt="3"/>
      <dgm:spPr/>
      <dgm:t>
        <a:bodyPr/>
        <a:lstStyle/>
        <a:p>
          <a:endParaRPr lang="en-US"/>
        </a:p>
      </dgm:t>
    </dgm:pt>
    <dgm:pt modelId="{3B36EEFA-022D-4ED8-8CCC-6937FC7320A2}" type="pres">
      <dgm:prSet presAssocID="{A46AC092-E45B-45FB-8895-BB8E8C9DA28E}" presName="node" presStyleLbl="node1" presStyleIdx="0" presStyleCnt="3" custScaleX="150735" custScaleY="101096">
        <dgm:presLayoutVars>
          <dgm:bulletEnabled val="1"/>
        </dgm:presLayoutVars>
      </dgm:prSet>
      <dgm:spPr/>
      <dgm:t>
        <a:bodyPr/>
        <a:lstStyle/>
        <a:p>
          <a:endParaRPr lang="en-US"/>
        </a:p>
      </dgm:t>
    </dgm:pt>
    <dgm:pt modelId="{67FF9DDC-118D-4E38-AC58-BDDBB4CC14C6}" type="pres">
      <dgm:prSet presAssocID="{BC0AB896-DD6D-44AC-B325-BA5DEAE5F30A}" presName="parTrans" presStyleLbl="sibTrans2D1" presStyleIdx="1" presStyleCnt="3"/>
      <dgm:spPr/>
      <dgm:t>
        <a:bodyPr/>
        <a:lstStyle/>
        <a:p>
          <a:endParaRPr lang="en-US"/>
        </a:p>
      </dgm:t>
    </dgm:pt>
    <dgm:pt modelId="{8C92CC4C-6C1C-4E9C-B209-718B45EA891B}" type="pres">
      <dgm:prSet presAssocID="{BC0AB896-DD6D-44AC-B325-BA5DEAE5F30A}" presName="connectorText" presStyleLbl="sibTrans2D1" presStyleIdx="1" presStyleCnt="3"/>
      <dgm:spPr/>
      <dgm:t>
        <a:bodyPr/>
        <a:lstStyle/>
        <a:p>
          <a:endParaRPr lang="en-US"/>
        </a:p>
      </dgm:t>
    </dgm:pt>
    <dgm:pt modelId="{C7B77BD2-491A-4CAA-B640-6F3AED06CF11}" type="pres">
      <dgm:prSet presAssocID="{BA935C56-8F3F-4662-8B1F-41E58435953A}" presName="node" presStyleLbl="node1" presStyleIdx="1" presStyleCnt="3" custScaleX="181293" custScaleY="91289">
        <dgm:presLayoutVars>
          <dgm:bulletEnabled val="1"/>
        </dgm:presLayoutVars>
      </dgm:prSet>
      <dgm:spPr/>
      <dgm:t>
        <a:bodyPr/>
        <a:lstStyle/>
        <a:p>
          <a:endParaRPr lang="en-US"/>
        </a:p>
      </dgm:t>
    </dgm:pt>
    <dgm:pt modelId="{003D3221-12FC-4BBE-80BD-557F0D29A92D}" type="pres">
      <dgm:prSet presAssocID="{930BC3AD-8734-47E7-89C4-C3BD4D99EFAB}" presName="parTrans" presStyleLbl="sibTrans2D1" presStyleIdx="2" presStyleCnt="3"/>
      <dgm:spPr/>
      <dgm:t>
        <a:bodyPr/>
        <a:lstStyle/>
        <a:p>
          <a:endParaRPr lang="en-US"/>
        </a:p>
      </dgm:t>
    </dgm:pt>
    <dgm:pt modelId="{C74D1E2E-3ACF-464E-B34D-6706A9300183}" type="pres">
      <dgm:prSet presAssocID="{930BC3AD-8734-47E7-89C4-C3BD4D99EFAB}" presName="connectorText" presStyleLbl="sibTrans2D1" presStyleIdx="2" presStyleCnt="3"/>
      <dgm:spPr/>
      <dgm:t>
        <a:bodyPr/>
        <a:lstStyle/>
        <a:p>
          <a:endParaRPr lang="en-US"/>
        </a:p>
      </dgm:t>
    </dgm:pt>
    <dgm:pt modelId="{66A96D4A-0EFD-4757-AFEC-F62343CEEA18}" type="pres">
      <dgm:prSet presAssocID="{851E697B-FAA7-4616-8880-8FA105C0A9A6}" presName="node" presStyleLbl="node1" presStyleIdx="2" presStyleCnt="3" custScaleX="184887" custScaleY="102653">
        <dgm:presLayoutVars>
          <dgm:bulletEnabled val="1"/>
        </dgm:presLayoutVars>
      </dgm:prSet>
      <dgm:spPr/>
      <dgm:t>
        <a:bodyPr/>
        <a:lstStyle/>
        <a:p>
          <a:endParaRPr lang="en-US"/>
        </a:p>
      </dgm:t>
    </dgm:pt>
  </dgm:ptLst>
  <dgm:cxnLst>
    <dgm:cxn modelId="{2F5BEC36-B9AA-4F42-B81E-E6B4CC44DE14}" type="presOf" srcId="{33CCB9D2-C388-45A4-B212-A80E231DE4E5}" destId="{66364836-2E21-4D8A-9A76-707B9D713A3E}" srcOrd="0" destOrd="0" presId="urn:microsoft.com/office/officeart/2005/8/layout/radial5"/>
    <dgm:cxn modelId="{8D8C4BF5-CA97-43FB-8D53-16B01636283C}" type="presOf" srcId="{6F97C40C-5402-45E9-B540-BA80EC43E73D}" destId="{DDB65D2A-2C7F-4988-8EDE-39A65A464AD0}" srcOrd="0" destOrd="0" presId="urn:microsoft.com/office/officeart/2005/8/layout/radial5"/>
    <dgm:cxn modelId="{5CBAA644-1108-4827-B4ED-D01FC8BF0751}" srcId="{4238FCB0-5614-4A45-861E-EF106118C57D}" destId="{851E697B-FAA7-4616-8880-8FA105C0A9A6}" srcOrd="2" destOrd="0" parTransId="{930BC3AD-8734-47E7-89C4-C3BD4D99EFAB}" sibTransId="{B4974E28-50C1-45BC-9A04-1B5254AB09AE}"/>
    <dgm:cxn modelId="{F6587A90-DC81-431C-B476-7DE9CBCA9832}" srcId="{4238FCB0-5614-4A45-861E-EF106118C57D}" destId="{A46AC092-E45B-45FB-8895-BB8E8C9DA28E}" srcOrd="0" destOrd="0" parTransId="{33CCB9D2-C388-45A4-B212-A80E231DE4E5}" sibTransId="{818B409E-58F3-4F4D-89E0-40A930E94E4F}"/>
    <dgm:cxn modelId="{A21246AB-F76D-4D27-9DD1-DE28D0BA6327}" type="presOf" srcId="{930BC3AD-8734-47E7-89C4-C3BD4D99EFAB}" destId="{C74D1E2E-3ACF-464E-B34D-6706A9300183}" srcOrd="1" destOrd="0" presId="urn:microsoft.com/office/officeart/2005/8/layout/radial5"/>
    <dgm:cxn modelId="{ECB3A5B4-0CF9-4BA8-A91C-3554C8456C2B}" type="presOf" srcId="{A46AC092-E45B-45FB-8895-BB8E8C9DA28E}" destId="{3B36EEFA-022D-4ED8-8CCC-6937FC7320A2}" srcOrd="0" destOrd="0" presId="urn:microsoft.com/office/officeart/2005/8/layout/radial5"/>
    <dgm:cxn modelId="{9F2EDC7A-EAAD-49C3-BF4D-94880700FA3F}" type="presOf" srcId="{BA935C56-8F3F-4662-8B1F-41E58435953A}" destId="{C7B77BD2-491A-4CAA-B640-6F3AED06CF11}" srcOrd="0" destOrd="0" presId="urn:microsoft.com/office/officeart/2005/8/layout/radial5"/>
    <dgm:cxn modelId="{9C9A27CF-7E19-43D9-8C5E-1B640F6C1E8D}" type="presOf" srcId="{851E697B-FAA7-4616-8880-8FA105C0A9A6}" destId="{66A96D4A-0EFD-4757-AFEC-F62343CEEA18}" srcOrd="0" destOrd="0" presId="urn:microsoft.com/office/officeart/2005/8/layout/radial5"/>
    <dgm:cxn modelId="{79EE9823-33A0-4119-89E4-848103EBEF37}" srcId="{4238FCB0-5614-4A45-861E-EF106118C57D}" destId="{BA935C56-8F3F-4662-8B1F-41E58435953A}" srcOrd="1" destOrd="0" parTransId="{BC0AB896-DD6D-44AC-B325-BA5DEAE5F30A}" sibTransId="{E9E537CE-6589-4811-B7D8-63BA0615E61E}"/>
    <dgm:cxn modelId="{AD76EB17-1378-4DC3-B573-44386770707B}" type="presOf" srcId="{33CCB9D2-C388-45A4-B212-A80E231DE4E5}" destId="{10B08DF4-E525-49E3-8B3D-5C4156CA6AC8}" srcOrd="1" destOrd="0" presId="urn:microsoft.com/office/officeart/2005/8/layout/radial5"/>
    <dgm:cxn modelId="{DD502681-BAAA-4389-8E61-DE2EBE0E2D77}" srcId="{6F97C40C-5402-45E9-B540-BA80EC43E73D}" destId="{4238FCB0-5614-4A45-861E-EF106118C57D}" srcOrd="0" destOrd="0" parTransId="{03A00E37-4A22-4A91-A8CA-7856F448B5C2}" sibTransId="{671AD0C8-4CB2-452B-BE37-9B920D5DC307}"/>
    <dgm:cxn modelId="{D4AFE338-F5B8-4C8C-903B-BED04C8357FE}" type="presOf" srcId="{4238FCB0-5614-4A45-861E-EF106118C57D}" destId="{953F0B4C-2343-4471-B2EA-F59E5EE3D9B8}" srcOrd="0" destOrd="0" presId="urn:microsoft.com/office/officeart/2005/8/layout/radial5"/>
    <dgm:cxn modelId="{76130E40-2467-467E-A2EA-35C2B383B5AA}" type="presOf" srcId="{930BC3AD-8734-47E7-89C4-C3BD4D99EFAB}" destId="{003D3221-12FC-4BBE-80BD-557F0D29A92D}" srcOrd="0" destOrd="0" presId="urn:microsoft.com/office/officeart/2005/8/layout/radial5"/>
    <dgm:cxn modelId="{34255FED-A445-4D6D-9300-F22E17AB0A22}" type="presOf" srcId="{BC0AB896-DD6D-44AC-B325-BA5DEAE5F30A}" destId="{8C92CC4C-6C1C-4E9C-B209-718B45EA891B}" srcOrd="1" destOrd="0" presId="urn:microsoft.com/office/officeart/2005/8/layout/radial5"/>
    <dgm:cxn modelId="{F734B367-D07F-46D7-9F0E-AB53B9427B0D}" type="presOf" srcId="{BC0AB896-DD6D-44AC-B325-BA5DEAE5F30A}" destId="{67FF9DDC-118D-4E38-AC58-BDDBB4CC14C6}" srcOrd="0" destOrd="0" presId="urn:microsoft.com/office/officeart/2005/8/layout/radial5"/>
    <dgm:cxn modelId="{370E974D-1C72-4B60-8128-FE933D2237A0}" type="presParOf" srcId="{DDB65D2A-2C7F-4988-8EDE-39A65A464AD0}" destId="{953F0B4C-2343-4471-B2EA-F59E5EE3D9B8}" srcOrd="0" destOrd="0" presId="urn:microsoft.com/office/officeart/2005/8/layout/radial5"/>
    <dgm:cxn modelId="{A960E21E-3D10-4900-8DE7-59F2F736DFDF}" type="presParOf" srcId="{DDB65D2A-2C7F-4988-8EDE-39A65A464AD0}" destId="{66364836-2E21-4D8A-9A76-707B9D713A3E}" srcOrd="1" destOrd="0" presId="urn:microsoft.com/office/officeart/2005/8/layout/radial5"/>
    <dgm:cxn modelId="{281B4B33-B6B7-4F70-940F-6689C3AB0890}" type="presParOf" srcId="{66364836-2E21-4D8A-9A76-707B9D713A3E}" destId="{10B08DF4-E525-49E3-8B3D-5C4156CA6AC8}" srcOrd="0" destOrd="0" presId="urn:microsoft.com/office/officeart/2005/8/layout/radial5"/>
    <dgm:cxn modelId="{219B91D0-0EBE-463F-B6FE-EBB45568268E}" type="presParOf" srcId="{DDB65D2A-2C7F-4988-8EDE-39A65A464AD0}" destId="{3B36EEFA-022D-4ED8-8CCC-6937FC7320A2}" srcOrd="2" destOrd="0" presId="urn:microsoft.com/office/officeart/2005/8/layout/radial5"/>
    <dgm:cxn modelId="{24F790C7-4E0B-4E93-8CD2-A71D4D5CCF36}" type="presParOf" srcId="{DDB65D2A-2C7F-4988-8EDE-39A65A464AD0}" destId="{67FF9DDC-118D-4E38-AC58-BDDBB4CC14C6}" srcOrd="3" destOrd="0" presId="urn:microsoft.com/office/officeart/2005/8/layout/radial5"/>
    <dgm:cxn modelId="{CC0942F5-A0C7-448E-B01B-C34537C76C23}" type="presParOf" srcId="{67FF9DDC-118D-4E38-AC58-BDDBB4CC14C6}" destId="{8C92CC4C-6C1C-4E9C-B209-718B45EA891B}" srcOrd="0" destOrd="0" presId="urn:microsoft.com/office/officeart/2005/8/layout/radial5"/>
    <dgm:cxn modelId="{F02F6D78-1314-40D6-A684-9A8D24AB4FE9}" type="presParOf" srcId="{DDB65D2A-2C7F-4988-8EDE-39A65A464AD0}" destId="{C7B77BD2-491A-4CAA-B640-6F3AED06CF11}" srcOrd="4" destOrd="0" presId="urn:microsoft.com/office/officeart/2005/8/layout/radial5"/>
    <dgm:cxn modelId="{60C83AD1-9D8E-49BF-B019-5B3130E63B49}" type="presParOf" srcId="{DDB65D2A-2C7F-4988-8EDE-39A65A464AD0}" destId="{003D3221-12FC-4BBE-80BD-557F0D29A92D}" srcOrd="5" destOrd="0" presId="urn:microsoft.com/office/officeart/2005/8/layout/radial5"/>
    <dgm:cxn modelId="{00AC428C-647F-4B12-8ED8-B4F5ABB09B9E}" type="presParOf" srcId="{003D3221-12FC-4BBE-80BD-557F0D29A92D}" destId="{C74D1E2E-3ACF-464E-B34D-6706A9300183}" srcOrd="0" destOrd="0" presId="urn:microsoft.com/office/officeart/2005/8/layout/radial5"/>
    <dgm:cxn modelId="{4197CB15-E933-46D5-8015-F4F2C34B3830}" type="presParOf" srcId="{DDB65D2A-2C7F-4988-8EDE-39A65A464AD0}" destId="{66A96D4A-0EFD-4757-AFEC-F62343CEEA18}"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FCD3C8-EDB7-4D9D-B8BE-E3699529B0CE}"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4A00D369-05AE-42FC-B957-F8D3264A586A}">
      <dgm:prSet phldrT="[Text]" custT="1"/>
      <dgm:spPr/>
      <dgm:t>
        <a:bodyPr/>
        <a:lstStyle/>
        <a:p>
          <a:r>
            <a:rPr lang="en-US" sz="1800" b="0" dirty="0" smtClean="0"/>
            <a:t>IMPACT</a:t>
          </a:r>
          <a:endParaRPr lang="en-US" sz="1800" b="0" dirty="0"/>
        </a:p>
      </dgm:t>
    </dgm:pt>
    <dgm:pt modelId="{4BDADA01-9B1B-487E-BEB9-960A2E59F8E7}" type="parTrans" cxnId="{D0EE96A4-69A3-4CCD-8297-621E4C22AE4D}">
      <dgm:prSet/>
      <dgm:spPr/>
      <dgm:t>
        <a:bodyPr/>
        <a:lstStyle/>
        <a:p>
          <a:endParaRPr lang="en-US" sz="2400" b="0"/>
        </a:p>
      </dgm:t>
    </dgm:pt>
    <dgm:pt modelId="{00D2D968-7BA6-4226-B0DD-CBB2A129D758}" type="sibTrans" cxnId="{D0EE96A4-69A3-4CCD-8297-621E4C22AE4D}">
      <dgm:prSet/>
      <dgm:spPr/>
      <dgm:t>
        <a:bodyPr/>
        <a:lstStyle/>
        <a:p>
          <a:endParaRPr lang="en-US" sz="2400" b="0"/>
        </a:p>
      </dgm:t>
    </dgm:pt>
    <dgm:pt modelId="{2D76087B-58BE-412B-ABC7-AB0D021AE077}">
      <dgm:prSet phldrT="[Text]" custT="1"/>
      <dgm:spPr/>
      <dgm:t>
        <a:bodyPr/>
        <a:lstStyle/>
        <a:p>
          <a:r>
            <a:rPr lang="en-US" sz="2800" b="0" dirty="0" smtClean="0"/>
            <a:t>Assess </a:t>
          </a:r>
          <a:r>
            <a:rPr lang="en-US" sz="2800" b="1" dirty="0" smtClean="0">
              <a:solidFill>
                <a:schemeClr val="accent2"/>
              </a:solidFill>
            </a:rPr>
            <a:t>IMPACT</a:t>
          </a:r>
          <a:r>
            <a:rPr lang="en-US" sz="2800" b="0" dirty="0" smtClean="0"/>
            <a:t> of each FSP </a:t>
          </a:r>
          <a:endParaRPr lang="en-US" sz="2800" b="0" dirty="0"/>
        </a:p>
      </dgm:t>
    </dgm:pt>
    <dgm:pt modelId="{B4B4B193-9B31-4439-A06F-D32071BDEACA}" type="parTrans" cxnId="{54388141-D85B-4BB5-9DBD-C0222D60D349}">
      <dgm:prSet/>
      <dgm:spPr/>
      <dgm:t>
        <a:bodyPr/>
        <a:lstStyle/>
        <a:p>
          <a:endParaRPr lang="en-US" sz="2400" b="0"/>
        </a:p>
      </dgm:t>
    </dgm:pt>
    <dgm:pt modelId="{2BBDB9B4-9BB3-4DA6-BC28-729FE962DA82}" type="sibTrans" cxnId="{54388141-D85B-4BB5-9DBD-C0222D60D349}">
      <dgm:prSet/>
      <dgm:spPr/>
      <dgm:t>
        <a:bodyPr/>
        <a:lstStyle/>
        <a:p>
          <a:endParaRPr lang="en-US" sz="2400" b="0"/>
        </a:p>
      </dgm:t>
    </dgm:pt>
    <dgm:pt modelId="{CC8F771B-6648-436E-AA94-069001FB6FD0}">
      <dgm:prSet phldrT="[Text]" custT="1"/>
      <dgm:spPr/>
      <dgm:t>
        <a:bodyPr/>
        <a:lstStyle/>
        <a:p>
          <a:r>
            <a:rPr lang="en-US" sz="1800" b="0" dirty="0" smtClean="0"/>
            <a:t>RISK</a:t>
          </a:r>
          <a:endParaRPr lang="en-US" sz="1800" b="0" dirty="0"/>
        </a:p>
      </dgm:t>
    </dgm:pt>
    <dgm:pt modelId="{A0A6C9FD-F240-4445-A1D0-7EA59BA5FEE6}" type="parTrans" cxnId="{28BE0580-6EFA-4602-A7F4-5FCC942D55E9}">
      <dgm:prSet/>
      <dgm:spPr/>
      <dgm:t>
        <a:bodyPr/>
        <a:lstStyle/>
        <a:p>
          <a:endParaRPr lang="en-US" sz="2400" b="0"/>
        </a:p>
      </dgm:t>
    </dgm:pt>
    <dgm:pt modelId="{6BC99A07-0EEF-4EAB-93C7-78C78C7801E5}" type="sibTrans" cxnId="{28BE0580-6EFA-4602-A7F4-5FCC942D55E9}">
      <dgm:prSet/>
      <dgm:spPr/>
      <dgm:t>
        <a:bodyPr/>
        <a:lstStyle/>
        <a:p>
          <a:endParaRPr lang="en-US" sz="2400" b="0"/>
        </a:p>
      </dgm:t>
    </dgm:pt>
    <dgm:pt modelId="{27759709-E940-45B8-85CC-5D54DAE55957}">
      <dgm:prSet phldrT="[Text]" custT="1"/>
      <dgm:spPr/>
      <dgm:t>
        <a:bodyPr/>
        <a:lstStyle/>
        <a:p>
          <a:r>
            <a:rPr lang="en-US" sz="2800" b="0" dirty="0" smtClean="0"/>
            <a:t>Assess </a:t>
          </a:r>
          <a:r>
            <a:rPr lang="en-US" sz="2800" b="1" dirty="0" smtClean="0">
              <a:solidFill>
                <a:schemeClr val="accent2"/>
              </a:solidFill>
            </a:rPr>
            <a:t>RISK</a:t>
          </a:r>
          <a:r>
            <a:rPr lang="en-US" sz="2800" b="0" dirty="0" smtClean="0"/>
            <a:t> profile of each FSP</a:t>
          </a:r>
          <a:endParaRPr lang="en-US" sz="2800" b="0" dirty="0"/>
        </a:p>
      </dgm:t>
    </dgm:pt>
    <dgm:pt modelId="{6A7D9FEA-A1E0-4059-BD3D-44AB5D351AB8}" type="parTrans" cxnId="{4F532FD2-1C5E-4821-8548-5B872BD26E26}">
      <dgm:prSet/>
      <dgm:spPr/>
      <dgm:t>
        <a:bodyPr/>
        <a:lstStyle/>
        <a:p>
          <a:endParaRPr lang="en-US" sz="2400" b="0"/>
        </a:p>
      </dgm:t>
    </dgm:pt>
    <dgm:pt modelId="{7CC0CA64-DC25-4112-BFDD-6C148E4C52DE}" type="sibTrans" cxnId="{4F532FD2-1C5E-4821-8548-5B872BD26E26}">
      <dgm:prSet/>
      <dgm:spPr/>
      <dgm:t>
        <a:bodyPr/>
        <a:lstStyle/>
        <a:p>
          <a:endParaRPr lang="en-US" sz="2400" b="0"/>
        </a:p>
      </dgm:t>
    </dgm:pt>
    <dgm:pt modelId="{A27E94E1-A866-4C4C-B1D0-E864D650E936}">
      <dgm:prSet phldrT="[Text]" custT="1"/>
      <dgm:spPr/>
      <dgm:t>
        <a:bodyPr/>
        <a:lstStyle/>
        <a:p>
          <a:r>
            <a:rPr lang="en-US" sz="1800" b="0" dirty="0" smtClean="0"/>
            <a:t>STRATEGY</a:t>
          </a:r>
          <a:endParaRPr lang="en-US" sz="1800" b="0" dirty="0"/>
        </a:p>
      </dgm:t>
    </dgm:pt>
    <dgm:pt modelId="{7146FBC8-F70E-4D91-8293-F0023738CE04}" type="parTrans" cxnId="{58DC7127-21A8-49F8-A9F4-7C5868D2B8DE}">
      <dgm:prSet/>
      <dgm:spPr/>
      <dgm:t>
        <a:bodyPr/>
        <a:lstStyle/>
        <a:p>
          <a:endParaRPr lang="en-US" sz="2400" b="0"/>
        </a:p>
      </dgm:t>
    </dgm:pt>
    <dgm:pt modelId="{E619C14F-2D33-4BED-BB0D-440A8D058FAE}" type="sibTrans" cxnId="{58DC7127-21A8-49F8-A9F4-7C5868D2B8DE}">
      <dgm:prSet/>
      <dgm:spPr/>
      <dgm:t>
        <a:bodyPr/>
        <a:lstStyle/>
        <a:p>
          <a:endParaRPr lang="en-US" sz="2400" b="0"/>
        </a:p>
      </dgm:t>
    </dgm:pt>
    <dgm:pt modelId="{4436E0D5-6C1E-4A7E-8604-2F4CE550B7DF}">
      <dgm:prSet phldrT="[Text]" custT="1"/>
      <dgm:spPr/>
      <dgm:t>
        <a:bodyPr/>
        <a:lstStyle/>
        <a:p>
          <a:r>
            <a:rPr lang="en-US" sz="2800" b="0" dirty="0" smtClean="0"/>
            <a:t>Define the </a:t>
          </a:r>
          <a:r>
            <a:rPr lang="en-US" sz="2800" b="1" dirty="0" smtClean="0">
              <a:solidFill>
                <a:schemeClr val="accent2"/>
              </a:solidFill>
            </a:rPr>
            <a:t>FOCUS</a:t>
          </a:r>
          <a:r>
            <a:rPr lang="en-US" sz="2800" b="0" dirty="0" smtClean="0"/>
            <a:t> areas for supervision</a:t>
          </a:r>
          <a:endParaRPr lang="en-US" sz="2800" b="0" dirty="0"/>
        </a:p>
      </dgm:t>
    </dgm:pt>
    <dgm:pt modelId="{DDB89487-A9C2-40D8-AE75-1BA5FBCC827B}" type="parTrans" cxnId="{35CF73B6-C6B2-4858-9AC9-69F17FDFBDDD}">
      <dgm:prSet/>
      <dgm:spPr/>
      <dgm:t>
        <a:bodyPr/>
        <a:lstStyle/>
        <a:p>
          <a:endParaRPr lang="en-US" sz="2400" b="0"/>
        </a:p>
      </dgm:t>
    </dgm:pt>
    <dgm:pt modelId="{FE6B505A-8182-40FA-8278-E0E24716400C}" type="sibTrans" cxnId="{35CF73B6-C6B2-4858-9AC9-69F17FDFBDDD}">
      <dgm:prSet/>
      <dgm:spPr/>
      <dgm:t>
        <a:bodyPr/>
        <a:lstStyle/>
        <a:p>
          <a:endParaRPr lang="en-US" sz="2400" b="0"/>
        </a:p>
      </dgm:t>
    </dgm:pt>
    <dgm:pt modelId="{4025B0D8-156B-46D1-B27D-0D74E7ADDE7B}">
      <dgm:prSet phldrT="[Text]" custT="1"/>
      <dgm:spPr/>
      <dgm:t>
        <a:bodyPr/>
        <a:lstStyle/>
        <a:p>
          <a:r>
            <a:rPr lang="en-US" sz="1800" b="0" dirty="0" smtClean="0"/>
            <a:t>PLAN</a:t>
          </a:r>
          <a:endParaRPr lang="en-US" sz="1800" b="0" dirty="0"/>
        </a:p>
      </dgm:t>
    </dgm:pt>
    <dgm:pt modelId="{74124718-DCEE-4682-A15A-3CDB5531CCBA}" type="parTrans" cxnId="{C023E37F-1C5C-4C71-9EB6-EE824E665338}">
      <dgm:prSet/>
      <dgm:spPr/>
      <dgm:t>
        <a:bodyPr/>
        <a:lstStyle/>
        <a:p>
          <a:endParaRPr lang="en-US" sz="2400" b="0"/>
        </a:p>
      </dgm:t>
    </dgm:pt>
    <dgm:pt modelId="{9DF4168B-E413-450E-BB34-A66687BBC68B}" type="sibTrans" cxnId="{C023E37F-1C5C-4C71-9EB6-EE824E665338}">
      <dgm:prSet/>
      <dgm:spPr/>
      <dgm:t>
        <a:bodyPr/>
        <a:lstStyle/>
        <a:p>
          <a:endParaRPr lang="en-US" sz="2400" b="0"/>
        </a:p>
      </dgm:t>
    </dgm:pt>
    <dgm:pt modelId="{24672D47-2B5D-462E-828B-B908F83A356D}">
      <dgm:prSet phldrT="[Text]" custT="1"/>
      <dgm:spPr/>
      <dgm:t>
        <a:bodyPr/>
        <a:lstStyle/>
        <a:p>
          <a:r>
            <a:rPr lang="en-US" sz="2800" b="0" dirty="0" smtClean="0"/>
            <a:t>Make a </a:t>
          </a:r>
          <a:r>
            <a:rPr lang="en-US" sz="2800" b="1" dirty="0" smtClean="0">
              <a:solidFill>
                <a:schemeClr val="accent2"/>
              </a:solidFill>
            </a:rPr>
            <a:t>SUPERVISORY</a:t>
          </a:r>
          <a:r>
            <a:rPr lang="en-US" sz="2800" b="1" dirty="0" smtClean="0"/>
            <a:t> </a:t>
          </a:r>
          <a:r>
            <a:rPr lang="en-US" sz="2800" b="1" dirty="0" smtClean="0">
              <a:solidFill>
                <a:schemeClr val="accent2"/>
              </a:solidFill>
            </a:rPr>
            <a:t>PLAN</a:t>
          </a:r>
          <a:r>
            <a:rPr lang="en-US" sz="2800" b="1" dirty="0" smtClean="0"/>
            <a:t> </a:t>
          </a:r>
          <a:r>
            <a:rPr lang="en-US" sz="2800" b="0" dirty="0" smtClean="0"/>
            <a:t>-which FSP, what areas, when, by whom will be supervised</a:t>
          </a:r>
          <a:endParaRPr lang="en-US" sz="2800" b="0" dirty="0"/>
        </a:p>
      </dgm:t>
    </dgm:pt>
    <dgm:pt modelId="{161BE7B0-EEFE-418E-AF8F-AE0A132E4B84}" type="parTrans" cxnId="{704A0306-EE27-43E8-B8A3-55A2CEF37925}">
      <dgm:prSet/>
      <dgm:spPr/>
      <dgm:t>
        <a:bodyPr/>
        <a:lstStyle/>
        <a:p>
          <a:endParaRPr lang="en-US" sz="2400" b="0"/>
        </a:p>
      </dgm:t>
    </dgm:pt>
    <dgm:pt modelId="{F6365619-611A-4516-940E-05C727F2BA6F}" type="sibTrans" cxnId="{704A0306-EE27-43E8-B8A3-55A2CEF37925}">
      <dgm:prSet/>
      <dgm:spPr/>
      <dgm:t>
        <a:bodyPr/>
        <a:lstStyle/>
        <a:p>
          <a:endParaRPr lang="en-US" sz="2400" b="0"/>
        </a:p>
      </dgm:t>
    </dgm:pt>
    <dgm:pt modelId="{7720568C-2E86-4C98-B27E-4E26996580D3}" type="pres">
      <dgm:prSet presAssocID="{59FCD3C8-EDB7-4D9D-B8BE-E3699529B0CE}" presName="linearFlow" presStyleCnt="0">
        <dgm:presLayoutVars>
          <dgm:dir/>
          <dgm:animLvl val="lvl"/>
          <dgm:resizeHandles val="exact"/>
        </dgm:presLayoutVars>
      </dgm:prSet>
      <dgm:spPr/>
      <dgm:t>
        <a:bodyPr/>
        <a:lstStyle/>
        <a:p>
          <a:endParaRPr lang="en-US"/>
        </a:p>
      </dgm:t>
    </dgm:pt>
    <dgm:pt modelId="{A6A2988C-77EB-483C-B9D7-511771C0D2C0}" type="pres">
      <dgm:prSet presAssocID="{4A00D369-05AE-42FC-B957-F8D3264A586A}" presName="composite" presStyleCnt="0"/>
      <dgm:spPr/>
    </dgm:pt>
    <dgm:pt modelId="{725D146A-379D-4F7B-9259-FFC2D1AD1C95}" type="pres">
      <dgm:prSet presAssocID="{4A00D369-05AE-42FC-B957-F8D3264A586A}" presName="parentText" presStyleLbl="alignNode1" presStyleIdx="0" presStyleCnt="4">
        <dgm:presLayoutVars>
          <dgm:chMax val="1"/>
          <dgm:bulletEnabled val="1"/>
        </dgm:presLayoutVars>
      </dgm:prSet>
      <dgm:spPr/>
      <dgm:t>
        <a:bodyPr/>
        <a:lstStyle/>
        <a:p>
          <a:endParaRPr lang="en-US"/>
        </a:p>
      </dgm:t>
    </dgm:pt>
    <dgm:pt modelId="{151E070E-CA70-4284-B795-DA8D1C86892D}" type="pres">
      <dgm:prSet presAssocID="{4A00D369-05AE-42FC-B957-F8D3264A586A}" presName="descendantText" presStyleLbl="alignAcc1" presStyleIdx="0" presStyleCnt="4">
        <dgm:presLayoutVars>
          <dgm:bulletEnabled val="1"/>
        </dgm:presLayoutVars>
      </dgm:prSet>
      <dgm:spPr/>
      <dgm:t>
        <a:bodyPr/>
        <a:lstStyle/>
        <a:p>
          <a:endParaRPr lang="en-US"/>
        </a:p>
      </dgm:t>
    </dgm:pt>
    <dgm:pt modelId="{DFE6D31B-091A-4F2C-8016-7D0B78571DB1}" type="pres">
      <dgm:prSet presAssocID="{00D2D968-7BA6-4226-B0DD-CBB2A129D758}" presName="sp" presStyleCnt="0"/>
      <dgm:spPr/>
    </dgm:pt>
    <dgm:pt modelId="{71E33504-C913-47CC-BA12-E83438239A94}" type="pres">
      <dgm:prSet presAssocID="{CC8F771B-6648-436E-AA94-069001FB6FD0}" presName="composite" presStyleCnt="0"/>
      <dgm:spPr/>
    </dgm:pt>
    <dgm:pt modelId="{E8084ADA-9532-4F34-9535-EC2C87841B8C}" type="pres">
      <dgm:prSet presAssocID="{CC8F771B-6648-436E-AA94-069001FB6FD0}" presName="parentText" presStyleLbl="alignNode1" presStyleIdx="1" presStyleCnt="4">
        <dgm:presLayoutVars>
          <dgm:chMax val="1"/>
          <dgm:bulletEnabled val="1"/>
        </dgm:presLayoutVars>
      </dgm:prSet>
      <dgm:spPr/>
      <dgm:t>
        <a:bodyPr/>
        <a:lstStyle/>
        <a:p>
          <a:endParaRPr lang="en-US"/>
        </a:p>
      </dgm:t>
    </dgm:pt>
    <dgm:pt modelId="{230A5D7A-8E51-4BA8-83CE-BAE8F7AC8FD7}" type="pres">
      <dgm:prSet presAssocID="{CC8F771B-6648-436E-AA94-069001FB6FD0}" presName="descendantText" presStyleLbl="alignAcc1" presStyleIdx="1" presStyleCnt="4">
        <dgm:presLayoutVars>
          <dgm:bulletEnabled val="1"/>
        </dgm:presLayoutVars>
      </dgm:prSet>
      <dgm:spPr/>
      <dgm:t>
        <a:bodyPr/>
        <a:lstStyle/>
        <a:p>
          <a:endParaRPr lang="en-US"/>
        </a:p>
      </dgm:t>
    </dgm:pt>
    <dgm:pt modelId="{490D5B39-78E8-4F39-AED5-DA9CB016BF2C}" type="pres">
      <dgm:prSet presAssocID="{6BC99A07-0EEF-4EAB-93C7-78C78C7801E5}" presName="sp" presStyleCnt="0"/>
      <dgm:spPr/>
    </dgm:pt>
    <dgm:pt modelId="{B362A004-E22E-4F76-BD96-C7BB10B34801}" type="pres">
      <dgm:prSet presAssocID="{A27E94E1-A866-4C4C-B1D0-E864D650E936}" presName="composite" presStyleCnt="0"/>
      <dgm:spPr/>
    </dgm:pt>
    <dgm:pt modelId="{696B1396-58E0-42AB-A392-78543E7E5628}" type="pres">
      <dgm:prSet presAssocID="{A27E94E1-A866-4C4C-B1D0-E864D650E936}" presName="parentText" presStyleLbl="alignNode1" presStyleIdx="2" presStyleCnt="4">
        <dgm:presLayoutVars>
          <dgm:chMax val="1"/>
          <dgm:bulletEnabled val="1"/>
        </dgm:presLayoutVars>
      </dgm:prSet>
      <dgm:spPr/>
      <dgm:t>
        <a:bodyPr/>
        <a:lstStyle/>
        <a:p>
          <a:endParaRPr lang="en-US"/>
        </a:p>
      </dgm:t>
    </dgm:pt>
    <dgm:pt modelId="{24F088D1-1E5E-49BA-B7A4-96D005D8DDFE}" type="pres">
      <dgm:prSet presAssocID="{A27E94E1-A866-4C4C-B1D0-E864D650E936}" presName="descendantText" presStyleLbl="alignAcc1" presStyleIdx="2" presStyleCnt="4">
        <dgm:presLayoutVars>
          <dgm:bulletEnabled val="1"/>
        </dgm:presLayoutVars>
      </dgm:prSet>
      <dgm:spPr/>
      <dgm:t>
        <a:bodyPr/>
        <a:lstStyle/>
        <a:p>
          <a:endParaRPr lang="en-US"/>
        </a:p>
      </dgm:t>
    </dgm:pt>
    <dgm:pt modelId="{80D5C110-F61F-40BE-8518-F8C8DC7AD35A}" type="pres">
      <dgm:prSet presAssocID="{E619C14F-2D33-4BED-BB0D-440A8D058FAE}" presName="sp" presStyleCnt="0"/>
      <dgm:spPr/>
    </dgm:pt>
    <dgm:pt modelId="{2E33D83B-FF30-4101-B034-DE4BD46195F5}" type="pres">
      <dgm:prSet presAssocID="{4025B0D8-156B-46D1-B27D-0D74E7ADDE7B}" presName="composite" presStyleCnt="0"/>
      <dgm:spPr/>
    </dgm:pt>
    <dgm:pt modelId="{F66A083B-2E58-4AEC-BF31-2CF37F45B3B9}" type="pres">
      <dgm:prSet presAssocID="{4025B0D8-156B-46D1-B27D-0D74E7ADDE7B}" presName="parentText" presStyleLbl="alignNode1" presStyleIdx="3" presStyleCnt="4">
        <dgm:presLayoutVars>
          <dgm:chMax val="1"/>
          <dgm:bulletEnabled val="1"/>
        </dgm:presLayoutVars>
      </dgm:prSet>
      <dgm:spPr/>
      <dgm:t>
        <a:bodyPr/>
        <a:lstStyle/>
        <a:p>
          <a:endParaRPr lang="en-US"/>
        </a:p>
      </dgm:t>
    </dgm:pt>
    <dgm:pt modelId="{2A410A47-0ECD-49AB-9371-A4C8C02271A8}" type="pres">
      <dgm:prSet presAssocID="{4025B0D8-156B-46D1-B27D-0D74E7ADDE7B}" presName="descendantText" presStyleLbl="alignAcc1" presStyleIdx="3" presStyleCnt="4">
        <dgm:presLayoutVars>
          <dgm:bulletEnabled val="1"/>
        </dgm:presLayoutVars>
      </dgm:prSet>
      <dgm:spPr/>
      <dgm:t>
        <a:bodyPr/>
        <a:lstStyle/>
        <a:p>
          <a:endParaRPr lang="en-US"/>
        </a:p>
      </dgm:t>
    </dgm:pt>
  </dgm:ptLst>
  <dgm:cxnLst>
    <dgm:cxn modelId="{8B419B57-9955-4505-BA4B-E86A566BC04D}" type="presOf" srcId="{2D76087B-58BE-412B-ABC7-AB0D021AE077}" destId="{151E070E-CA70-4284-B795-DA8D1C86892D}" srcOrd="0" destOrd="0" presId="urn:microsoft.com/office/officeart/2005/8/layout/chevron2"/>
    <dgm:cxn modelId="{8E219B9A-B127-4FF9-ACA2-6A9F166920F7}" type="presOf" srcId="{CC8F771B-6648-436E-AA94-069001FB6FD0}" destId="{E8084ADA-9532-4F34-9535-EC2C87841B8C}" srcOrd="0" destOrd="0" presId="urn:microsoft.com/office/officeart/2005/8/layout/chevron2"/>
    <dgm:cxn modelId="{704A0306-EE27-43E8-B8A3-55A2CEF37925}" srcId="{4025B0D8-156B-46D1-B27D-0D74E7ADDE7B}" destId="{24672D47-2B5D-462E-828B-B908F83A356D}" srcOrd="0" destOrd="0" parTransId="{161BE7B0-EEFE-418E-AF8F-AE0A132E4B84}" sibTransId="{F6365619-611A-4516-940E-05C727F2BA6F}"/>
    <dgm:cxn modelId="{54388141-D85B-4BB5-9DBD-C0222D60D349}" srcId="{4A00D369-05AE-42FC-B957-F8D3264A586A}" destId="{2D76087B-58BE-412B-ABC7-AB0D021AE077}" srcOrd="0" destOrd="0" parTransId="{B4B4B193-9B31-4439-A06F-D32071BDEACA}" sibTransId="{2BBDB9B4-9BB3-4DA6-BC28-729FE962DA82}"/>
    <dgm:cxn modelId="{774BFE2E-7063-4A1A-BCA5-E5281C6A9DE9}" type="presOf" srcId="{4436E0D5-6C1E-4A7E-8604-2F4CE550B7DF}" destId="{24F088D1-1E5E-49BA-B7A4-96D005D8DDFE}" srcOrd="0" destOrd="0" presId="urn:microsoft.com/office/officeart/2005/8/layout/chevron2"/>
    <dgm:cxn modelId="{C1C6FA37-5C44-4C83-B38D-389D3AC1E391}" type="presOf" srcId="{59FCD3C8-EDB7-4D9D-B8BE-E3699529B0CE}" destId="{7720568C-2E86-4C98-B27E-4E26996580D3}" srcOrd="0" destOrd="0" presId="urn:microsoft.com/office/officeart/2005/8/layout/chevron2"/>
    <dgm:cxn modelId="{D0EE96A4-69A3-4CCD-8297-621E4C22AE4D}" srcId="{59FCD3C8-EDB7-4D9D-B8BE-E3699529B0CE}" destId="{4A00D369-05AE-42FC-B957-F8D3264A586A}" srcOrd="0" destOrd="0" parTransId="{4BDADA01-9B1B-487E-BEB9-960A2E59F8E7}" sibTransId="{00D2D968-7BA6-4226-B0DD-CBB2A129D758}"/>
    <dgm:cxn modelId="{35CF73B6-C6B2-4858-9AC9-69F17FDFBDDD}" srcId="{A27E94E1-A866-4C4C-B1D0-E864D650E936}" destId="{4436E0D5-6C1E-4A7E-8604-2F4CE550B7DF}" srcOrd="0" destOrd="0" parTransId="{DDB89487-A9C2-40D8-AE75-1BA5FBCC827B}" sibTransId="{FE6B505A-8182-40FA-8278-E0E24716400C}"/>
    <dgm:cxn modelId="{1A4C6551-F7F1-467E-A5D1-94EFF88E0D0F}" type="presOf" srcId="{4025B0D8-156B-46D1-B27D-0D74E7ADDE7B}" destId="{F66A083B-2E58-4AEC-BF31-2CF37F45B3B9}" srcOrd="0" destOrd="0" presId="urn:microsoft.com/office/officeart/2005/8/layout/chevron2"/>
    <dgm:cxn modelId="{B006D951-B599-4D69-B4EE-644238611151}" type="presOf" srcId="{27759709-E940-45B8-85CC-5D54DAE55957}" destId="{230A5D7A-8E51-4BA8-83CE-BAE8F7AC8FD7}" srcOrd="0" destOrd="0" presId="urn:microsoft.com/office/officeart/2005/8/layout/chevron2"/>
    <dgm:cxn modelId="{4F532FD2-1C5E-4821-8548-5B872BD26E26}" srcId="{CC8F771B-6648-436E-AA94-069001FB6FD0}" destId="{27759709-E940-45B8-85CC-5D54DAE55957}" srcOrd="0" destOrd="0" parTransId="{6A7D9FEA-A1E0-4059-BD3D-44AB5D351AB8}" sibTransId="{7CC0CA64-DC25-4112-BFDD-6C148E4C52DE}"/>
    <dgm:cxn modelId="{F04D37A3-E210-466B-9883-97D2680F743B}" type="presOf" srcId="{A27E94E1-A866-4C4C-B1D0-E864D650E936}" destId="{696B1396-58E0-42AB-A392-78543E7E5628}" srcOrd="0" destOrd="0" presId="urn:microsoft.com/office/officeart/2005/8/layout/chevron2"/>
    <dgm:cxn modelId="{58DC7127-21A8-49F8-A9F4-7C5868D2B8DE}" srcId="{59FCD3C8-EDB7-4D9D-B8BE-E3699529B0CE}" destId="{A27E94E1-A866-4C4C-B1D0-E864D650E936}" srcOrd="2" destOrd="0" parTransId="{7146FBC8-F70E-4D91-8293-F0023738CE04}" sibTransId="{E619C14F-2D33-4BED-BB0D-440A8D058FAE}"/>
    <dgm:cxn modelId="{7D84D5F3-5681-4126-8120-E0A2C789C2A0}" type="presOf" srcId="{4A00D369-05AE-42FC-B957-F8D3264A586A}" destId="{725D146A-379D-4F7B-9259-FFC2D1AD1C95}" srcOrd="0" destOrd="0" presId="urn:microsoft.com/office/officeart/2005/8/layout/chevron2"/>
    <dgm:cxn modelId="{245018B2-609C-4FD4-94D4-91B5B5955348}" type="presOf" srcId="{24672D47-2B5D-462E-828B-B908F83A356D}" destId="{2A410A47-0ECD-49AB-9371-A4C8C02271A8}" srcOrd="0" destOrd="0" presId="urn:microsoft.com/office/officeart/2005/8/layout/chevron2"/>
    <dgm:cxn modelId="{C023E37F-1C5C-4C71-9EB6-EE824E665338}" srcId="{59FCD3C8-EDB7-4D9D-B8BE-E3699529B0CE}" destId="{4025B0D8-156B-46D1-B27D-0D74E7ADDE7B}" srcOrd="3" destOrd="0" parTransId="{74124718-DCEE-4682-A15A-3CDB5531CCBA}" sibTransId="{9DF4168B-E413-450E-BB34-A66687BBC68B}"/>
    <dgm:cxn modelId="{28BE0580-6EFA-4602-A7F4-5FCC942D55E9}" srcId="{59FCD3C8-EDB7-4D9D-B8BE-E3699529B0CE}" destId="{CC8F771B-6648-436E-AA94-069001FB6FD0}" srcOrd="1" destOrd="0" parTransId="{A0A6C9FD-F240-4445-A1D0-7EA59BA5FEE6}" sibTransId="{6BC99A07-0EEF-4EAB-93C7-78C78C7801E5}"/>
    <dgm:cxn modelId="{04F143FF-1052-4954-B587-08FC7C9DD114}" type="presParOf" srcId="{7720568C-2E86-4C98-B27E-4E26996580D3}" destId="{A6A2988C-77EB-483C-B9D7-511771C0D2C0}" srcOrd="0" destOrd="0" presId="urn:microsoft.com/office/officeart/2005/8/layout/chevron2"/>
    <dgm:cxn modelId="{88960E5F-0D6E-4028-A2FD-B9ED8EA32084}" type="presParOf" srcId="{A6A2988C-77EB-483C-B9D7-511771C0D2C0}" destId="{725D146A-379D-4F7B-9259-FFC2D1AD1C95}" srcOrd="0" destOrd="0" presId="urn:microsoft.com/office/officeart/2005/8/layout/chevron2"/>
    <dgm:cxn modelId="{047C1B21-5D1D-4FE1-B169-79A4ED19F118}" type="presParOf" srcId="{A6A2988C-77EB-483C-B9D7-511771C0D2C0}" destId="{151E070E-CA70-4284-B795-DA8D1C86892D}" srcOrd="1" destOrd="0" presId="urn:microsoft.com/office/officeart/2005/8/layout/chevron2"/>
    <dgm:cxn modelId="{D2408959-08BC-476E-8485-5CF75AC4F4FE}" type="presParOf" srcId="{7720568C-2E86-4C98-B27E-4E26996580D3}" destId="{DFE6D31B-091A-4F2C-8016-7D0B78571DB1}" srcOrd="1" destOrd="0" presId="urn:microsoft.com/office/officeart/2005/8/layout/chevron2"/>
    <dgm:cxn modelId="{D39C3B73-592F-49D0-8105-5BE61809CA5B}" type="presParOf" srcId="{7720568C-2E86-4C98-B27E-4E26996580D3}" destId="{71E33504-C913-47CC-BA12-E83438239A94}" srcOrd="2" destOrd="0" presId="urn:microsoft.com/office/officeart/2005/8/layout/chevron2"/>
    <dgm:cxn modelId="{4F743719-24C7-4FFB-961B-E1E477546C25}" type="presParOf" srcId="{71E33504-C913-47CC-BA12-E83438239A94}" destId="{E8084ADA-9532-4F34-9535-EC2C87841B8C}" srcOrd="0" destOrd="0" presId="urn:microsoft.com/office/officeart/2005/8/layout/chevron2"/>
    <dgm:cxn modelId="{DFA98C99-F362-410D-83A8-ED129BE7619A}" type="presParOf" srcId="{71E33504-C913-47CC-BA12-E83438239A94}" destId="{230A5D7A-8E51-4BA8-83CE-BAE8F7AC8FD7}" srcOrd="1" destOrd="0" presId="urn:microsoft.com/office/officeart/2005/8/layout/chevron2"/>
    <dgm:cxn modelId="{08C12FC3-1045-4EF3-B68A-424A6353EA34}" type="presParOf" srcId="{7720568C-2E86-4C98-B27E-4E26996580D3}" destId="{490D5B39-78E8-4F39-AED5-DA9CB016BF2C}" srcOrd="3" destOrd="0" presId="urn:microsoft.com/office/officeart/2005/8/layout/chevron2"/>
    <dgm:cxn modelId="{30ACACEE-F502-4029-B400-CFB88490CA42}" type="presParOf" srcId="{7720568C-2E86-4C98-B27E-4E26996580D3}" destId="{B362A004-E22E-4F76-BD96-C7BB10B34801}" srcOrd="4" destOrd="0" presId="urn:microsoft.com/office/officeart/2005/8/layout/chevron2"/>
    <dgm:cxn modelId="{14A4B53D-1E1B-486D-B97D-165DBC06F904}" type="presParOf" srcId="{B362A004-E22E-4F76-BD96-C7BB10B34801}" destId="{696B1396-58E0-42AB-A392-78543E7E5628}" srcOrd="0" destOrd="0" presId="urn:microsoft.com/office/officeart/2005/8/layout/chevron2"/>
    <dgm:cxn modelId="{154AC2EC-6EF6-4666-9542-B2FC118BF4C8}" type="presParOf" srcId="{B362A004-E22E-4F76-BD96-C7BB10B34801}" destId="{24F088D1-1E5E-49BA-B7A4-96D005D8DDFE}" srcOrd="1" destOrd="0" presId="urn:microsoft.com/office/officeart/2005/8/layout/chevron2"/>
    <dgm:cxn modelId="{528A5B81-6561-424E-AF67-D917468B89F2}" type="presParOf" srcId="{7720568C-2E86-4C98-B27E-4E26996580D3}" destId="{80D5C110-F61F-40BE-8518-F8C8DC7AD35A}" srcOrd="5" destOrd="0" presId="urn:microsoft.com/office/officeart/2005/8/layout/chevron2"/>
    <dgm:cxn modelId="{A2DFDC4C-4727-4B20-B233-14E8D173A20A}" type="presParOf" srcId="{7720568C-2E86-4C98-B27E-4E26996580D3}" destId="{2E33D83B-FF30-4101-B034-DE4BD46195F5}" srcOrd="6" destOrd="0" presId="urn:microsoft.com/office/officeart/2005/8/layout/chevron2"/>
    <dgm:cxn modelId="{92E66760-92E6-455E-9AE6-505B9791CF3B}" type="presParOf" srcId="{2E33D83B-FF30-4101-B034-DE4BD46195F5}" destId="{F66A083B-2E58-4AEC-BF31-2CF37F45B3B9}" srcOrd="0" destOrd="0" presId="urn:microsoft.com/office/officeart/2005/8/layout/chevron2"/>
    <dgm:cxn modelId="{61E2D3A1-3A80-4DBA-8AE8-A056CBB5E8AF}" type="presParOf" srcId="{2E33D83B-FF30-4101-B034-DE4BD46195F5}" destId="{2A410A47-0ECD-49AB-9371-A4C8C02271A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2267F6-B37F-44D3-B254-3BFB542E1767}"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US"/>
        </a:p>
      </dgm:t>
    </dgm:pt>
    <dgm:pt modelId="{03392D20-A7ED-46C9-8941-A358CCD70B78}">
      <dgm:prSet phldrT="[Text]" custT="1"/>
      <dgm:spPr/>
      <dgm:t>
        <a:bodyPr/>
        <a:lstStyle/>
        <a:p>
          <a:r>
            <a:rPr lang="en-US" sz="2400" b="1" dirty="0" smtClean="0"/>
            <a:t> significant activities</a:t>
          </a:r>
          <a:endParaRPr lang="en-US" sz="2400" b="1" dirty="0"/>
        </a:p>
      </dgm:t>
    </dgm:pt>
    <dgm:pt modelId="{C989B7F4-F51C-4699-BFAE-CFC08987EA48}" type="parTrans" cxnId="{438B8360-49D4-4A6E-989A-9DF211187B47}">
      <dgm:prSet/>
      <dgm:spPr/>
      <dgm:t>
        <a:bodyPr/>
        <a:lstStyle/>
        <a:p>
          <a:endParaRPr lang="en-US" sz="2400" b="1"/>
        </a:p>
      </dgm:t>
    </dgm:pt>
    <dgm:pt modelId="{41310448-D501-4080-85D2-F1B4059E873C}" type="sibTrans" cxnId="{438B8360-49D4-4A6E-989A-9DF211187B47}">
      <dgm:prSet/>
      <dgm:spPr/>
      <dgm:t>
        <a:bodyPr/>
        <a:lstStyle/>
        <a:p>
          <a:endParaRPr lang="en-US" sz="2400" b="1"/>
        </a:p>
      </dgm:t>
    </dgm:pt>
    <dgm:pt modelId="{6BD74BCC-2FE6-4934-AD83-FD3FB65C7889}">
      <dgm:prSet phldrT="[Text]" custT="1"/>
      <dgm:spPr/>
      <dgm:t>
        <a:bodyPr/>
        <a:lstStyle/>
        <a:p>
          <a:r>
            <a:rPr lang="en-US" sz="2400" b="1" dirty="0" smtClean="0"/>
            <a:t>Inherent risks</a:t>
          </a:r>
          <a:endParaRPr lang="en-US" sz="2400" b="1" dirty="0"/>
        </a:p>
      </dgm:t>
    </dgm:pt>
    <dgm:pt modelId="{C9C89ED3-CC5F-4B8C-92BA-F0B78058E2E9}" type="parTrans" cxnId="{78DFA26F-2A77-4B5B-8F25-EFAED017C7F0}">
      <dgm:prSet/>
      <dgm:spPr/>
      <dgm:t>
        <a:bodyPr/>
        <a:lstStyle/>
        <a:p>
          <a:endParaRPr lang="en-US" sz="2400" b="1"/>
        </a:p>
      </dgm:t>
    </dgm:pt>
    <dgm:pt modelId="{02B3F73A-80E4-4095-8173-FFD41FCE79DC}" type="sibTrans" cxnId="{78DFA26F-2A77-4B5B-8F25-EFAED017C7F0}">
      <dgm:prSet/>
      <dgm:spPr/>
      <dgm:t>
        <a:bodyPr/>
        <a:lstStyle/>
        <a:p>
          <a:endParaRPr lang="en-US" sz="2400" b="1"/>
        </a:p>
      </dgm:t>
    </dgm:pt>
    <dgm:pt modelId="{1E228D6E-ACC2-49D9-86C5-CE5BC3EF34C0}">
      <dgm:prSet phldrT="[Text]" custT="1"/>
      <dgm:spPr/>
      <dgm:t>
        <a:bodyPr/>
        <a:lstStyle/>
        <a:p>
          <a:r>
            <a:rPr lang="en-US" sz="2400" b="1" dirty="0" smtClean="0"/>
            <a:t>Internal controls</a:t>
          </a:r>
          <a:endParaRPr lang="en-US" sz="2400" b="1" dirty="0"/>
        </a:p>
      </dgm:t>
    </dgm:pt>
    <dgm:pt modelId="{660CAA69-6940-4E27-BB71-F3418E4115B6}" type="parTrans" cxnId="{69860B2F-0DAB-4518-977E-BDCD3AED4C42}">
      <dgm:prSet/>
      <dgm:spPr/>
      <dgm:t>
        <a:bodyPr/>
        <a:lstStyle/>
        <a:p>
          <a:endParaRPr lang="en-US" sz="2400" b="1"/>
        </a:p>
      </dgm:t>
    </dgm:pt>
    <dgm:pt modelId="{A751DB2F-91BB-47F1-98E9-6173B37EFBAB}" type="sibTrans" cxnId="{69860B2F-0DAB-4518-977E-BDCD3AED4C42}">
      <dgm:prSet/>
      <dgm:spPr/>
      <dgm:t>
        <a:bodyPr/>
        <a:lstStyle/>
        <a:p>
          <a:endParaRPr lang="en-US" sz="2400" b="1"/>
        </a:p>
      </dgm:t>
    </dgm:pt>
    <dgm:pt modelId="{3A7EF07A-5376-41B4-9A7E-2EC60FE7D114}">
      <dgm:prSet phldrT="[Text]" custT="1"/>
      <dgm:spPr/>
      <dgm:t>
        <a:bodyPr/>
        <a:lstStyle/>
        <a:p>
          <a:r>
            <a:rPr lang="en-US" sz="2400" b="1" dirty="0" smtClean="0"/>
            <a:t>Net risk</a:t>
          </a:r>
          <a:endParaRPr lang="en-US" sz="2400" b="1" dirty="0"/>
        </a:p>
      </dgm:t>
    </dgm:pt>
    <dgm:pt modelId="{252A94FD-0449-4805-A0AB-C0CEECB32BCC}" type="parTrans" cxnId="{42D4FBA7-5A81-4B4A-95D0-EEBDA0F8B410}">
      <dgm:prSet/>
      <dgm:spPr/>
      <dgm:t>
        <a:bodyPr/>
        <a:lstStyle/>
        <a:p>
          <a:endParaRPr lang="en-US" sz="2400" b="1"/>
        </a:p>
      </dgm:t>
    </dgm:pt>
    <dgm:pt modelId="{13C2C99A-1B9C-4F74-86CD-55E9EDC5A8D0}" type="sibTrans" cxnId="{42D4FBA7-5A81-4B4A-95D0-EEBDA0F8B410}">
      <dgm:prSet/>
      <dgm:spPr/>
      <dgm:t>
        <a:bodyPr/>
        <a:lstStyle/>
        <a:p>
          <a:endParaRPr lang="en-US" sz="2400" b="1"/>
        </a:p>
      </dgm:t>
    </dgm:pt>
    <dgm:pt modelId="{155CADB3-D104-412C-A74C-EA781AA62EAD}">
      <dgm:prSet phldrT="[Text]" custT="1"/>
      <dgm:spPr/>
      <dgm:t>
        <a:bodyPr/>
        <a:lstStyle/>
        <a:p>
          <a:r>
            <a:rPr lang="en-US" sz="2400" b="1" dirty="0" smtClean="0"/>
            <a:t>Overall risk</a:t>
          </a:r>
          <a:endParaRPr lang="en-US" sz="2400" b="1" dirty="0"/>
        </a:p>
      </dgm:t>
    </dgm:pt>
    <dgm:pt modelId="{6B682B85-BA71-4F67-8697-5CFDEAB22E72}" type="parTrans" cxnId="{39F99F59-ADAB-4C7E-A472-4A1EB10BB541}">
      <dgm:prSet/>
      <dgm:spPr/>
      <dgm:t>
        <a:bodyPr/>
        <a:lstStyle/>
        <a:p>
          <a:endParaRPr lang="en-US" sz="2400" b="1"/>
        </a:p>
      </dgm:t>
    </dgm:pt>
    <dgm:pt modelId="{3C98935A-6DFE-4A61-A4F2-1A4FC20333AA}" type="sibTrans" cxnId="{39F99F59-ADAB-4C7E-A472-4A1EB10BB541}">
      <dgm:prSet/>
      <dgm:spPr/>
      <dgm:t>
        <a:bodyPr/>
        <a:lstStyle/>
        <a:p>
          <a:endParaRPr lang="en-US" sz="2400" b="1"/>
        </a:p>
      </dgm:t>
    </dgm:pt>
    <dgm:pt modelId="{8AFC97E6-22AF-467C-A6C1-BEED00F230B6}" type="pres">
      <dgm:prSet presAssocID="{5D2267F6-B37F-44D3-B254-3BFB542E1767}" presName="cycle" presStyleCnt="0">
        <dgm:presLayoutVars>
          <dgm:dir/>
          <dgm:resizeHandles val="exact"/>
        </dgm:presLayoutVars>
      </dgm:prSet>
      <dgm:spPr/>
      <dgm:t>
        <a:bodyPr/>
        <a:lstStyle/>
        <a:p>
          <a:endParaRPr lang="en-US"/>
        </a:p>
      </dgm:t>
    </dgm:pt>
    <dgm:pt modelId="{015D6E11-3BCD-48D4-BA94-6B6CF8FE01B2}" type="pres">
      <dgm:prSet presAssocID="{03392D20-A7ED-46C9-8941-A358CCD70B78}" presName="node" presStyleLbl="node1" presStyleIdx="0" presStyleCnt="5">
        <dgm:presLayoutVars>
          <dgm:bulletEnabled val="1"/>
        </dgm:presLayoutVars>
      </dgm:prSet>
      <dgm:spPr/>
      <dgm:t>
        <a:bodyPr/>
        <a:lstStyle/>
        <a:p>
          <a:endParaRPr lang="en-US"/>
        </a:p>
      </dgm:t>
    </dgm:pt>
    <dgm:pt modelId="{89B354B6-5A00-40CC-A3EF-EBAB05539E97}" type="pres">
      <dgm:prSet presAssocID="{03392D20-A7ED-46C9-8941-A358CCD70B78}" presName="spNode" presStyleCnt="0"/>
      <dgm:spPr/>
      <dgm:t>
        <a:bodyPr/>
        <a:lstStyle/>
        <a:p>
          <a:endParaRPr lang="en-US"/>
        </a:p>
      </dgm:t>
    </dgm:pt>
    <dgm:pt modelId="{11A968F0-E60A-445D-9B52-16603053AEE3}" type="pres">
      <dgm:prSet presAssocID="{41310448-D501-4080-85D2-F1B4059E873C}" presName="sibTrans" presStyleLbl="sibTrans1D1" presStyleIdx="0" presStyleCnt="5"/>
      <dgm:spPr/>
      <dgm:t>
        <a:bodyPr/>
        <a:lstStyle/>
        <a:p>
          <a:endParaRPr lang="en-US"/>
        </a:p>
      </dgm:t>
    </dgm:pt>
    <dgm:pt modelId="{D76ADC2A-A034-4204-BC8E-6D6BF6F78E1E}" type="pres">
      <dgm:prSet presAssocID="{6BD74BCC-2FE6-4934-AD83-FD3FB65C7889}" presName="node" presStyleLbl="node1" presStyleIdx="1" presStyleCnt="5">
        <dgm:presLayoutVars>
          <dgm:bulletEnabled val="1"/>
        </dgm:presLayoutVars>
      </dgm:prSet>
      <dgm:spPr/>
      <dgm:t>
        <a:bodyPr/>
        <a:lstStyle/>
        <a:p>
          <a:endParaRPr lang="en-US"/>
        </a:p>
      </dgm:t>
    </dgm:pt>
    <dgm:pt modelId="{3BF5B909-8016-4E4B-9A49-8372D9C9AE07}" type="pres">
      <dgm:prSet presAssocID="{6BD74BCC-2FE6-4934-AD83-FD3FB65C7889}" presName="spNode" presStyleCnt="0"/>
      <dgm:spPr/>
      <dgm:t>
        <a:bodyPr/>
        <a:lstStyle/>
        <a:p>
          <a:endParaRPr lang="en-US"/>
        </a:p>
      </dgm:t>
    </dgm:pt>
    <dgm:pt modelId="{25A9843A-9D1F-4A46-BBFE-44E5F3688FA0}" type="pres">
      <dgm:prSet presAssocID="{02B3F73A-80E4-4095-8173-FFD41FCE79DC}" presName="sibTrans" presStyleLbl="sibTrans1D1" presStyleIdx="1" presStyleCnt="5"/>
      <dgm:spPr/>
      <dgm:t>
        <a:bodyPr/>
        <a:lstStyle/>
        <a:p>
          <a:endParaRPr lang="en-US"/>
        </a:p>
      </dgm:t>
    </dgm:pt>
    <dgm:pt modelId="{A5C0BF3F-CDD0-4FB4-B72D-D8FC4EE9FA63}" type="pres">
      <dgm:prSet presAssocID="{1E228D6E-ACC2-49D9-86C5-CE5BC3EF34C0}" presName="node" presStyleLbl="node1" presStyleIdx="2" presStyleCnt="5">
        <dgm:presLayoutVars>
          <dgm:bulletEnabled val="1"/>
        </dgm:presLayoutVars>
      </dgm:prSet>
      <dgm:spPr/>
      <dgm:t>
        <a:bodyPr/>
        <a:lstStyle/>
        <a:p>
          <a:endParaRPr lang="en-US"/>
        </a:p>
      </dgm:t>
    </dgm:pt>
    <dgm:pt modelId="{FF5FCAC9-7105-43A4-A083-D9E2CEA8EBB1}" type="pres">
      <dgm:prSet presAssocID="{1E228D6E-ACC2-49D9-86C5-CE5BC3EF34C0}" presName="spNode" presStyleCnt="0"/>
      <dgm:spPr/>
      <dgm:t>
        <a:bodyPr/>
        <a:lstStyle/>
        <a:p>
          <a:endParaRPr lang="en-US"/>
        </a:p>
      </dgm:t>
    </dgm:pt>
    <dgm:pt modelId="{8F6E08B6-ACF0-4142-8D2F-1C1DB33ECDD4}" type="pres">
      <dgm:prSet presAssocID="{A751DB2F-91BB-47F1-98E9-6173B37EFBAB}" presName="sibTrans" presStyleLbl="sibTrans1D1" presStyleIdx="2" presStyleCnt="5"/>
      <dgm:spPr/>
      <dgm:t>
        <a:bodyPr/>
        <a:lstStyle/>
        <a:p>
          <a:endParaRPr lang="en-US"/>
        </a:p>
      </dgm:t>
    </dgm:pt>
    <dgm:pt modelId="{5E97C921-34A9-4545-8534-39E1FE6545A3}" type="pres">
      <dgm:prSet presAssocID="{3A7EF07A-5376-41B4-9A7E-2EC60FE7D114}" presName="node" presStyleLbl="node1" presStyleIdx="3" presStyleCnt="5">
        <dgm:presLayoutVars>
          <dgm:bulletEnabled val="1"/>
        </dgm:presLayoutVars>
      </dgm:prSet>
      <dgm:spPr/>
      <dgm:t>
        <a:bodyPr/>
        <a:lstStyle/>
        <a:p>
          <a:endParaRPr lang="en-US"/>
        </a:p>
      </dgm:t>
    </dgm:pt>
    <dgm:pt modelId="{6610DC21-3451-4D1E-BDD1-875BE9C009D4}" type="pres">
      <dgm:prSet presAssocID="{3A7EF07A-5376-41B4-9A7E-2EC60FE7D114}" presName="spNode" presStyleCnt="0"/>
      <dgm:spPr/>
      <dgm:t>
        <a:bodyPr/>
        <a:lstStyle/>
        <a:p>
          <a:endParaRPr lang="en-US"/>
        </a:p>
      </dgm:t>
    </dgm:pt>
    <dgm:pt modelId="{0A3447A0-E8D6-423E-B480-B977B76A8F90}" type="pres">
      <dgm:prSet presAssocID="{13C2C99A-1B9C-4F74-86CD-55E9EDC5A8D0}" presName="sibTrans" presStyleLbl="sibTrans1D1" presStyleIdx="3" presStyleCnt="5"/>
      <dgm:spPr/>
      <dgm:t>
        <a:bodyPr/>
        <a:lstStyle/>
        <a:p>
          <a:endParaRPr lang="en-US"/>
        </a:p>
      </dgm:t>
    </dgm:pt>
    <dgm:pt modelId="{EEC0956E-E281-46FF-88A2-D3EBBFA60B36}" type="pres">
      <dgm:prSet presAssocID="{155CADB3-D104-412C-A74C-EA781AA62EAD}" presName="node" presStyleLbl="node1" presStyleIdx="4" presStyleCnt="5">
        <dgm:presLayoutVars>
          <dgm:bulletEnabled val="1"/>
        </dgm:presLayoutVars>
      </dgm:prSet>
      <dgm:spPr/>
      <dgm:t>
        <a:bodyPr/>
        <a:lstStyle/>
        <a:p>
          <a:endParaRPr lang="en-US"/>
        </a:p>
      </dgm:t>
    </dgm:pt>
    <dgm:pt modelId="{F20B1926-F119-44F7-B8D4-89AD6FC73C2A}" type="pres">
      <dgm:prSet presAssocID="{155CADB3-D104-412C-A74C-EA781AA62EAD}" presName="spNode" presStyleCnt="0"/>
      <dgm:spPr/>
      <dgm:t>
        <a:bodyPr/>
        <a:lstStyle/>
        <a:p>
          <a:endParaRPr lang="en-US"/>
        </a:p>
      </dgm:t>
    </dgm:pt>
    <dgm:pt modelId="{4B705B8A-FCAE-4BA3-8E6B-3AD39E64B54C}" type="pres">
      <dgm:prSet presAssocID="{3C98935A-6DFE-4A61-A4F2-1A4FC20333AA}" presName="sibTrans" presStyleLbl="sibTrans1D1" presStyleIdx="4" presStyleCnt="5"/>
      <dgm:spPr/>
      <dgm:t>
        <a:bodyPr/>
        <a:lstStyle/>
        <a:p>
          <a:endParaRPr lang="en-US"/>
        </a:p>
      </dgm:t>
    </dgm:pt>
  </dgm:ptLst>
  <dgm:cxnLst>
    <dgm:cxn modelId="{D3C36B31-40F8-445B-BFBA-2803AC19C610}" type="presOf" srcId="{02B3F73A-80E4-4095-8173-FFD41FCE79DC}" destId="{25A9843A-9D1F-4A46-BBFE-44E5F3688FA0}" srcOrd="0" destOrd="0" presId="urn:microsoft.com/office/officeart/2005/8/layout/cycle5"/>
    <dgm:cxn modelId="{172D46BE-6A0C-48A4-994B-8BBC36753E1B}" type="presOf" srcId="{155CADB3-D104-412C-A74C-EA781AA62EAD}" destId="{EEC0956E-E281-46FF-88A2-D3EBBFA60B36}" srcOrd="0" destOrd="0" presId="urn:microsoft.com/office/officeart/2005/8/layout/cycle5"/>
    <dgm:cxn modelId="{0CCBD7BE-4787-4683-AFFC-411D4C5432C7}" type="presOf" srcId="{41310448-D501-4080-85D2-F1B4059E873C}" destId="{11A968F0-E60A-445D-9B52-16603053AEE3}" srcOrd="0" destOrd="0" presId="urn:microsoft.com/office/officeart/2005/8/layout/cycle5"/>
    <dgm:cxn modelId="{1B7E1596-1D8D-4F8B-A9D3-6EE292202C0A}" type="presOf" srcId="{1E228D6E-ACC2-49D9-86C5-CE5BC3EF34C0}" destId="{A5C0BF3F-CDD0-4FB4-B72D-D8FC4EE9FA63}" srcOrd="0" destOrd="0" presId="urn:microsoft.com/office/officeart/2005/8/layout/cycle5"/>
    <dgm:cxn modelId="{39F99F59-ADAB-4C7E-A472-4A1EB10BB541}" srcId="{5D2267F6-B37F-44D3-B254-3BFB542E1767}" destId="{155CADB3-D104-412C-A74C-EA781AA62EAD}" srcOrd="4" destOrd="0" parTransId="{6B682B85-BA71-4F67-8697-5CFDEAB22E72}" sibTransId="{3C98935A-6DFE-4A61-A4F2-1A4FC20333AA}"/>
    <dgm:cxn modelId="{4A31F34D-3AA5-4FCD-BB5E-B0A0CB2FBA26}" type="presOf" srcId="{5D2267F6-B37F-44D3-B254-3BFB542E1767}" destId="{8AFC97E6-22AF-467C-A6C1-BEED00F230B6}" srcOrd="0" destOrd="0" presId="urn:microsoft.com/office/officeart/2005/8/layout/cycle5"/>
    <dgm:cxn modelId="{659C4C5C-A35F-428D-9C46-D16EF883C1AB}" type="presOf" srcId="{03392D20-A7ED-46C9-8941-A358CCD70B78}" destId="{015D6E11-3BCD-48D4-BA94-6B6CF8FE01B2}" srcOrd="0" destOrd="0" presId="urn:microsoft.com/office/officeart/2005/8/layout/cycle5"/>
    <dgm:cxn modelId="{C4BD1183-3CD0-41FB-9649-27F546CE3842}" type="presOf" srcId="{3C98935A-6DFE-4A61-A4F2-1A4FC20333AA}" destId="{4B705B8A-FCAE-4BA3-8E6B-3AD39E64B54C}" srcOrd="0" destOrd="0" presId="urn:microsoft.com/office/officeart/2005/8/layout/cycle5"/>
    <dgm:cxn modelId="{5FBE8923-4C72-4F62-BEF5-E4965EFDAAD6}" type="presOf" srcId="{6BD74BCC-2FE6-4934-AD83-FD3FB65C7889}" destId="{D76ADC2A-A034-4204-BC8E-6D6BF6F78E1E}" srcOrd="0" destOrd="0" presId="urn:microsoft.com/office/officeart/2005/8/layout/cycle5"/>
    <dgm:cxn modelId="{78DFA26F-2A77-4B5B-8F25-EFAED017C7F0}" srcId="{5D2267F6-B37F-44D3-B254-3BFB542E1767}" destId="{6BD74BCC-2FE6-4934-AD83-FD3FB65C7889}" srcOrd="1" destOrd="0" parTransId="{C9C89ED3-CC5F-4B8C-92BA-F0B78058E2E9}" sibTransId="{02B3F73A-80E4-4095-8173-FFD41FCE79DC}"/>
    <dgm:cxn modelId="{69860B2F-0DAB-4518-977E-BDCD3AED4C42}" srcId="{5D2267F6-B37F-44D3-B254-3BFB542E1767}" destId="{1E228D6E-ACC2-49D9-86C5-CE5BC3EF34C0}" srcOrd="2" destOrd="0" parTransId="{660CAA69-6940-4E27-BB71-F3418E4115B6}" sibTransId="{A751DB2F-91BB-47F1-98E9-6173B37EFBAB}"/>
    <dgm:cxn modelId="{4D260ACF-6BD4-4AA0-A9EA-D79A8A4DAC59}" type="presOf" srcId="{A751DB2F-91BB-47F1-98E9-6173B37EFBAB}" destId="{8F6E08B6-ACF0-4142-8D2F-1C1DB33ECDD4}" srcOrd="0" destOrd="0" presId="urn:microsoft.com/office/officeart/2005/8/layout/cycle5"/>
    <dgm:cxn modelId="{438B8360-49D4-4A6E-989A-9DF211187B47}" srcId="{5D2267F6-B37F-44D3-B254-3BFB542E1767}" destId="{03392D20-A7ED-46C9-8941-A358CCD70B78}" srcOrd="0" destOrd="0" parTransId="{C989B7F4-F51C-4699-BFAE-CFC08987EA48}" sibTransId="{41310448-D501-4080-85D2-F1B4059E873C}"/>
    <dgm:cxn modelId="{42D4FBA7-5A81-4B4A-95D0-EEBDA0F8B410}" srcId="{5D2267F6-B37F-44D3-B254-3BFB542E1767}" destId="{3A7EF07A-5376-41B4-9A7E-2EC60FE7D114}" srcOrd="3" destOrd="0" parTransId="{252A94FD-0449-4805-A0AB-C0CEECB32BCC}" sibTransId="{13C2C99A-1B9C-4F74-86CD-55E9EDC5A8D0}"/>
    <dgm:cxn modelId="{77B780A1-A2A5-490D-8B87-59A38428CCF4}" type="presOf" srcId="{3A7EF07A-5376-41B4-9A7E-2EC60FE7D114}" destId="{5E97C921-34A9-4545-8534-39E1FE6545A3}" srcOrd="0" destOrd="0" presId="urn:microsoft.com/office/officeart/2005/8/layout/cycle5"/>
    <dgm:cxn modelId="{637EA5DE-8911-4B28-AA00-E448395211F9}" type="presOf" srcId="{13C2C99A-1B9C-4F74-86CD-55E9EDC5A8D0}" destId="{0A3447A0-E8D6-423E-B480-B977B76A8F90}" srcOrd="0" destOrd="0" presId="urn:microsoft.com/office/officeart/2005/8/layout/cycle5"/>
    <dgm:cxn modelId="{BED809FB-2AF9-47D4-A794-27E51CC77D3C}" type="presParOf" srcId="{8AFC97E6-22AF-467C-A6C1-BEED00F230B6}" destId="{015D6E11-3BCD-48D4-BA94-6B6CF8FE01B2}" srcOrd="0" destOrd="0" presId="urn:microsoft.com/office/officeart/2005/8/layout/cycle5"/>
    <dgm:cxn modelId="{246A7A82-2716-4E74-A34B-4ABAA8F5D92B}" type="presParOf" srcId="{8AFC97E6-22AF-467C-A6C1-BEED00F230B6}" destId="{89B354B6-5A00-40CC-A3EF-EBAB05539E97}" srcOrd="1" destOrd="0" presId="urn:microsoft.com/office/officeart/2005/8/layout/cycle5"/>
    <dgm:cxn modelId="{2DF2FF7B-C470-4BD4-B119-8D47FF9DA925}" type="presParOf" srcId="{8AFC97E6-22AF-467C-A6C1-BEED00F230B6}" destId="{11A968F0-E60A-445D-9B52-16603053AEE3}" srcOrd="2" destOrd="0" presId="urn:microsoft.com/office/officeart/2005/8/layout/cycle5"/>
    <dgm:cxn modelId="{ABA1E276-FC72-43E0-8B01-BBF1158E46FA}" type="presParOf" srcId="{8AFC97E6-22AF-467C-A6C1-BEED00F230B6}" destId="{D76ADC2A-A034-4204-BC8E-6D6BF6F78E1E}" srcOrd="3" destOrd="0" presId="urn:microsoft.com/office/officeart/2005/8/layout/cycle5"/>
    <dgm:cxn modelId="{405BFBAD-D8DE-4CF9-8220-35A4EEE52F05}" type="presParOf" srcId="{8AFC97E6-22AF-467C-A6C1-BEED00F230B6}" destId="{3BF5B909-8016-4E4B-9A49-8372D9C9AE07}" srcOrd="4" destOrd="0" presId="urn:microsoft.com/office/officeart/2005/8/layout/cycle5"/>
    <dgm:cxn modelId="{52071064-DD4B-4EC4-8B51-7B304A8449FB}" type="presParOf" srcId="{8AFC97E6-22AF-467C-A6C1-BEED00F230B6}" destId="{25A9843A-9D1F-4A46-BBFE-44E5F3688FA0}" srcOrd="5" destOrd="0" presId="urn:microsoft.com/office/officeart/2005/8/layout/cycle5"/>
    <dgm:cxn modelId="{6A724663-6CD1-4A53-A48C-EE032E082BD4}" type="presParOf" srcId="{8AFC97E6-22AF-467C-A6C1-BEED00F230B6}" destId="{A5C0BF3F-CDD0-4FB4-B72D-D8FC4EE9FA63}" srcOrd="6" destOrd="0" presId="urn:microsoft.com/office/officeart/2005/8/layout/cycle5"/>
    <dgm:cxn modelId="{3A59ED39-6D33-4BF1-A88F-3D8AB940F57F}" type="presParOf" srcId="{8AFC97E6-22AF-467C-A6C1-BEED00F230B6}" destId="{FF5FCAC9-7105-43A4-A083-D9E2CEA8EBB1}" srcOrd="7" destOrd="0" presId="urn:microsoft.com/office/officeart/2005/8/layout/cycle5"/>
    <dgm:cxn modelId="{A60D540A-4931-43AD-93B3-9EB75A14B15E}" type="presParOf" srcId="{8AFC97E6-22AF-467C-A6C1-BEED00F230B6}" destId="{8F6E08B6-ACF0-4142-8D2F-1C1DB33ECDD4}" srcOrd="8" destOrd="0" presId="urn:microsoft.com/office/officeart/2005/8/layout/cycle5"/>
    <dgm:cxn modelId="{6668B940-A992-4245-A2CF-527390B1569D}" type="presParOf" srcId="{8AFC97E6-22AF-467C-A6C1-BEED00F230B6}" destId="{5E97C921-34A9-4545-8534-39E1FE6545A3}" srcOrd="9" destOrd="0" presId="urn:microsoft.com/office/officeart/2005/8/layout/cycle5"/>
    <dgm:cxn modelId="{D32DAC5F-E185-475E-9C75-2AB40BB7D562}" type="presParOf" srcId="{8AFC97E6-22AF-467C-A6C1-BEED00F230B6}" destId="{6610DC21-3451-4D1E-BDD1-875BE9C009D4}" srcOrd="10" destOrd="0" presId="urn:microsoft.com/office/officeart/2005/8/layout/cycle5"/>
    <dgm:cxn modelId="{7A881CD1-93BC-4BB4-9ED5-58AEF107B42F}" type="presParOf" srcId="{8AFC97E6-22AF-467C-A6C1-BEED00F230B6}" destId="{0A3447A0-E8D6-423E-B480-B977B76A8F90}" srcOrd="11" destOrd="0" presId="urn:microsoft.com/office/officeart/2005/8/layout/cycle5"/>
    <dgm:cxn modelId="{019A03CE-14FE-48F8-B4A9-7E11F1F3ED25}" type="presParOf" srcId="{8AFC97E6-22AF-467C-A6C1-BEED00F230B6}" destId="{EEC0956E-E281-46FF-88A2-D3EBBFA60B36}" srcOrd="12" destOrd="0" presId="urn:microsoft.com/office/officeart/2005/8/layout/cycle5"/>
    <dgm:cxn modelId="{8EA2838B-B5B0-4115-9EEA-4EA7907CC044}" type="presParOf" srcId="{8AFC97E6-22AF-467C-A6C1-BEED00F230B6}" destId="{F20B1926-F119-44F7-B8D4-89AD6FC73C2A}" srcOrd="13" destOrd="0" presId="urn:microsoft.com/office/officeart/2005/8/layout/cycle5"/>
    <dgm:cxn modelId="{F16E7B86-B6C7-476A-B1E0-D222CBE93811}" type="presParOf" srcId="{8AFC97E6-22AF-467C-A6C1-BEED00F230B6}" destId="{4B705B8A-FCAE-4BA3-8E6B-3AD39E64B54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E629AA-D8F4-4355-B05B-2417E77C348E}" type="doc">
      <dgm:prSet loTypeId="urn:microsoft.com/office/officeart/2005/8/layout/hProcess9" loCatId="process" qsTypeId="urn:microsoft.com/office/officeart/2005/8/quickstyle/simple1" qsCatId="simple" csTypeId="urn:microsoft.com/office/officeart/2005/8/colors/accent3_2" csCatId="accent3" phldr="1"/>
      <dgm:spPr/>
    </dgm:pt>
    <dgm:pt modelId="{1F7AF372-FFA7-4C10-86A7-6E270FEE45D6}">
      <dgm:prSet phldrT="[Text]" custT="1"/>
      <dgm:spPr>
        <a:solidFill>
          <a:schemeClr val="bg1"/>
        </a:solidFill>
        <a:ln>
          <a:solidFill>
            <a:schemeClr val="bg1">
              <a:lumMod val="65000"/>
            </a:schemeClr>
          </a:solidFill>
        </a:ln>
      </dgm:spPr>
      <dgm:t>
        <a:bodyPr/>
        <a:lstStyle/>
        <a:p>
          <a:r>
            <a:rPr lang="en-US" sz="2400" dirty="0" smtClean="0">
              <a:solidFill>
                <a:schemeClr val="tx1"/>
              </a:solidFill>
            </a:rPr>
            <a:t>Identify Significant Activities</a:t>
          </a:r>
          <a:endParaRPr lang="en-US" sz="2400" dirty="0">
            <a:solidFill>
              <a:schemeClr val="tx1"/>
            </a:solidFill>
          </a:endParaRPr>
        </a:p>
      </dgm:t>
    </dgm:pt>
    <dgm:pt modelId="{91CA5F6E-E83E-4CC2-848A-D5DA5A644754}" type="parTrans" cxnId="{19759A50-A2ED-489F-9F66-133AECBD0B1B}">
      <dgm:prSet/>
      <dgm:spPr/>
      <dgm:t>
        <a:bodyPr/>
        <a:lstStyle/>
        <a:p>
          <a:endParaRPr lang="en-US" sz="2400">
            <a:solidFill>
              <a:schemeClr val="tx1"/>
            </a:solidFill>
          </a:endParaRPr>
        </a:p>
      </dgm:t>
    </dgm:pt>
    <dgm:pt modelId="{B7662C77-0391-4203-A813-87CBE971EA26}" type="sibTrans" cxnId="{19759A50-A2ED-489F-9F66-133AECBD0B1B}">
      <dgm:prSet/>
      <dgm:spPr/>
      <dgm:t>
        <a:bodyPr/>
        <a:lstStyle/>
        <a:p>
          <a:endParaRPr lang="en-US" sz="2400">
            <a:solidFill>
              <a:schemeClr val="tx1"/>
            </a:solidFill>
          </a:endParaRPr>
        </a:p>
      </dgm:t>
    </dgm:pt>
    <dgm:pt modelId="{D2F6884A-B53B-4255-A2D0-BC5522AC389A}">
      <dgm:prSet phldrT="[Text]" custT="1"/>
      <dgm:spPr>
        <a:solidFill>
          <a:schemeClr val="bg1">
            <a:lumMod val="95000"/>
          </a:schemeClr>
        </a:solidFill>
        <a:ln>
          <a:solidFill>
            <a:schemeClr val="bg1">
              <a:lumMod val="65000"/>
            </a:schemeClr>
          </a:solidFill>
        </a:ln>
      </dgm:spPr>
      <dgm:t>
        <a:bodyPr/>
        <a:lstStyle/>
        <a:p>
          <a:r>
            <a:rPr lang="en-US" sz="2400" dirty="0" smtClean="0">
              <a:solidFill>
                <a:schemeClr val="tx1"/>
              </a:solidFill>
            </a:rPr>
            <a:t>Assess </a:t>
          </a:r>
        </a:p>
        <a:p>
          <a:r>
            <a:rPr lang="en-US" sz="2400" dirty="0" smtClean="0">
              <a:solidFill>
                <a:schemeClr val="tx1"/>
              </a:solidFill>
            </a:rPr>
            <a:t>Inherent Risks</a:t>
          </a:r>
          <a:endParaRPr lang="en-US" sz="2400" dirty="0">
            <a:solidFill>
              <a:schemeClr val="tx1"/>
            </a:solidFill>
          </a:endParaRPr>
        </a:p>
      </dgm:t>
    </dgm:pt>
    <dgm:pt modelId="{5E13C01E-F6EA-4A54-92BC-F30C106E0BBE}" type="parTrans" cxnId="{6FDC2616-3DB8-4B8B-919E-2367CEBA4526}">
      <dgm:prSet/>
      <dgm:spPr/>
      <dgm:t>
        <a:bodyPr/>
        <a:lstStyle/>
        <a:p>
          <a:endParaRPr lang="en-US" sz="2400">
            <a:solidFill>
              <a:schemeClr val="tx1"/>
            </a:solidFill>
          </a:endParaRPr>
        </a:p>
      </dgm:t>
    </dgm:pt>
    <dgm:pt modelId="{39856A96-8595-4BAF-BC2A-10C9EC8B8523}" type="sibTrans" cxnId="{6FDC2616-3DB8-4B8B-919E-2367CEBA4526}">
      <dgm:prSet/>
      <dgm:spPr/>
      <dgm:t>
        <a:bodyPr/>
        <a:lstStyle/>
        <a:p>
          <a:endParaRPr lang="en-US" sz="2400">
            <a:solidFill>
              <a:schemeClr val="tx1"/>
            </a:solidFill>
          </a:endParaRPr>
        </a:p>
      </dgm:t>
    </dgm:pt>
    <dgm:pt modelId="{4F258821-F599-48F3-9952-F970BB0DAF43}">
      <dgm:prSet phldrT="[Text]" custT="1"/>
      <dgm:spPr>
        <a:solidFill>
          <a:schemeClr val="bg1">
            <a:lumMod val="85000"/>
          </a:schemeClr>
        </a:solidFill>
        <a:ln>
          <a:solidFill>
            <a:schemeClr val="bg1">
              <a:lumMod val="6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Assess for each SA</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Internal Control</a:t>
          </a:r>
          <a:endParaRPr lang="en-US" sz="2400" dirty="0">
            <a:solidFill>
              <a:schemeClr val="tx1"/>
            </a:solidFill>
          </a:endParaRPr>
        </a:p>
      </dgm:t>
    </dgm:pt>
    <dgm:pt modelId="{392831AC-01C1-4D8C-8210-227133D64BA9}" type="parTrans" cxnId="{6235F115-C04C-46E5-8551-04D06AE4F2BA}">
      <dgm:prSet/>
      <dgm:spPr/>
      <dgm:t>
        <a:bodyPr/>
        <a:lstStyle/>
        <a:p>
          <a:endParaRPr lang="en-US" sz="2400">
            <a:solidFill>
              <a:schemeClr val="tx1"/>
            </a:solidFill>
          </a:endParaRPr>
        </a:p>
      </dgm:t>
    </dgm:pt>
    <dgm:pt modelId="{963A89BD-370E-4560-B520-25075000472C}" type="sibTrans" cxnId="{6235F115-C04C-46E5-8551-04D06AE4F2BA}">
      <dgm:prSet/>
      <dgm:spPr/>
      <dgm:t>
        <a:bodyPr/>
        <a:lstStyle/>
        <a:p>
          <a:endParaRPr lang="en-US" sz="2400">
            <a:solidFill>
              <a:schemeClr val="tx1"/>
            </a:solidFill>
          </a:endParaRPr>
        </a:p>
      </dgm:t>
    </dgm:pt>
    <dgm:pt modelId="{13460574-DD91-4EDE-B33C-98C66823B7E7}">
      <dgm:prSet phldrT="[Text]" custT="1"/>
      <dgm:spPr>
        <a:solidFill>
          <a:schemeClr val="bg1">
            <a:lumMod val="65000"/>
          </a:schemeClr>
        </a:solidFill>
        <a:ln>
          <a:solidFill>
            <a:schemeClr val="bg1">
              <a:lumMod val="65000"/>
            </a:schemeClr>
          </a:solidFill>
        </a:ln>
      </dgm:spPr>
      <dgm:t>
        <a:bodyPr/>
        <a:lstStyle/>
        <a:p>
          <a:r>
            <a:rPr lang="en-US" sz="2400" dirty="0" smtClean="0">
              <a:solidFill>
                <a:schemeClr val="tx1"/>
              </a:solidFill>
            </a:rPr>
            <a:t>Assess for Institution  Internal control</a:t>
          </a:r>
          <a:endParaRPr lang="en-US" sz="2400" dirty="0">
            <a:solidFill>
              <a:schemeClr val="tx1"/>
            </a:solidFill>
          </a:endParaRPr>
        </a:p>
      </dgm:t>
    </dgm:pt>
    <dgm:pt modelId="{40578781-637C-4163-8397-BE66728E221A}" type="parTrans" cxnId="{A7E0BBF5-6D30-4768-A68A-B56204458A8D}">
      <dgm:prSet/>
      <dgm:spPr/>
      <dgm:t>
        <a:bodyPr/>
        <a:lstStyle/>
        <a:p>
          <a:endParaRPr lang="en-US" sz="2400">
            <a:solidFill>
              <a:schemeClr val="tx1"/>
            </a:solidFill>
          </a:endParaRPr>
        </a:p>
      </dgm:t>
    </dgm:pt>
    <dgm:pt modelId="{8760B5DE-65E5-4EB1-BF11-65FE48E7CDE4}" type="sibTrans" cxnId="{A7E0BBF5-6D30-4768-A68A-B56204458A8D}">
      <dgm:prSet/>
      <dgm:spPr/>
      <dgm:t>
        <a:bodyPr/>
        <a:lstStyle/>
        <a:p>
          <a:endParaRPr lang="en-US" sz="2400">
            <a:solidFill>
              <a:schemeClr val="tx1"/>
            </a:solidFill>
          </a:endParaRPr>
        </a:p>
      </dgm:t>
    </dgm:pt>
    <dgm:pt modelId="{2C1DAD27-15EA-488F-8966-72E5742FCBF0}" type="pres">
      <dgm:prSet presAssocID="{CDE629AA-D8F4-4355-B05B-2417E77C348E}" presName="CompostProcess" presStyleCnt="0">
        <dgm:presLayoutVars>
          <dgm:dir/>
          <dgm:resizeHandles val="exact"/>
        </dgm:presLayoutVars>
      </dgm:prSet>
      <dgm:spPr/>
    </dgm:pt>
    <dgm:pt modelId="{7DF112B7-3B66-4C63-B195-A8CB75D4205A}" type="pres">
      <dgm:prSet presAssocID="{CDE629AA-D8F4-4355-B05B-2417E77C348E}" presName="arrow" presStyleLbl="bgShp" presStyleIdx="0" presStyleCnt="1"/>
      <dgm:spPr/>
    </dgm:pt>
    <dgm:pt modelId="{5D20EC70-941E-47D7-888C-00AAE18C08B9}" type="pres">
      <dgm:prSet presAssocID="{CDE629AA-D8F4-4355-B05B-2417E77C348E}" presName="linearProcess" presStyleCnt="0"/>
      <dgm:spPr/>
    </dgm:pt>
    <dgm:pt modelId="{923F4921-6316-4E92-9E51-B2596745C1B3}" type="pres">
      <dgm:prSet presAssocID="{1F7AF372-FFA7-4C10-86A7-6E270FEE45D6}" presName="textNode" presStyleLbl="node1" presStyleIdx="0" presStyleCnt="4">
        <dgm:presLayoutVars>
          <dgm:bulletEnabled val="1"/>
        </dgm:presLayoutVars>
      </dgm:prSet>
      <dgm:spPr/>
      <dgm:t>
        <a:bodyPr/>
        <a:lstStyle/>
        <a:p>
          <a:endParaRPr lang="en-US"/>
        </a:p>
      </dgm:t>
    </dgm:pt>
    <dgm:pt modelId="{2352844E-7521-4503-9163-5796E8524794}" type="pres">
      <dgm:prSet presAssocID="{B7662C77-0391-4203-A813-87CBE971EA26}" presName="sibTrans" presStyleCnt="0"/>
      <dgm:spPr/>
    </dgm:pt>
    <dgm:pt modelId="{05B4E799-3138-459E-808B-0ECA7D14D7BC}" type="pres">
      <dgm:prSet presAssocID="{D2F6884A-B53B-4255-A2D0-BC5522AC389A}" presName="textNode" presStyleLbl="node1" presStyleIdx="1" presStyleCnt="4">
        <dgm:presLayoutVars>
          <dgm:bulletEnabled val="1"/>
        </dgm:presLayoutVars>
      </dgm:prSet>
      <dgm:spPr/>
      <dgm:t>
        <a:bodyPr/>
        <a:lstStyle/>
        <a:p>
          <a:endParaRPr lang="en-US"/>
        </a:p>
      </dgm:t>
    </dgm:pt>
    <dgm:pt modelId="{0A1DBE75-1008-4EC5-9E54-AAFBD02791C9}" type="pres">
      <dgm:prSet presAssocID="{39856A96-8595-4BAF-BC2A-10C9EC8B8523}" presName="sibTrans" presStyleCnt="0"/>
      <dgm:spPr/>
    </dgm:pt>
    <dgm:pt modelId="{35418D0D-A9EF-4045-92BC-DA17AB10FE8B}" type="pres">
      <dgm:prSet presAssocID="{4F258821-F599-48F3-9952-F970BB0DAF43}" presName="textNode" presStyleLbl="node1" presStyleIdx="2" presStyleCnt="4">
        <dgm:presLayoutVars>
          <dgm:bulletEnabled val="1"/>
        </dgm:presLayoutVars>
      </dgm:prSet>
      <dgm:spPr/>
      <dgm:t>
        <a:bodyPr/>
        <a:lstStyle/>
        <a:p>
          <a:endParaRPr lang="en-US"/>
        </a:p>
      </dgm:t>
    </dgm:pt>
    <dgm:pt modelId="{198AC6EB-0621-438B-A07A-8CC01CB3F9FF}" type="pres">
      <dgm:prSet presAssocID="{963A89BD-370E-4560-B520-25075000472C}" presName="sibTrans" presStyleCnt="0"/>
      <dgm:spPr/>
    </dgm:pt>
    <dgm:pt modelId="{C9476D2F-E319-4FC2-BDAF-E0A9CEDD266A}" type="pres">
      <dgm:prSet presAssocID="{13460574-DD91-4EDE-B33C-98C66823B7E7}" presName="textNode" presStyleLbl="node1" presStyleIdx="3" presStyleCnt="4">
        <dgm:presLayoutVars>
          <dgm:bulletEnabled val="1"/>
        </dgm:presLayoutVars>
      </dgm:prSet>
      <dgm:spPr/>
      <dgm:t>
        <a:bodyPr/>
        <a:lstStyle/>
        <a:p>
          <a:endParaRPr lang="en-US"/>
        </a:p>
      </dgm:t>
    </dgm:pt>
  </dgm:ptLst>
  <dgm:cxnLst>
    <dgm:cxn modelId="{BDCB298E-288A-4051-A0CE-AFB24CA77E68}" type="presOf" srcId="{13460574-DD91-4EDE-B33C-98C66823B7E7}" destId="{C9476D2F-E319-4FC2-BDAF-E0A9CEDD266A}" srcOrd="0" destOrd="0" presId="urn:microsoft.com/office/officeart/2005/8/layout/hProcess9"/>
    <dgm:cxn modelId="{AB066A68-9F14-4EB5-A198-FAA120CBC200}" type="presOf" srcId="{1F7AF372-FFA7-4C10-86A7-6E270FEE45D6}" destId="{923F4921-6316-4E92-9E51-B2596745C1B3}" srcOrd="0" destOrd="0" presId="urn:microsoft.com/office/officeart/2005/8/layout/hProcess9"/>
    <dgm:cxn modelId="{4DFE165A-66EE-40ED-9218-4E3D3CD7E7EF}" type="presOf" srcId="{D2F6884A-B53B-4255-A2D0-BC5522AC389A}" destId="{05B4E799-3138-459E-808B-0ECA7D14D7BC}" srcOrd="0" destOrd="0" presId="urn:microsoft.com/office/officeart/2005/8/layout/hProcess9"/>
    <dgm:cxn modelId="{6FDC2616-3DB8-4B8B-919E-2367CEBA4526}" srcId="{CDE629AA-D8F4-4355-B05B-2417E77C348E}" destId="{D2F6884A-B53B-4255-A2D0-BC5522AC389A}" srcOrd="1" destOrd="0" parTransId="{5E13C01E-F6EA-4A54-92BC-F30C106E0BBE}" sibTransId="{39856A96-8595-4BAF-BC2A-10C9EC8B8523}"/>
    <dgm:cxn modelId="{FC7E997D-0AB1-4865-A40E-762A45F32E41}" type="presOf" srcId="{CDE629AA-D8F4-4355-B05B-2417E77C348E}" destId="{2C1DAD27-15EA-488F-8966-72E5742FCBF0}" srcOrd="0" destOrd="0" presId="urn:microsoft.com/office/officeart/2005/8/layout/hProcess9"/>
    <dgm:cxn modelId="{A7E0BBF5-6D30-4768-A68A-B56204458A8D}" srcId="{CDE629AA-D8F4-4355-B05B-2417E77C348E}" destId="{13460574-DD91-4EDE-B33C-98C66823B7E7}" srcOrd="3" destOrd="0" parTransId="{40578781-637C-4163-8397-BE66728E221A}" sibTransId="{8760B5DE-65E5-4EB1-BF11-65FE48E7CDE4}"/>
    <dgm:cxn modelId="{12BBB608-3E7F-4169-922F-9394D4AEBEF2}" type="presOf" srcId="{4F258821-F599-48F3-9952-F970BB0DAF43}" destId="{35418D0D-A9EF-4045-92BC-DA17AB10FE8B}" srcOrd="0" destOrd="0" presId="urn:microsoft.com/office/officeart/2005/8/layout/hProcess9"/>
    <dgm:cxn modelId="{19759A50-A2ED-489F-9F66-133AECBD0B1B}" srcId="{CDE629AA-D8F4-4355-B05B-2417E77C348E}" destId="{1F7AF372-FFA7-4C10-86A7-6E270FEE45D6}" srcOrd="0" destOrd="0" parTransId="{91CA5F6E-E83E-4CC2-848A-D5DA5A644754}" sibTransId="{B7662C77-0391-4203-A813-87CBE971EA26}"/>
    <dgm:cxn modelId="{6235F115-C04C-46E5-8551-04D06AE4F2BA}" srcId="{CDE629AA-D8F4-4355-B05B-2417E77C348E}" destId="{4F258821-F599-48F3-9952-F970BB0DAF43}" srcOrd="2" destOrd="0" parTransId="{392831AC-01C1-4D8C-8210-227133D64BA9}" sibTransId="{963A89BD-370E-4560-B520-25075000472C}"/>
    <dgm:cxn modelId="{B0A40117-2368-4551-9C09-27BC050BBD5E}" type="presParOf" srcId="{2C1DAD27-15EA-488F-8966-72E5742FCBF0}" destId="{7DF112B7-3B66-4C63-B195-A8CB75D4205A}" srcOrd="0" destOrd="0" presId="urn:microsoft.com/office/officeart/2005/8/layout/hProcess9"/>
    <dgm:cxn modelId="{5A2995F8-CD3C-4523-95FA-9BF698E1EC73}" type="presParOf" srcId="{2C1DAD27-15EA-488F-8966-72E5742FCBF0}" destId="{5D20EC70-941E-47D7-888C-00AAE18C08B9}" srcOrd="1" destOrd="0" presId="urn:microsoft.com/office/officeart/2005/8/layout/hProcess9"/>
    <dgm:cxn modelId="{DC121F73-8CFE-464B-A46B-D2885D81E942}" type="presParOf" srcId="{5D20EC70-941E-47D7-888C-00AAE18C08B9}" destId="{923F4921-6316-4E92-9E51-B2596745C1B3}" srcOrd="0" destOrd="0" presId="urn:microsoft.com/office/officeart/2005/8/layout/hProcess9"/>
    <dgm:cxn modelId="{493F6AAF-4019-44AE-B55C-F003CD294DCD}" type="presParOf" srcId="{5D20EC70-941E-47D7-888C-00AAE18C08B9}" destId="{2352844E-7521-4503-9163-5796E8524794}" srcOrd="1" destOrd="0" presId="urn:microsoft.com/office/officeart/2005/8/layout/hProcess9"/>
    <dgm:cxn modelId="{3C60E97A-14E9-4B5B-879B-E57E732A054F}" type="presParOf" srcId="{5D20EC70-941E-47D7-888C-00AAE18C08B9}" destId="{05B4E799-3138-459E-808B-0ECA7D14D7BC}" srcOrd="2" destOrd="0" presId="urn:microsoft.com/office/officeart/2005/8/layout/hProcess9"/>
    <dgm:cxn modelId="{38B9D40E-8FAB-4CBD-A267-C4441B6856E3}" type="presParOf" srcId="{5D20EC70-941E-47D7-888C-00AAE18C08B9}" destId="{0A1DBE75-1008-4EC5-9E54-AAFBD02791C9}" srcOrd="3" destOrd="0" presId="urn:microsoft.com/office/officeart/2005/8/layout/hProcess9"/>
    <dgm:cxn modelId="{6F79A255-1F84-49C9-AE59-3A8E92EF2FA0}" type="presParOf" srcId="{5D20EC70-941E-47D7-888C-00AAE18C08B9}" destId="{35418D0D-A9EF-4045-92BC-DA17AB10FE8B}" srcOrd="4" destOrd="0" presId="urn:microsoft.com/office/officeart/2005/8/layout/hProcess9"/>
    <dgm:cxn modelId="{B41AF4A5-F5BF-4C36-ABB1-FE66E3B4E5EC}" type="presParOf" srcId="{5D20EC70-941E-47D7-888C-00AAE18C08B9}" destId="{198AC6EB-0621-438B-A07A-8CC01CB3F9FF}" srcOrd="5" destOrd="0" presId="urn:microsoft.com/office/officeart/2005/8/layout/hProcess9"/>
    <dgm:cxn modelId="{5F257CFE-1DF2-4BEE-A10D-9BB1ED648B1E}" type="presParOf" srcId="{5D20EC70-941E-47D7-888C-00AAE18C08B9}" destId="{C9476D2F-E319-4FC2-BDAF-E0A9CEDD266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511435-43DD-4E0A-99CE-BF90DBA8BF06}"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99F3865-1687-4D19-B05E-75410E99BF5A}">
      <dgm:prSet custT="1"/>
      <dgm:spPr/>
      <dgm:t>
        <a:bodyPr/>
        <a:lstStyle/>
        <a:p>
          <a:r>
            <a:rPr lang="en-US" sz="1600" dirty="0" smtClean="0"/>
            <a:t>Supervision</a:t>
          </a:r>
          <a:endParaRPr lang="en-US" sz="1600" dirty="0"/>
        </a:p>
      </dgm:t>
    </dgm:pt>
    <dgm:pt modelId="{1330BAC7-D062-43CA-96D7-08D1C82184AD}" type="parTrans" cxnId="{805E4049-747C-436C-93F4-E53E20FB9665}">
      <dgm:prSet/>
      <dgm:spPr/>
      <dgm:t>
        <a:bodyPr/>
        <a:lstStyle/>
        <a:p>
          <a:endParaRPr lang="en-US" sz="2000"/>
        </a:p>
      </dgm:t>
    </dgm:pt>
    <dgm:pt modelId="{714D3F69-1A1A-4DC9-8328-DD39888895F5}" type="sibTrans" cxnId="{805E4049-747C-436C-93F4-E53E20FB9665}">
      <dgm:prSet/>
      <dgm:spPr/>
      <dgm:t>
        <a:bodyPr/>
        <a:lstStyle/>
        <a:p>
          <a:endParaRPr lang="en-US" sz="2000"/>
        </a:p>
      </dgm:t>
    </dgm:pt>
    <dgm:pt modelId="{A699337D-0CF7-484F-8F80-70D9EB91AF15}">
      <dgm:prSet custT="1"/>
      <dgm:spPr/>
      <dgm:t>
        <a:bodyPr/>
        <a:lstStyle/>
        <a:p>
          <a:r>
            <a:rPr lang="en-US" sz="1800" dirty="0" smtClean="0"/>
            <a:t>Regulation</a:t>
          </a:r>
          <a:endParaRPr lang="en-US" sz="1800" dirty="0"/>
        </a:p>
      </dgm:t>
    </dgm:pt>
    <dgm:pt modelId="{1976ABA4-EC05-4483-A6E6-E5D497CE9204}" type="parTrans" cxnId="{D5D8D1DE-F0FF-4739-ACCE-52A97F60A331}">
      <dgm:prSet/>
      <dgm:spPr/>
      <dgm:t>
        <a:bodyPr/>
        <a:lstStyle/>
        <a:p>
          <a:endParaRPr lang="en-US" sz="2000"/>
        </a:p>
      </dgm:t>
    </dgm:pt>
    <dgm:pt modelId="{882A4F83-6951-4FD2-B5B4-9098F3FC6577}" type="sibTrans" cxnId="{D5D8D1DE-F0FF-4739-ACCE-52A97F60A331}">
      <dgm:prSet/>
      <dgm:spPr/>
      <dgm:t>
        <a:bodyPr/>
        <a:lstStyle/>
        <a:p>
          <a:endParaRPr lang="en-US" sz="2000"/>
        </a:p>
      </dgm:t>
    </dgm:pt>
    <dgm:pt modelId="{F73A4C5D-A070-4BD1-A010-AFEEF633C0AF}">
      <dgm:prSet custT="1"/>
      <dgm:spPr/>
      <dgm:t>
        <a:bodyPr/>
        <a:lstStyle/>
        <a:p>
          <a:r>
            <a:rPr lang="en-US" sz="1800" dirty="0" smtClean="0"/>
            <a:t>New tools and their enforcement (focus group, mystery shopping)</a:t>
          </a:r>
          <a:endParaRPr lang="en-US" sz="1800" dirty="0"/>
        </a:p>
      </dgm:t>
    </dgm:pt>
    <dgm:pt modelId="{52BBCC87-CDF8-43D8-9E5F-3FE6B0ED8BF1}" type="parTrans" cxnId="{E2653356-CB3A-4438-A3BB-0B26988AF794}">
      <dgm:prSet/>
      <dgm:spPr/>
      <dgm:t>
        <a:bodyPr/>
        <a:lstStyle/>
        <a:p>
          <a:endParaRPr lang="en-US" sz="2000"/>
        </a:p>
      </dgm:t>
    </dgm:pt>
    <dgm:pt modelId="{F243A592-D5F3-4F42-A878-D231DDAEA684}" type="sibTrans" cxnId="{E2653356-CB3A-4438-A3BB-0B26988AF794}">
      <dgm:prSet/>
      <dgm:spPr/>
      <dgm:t>
        <a:bodyPr/>
        <a:lstStyle/>
        <a:p>
          <a:endParaRPr lang="en-US" sz="2000"/>
        </a:p>
      </dgm:t>
    </dgm:pt>
    <dgm:pt modelId="{8420E853-A270-4168-8DDB-C96CA5A51C51}">
      <dgm:prSet custT="1"/>
      <dgm:spPr/>
      <dgm:t>
        <a:bodyPr/>
        <a:lstStyle/>
        <a:p>
          <a:r>
            <a:rPr lang="en-US" sz="1800" dirty="0" smtClean="0"/>
            <a:t>Digital products</a:t>
          </a:r>
          <a:endParaRPr lang="en-US" sz="1800" dirty="0"/>
        </a:p>
      </dgm:t>
    </dgm:pt>
    <dgm:pt modelId="{8E30CB40-7EC2-42E7-9CB4-4D0338844209}" type="parTrans" cxnId="{1EA0047F-3D9E-44D8-9961-1D0F58D18823}">
      <dgm:prSet/>
      <dgm:spPr/>
      <dgm:t>
        <a:bodyPr/>
        <a:lstStyle/>
        <a:p>
          <a:endParaRPr lang="en-US" sz="2000"/>
        </a:p>
      </dgm:t>
    </dgm:pt>
    <dgm:pt modelId="{F571CFAC-0C62-4F5C-BC89-D17100380CF9}" type="sibTrans" cxnId="{1EA0047F-3D9E-44D8-9961-1D0F58D18823}">
      <dgm:prSet/>
      <dgm:spPr/>
      <dgm:t>
        <a:bodyPr/>
        <a:lstStyle/>
        <a:p>
          <a:endParaRPr lang="en-US" sz="2000"/>
        </a:p>
      </dgm:t>
    </dgm:pt>
    <dgm:pt modelId="{369E9F36-3C6C-4817-9812-3D4109774813}">
      <dgm:prSet custT="1"/>
      <dgm:spPr/>
      <dgm:t>
        <a:bodyPr/>
        <a:lstStyle/>
        <a:p>
          <a:r>
            <a:rPr lang="en-US" sz="1800" dirty="0" smtClean="0"/>
            <a:t>Product design</a:t>
          </a:r>
          <a:endParaRPr lang="en-US" sz="1800" dirty="0"/>
        </a:p>
      </dgm:t>
    </dgm:pt>
    <dgm:pt modelId="{E453B099-CD15-4551-B07D-830BC76CA4B4}" type="parTrans" cxnId="{04F828D0-9487-45F0-9716-090B676043E8}">
      <dgm:prSet/>
      <dgm:spPr/>
      <dgm:t>
        <a:bodyPr/>
        <a:lstStyle/>
        <a:p>
          <a:endParaRPr lang="en-US" sz="2000"/>
        </a:p>
      </dgm:t>
    </dgm:pt>
    <dgm:pt modelId="{9200B92C-C7AC-4787-AA94-E6F7AB8B78D5}" type="sibTrans" cxnId="{04F828D0-9487-45F0-9716-090B676043E8}">
      <dgm:prSet/>
      <dgm:spPr/>
      <dgm:t>
        <a:bodyPr/>
        <a:lstStyle/>
        <a:p>
          <a:endParaRPr lang="en-US" sz="2000"/>
        </a:p>
      </dgm:t>
    </dgm:pt>
    <dgm:pt modelId="{17F6F2C0-CEB2-41C2-99A3-006BAE058D9E}">
      <dgm:prSet custT="1"/>
      <dgm:spPr/>
      <dgm:t>
        <a:bodyPr/>
        <a:lstStyle/>
        <a:p>
          <a:r>
            <a:rPr lang="en-US" sz="1800" dirty="0" smtClean="0"/>
            <a:t>Behaviorally based </a:t>
          </a:r>
          <a:endParaRPr lang="en-US" sz="1800" dirty="0"/>
        </a:p>
      </dgm:t>
    </dgm:pt>
    <dgm:pt modelId="{A0955968-C7CA-4E0D-9437-5D27FB4C4ED6}" type="parTrans" cxnId="{9638F6D0-1F25-493B-808A-2A5709D97D7F}">
      <dgm:prSet/>
      <dgm:spPr/>
      <dgm:t>
        <a:bodyPr/>
        <a:lstStyle/>
        <a:p>
          <a:endParaRPr lang="en-US" sz="2000"/>
        </a:p>
      </dgm:t>
    </dgm:pt>
    <dgm:pt modelId="{72CA127C-D303-43F4-9F55-4A41221A99F8}" type="sibTrans" cxnId="{9638F6D0-1F25-493B-808A-2A5709D97D7F}">
      <dgm:prSet/>
      <dgm:spPr/>
      <dgm:t>
        <a:bodyPr/>
        <a:lstStyle/>
        <a:p>
          <a:endParaRPr lang="en-US" sz="2000"/>
        </a:p>
      </dgm:t>
    </dgm:pt>
    <dgm:pt modelId="{96D08CA7-8B81-4D35-9E28-DA1A86B26409}" type="pres">
      <dgm:prSet presAssocID="{7F511435-43DD-4E0A-99CE-BF90DBA8BF06}" presName="Name0" presStyleCnt="0">
        <dgm:presLayoutVars>
          <dgm:dir/>
          <dgm:animLvl val="lvl"/>
          <dgm:resizeHandles val="exact"/>
        </dgm:presLayoutVars>
      </dgm:prSet>
      <dgm:spPr/>
      <dgm:t>
        <a:bodyPr/>
        <a:lstStyle/>
        <a:p>
          <a:endParaRPr lang="en-US"/>
        </a:p>
      </dgm:t>
    </dgm:pt>
    <dgm:pt modelId="{E04475C9-472B-4F54-97DC-D084860757E0}" type="pres">
      <dgm:prSet presAssocID="{A699337D-0CF7-484F-8F80-70D9EB91AF15}" presName="linNode" presStyleCnt="0"/>
      <dgm:spPr/>
    </dgm:pt>
    <dgm:pt modelId="{B0399D51-2E12-4F39-B738-EBF16A068335}" type="pres">
      <dgm:prSet presAssocID="{A699337D-0CF7-484F-8F80-70D9EB91AF15}" presName="parTx" presStyleLbl="revTx" presStyleIdx="0" presStyleCnt="3">
        <dgm:presLayoutVars>
          <dgm:chMax val="1"/>
          <dgm:bulletEnabled val="1"/>
        </dgm:presLayoutVars>
      </dgm:prSet>
      <dgm:spPr/>
      <dgm:t>
        <a:bodyPr/>
        <a:lstStyle/>
        <a:p>
          <a:endParaRPr lang="en-US"/>
        </a:p>
      </dgm:t>
    </dgm:pt>
    <dgm:pt modelId="{166A58C8-BB67-45F6-A53F-F280A2EBAE80}" type="pres">
      <dgm:prSet presAssocID="{A699337D-0CF7-484F-8F80-70D9EB91AF15}" presName="bracket" presStyleLbl="parChTrans1D1" presStyleIdx="0" presStyleCnt="3"/>
      <dgm:spPr/>
    </dgm:pt>
    <dgm:pt modelId="{36289B51-D853-48F2-9235-D10844EE9F46}" type="pres">
      <dgm:prSet presAssocID="{A699337D-0CF7-484F-8F80-70D9EB91AF15}" presName="spH" presStyleCnt="0"/>
      <dgm:spPr/>
    </dgm:pt>
    <dgm:pt modelId="{C7B3213E-B780-4DFF-84F0-F8D7F62E74DC}" type="pres">
      <dgm:prSet presAssocID="{A699337D-0CF7-484F-8F80-70D9EB91AF15}" presName="desTx" presStyleLbl="node1" presStyleIdx="0" presStyleCnt="3">
        <dgm:presLayoutVars>
          <dgm:bulletEnabled val="1"/>
        </dgm:presLayoutVars>
      </dgm:prSet>
      <dgm:spPr/>
      <dgm:t>
        <a:bodyPr/>
        <a:lstStyle/>
        <a:p>
          <a:endParaRPr lang="en-US"/>
        </a:p>
      </dgm:t>
    </dgm:pt>
    <dgm:pt modelId="{2B3B6A9A-91F8-45CE-BFB2-8BB7BDB5EDB0}" type="pres">
      <dgm:prSet presAssocID="{882A4F83-6951-4FD2-B5B4-9098F3FC6577}" presName="spV" presStyleCnt="0"/>
      <dgm:spPr/>
    </dgm:pt>
    <dgm:pt modelId="{5B128967-3601-4506-A941-53C9B186DF4B}" type="pres">
      <dgm:prSet presAssocID="{B99F3865-1687-4D19-B05E-75410E99BF5A}" presName="linNode" presStyleCnt="0"/>
      <dgm:spPr/>
    </dgm:pt>
    <dgm:pt modelId="{9A723B2B-AA8F-4B14-82CD-894666CB1656}" type="pres">
      <dgm:prSet presAssocID="{B99F3865-1687-4D19-B05E-75410E99BF5A}" presName="parTx" presStyleLbl="revTx" presStyleIdx="1" presStyleCnt="3">
        <dgm:presLayoutVars>
          <dgm:chMax val="1"/>
          <dgm:bulletEnabled val="1"/>
        </dgm:presLayoutVars>
      </dgm:prSet>
      <dgm:spPr/>
      <dgm:t>
        <a:bodyPr/>
        <a:lstStyle/>
        <a:p>
          <a:endParaRPr lang="en-US"/>
        </a:p>
      </dgm:t>
    </dgm:pt>
    <dgm:pt modelId="{D4826ACA-42E4-4144-9E05-EC722D4A2953}" type="pres">
      <dgm:prSet presAssocID="{B99F3865-1687-4D19-B05E-75410E99BF5A}" presName="bracket" presStyleLbl="parChTrans1D1" presStyleIdx="1" presStyleCnt="3"/>
      <dgm:spPr/>
    </dgm:pt>
    <dgm:pt modelId="{5EE90599-63DA-4306-A025-5B562455DE72}" type="pres">
      <dgm:prSet presAssocID="{B99F3865-1687-4D19-B05E-75410E99BF5A}" presName="spH" presStyleCnt="0"/>
      <dgm:spPr/>
    </dgm:pt>
    <dgm:pt modelId="{6433D184-77E9-4AA6-B43B-9CB86D84C753}" type="pres">
      <dgm:prSet presAssocID="{B99F3865-1687-4D19-B05E-75410E99BF5A}" presName="desTx" presStyleLbl="node1" presStyleIdx="1" presStyleCnt="3">
        <dgm:presLayoutVars>
          <dgm:bulletEnabled val="1"/>
        </dgm:presLayoutVars>
      </dgm:prSet>
      <dgm:spPr/>
      <dgm:t>
        <a:bodyPr/>
        <a:lstStyle/>
        <a:p>
          <a:endParaRPr lang="en-US"/>
        </a:p>
      </dgm:t>
    </dgm:pt>
    <dgm:pt modelId="{2D644BD2-E056-490D-9554-B02F41B78F26}" type="pres">
      <dgm:prSet presAssocID="{714D3F69-1A1A-4DC9-8328-DD39888895F5}" presName="spV" presStyleCnt="0"/>
      <dgm:spPr/>
    </dgm:pt>
    <dgm:pt modelId="{134E0DC4-67A2-448B-8B03-885B44A6E8AB}" type="pres">
      <dgm:prSet presAssocID="{8420E853-A270-4168-8DDB-C96CA5A51C51}" presName="linNode" presStyleCnt="0"/>
      <dgm:spPr/>
    </dgm:pt>
    <dgm:pt modelId="{3358F2DA-F5FE-4AA7-AB93-64EA0D397D52}" type="pres">
      <dgm:prSet presAssocID="{8420E853-A270-4168-8DDB-C96CA5A51C51}" presName="parTx" presStyleLbl="revTx" presStyleIdx="2" presStyleCnt="3">
        <dgm:presLayoutVars>
          <dgm:chMax val="1"/>
          <dgm:bulletEnabled val="1"/>
        </dgm:presLayoutVars>
      </dgm:prSet>
      <dgm:spPr/>
      <dgm:t>
        <a:bodyPr/>
        <a:lstStyle/>
        <a:p>
          <a:endParaRPr lang="en-US"/>
        </a:p>
      </dgm:t>
    </dgm:pt>
    <dgm:pt modelId="{5064824D-A1D6-4EA4-8626-2966C3E757F9}" type="pres">
      <dgm:prSet presAssocID="{8420E853-A270-4168-8DDB-C96CA5A51C51}" presName="bracket" presStyleLbl="parChTrans1D1" presStyleIdx="2" presStyleCnt="3"/>
      <dgm:spPr/>
    </dgm:pt>
    <dgm:pt modelId="{D46FB3C6-A52C-4CF3-A300-86E6E7BA8AD4}" type="pres">
      <dgm:prSet presAssocID="{8420E853-A270-4168-8DDB-C96CA5A51C51}" presName="spH" presStyleCnt="0"/>
      <dgm:spPr/>
    </dgm:pt>
    <dgm:pt modelId="{841AA3E3-F856-49E9-956C-B9B53E2AD270}" type="pres">
      <dgm:prSet presAssocID="{8420E853-A270-4168-8DDB-C96CA5A51C51}" presName="desTx" presStyleLbl="node1" presStyleIdx="2" presStyleCnt="3">
        <dgm:presLayoutVars>
          <dgm:bulletEnabled val="1"/>
        </dgm:presLayoutVars>
      </dgm:prSet>
      <dgm:spPr/>
      <dgm:t>
        <a:bodyPr/>
        <a:lstStyle/>
        <a:p>
          <a:endParaRPr lang="en-US"/>
        </a:p>
      </dgm:t>
    </dgm:pt>
  </dgm:ptLst>
  <dgm:cxnLst>
    <dgm:cxn modelId="{D5D8D1DE-F0FF-4739-ACCE-52A97F60A331}" srcId="{7F511435-43DD-4E0A-99CE-BF90DBA8BF06}" destId="{A699337D-0CF7-484F-8F80-70D9EB91AF15}" srcOrd="0" destOrd="0" parTransId="{1976ABA4-EC05-4483-A6E6-E5D497CE9204}" sibTransId="{882A4F83-6951-4FD2-B5B4-9098F3FC6577}"/>
    <dgm:cxn modelId="{04F828D0-9487-45F0-9716-090B676043E8}" srcId="{8420E853-A270-4168-8DDB-C96CA5A51C51}" destId="{369E9F36-3C6C-4817-9812-3D4109774813}" srcOrd="0" destOrd="0" parTransId="{E453B099-CD15-4551-B07D-830BC76CA4B4}" sibTransId="{9200B92C-C7AC-4787-AA94-E6F7AB8B78D5}"/>
    <dgm:cxn modelId="{B9E1D5DC-584E-443E-A77B-6AA0512DEC13}" type="presOf" srcId="{17F6F2C0-CEB2-41C2-99A3-006BAE058D9E}" destId="{C7B3213E-B780-4DFF-84F0-F8D7F62E74DC}" srcOrd="0" destOrd="0" presId="urn:diagrams.loki3.com/BracketList"/>
    <dgm:cxn modelId="{2614952E-519F-41A3-9F42-5717F084889E}" type="presOf" srcId="{8420E853-A270-4168-8DDB-C96CA5A51C51}" destId="{3358F2DA-F5FE-4AA7-AB93-64EA0D397D52}" srcOrd="0" destOrd="0" presId="urn:diagrams.loki3.com/BracketList"/>
    <dgm:cxn modelId="{BE1A9020-AF84-4E02-AE5B-6B799B6FE4D8}" type="presOf" srcId="{F73A4C5D-A070-4BD1-A010-AFEEF633C0AF}" destId="{6433D184-77E9-4AA6-B43B-9CB86D84C753}" srcOrd="0" destOrd="0" presId="urn:diagrams.loki3.com/BracketList"/>
    <dgm:cxn modelId="{A13D6567-CA48-497E-A9F9-7544B35D6E23}" type="presOf" srcId="{A699337D-0CF7-484F-8F80-70D9EB91AF15}" destId="{B0399D51-2E12-4F39-B738-EBF16A068335}" srcOrd="0" destOrd="0" presId="urn:diagrams.loki3.com/BracketList"/>
    <dgm:cxn modelId="{9638F6D0-1F25-493B-808A-2A5709D97D7F}" srcId="{A699337D-0CF7-484F-8F80-70D9EB91AF15}" destId="{17F6F2C0-CEB2-41C2-99A3-006BAE058D9E}" srcOrd="0" destOrd="0" parTransId="{A0955968-C7CA-4E0D-9437-5D27FB4C4ED6}" sibTransId="{72CA127C-D303-43F4-9F55-4A41221A99F8}"/>
    <dgm:cxn modelId="{805E4049-747C-436C-93F4-E53E20FB9665}" srcId="{7F511435-43DD-4E0A-99CE-BF90DBA8BF06}" destId="{B99F3865-1687-4D19-B05E-75410E99BF5A}" srcOrd="1" destOrd="0" parTransId="{1330BAC7-D062-43CA-96D7-08D1C82184AD}" sibTransId="{714D3F69-1A1A-4DC9-8328-DD39888895F5}"/>
    <dgm:cxn modelId="{1EA0047F-3D9E-44D8-9961-1D0F58D18823}" srcId="{7F511435-43DD-4E0A-99CE-BF90DBA8BF06}" destId="{8420E853-A270-4168-8DDB-C96CA5A51C51}" srcOrd="2" destOrd="0" parTransId="{8E30CB40-7EC2-42E7-9CB4-4D0338844209}" sibTransId="{F571CFAC-0C62-4F5C-BC89-D17100380CF9}"/>
    <dgm:cxn modelId="{49DC2C01-EFE1-4249-92D1-1C5A4955F7FD}" type="presOf" srcId="{7F511435-43DD-4E0A-99CE-BF90DBA8BF06}" destId="{96D08CA7-8B81-4D35-9E28-DA1A86B26409}" srcOrd="0" destOrd="0" presId="urn:diagrams.loki3.com/BracketList"/>
    <dgm:cxn modelId="{E2653356-CB3A-4438-A3BB-0B26988AF794}" srcId="{B99F3865-1687-4D19-B05E-75410E99BF5A}" destId="{F73A4C5D-A070-4BD1-A010-AFEEF633C0AF}" srcOrd="0" destOrd="0" parTransId="{52BBCC87-CDF8-43D8-9E5F-3FE6B0ED8BF1}" sibTransId="{F243A592-D5F3-4F42-A878-D231DDAEA684}"/>
    <dgm:cxn modelId="{BEAA74A8-7F7A-4E97-9789-533BE4769A0B}" type="presOf" srcId="{369E9F36-3C6C-4817-9812-3D4109774813}" destId="{841AA3E3-F856-49E9-956C-B9B53E2AD270}" srcOrd="0" destOrd="0" presId="urn:diagrams.loki3.com/BracketList"/>
    <dgm:cxn modelId="{3A68B058-B2C5-4773-8ACF-E280C7A37F04}" type="presOf" srcId="{B99F3865-1687-4D19-B05E-75410E99BF5A}" destId="{9A723B2B-AA8F-4B14-82CD-894666CB1656}" srcOrd="0" destOrd="0" presId="urn:diagrams.loki3.com/BracketList"/>
    <dgm:cxn modelId="{8C5F699F-AF7B-42F1-BBC4-76A7F10AA8B7}" type="presParOf" srcId="{96D08CA7-8B81-4D35-9E28-DA1A86B26409}" destId="{E04475C9-472B-4F54-97DC-D084860757E0}" srcOrd="0" destOrd="0" presId="urn:diagrams.loki3.com/BracketList"/>
    <dgm:cxn modelId="{0EA6B7CA-5C18-489B-8131-34F8B7B13644}" type="presParOf" srcId="{E04475C9-472B-4F54-97DC-D084860757E0}" destId="{B0399D51-2E12-4F39-B738-EBF16A068335}" srcOrd="0" destOrd="0" presId="urn:diagrams.loki3.com/BracketList"/>
    <dgm:cxn modelId="{835A80D8-E0FB-4F26-96CB-1399C9B096BD}" type="presParOf" srcId="{E04475C9-472B-4F54-97DC-D084860757E0}" destId="{166A58C8-BB67-45F6-A53F-F280A2EBAE80}" srcOrd="1" destOrd="0" presId="urn:diagrams.loki3.com/BracketList"/>
    <dgm:cxn modelId="{21F127F2-83D8-4985-B874-2B9F770411EB}" type="presParOf" srcId="{E04475C9-472B-4F54-97DC-D084860757E0}" destId="{36289B51-D853-48F2-9235-D10844EE9F46}" srcOrd="2" destOrd="0" presId="urn:diagrams.loki3.com/BracketList"/>
    <dgm:cxn modelId="{79705CFB-4870-4DE2-98C2-BDCBD3AB115E}" type="presParOf" srcId="{E04475C9-472B-4F54-97DC-D084860757E0}" destId="{C7B3213E-B780-4DFF-84F0-F8D7F62E74DC}" srcOrd="3" destOrd="0" presId="urn:diagrams.loki3.com/BracketList"/>
    <dgm:cxn modelId="{E8C6232B-D055-43DA-BC71-D2E4E7315697}" type="presParOf" srcId="{96D08CA7-8B81-4D35-9E28-DA1A86B26409}" destId="{2B3B6A9A-91F8-45CE-BFB2-8BB7BDB5EDB0}" srcOrd="1" destOrd="0" presId="urn:diagrams.loki3.com/BracketList"/>
    <dgm:cxn modelId="{34BDB6F3-3210-4DB5-AC23-C3D993C92687}" type="presParOf" srcId="{96D08CA7-8B81-4D35-9E28-DA1A86B26409}" destId="{5B128967-3601-4506-A941-53C9B186DF4B}" srcOrd="2" destOrd="0" presId="urn:diagrams.loki3.com/BracketList"/>
    <dgm:cxn modelId="{2522BCF7-6604-4DD5-8869-A49B760877C0}" type="presParOf" srcId="{5B128967-3601-4506-A941-53C9B186DF4B}" destId="{9A723B2B-AA8F-4B14-82CD-894666CB1656}" srcOrd="0" destOrd="0" presId="urn:diagrams.loki3.com/BracketList"/>
    <dgm:cxn modelId="{6BC03AFD-582F-4986-9C61-FE7F9F658D46}" type="presParOf" srcId="{5B128967-3601-4506-A941-53C9B186DF4B}" destId="{D4826ACA-42E4-4144-9E05-EC722D4A2953}" srcOrd="1" destOrd="0" presId="urn:diagrams.loki3.com/BracketList"/>
    <dgm:cxn modelId="{5FA03711-54A1-4649-BABE-AA3C196B0B49}" type="presParOf" srcId="{5B128967-3601-4506-A941-53C9B186DF4B}" destId="{5EE90599-63DA-4306-A025-5B562455DE72}" srcOrd="2" destOrd="0" presId="urn:diagrams.loki3.com/BracketList"/>
    <dgm:cxn modelId="{BE14121F-A3D1-477D-8DA3-FE727DC70830}" type="presParOf" srcId="{5B128967-3601-4506-A941-53C9B186DF4B}" destId="{6433D184-77E9-4AA6-B43B-9CB86D84C753}" srcOrd="3" destOrd="0" presId="urn:diagrams.loki3.com/BracketList"/>
    <dgm:cxn modelId="{7B774271-3288-4410-A045-C3FE325F2A4B}" type="presParOf" srcId="{96D08CA7-8B81-4D35-9E28-DA1A86B26409}" destId="{2D644BD2-E056-490D-9554-B02F41B78F26}" srcOrd="3" destOrd="0" presId="urn:diagrams.loki3.com/BracketList"/>
    <dgm:cxn modelId="{C6D9AF6B-8404-4D96-805A-F27349BA1870}" type="presParOf" srcId="{96D08CA7-8B81-4D35-9E28-DA1A86B26409}" destId="{134E0DC4-67A2-448B-8B03-885B44A6E8AB}" srcOrd="4" destOrd="0" presId="urn:diagrams.loki3.com/BracketList"/>
    <dgm:cxn modelId="{F981F4BB-174D-42B2-AA54-16C441648730}" type="presParOf" srcId="{134E0DC4-67A2-448B-8B03-885B44A6E8AB}" destId="{3358F2DA-F5FE-4AA7-AB93-64EA0D397D52}" srcOrd="0" destOrd="0" presId="urn:diagrams.loki3.com/BracketList"/>
    <dgm:cxn modelId="{838FF46A-A5B8-4DE8-8BEC-CC1F1665C69A}" type="presParOf" srcId="{134E0DC4-67A2-448B-8B03-885B44A6E8AB}" destId="{5064824D-A1D6-4EA4-8626-2966C3E757F9}" srcOrd="1" destOrd="0" presId="urn:diagrams.loki3.com/BracketList"/>
    <dgm:cxn modelId="{83F336CA-8903-4E0C-99E1-56350E43AA4F}" type="presParOf" srcId="{134E0DC4-67A2-448B-8B03-885B44A6E8AB}" destId="{D46FB3C6-A52C-4CF3-A300-86E6E7BA8AD4}" srcOrd="2" destOrd="0" presId="urn:diagrams.loki3.com/BracketList"/>
    <dgm:cxn modelId="{98363897-806D-41FC-9B8A-3B09B2C296A6}" type="presParOf" srcId="{134E0DC4-67A2-448B-8B03-885B44A6E8AB}" destId="{841AA3E3-F856-49E9-956C-B9B53E2AD27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B8EADD-F3F8-461D-9188-1D122403CFBC}"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en-US"/>
        </a:p>
      </dgm:t>
    </dgm:pt>
    <dgm:pt modelId="{86262BA0-AA53-433A-AA6F-7F84489AF404}">
      <dgm:prSet phldrT="[Text]"/>
      <dgm:spPr/>
      <dgm:t>
        <a:bodyPr/>
        <a:lstStyle/>
        <a:p>
          <a:r>
            <a:rPr lang="en-US" dirty="0" smtClean="0"/>
            <a:t>Process lines</a:t>
          </a:r>
          <a:endParaRPr lang="en-US" dirty="0"/>
        </a:p>
      </dgm:t>
    </dgm:pt>
    <dgm:pt modelId="{A0CD0759-B31A-4F02-BB48-0215898E1FB3}" type="parTrans" cxnId="{31F9F884-9BFB-4B3C-81A8-D96AD31FEB80}">
      <dgm:prSet/>
      <dgm:spPr/>
      <dgm:t>
        <a:bodyPr/>
        <a:lstStyle/>
        <a:p>
          <a:endParaRPr lang="en-US"/>
        </a:p>
      </dgm:t>
    </dgm:pt>
    <dgm:pt modelId="{4122FF3A-FE28-4A0D-A418-6CB9645535E7}" type="sibTrans" cxnId="{31F9F884-9BFB-4B3C-81A8-D96AD31FEB80}">
      <dgm:prSet/>
      <dgm:spPr/>
      <dgm:t>
        <a:bodyPr/>
        <a:lstStyle/>
        <a:p>
          <a:endParaRPr lang="en-US"/>
        </a:p>
      </dgm:t>
    </dgm:pt>
    <dgm:pt modelId="{9D68E7AE-6059-4D41-82AA-F544CBFA5723}">
      <dgm:prSet phldrT="[Text]"/>
      <dgm:spPr/>
      <dgm:t>
        <a:bodyPr/>
        <a:lstStyle/>
        <a:p>
          <a:r>
            <a:rPr lang="en-US" dirty="0" smtClean="0"/>
            <a:t>Staff </a:t>
          </a:r>
          <a:endParaRPr lang="en-US" dirty="0"/>
        </a:p>
      </dgm:t>
    </dgm:pt>
    <dgm:pt modelId="{EF5A4D02-7813-46F1-9782-9251D5839D50}" type="parTrans" cxnId="{31458AF3-3EAB-4823-AB56-A86D22D598B9}">
      <dgm:prSet/>
      <dgm:spPr/>
      <dgm:t>
        <a:bodyPr/>
        <a:lstStyle/>
        <a:p>
          <a:endParaRPr lang="en-US"/>
        </a:p>
      </dgm:t>
    </dgm:pt>
    <dgm:pt modelId="{49D61C66-6D90-4AE3-A10C-4C198A594183}" type="sibTrans" cxnId="{31458AF3-3EAB-4823-AB56-A86D22D598B9}">
      <dgm:prSet/>
      <dgm:spPr/>
      <dgm:t>
        <a:bodyPr/>
        <a:lstStyle/>
        <a:p>
          <a:endParaRPr lang="en-US"/>
        </a:p>
      </dgm:t>
    </dgm:pt>
    <dgm:pt modelId="{2FBD80E9-C8CC-4646-BED1-C9B014874980}">
      <dgm:prSet phldrT="[Text]"/>
      <dgm:spPr/>
      <dgm:t>
        <a:bodyPr/>
        <a:lstStyle/>
        <a:p>
          <a:r>
            <a:rPr lang="en-US" dirty="0" smtClean="0"/>
            <a:t>Conflict of interest</a:t>
          </a:r>
          <a:endParaRPr lang="en-US" dirty="0"/>
        </a:p>
      </dgm:t>
    </dgm:pt>
    <dgm:pt modelId="{617C6BDF-E823-472C-87D6-58333D04B67D}" type="parTrans" cxnId="{DD3BAB93-AD4D-4DB7-927F-C9D21949029B}">
      <dgm:prSet/>
      <dgm:spPr/>
      <dgm:t>
        <a:bodyPr/>
        <a:lstStyle/>
        <a:p>
          <a:endParaRPr lang="en-US"/>
        </a:p>
      </dgm:t>
    </dgm:pt>
    <dgm:pt modelId="{289C2236-7C1D-4FC8-AFC0-72535641E7D6}" type="sibTrans" cxnId="{DD3BAB93-AD4D-4DB7-927F-C9D21949029B}">
      <dgm:prSet/>
      <dgm:spPr/>
      <dgm:t>
        <a:bodyPr/>
        <a:lstStyle/>
        <a:p>
          <a:endParaRPr lang="en-US"/>
        </a:p>
      </dgm:t>
    </dgm:pt>
    <dgm:pt modelId="{96831CC5-8BF0-4050-8D11-C5981D23F3E9}">
      <dgm:prSet phldrT="[Text]"/>
      <dgm:spPr/>
      <dgm:t>
        <a:bodyPr/>
        <a:lstStyle/>
        <a:p>
          <a:r>
            <a:rPr lang="en-US" dirty="0" smtClean="0"/>
            <a:t>Horizontal coordination</a:t>
          </a:r>
          <a:endParaRPr lang="en-US" dirty="0"/>
        </a:p>
      </dgm:t>
    </dgm:pt>
    <dgm:pt modelId="{191ECD9A-3A57-4C9A-8663-2DA9B7C91CD5}" type="parTrans" cxnId="{858D9DBA-8614-43AD-A06C-33B8C38036E9}">
      <dgm:prSet/>
      <dgm:spPr/>
      <dgm:t>
        <a:bodyPr/>
        <a:lstStyle/>
        <a:p>
          <a:endParaRPr lang="en-US"/>
        </a:p>
      </dgm:t>
    </dgm:pt>
    <dgm:pt modelId="{A29F79C4-7AA0-4CD7-B2F8-84380DAC50AA}" type="sibTrans" cxnId="{858D9DBA-8614-43AD-A06C-33B8C38036E9}">
      <dgm:prSet/>
      <dgm:spPr/>
      <dgm:t>
        <a:bodyPr/>
        <a:lstStyle/>
        <a:p>
          <a:endParaRPr lang="en-US"/>
        </a:p>
      </dgm:t>
    </dgm:pt>
    <dgm:pt modelId="{E24F26A1-A205-4D75-A57E-D69F9EFBD3A4}" type="pres">
      <dgm:prSet presAssocID="{2CB8EADD-F3F8-461D-9188-1D122403CFBC}" presName="Name0" presStyleCnt="0">
        <dgm:presLayoutVars>
          <dgm:dir/>
          <dgm:resizeHandles val="exact"/>
        </dgm:presLayoutVars>
      </dgm:prSet>
      <dgm:spPr/>
      <dgm:t>
        <a:bodyPr/>
        <a:lstStyle/>
        <a:p>
          <a:endParaRPr lang="en-US"/>
        </a:p>
      </dgm:t>
    </dgm:pt>
    <dgm:pt modelId="{E83DC7E5-D341-4FD9-8FAD-2BC4A831C54E}" type="pres">
      <dgm:prSet presAssocID="{86262BA0-AA53-433A-AA6F-7F84489AF404}" presName="composite" presStyleCnt="0"/>
      <dgm:spPr/>
    </dgm:pt>
    <dgm:pt modelId="{5910C099-3EC6-4FEE-B657-1BA9B487FC2E}" type="pres">
      <dgm:prSet presAssocID="{86262BA0-AA53-433A-AA6F-7F84489AF404}" presName="rect1" presStyleLbl="trAlignAcc1" presStyleIdx="0" presStyleCnt="4">
        <dgm:presLayoutVars>
          <dgm:bulletEnabled val="1"/>
        </dgm:presLayoutVars>
      </dgm:prSet>
      <dgm:spPr/>
      <dgm:t>
        <a:bodyPr/>
        <a:lstStyle/>
        <a:p>
          <a:endParaRPr lang="en-US"/>
        </a:p>
      </dgm:t>
    </dgm:pt>
    <dgm:pt modelId="{FB2EDCCB-9735-4F5C-837A-9E15AA16FDF7}" type="pres">
      <dgm:prSet presAssocID="{86262BA0-AA53-433A-AA6F-7F84489AF404}" presName="rect2" presStyleLbl="fgImgPlace1" presStyleIdx="0" presStyleCnt="4"/>
      <dgm:spPr/>
    </dgm:pt>
    <dgm:pt modelId="{FDEB00F1-838E-41FC-A978-09D6EA24D52C}" type="pres">
      <dgm:prSet presAssocID="{4122FF3A-FE28-4A0D-A418-6CB9645535E7}" presName="sibTrans" presStyleCnt="0"/>
      <dgm:spPr/>
    </dgm:pt>
    <dgm:pt modelId="{4729919C-6076-4BAF-85C2-8189C0611049}" type="pres">
      <dgm:prSet presAssocID="{9D68E7AE-6059-4D41-82AA-F544CBFA5723}" presName="composite" presStyleCnt="0"/>
      <dgm:spPr/>
    </dgm:pt>
    <dgm:pt modelId="{9D2AA5D6-4D91-4B47-A218-611FB2F274CE}" type="pres">
      <dgm:prSet presAssocID="{9D68E7AE-6059-4D41-82AA-F544CBFA5723}" presName="rect1" presStyleLbl="trAlignAcc1" presStyleIdx="1" presStyleCnt="4">
        <dgm:presLayoutVars>
          <dgm:bulletEnabled val="1"/>
        </dgm:presLayoutVars>
      </dgm:prSet>
      <dgm:spPr/>
      <dgm:t>
        <a:bodyPr/>
        <a:lstStyle/>
        <a:p>
          <a:endParaRPr lang="en-US"/>
        </a:p>
      </dgm:t>
    </dgm:pt>
    <dgm:pt modelId="{DB224F55-34D1-4758-A421-E6A1AFF4702C}" type="pres">
      <dgm:prSet presAssocID="{9D68E7AE-6059-4D41-82AA-F544CBFA5723}" presName="rect2" presStyleLbl="fgImgPlace1" presStyleIdx="1" presStyleCnt="4"/>
      <dgm:spPr/>
    </dgm:pt>
    <dgm:pt modelId="{0B81217B-2B17-4E58-A1B8-7C3471988D27}" type="pres">
      <dgm:prSet presAssocID="{49D61C66-6D90-4AE3-A10C-4C198A594183}" presName="sibTrans" presStyleCnt="0"/>
      <dgm:spPr/>
    </dgm:pt>
    <dgm:pt modelId="{4C0A1704-B794-4FAA-92E2-24DE8068BD3C}" type="pres">
      <dgm:prSet presAssocID="{2FBD80E9-C8CC-4646-BED1-C9B014874980}" presName="composite" presStyleCnt="0"/>
      <dgm:spPr/>
    </dgm:pt>
    <dgm:pt modelId="{6A24B38F-BA4B-49D5-BDAD-7DEF55B78717}" type="pres">
      <dgm:prSet presAssocID="{2FBD80E9-C8CC-4646-BED1-C9B014874980}" presName="rect1" presStyleLbl="trAlignAcc1" presStyleIdx="2" presStyleCnt="4">
        <dgm:presLayoutVars>
          <dgm:bulletEnabled val="1"/>
        </dgm:presLayoutVars>
      </dgm:prSet>
      <dgm:spPr/>
      <dgm:t>
        <a:bodyPr/>
        <a:lstStyle/>
        <a:p>
          <a:endParaRPr lang="en-US"/>
        </a:p>
      </dgm:t>
    </dgm:pt>
    <dgm:pt modelId="{A06B3994-8F1D-4A3D-9415-D36A3C7221CD}" type="pres">
      <dgm:prSet presAssocID="{2FBD80E9-C8CC-4646-BED1-C9B014874980}" presName="rect2" presStyleLbl="fgImgPlace1" presStyleIdx="2" presStyleCnt="4"/>
      <dgm:spPr/>
    </dgm:pt>
    <dgm:pt modelId="{16C28EF3-2DCA-4C69-9ACC-B6585DB95656}" type="pres">
      <dgm:prSet presAssocID="{289C2236-7C1D-4FC8-AFC0-72535641E7D6}" presName="sibTrans" presStyleCnt="0"/>
      <dgm:spPr/>
    </dgm:pt>
    <dgm:pt modelId="{FCA49E18-4E34-46FA-A9DF-8AFA9B65E9F4}" type="pres">
      <dgm:prSet presAssocID="{96831CC5-8BF0-4050-8D11-C5981D23F3E9}" presName="composite" presStyleCnt="0"/>
      <dgm:spPr/>
    </dgm:pt>
    <dgm:pt modelId="{50968B70-78E6-4E64-95A9-2C9CFAD344AC}" type="pres">
      <dgm:prSet presAssocID="{96831CC5-8BF0-4050-8D11-C5981D23F3E9}" presName="rect1" presStyleLbl="trAlignAcc1" presStyleIdx="3" presStyleCnt="4">
        <dgm:presLayoutVars>
          <dgm:bulletEnabled val="1"/>
        </dgm:presLayoutVars>
      </dgm:prSet>
      <dgm:spPr/>
      <dgm:t>
        <a:bodyPr/>
        <a:lstStyle/>
        <a:p>
          <a:endParaRPr lang="en-US"/>
        </a:p>
      </dgm:t>
    </dgm:pt>
    <dgm:pt modelId="{C123B041-9DB0-463C-A264-564D64298522}" type="pres">
      <dgm:prSet presAssocID="{96831CC5-8BF0-4050-8D11-C5981D23F3E9}" presName="rect2" presStyleLbl="fgImgPlace1" presStyleIdx="3" presStyleCnt="4"/>
      <dgm:spPr/>
    </dgm:pt>
  </dgm:ptLst>
  <dgm:cxnLst>
    <dgm:cxn modelId="{6BB62ADA-1D64-4349-941E-1AC660CA3E2A}" type="presOf" srcId="{2CB8EADD-F3F8-461D-9188-1D122403CFBC}" destId="{E24F26A1-A205-4D75-A57E-D69F9EFBD3A4}" srcOrd="0" destOrd="0" presId="urn:microsoft.com/office/officeart/2008/layout/PictureStrips"/>
    <dgm:cxn modelId="{002BC43A-58EF-46A7-B58C-D6A48DA63B56}" type="presOf" srcId="{86262BA0-AA53-433A-AA6F-7F84489AF404}" destId="{5910C099-3EC6-4FEE-B657-1BA9B487FC2E}" srcOrd="0" destOrd="0" presId="urn:microsoft.com/office/officeart/2008/layout/PictureStrips"/>
    <dgm:cxn modelId="{858D9DBA-8614-43AD-A06C-33B8C38036E9}" srcId="{2CB8EADD-F3F8-461D-9188-1D122403CFBC}" destId="{96831CC5-8BF0-4050-8D11-C5981D23F3E9}" srcOrd="3" destOrd="0" parTransId="{191ECD9A-3A57-4C9A-8663-2DA9B7C91CD5}" sibTransId="{A29F79C4-7AA0-4CD7-B2F8-84380DAC50AA}"/>
    <dgm:cxn modelId="{029C16BA-4C71-4B7A-8FA8-6B0D85C074F5}" type="presOf" srcId="{9D68E7AE-6059-4D41-82AA-F544CBFA5723}" destId="{9D2AA5D6-4D91-4B47-A218-611FB2F274CE}" srcOrd="0" destOrd="0" presId="urn:microsoft.com/office/officeart/2008/layout/PictureStrips"/>
    <dgm:cxn modelId="{31458AF3-3EAB-4823-AB56-A86D22D598B9}" srcId="{2CB8EADD-F3F8-461D-9188-1D122403CFBC}" destId="{9D68E7AE-6059-4D41-82AA-F544CBFA5723}" srcOrd="1" destOrd="0" parTransId="{EF5A4D02-7813-46F1-9782-9251D5839D50}" sibTransId="{49D61C66-6D90-4AE3-A10C-4C198A594183}"/>
    <dgm:cxn modelId="{31F9F884-9BFB-4B3C-81A8-D96AD31FEB80}" srcId="{2CB8EADD-F3F8-461D-9188-1D122403CFBC}" destId="{86262BA0-AA53-433A-AA6F-7F84489AF404}" srcOrd="0" destOrd="0" parTransId="{A0CD0759-B31A-4F02-BB48-0215898E1FB3}" sibTransId="{4122FF3A-FE28-4A0D-A418-6CB9645535E7}"/>
    <dgm:cxn modelId="{41997701-B559-4E9E-B4A4-8671A142DBF1}" type="presOf" srcId="{96831CC5-8BF0-4050-8D11-C5981D23F3E9}" destId="{50968B70-78E6-4E64-95A9-2C9CFAD344AC}" srcOrd="0" destOrd="0" presId="urn:microsoft.com/office/officeart/2008/layout/PictureStrips"/>
    <dgm:cxn modelId="{3D616A27-4A00-43AE-AE97-C033F600D16B}" type="presOf" srcId="{2FBD80E9-C8CC-4646-BED1-C9B014874980}" destId="{6A24B38F-BA4B-49D5-BDAD-7DEF55B78717}" srcOrd="0" destOrd="0" presId="urn:microsoft.com/office/officeart/2008/layout/PictureStrips"/>
    <dgm:cxn modelId="{DD3BAB93-AD4D-4DB7-927F-C9D21949029B}" srcId="{2CB8EADD-F3F8-461D-9188-1D122403CFBC}" destId="{2FBD80E9-C8CC-4646-BED1-C9B014874980}" srcOrd="2" destOrd="0" parTransId="{617C6BDF-E823-472C-87D6-58333D04B67D}" sibTransId="{289C2236-7C1D-4FC8-AFC0-72535641E7D6}"/>
    <dgm:cxn modelId="{17BBA03D-3BDB-4F28-B4D3-0FCFB967DA32}" type="presParOf" srcId="{E24F26A1-A205-4D75-A57E-D69F9EFBD3A4}" destId="{E83DC7E5-D341-4FD9-8FAD-2BC4A831C54E}" srcOrd="0" destOrd="0" presId="urn:microsoft.com/office/officeart/2008/layout/PictureStrips"/>
    <dgm:cxn modelId="{093F4410-B0A3-4F70-98F0-E252CB6FC54D}" type="presParOf" srcId="{E83DC7E5-D341-4FD9-8FAD-2BC4A831C54E}" destId="{5910C099-3EC6-4FEE-B657-1BA9B487FC2E}" srcOrd="0" destOrd="0" presId="urn:microsoft.com/office/officeart/2008/layout/PictureStrips"/>
    <dgm:cxn modelId="{2E2005E1-5A78-459C-95DB-BAE235BCA9C5}" type="presParOf" srcId="{E83DC7E5-D341-4FD9-8FAD-2BC4A831C54E}" destId="{FB2EDCCB-9735-4F5C-837A-9E15AA16FDF7}" srcOrd="1" destOrd="0" presId="urn:microsoft.com/office/officeart/2008/layout/PictureStrips"/>
    <dgm:cxn modelId="{49846A25-49AA-4497-A060-3B70A060A6A8}" type="presParOf" srcId="{E24F26A1-A205-4D75-A57E-D69F9EFBD3A4}" destId="{FDEB00F1-838E-41FC-A978-09D6EA24D52C}" srcOrd="1" destOrd="0" presId="urn:microsoft.com/office/officeart/2008/layout/PictureStrips"/>
    <dgm:cxn modelId="{99624A16-85DA-4F83-AA0F-065B27826512}" type="presParOf" srcId="{E24F26A1-A205-4D75-A57E-D69F9EFBD3A4}" destId="{4729919C-6076-4BAF-85C2-8189C0611049}" srcOrd="2" destOrd="0" presId="urn:microsoft.com/office/officeart/2008/layout/PictureStrips"/>
    <dgm:cxn modelId="{16D541FE-A5D4-42C1-A2C8-5C37F7283444}" type="presParOf" srcId="{4729919C-6076-4BAF-85C2-8189C0611049}" destId="{9D2AA5D6-4D91-4B47-A218-611FB2F274CE}" srcOrd="0" destOrd="0" presId="urn:microsoft.com/office/officeart/2008/layout/PictureStrips"/>
    <dgm:cxn modelId="{935CCF5B-8BC2-4CAF-92EA-D5BD1EB9DAE7}" type="presParOf" srcId="{4729919C-6076-4BAF-85C2-8189C0611049}" destId="{DB224F55-34D1-4758-A421-E6A1AFF4702C}" srcOrd="1" destOrd="0" presId="urn:microsoft.com/office/officeart/2008/layout/PictureStrips"/>
    <dgm:cxn modelId="{BEF2480D-2906-4CEC-BF1E-FC789E3C1BA8}" type="presParOf" srcId="{E24F26A1-A205-4D75-A57E-D69F9EFBD3A4}" destId="{0B81217B-2B17-4E58-A1B8-7C3471988D27}" srcOrd="3" destOrd="0" presId="urn:microsoft.com/office/officeart/2008/layout/PictureStrips"/>
    <dgm:cxn modelId="{BB6B1FF9-5992-4EF1-A731-03C4856DE712}" type="presParOf" srcId="{E24F26A1-A205-4D75-A57E-D69F9EFBD3A4}" destId="{4C0A1704-B794-4FAA-92E2-24DE8068BD3C}" srcOrd="4" destOrd="0" presId="urn:microsoft.com/office/officeart/2008/layout/PictureStrips"/>
    <dgm:cxn modelId="{4CE79216-0D89-46F7-97F6-28772E2C11F2}" type="presParOf" srcId="{4C0A1704-B794-4FAA-92E2-24DE8068BD3C}" destId="{6A24B38F-BA4B-49D5-BDAD-7DEF55B78717}" srcOrd="0" destOrd="0" presId="urn:microsoft.com/office/officeart/2008/layout/PictureStrips"/>
    <dgm:cxn modelId="{2393ACFE-AA49-4B21-8483-080AE639D580}" type="presParOf" srcId="{4C0A1704-B794-4FAA-92E2-24DE8068BD3C}" destId="{A06B3994-8F1D-4A3D-9415-D36A3C7221CD}" srcOrd="1" destOrd="0" presId="urn:microsoft.com/office/officeart/2008/layout/PictureStrips"/>
    <dgm:cxn modelId="{7A9C64F5-FD11-4E2A-8C5A-8A4730766996}" type="presParOf" srcId="{E24F26A1-A205-4D75-A57E-D69F9EFBD3A4}" destId="{16C28EF3-2DCA-4C69-9ACC-B6585DB95656}" srcOrd="5" destOrd="0" presId="urn:microsoft.com/office/officeart/2008/layout/PictureStrips"/>
    <dgm:cxn modelId="{9FB975F5-E9C8-41AB-A3AF-D74316DCFBB0}" type="presParOf" srcId="{E24F26A1-A205-4D75-A57E-D69F9EFBD3A4}" destId="{FCA49E18-4E34-46FA-A9DF-8AFA9B65E9F4}" srcOrd="6" destOrd="0" presId="urn:microsoft.com/office/officeart/2008/layout/PictureStrips"/>
    <dgm:cxn modelId="{5E5B9E48-9707-4ED4-B24A-603E836DC8FB}" type="presParOf" srcId="{FCA49E18-4E34-46FA-A9DF-8AFA9B65E9F4}" destId="{50968B70-78E6-4E64-95A9-2C9CFAD344AC}" srcOrd="0" destOrd="0" presId="urn:microsoft.com/office/officeart/2008/layout/PictureStrips"/>
    <dgm:cxn modelId="{56523482-7E75-4D63-8812-AB2C91624ECF}" type="presParOf" srcId="{FCA49E18-4E34-46FA-A9DF-8AFA9B65E9F4}" destId="{C123B041-9DB0-463C-A264-564D6429852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1431FD-D9C3-47C7-A836-3C5CEC26A01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83EC938B-5D27-4BD4-A36E-E1DD58AA7182}">
      <dgm:prSet phldrT="[Text]"/>
      <dgm:spPr/>
      <dgm:t>
        <a:bodyPr/>
        <a:lstStyle/>
        <a:p>
          <a:r>
            <a:rPr lang="en-GB" dirty="0" smtClean="0"/>
            <a:t>AFI</a:t>
          </a:r>
          <a:endParaRPr lang="en-GB" dirty="0"/>
        </a:p>
      </dgm:t>
    </dgm:pt>
    <dgm:pt modelId="{F9ACBCFA-1F75-4392-B27B-99051EB78C36}" type="parTrans" cxnId="{8B7565F7-19BF-4B26-A59F-BAC68D7DBA5E}">
      <dgm:prSet/>
      <dgm:spPr/>
      <dgm:t>
        <a:bodyPr/>
        <a:lstStyle/>
        <a:p>
          <a:endParaRPr lang="en-GB"/>
        </a:p>
      </dgm:t>
    </dgm:pt>
    <dgm:pt modelId="{BF149C32-E808-4E2C-9985-AF73BC0131AB}" type="sibTrans" cxnId="{8B7565F7-19BF-4B26-A59F-BAC68D7DBA5E}">
      <dgm:prSet/>
      <dgm:spPr/>
      <dgm:t>
        <a:bodyPr/>
        <a:lstStyle/>
        <a:p>
          <a:endParaRPr lang="en-GB"/>
        </a:p>
      </dgm:t>
    </dgm:pt>
    <dgm:pt modelId="{EF5ACC5B-0C80-4010-9B98-216D6732B940}">
      <dgm:prSet phldrT="[Text]"/>
      <dgm:spPr/>
      <dgm:t>
        <a:bodyPr/>
        <a:lstStyle/>
        <a:p>
          <a:r>
            <a:rPr lang="en-GB" dirty="0" smtClean="0"/>
            <a:t>Mission – to increase access to quality financial services for the poorest populations</a:t>
          </a:r>
          <a:endParaRPr lang="en-GB" dirty="0"/>
        </a:p>
      </dgm:t>
    </dgm:pt>
    <dgm:pt modelId="{0EA1B42A-59BF-46BD-AB4E-6EDFA6B25C49}" type="parTrans" cxnId="{A75623E4-681D-4BDC-B842-F81C73E3D18B}">
      <dgm:prSet/>
      <dgm:spPr/>
      <dgm:t>
        <a:bodyPr/>
        <a:lstStyle/>
        <a:p>
          <a:endParaRPr lang="en-GB"/>
        </a:p>
      </dgm:t>
    </dgm:pt>
    <dgm:pt modelId="{00F54EFA-A142-4B84-B157-532A1A6C8604}" type="sibTrans" cxnId="{A75623E4-681D-4BDC-B842-F81C73E3D18B}">
      <dgm:prSet/>
      <dgm:spPr/>
      <dgm:t>
        <a:bodyPr/>
        <a:lstStyle/>
        <a:p>
          <a:endParaRPr lang="en-GB"/>
        </a:p>
      </dgm:t>
    </dgm:pt>
    <dgm:pt modelId="{A263C396-50C5-4F87-A8BB-7D49F99B7026}">
      <dgm:prSet phldrT="[Text]"/>
      <dgm:spPr/>
      <dgm:t>
        <a:bodyPr/>
        <a:lstStyle/>
        <a:p>
          <a:r>
            <a:rPr lang="en-GB" dirty="0" smtClean="0"/>
            <a:t>IAIS</a:t>
          </a:r>
          <a:endParaRPr lang="en-GB" dirty="0"/>
        </a:p>
      </dgm:t>
    </dgm:pt>
    <dgm:pt modelId="{03EB5EDA-AA92-4EA6-A19B-66B35F260758}" type="parTrans" cxnId="{95E739E2-83D9-430F-939D-706865EC745A}">
      <dgm:prSet/>
      <dgm:spPr/>
      <dgm:t>
        <a:bodyPr/>
        <a:lstStyle/>
        <a:p>
          <a:endParaRPr lang="en-GB"/>
        </a:p>
      </dgm:t>
    </dgm:pt>
    <dgm:pt modelId="{A86648AE-BAAF-48C1-A43D-2956642DF4CA}" type="sibTrans" cxnId="{95E739E2-83D9-430F-939D-706865EC745A}">
      <dgm:prSet/>
      <dgm:spPr/>
      <dgm:t>
        <a:bodyPr/>
        <a:lstStyle/>
        <a:p>
          <a:endParaRPr lang="en-GB"/>
        </a:p>
      </dgm:t>
    </dgm:pt>
    <dgm:pt modelId="{68195D33-88BF-40C8-B75F-9E5115448034}">
      <dgm:prSet phldrT="[Text]"/>
      <dgm:spPr/>
      <dgm:t>
        <a:bodyPr/>
        <a:lstStyle/>
        <a:p>
          <a:r>
            <a:rPr lang="en-GB" dirty="0" smtClean="0"/>
            <a:t>Goal  - FTC</a:t>
          </a:r>
          <a:endParaRPr lang="en-GB" dirty="0"/>
        </a:p>
      </dgm:t>
    </dgm:pt>
    <dgm:pt modelId="{71CDFBDC-671F-414F-A625-CEE09474BE75}" type="parTrans" cxnId="{E3FA03BD-F288-4A9B-94C4-87DAE8AB2721}">
      <dgm:prSet/>
      <dgm:spPr/>
      <dgm:t>
        <a:bodyPr/>
        <a:lstStyle/>
        <a:p>
          <a:endParaRPr lang="en-GB"/>
        </a:p>
      </dgm:t>
    </dgm:pt>
    <dgm:pt modelId="{8EB2407D-856E-425F-8D00-6DBBAE0A522E}" type="sibTrans" cxnId="{E3FA03BD-F288-4A9B-94C4-87DAE8AB2721}">
      <dgm:prSet/>
      <dgm:spPr/>
      <dgm:t>
        <a:bodyPr/>
        <a:lstStyle/>
        <a:p>
          <a:endParaRPr lang="en-GB"/>
        </a:p>
      </dgm:t>
    </dgm:pt>
    <dgm:pt modelId="{B1F6E43C-F2EF-4542-AAEB-E0B262072E66}">
      <dgm:prSet phldrT="[Text]"/>
      <dgm:spPr/>
      <dgm:t>
        <a:bodyPr/>
        <a:lstStyle/>
        <a:p>
          <a:r>
            <a:rPr lang="en-GB" dirty="0" smtClean="0"/>
            <a:t>Mission - Fair, safe and stable insurance markets for the benefit  and protection of policyholders …</a:t>
          </a:r>
          <a:endParaRPr lang="en-GB" dirty="0"/>
        </a:p>
      </dgm:t>
    </dgm:pt>
    <dgm:pt modelId="{62FA7748-5323-4844-85C3-6CA92886322E}" type="parTrans" cxnId="{51399820-6AB5-4C04-BD01-8DC20F163683}">
      <dgm:prSet/>
      <dgm:spPr/>
      <dgm:t>
        <a:bodyPr/>
        <a:lstStyle/>
        <a:p>
          <a:endParaRPr lang="en-GB"/>
        </a:p>
      </dgm:t>
    </dgm:pt>
    <dgm:pt modelId="{8309AECA-14A7-4B38-949B-BB121F8BEFD6}" type="sibTrans" cxnId="{51399820-6AB5-4C04-BD01-8DC20F163683}">
      <dgm:prSet/>
      <dgm:spPr/>
      <dgm:t>
        <a:bodyPr/>
        <a:lstStyle/>
        <a:p>
          <a:endParaRPr lang="en-GB"/>
        </a:p>
      </dgm:t>
    </dgm:pt>
    <dgm:pt modelId="{B627E67A-D3FA-45BA-8DD9-B8816C90EFE8}">
      <dgm:prSet phldrT="[Text]"/>
      <dgm:spPr/>
      <dgm:t>
        <a:bodyPr/>
        <a:lstStyle/>
        <a:p>
          <a:r>
            <a:rPr lang="en-GB" dirty="0" smtClean="0"/>
            <a:t>Goal – trust and FTC</a:t>
          </a:r>
          <a:endParaRPr lang="en-GB" dirty="0"/>
        </a:p>
      </dgm:t>
    </dgm:pt>
    <dgm:pt modelId="{C0355E38-1A08-4964-BDF8-CA6C8B1338D4}" type="parTrans" cxnId="{D959FC16-AFC1-4BA6-A510-BBE16CC3AAB2}">
      <dgm:prSet/>
      <dgm:spPr/>
      <dgm:t>
        <a:bodyPr/>
        <a:lstStyle/>
        <a:p>
          <a:endParaRPr lang="en-GB"/>
        </a:p>
      </dgm:t>
    </dgm:pt>
    <dgm:pt modelId="{9FE5F860-AA2B-4EEE-9A0A-5CE3DBB9B915}" type="sibTrans" cxnId="{D959FC16-AFC1-4BA6-A510-BBE16CC3AAB2}">
      <dgm:prSet/>
      <dgm:spPr/>
      <dgm:t>
        <a:bodyPr/>
        <a:lstStyle/>
        <a:p>
          <a:endParaRPr lang="en-GB"/>
        </a:p>
      </dgm:t>
    </dgm:pt>
    <dgm:pt modelId="{F7D0E4F8-9590-47BA-93ED-E9BF2E16C17E}" type="pres">
      <dgm:prSet presAssocID="{3A1431FD-D9C3-47C7-A836-3C5CEC26A018}" presName="linear" presStyleCnt="0">
        <dgm:presLayoutVars>
          <dgm:animLvl val="lvl"/>
          <dgm:resizeHandles val="exact"/>
        </dgm:presLayoutVars>
      </dgm:prSet>
      <dgm:spPr/>
      <dgm:t>
        <a:bodyPr/>
        <a:lstStyle/>
        <a:p>
          <a:endParaRPr lang="en-US"/>
        </a:p>
      </dgm:t>
    </dgm:pt>
    <dgm:pt modelId="{C2F0C5FC-4F10-4E5F-804A-6D0E64D0A6DE}" type="pres">
      <dgm:prSet presAssocID="{A263C396-50C5-4F87-A8BB-7D49F99B7026}" presName="parentText" presStyleLbl="node1" presStyleIdx="0" presStyleCnt="2">
        <dgm:presLayoutVars>
          <dgm:chMax val="0"/>
          <dgm:bulletEnabled val="1"/>
        </dgm:presLayoutVars>
      </dgm:prSet>
      <dgm:spPr/>
      <dgm:t>
        <a:bodyPr/>
        <a:lstStyle/>
        <a:p>
          <a:endParaRPr lang="en-GB"/>
        </a:p>
      </dgm:t>
    </dgm:pt>
    <dgm:pt modelId="{C3D7F32B-16C4-4A04-989F-3E10FDF6EA10}" type="pres">
      <dgm:prSet presAssocID="{A263C396-50C5-4F87-A8BB-7D49F99B7026}" presName="childText" presStyleLbl="revTx" presStyleIdx="0" presStyleCnt="2">
        <dgm:presLayoutVars>
          <dgm:bulletEnabled val="1"/>
        </dgm:presLayoutVars>
      </dgm:prSet>
      <dgm:spPr/>
      <dgm:t>
        <a:bodyPr/>
        <a:lstStyle/>
        <a:p>
          <a:endParaRPr lang="en-GB"/>
        </a:p>
      </dgm:t>
    </dgm:pt>
    <dgm:pt modelId="{D18C0317-E789-4CB9-9046-6A70CE5CC449}" type="pres">
      <dgm:prSet presAssocID="{83EC938B-5D27-4BD4-A36E-E1DD58AA7182}" presName="parentText" presStyleLbl="node1" presStyleIdx="1" presStyleCnt="2">
        <dgm:presLayoutVars>
          <dgm:chMax val="0"/>
          <dgm:bulletEnabled val="1"/>
        </dgm:presLayoutVars>
      </dgm:prSet>
      <dgm:spPr/>
      <dgm:t>
        <a:bodyPr/>
        <a:lstStyle/>
        <a:p>
          <a:endParaRPr lang="en-GB"/>
        </a:p>
      </dgm:t>
    </dgm:pt>
    <dgm:pt modelId="{DE8BD16C-6683-44F6-93A2-F0DBA3613087}" type="pres">
      <dgm:prSet presAssocID="{83EC938B-5D27-4BD4-A36E-E1DD58AA7182}" presName="childText" presStyleLbl="revTx" presStyleIdx="1" presStyleCnt="2">
        <dgm:presLayoutVars>
          <dgm:bulletEnabled val="1"/>
        </dgm:presLayoutVars>
      </dgm:prSet>
      <dgm:spPr/>
      <dgm:t>
        <a:bodyPr/>
        <a:lstStyle/>
        <a:p>
          <a:endParaRPr lang="en-GB"/>
        </a:p>
      </dgm:t>
    </dgm:pt>
  </dgm:ptLst>
  <dgm:cxnLst>
    <dgm:cxn modelId="{0D5D9C84-E516-4FE3-A2ED-EB7A2EDCD72C}" type="presOf" srcId="{3A1431FD-D9C3-47C7-A836-3C5CEC26A018}" destId="{F7D0E4F8-9590-47BA-93ED-E9BF2E16C17E}" srcOrd="0" destOrd="0" presId="urn:microsoft.com/office/officeart/2005/8/layout/vList2"/>
    <dgm:cxn modelId="{28522978-98B5-404C-9AC8-FAB398AF710F}" type="presOf" srcId="{83EC938B-5D27-4BD4-A36E-E1DD58AA7182}" destId="{D18C0317-E789-4CB9-9046-6A70CE5CC449}" srcOrd="0" destOrd="0" presId="urn:microsoft.com/office/officeart/2005/8/layout/vList2"/>
    <dgm:cxn modelId="{8B7565F7-19BF-4B26-A59F-BAC68D7DBA5E}" srcId="{3A1431FD-D9C3-47C7-A836-3C5CEC26A018}" destId="{83EC938B-5D27-4BD4-A36E-E1DD58AA7182}" srcOrd="1" destOrd="0" parTransId="{F9ACBCFA-1F75-4392-B27B-99051EB78C36}" sibTransId="{BF149C32-E808-4E2C-9985-AF73BC0131AB}"/>
    <dgm:cxn modelId="{EBF6DB88-94C2-4924-8C63-011D8225DC00}" type="presOf" srcId="{EF5ACC5B-0C80-4010-9B98-216D6732B940}" destId="{DE8BD16C-6683-44F6-93A2-F0DBA3613087}" srcOrd="0" destOrd="0" presId="urn:microsoft.com/office/officeart/2005/8/layout/vList2"/>
    <dgm:cxn modelId="{E3FA03BD-F288-4A9B-94C4-87DAE8AB2721}" srcId="{A263C396-50C5-4F87-A8BB-7D49F99B7026}" destId="{68195D33-88BF-40C8-B75F-9E5115448034}" srcOrd="1" destOrd="0" parTransId="{71CDFBDC-671F-414F-A625-CEE09474BE75}" sibTransId="{8EB2407D-856E-425F-8D00-6DBBAE0A522E}"/>
    <dgm:cxn modelId="{95E739E2-83D9-430F-939D-706865EC745A}" srcId="{3A1431FD-D9C3-47C7-A836-3C5CEC26A018}" destId="{A263C396-50C5-4F87-A8BB-7D49F99B7026}" srcOrd="0" destOrd="0" parTransId="{03EB5EDA-AA92-4EA6-A19B-66B35F260758}" sibTransId="{A86648AE-BAAF-48C1-A43D-2956642DF4CA}"/>
    <dgm:cxn modelId="{A75623E4-681D-4BDC-B842-F81C73E3D18B}" srcId="{83EC938B-5D27-4BD4-A36E-E1DD58AA7182}" destId="{EF5ACC5B-0C80-4010-9B98-216D6732B940}" srcOrd="0" destOrd="0" parTransId="{0EA1B42A-59BF-46BD-AB4E-6EDFA6B25C49}" sibTransId="{00F54EFA-A142-4B84-B157-532A1A6C8604}"/>
    <dgm:cxn modelId="{D959FC16-AFC1-4BA6-A510-BBE16CC3AAB2}" srcId="{83EC938B-5D27-4BD4-A36E-E1DD58AA7182}" destId="{B627E67A-D3FA-45BA-8DD9-B8816C90EFE8}" srcOrd="1" destOrd="0" parTransId="{C0355E38-1A08-4964-BDF8-CA6C8B1338D4}" sibTransId="{9FE5F860-AA2B-4EEE-9A0A-5CE3DBB9B915}"/>
    <dgm:cxn modelId="{F6F35275-918F-4997-A546-B07BFB372557}" type="presOf" srcId="{B1F6E43C-F2EF-4542-AAEB-E0B262072E66}" destId="{C3D7F32B-16C4-4A04-989F-3E10FDF6EA10}" srcOrd="0" destOrd="0" presId="urn:microsoft.com/office/officeart/2005/8/layout/vList2"/>
    <dgm:cxn modelId="{A7F9F0D0-18EF-42D0-827A-9E0871EC1A05}" type="presOf" srcId="{A263C396-50C5-4F87-A8BB-7D49F99B7026}" destId="{C2F0C5FC-4F10-4E5F-804A-6D0E64D0A6DE}" srcOrd="0" destOrd="0" presId="urn:microsoft.com/office/officeart/2005/8/layout/vList2"/>
    <dgm:cxn modelId="{5BAB37E8-C83D-4D62-9D99-F5A819D552C9}" type="presOf" srcId="{B627E67A-D3FA-45BA-8DD9-B8816C90EFE8}" destId="{DE8BD16C-6683-44F6-93A2-F0DBA3613087}" srcOrd="0" destOrd="1" presId="urn:microsoft.com/office/officeart/2005/8/layout/vList2"/>
    <dgm:cxn modelId="{51399820-6AB5-4C04-BD01-8DC20F163683}" srcId="{A263C396-50C5-4F87-A8BB-7D49F99B7026}" destId="{B1F6E43C-F2EF-4542-AAEB-E0B262072E66}" srcOrd="0" destOrd="0" parTransId="{62FA7748-5323-4844-85C3-6CA92886322E}" sibTransId="{8309AECA-14A7-4B38-949B-BB121F8BEFD6}"/>
    <dgm:cxn modelId="{96F3C66B-64BF-40BA-95DE-E9DDFB0CAFD4}" type="presOf" srcId="{68195D33-88BF-40C8-B75F-9E5115448034}" destId="{C3D7F32B-16C4-4A04-989F-3E10FDF6EA10}" srcOrd="0" destOrd="1" presId="urn:microsoft.com/office/officeart/2005/8/layout/vList2"/>
    <dgm:cxn modelId="{8313E8F8-31EE-485F-AF11-A17325C2C46B}" type="presParOf" srcId="{F7D0E4F8-9590-47BA-93ED-E9BF2E16C17E}" destId="{C2F0C5FC-4F10-4E5F-804A-6D0E64D0A6DE}" srcOrd="0" destOrd="0" presId="urn:microsoft.com/office/officeart/2005/8/layout/vList2"/>
    <dgm:cxn modelId="{5A3232C5-F3AE-495A-98E6-C35D5B340E25}" type="presParOf" srcId="{F7D0E4F8-9590-47BA-93ED-E9BF2E16C17E}" destId="{C3D7F32B-16C4-4A04-989F-3E10FDF6EA10}" srcOrd="1" destOrd="0" presId="urn:microsoft.com/office/officeart/2005/8/layout/vList2"/>
    <dgm:cxn modelId="{CF1D2CF2-5ECC-4AB2-AB5F-38C618DBCCCF}" type="presParOf" srcId="{F7D0E4F8-9590-47BA-93ED-E9BF2E16C17E}" destId="{D18C0317-E789-4CB9-9046-6A70CE5CC449}" srcOrd="2" destOrd="0" presId="urn:microsoft.com/office/officeart/2005/8/layout/vList2"/>
    <dgm:cxn modelId="{3B1ABC6F-92D3-434C-85A6-46D4016D543F}" type="presParOf" srcId="{F7D0E4F8-9590-47BA-93ED-E9BF2E16C17E}" destId="{DE8BD16C-6683-44F6-93A2-F0DBA361308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C6B43-E9E5-4831-8694-69CE51F070F1}" type="doc">
      <dgm:prSet loTypeId="urn:microsoft.com/office/officeart/2005/8/layout/cycle7" loCatId="cycle" qsTypeId="urn:microsoft.com/office/officeart/2005/8/quickstyle/simple1" qsCatId="simple" csTypeId="urn:microsoft.com/office/officeart/2005/8/colors/accent2_1" csCatId="accent2" phldr="1"/>
      <dgm:spPr/>
      <dgm:t>
        <a:bodyPr/>
        <a:lstStyle/>
        <a:p>
          <a:endParaRPr lang="en-US"/>
        </a:p>
      </dgm:t>
    </dgm:pt>
    <dgm:pt modelId="{E588BB3D-12E7-4D03-AD27-3B5B117E9335}">
      <dgm:prSet phldrT="[Text]"/>
      <dgm:spPr/>
      <dgm:t>
        <a:bodyPr/>
        <a:lstStyle/>
        <a:p>
          <a:r>
            <a:rPr lang="en-US" dirty="0" smtClean="0"/>
            <a:t>Institutional framework</a:t>
          </a:r>
          <a:endParaRPr lang="en-US" dirty="0"/>
        </a:p>
      </dgm:t>
    </dgm:pt>
    <dgm:pt modelId="{D88524EB-C07E-49AB-91C4-BD023FD4D3DE}" type="parTrans" cxnId="{0C7F16EE-6A52-403C-81A4-9B9C6B8CB807}">
      <dgm:prSet/>
      <dgm:spPr/>
      <dgm:t>
        <a:bodyPr/>
        <a:lstStyle/>
        <a:p>
          <a:endParaRPr lang="en-US"/>
        </a:p>
      </dgm:t>
    </dgm:pt>
    <dgm:pt modelId="{A4CA9C9D-A83C-4347-B955-D8ADAD9A06CF}" type="sibTrans" cxnId="{0C7F16EE-6A52-403C-81A4-9B9C6B8CB807}">
      <dgm:prSet/>
      <dgm:spPr/>
      <dgm:t>
        <a:bodyPr/>
        <a:lstStyle/>
        <a:p>
          <a:endParaRPr lang="en-US"/>
        </a:p>
      </dgm:t>
    </dgm:pt>
    <dgm:pt modelId="{4978B9D9-D940-4A13-84E0-7629EE622851}">
      <dgm:prSet phldrT="[Text]"/>
      <dgm:spPr/>
      <dgm:t>
        <a:bodyPr/>
        <a:lstStyle/>
        <a:p>
          <a:r>
            <a:rPr lang="en-US" dirty="0" smtClean="0"/>
            <a:t>Demand sider factors</a:t>
          </a:r>
          <a:endParaRPr lang="en-US" dirty="0"/>
        </a:p>
      </dgm:t>
    </dgm:pt>
    <dgm:pt modelId="{31CD411B-EEF4-4D7B-BF01-4A00DE6581F7}" type="parTrans" cxnId="{B8A8CA0A-E852-46E5-8F3C-2561359FF0EB}">
      <dgm:prSet/>
      <dgm:spPr/>
      <dgm:t>
        <a:bodyPr/>
        <a:lstStyle/>
        <a:p>
          <a:endParaRPr lang="en-US"/>
        </a:p>
      </dgm:t>
    </dgm:pt>
    <dgm:pt modelId="{E846C8BB-F049-47F8-938B-5B4179F3958D}" type="sibTrans" cxnId="{B8A8CA0A-E852-46E5-8F3C-2561359FF0EB}">
      <dgm:prSet/>
      <dgm:spPr/>
      <dgm:t>
        <a:bodyPr/>
        <a:lstStyle/>
        <a:p>
          <a:endParaRPr lang="en-US"/>
        </a:p>
      </dgm:t>
    </dgm:pt>
    <dgm:pt modelId="{459BE22A-3FD6-4712-8F20-FD870ED734DA}">
      <dgm:prSet phldrT="[Text]"/>
      <dgm:spPr/>
      <dgm:t>
        <a:bodyPr/>
        <a:lstStyle/>
        <a:p>
          <a:r>
            <a:rPr lang="en-US" dirty="0" smtClean="0"/>
            <a:t>Supply side factors</a:t>
          </a:r>
          <a:endParaRPr lang="en-US" dirty="0"/>
        </a:p>
      </dgm:t>
    </dgm:pt>
    <dgm:pt modelId="{F78D0895-1393-48A4-817A-9E92E7EC6DED}" type="parTrans" cxnId="{F400E0DE-C991-40BF-B40D-32C5C4F90DDE}">
      <dgm:prSet/>
      <dgm:spPr/>
      <dgm:t>
        <a:bodyPr/>
        <a:lstStyle/>
        <a:p>
          <a:endParaRPr lang="en-US"/>
        </a:p>
      </dgm:t>
    </dgm:pt>
    <dgm:pt modelId="{EC4ABB50-0750-4216-9894-10E862AE5D1D}" type="sibTrans" cxnId="{F400E0DE-C991-40BF-B40D-32C5C4F90DDE}">
      <dgm:prSet/>
      <dgm:spPr/>
      <dgm:t>
        <a:bodyPr/>
        <a:lstStyle/>
        <a:p>
          <a:endParaRPr lang="en-US"/>
        </a:p>
      </dgm:t>
    </dgm:pt>
    <dgm:pt modelId="{35E565C1-41E8-46FB-BDDE-22B28A158850}" type="pres">
      <dgm:prSet presAssocID="{D3BC6B43-E9E5-4831-8694-69CE51F070F1}" presName="Name0" presStyleCnt="0">
        <dgm:presLayoutVars>
          <dgm:dir/>
          <dgm:resizeHandles val="exact"/>
        </dgm:presLayoutVars>
      </dgm:prSet>
      <dgm:spPr/>
      <dgm:t>
        <a:bodyPr/>
        <a:lstStyle/>
        <a:p>
          <a:endParaRPr lang="en-US"/>
        </a:p>
      </dgm:t>
    </dgm:pt>
    <dgm:pt modelId="{ED9E1569-E2F5-4B10-BA41-DB952EFE9061}" type="pres">
      <dgm:prSet presAssocID="{E588BB3D-12E7-4D03-AD27-3B5B117E9335}" presName="node" presStyleLbl="node1" presStyleIdx="0" presStyleCnt="3">
        <dgm:presLayoutVars>
          <dgm:bulletEnabled val="1"/>
        </dgm:presLayoutVars>
      </dgm:prSet>
      <dgm:spPr/>
      <dgm:t>
        <a:bodyPr/>
        <a:lstStyle/>
        <a:p>
          <a:endParaRPr lang="en-US"/>
        </a:p>
      </dgm:t>
    </dgm:pt>
    <dgm:pt modelId="{4F05B151-B67B-413C-AC23-16877070A67E}" type="pres">
      <dgm:prSet presAssocID="{A4CA9C9D-A83C-4347-B955-D8ADAD9A06CF}" presName="sibTrans" presStyleLbl="sibTrans2D1" presStyleIdx="0" presStyleCnt="3"/>
      <dgm:spPr/>
      <dgm:t>
        <a:bodyPr/>
        <a:lstStyle/>
        <a:p>
          <a:endParaRPr lang="en-US"/>
        </a:p>
      </dgm:t>
    </dgm:pt>
    <dgm:pt modelId="{EDFCF59F-942F-4D0F-8530-97CEAE404571}" type="pres">
      <dgm:prSet presAssocID="{A4CA9C9D-A83C-4347-B955-D8ADAD9A06CF}" presName="connectorText" presStyleLbl="sibTrans2D1" presStyleIdx="0" presStyleCnt="3"/>
      <dgm:spPr/>
      <dgm:t>
        <a:bodyPr/>
        <a:lstStyle/>
        <a:p>
          <a:endParaRPr lang="en-US"/>
        </a:p>
      </dgm:t>
    </dgm:pt>
    <dgm:pt modelId="{E12658D3-5CD0-42DF-BBF6-DF4ADBFF7AA2}" type="pres">
      <dgm:prSet presAssocID="{4978B9D9-D940-4A13-84E0-7629EE622851}" presName="node" presStyleLbl="node1" presStyleIdx="1" presStyleCnt="3">
        <dgm:presLayoutVars>
          <dgm:bulletEnabled val="1"/>
        </dgm:presLayoutVars>
      </dgm:prSet>
      <dgm:spPr/>
      <dgm:t>
        <a:bodyPr/>
        <a:lstStyle/>
        <a:p>
          <a:endParaRPr lang="en-US"/>
        </a:p>
      </dgm:t>
    </dgm:pt>
    <dgm:pt modelId="{B3A5EE1E-0FF2-47B1-99DF-FA83EFC9EB1C}" type="pres">
      <dgm:prSet presAssocID="{E846C8BB-F049-47F8-938B-5B4179F3958D}" presName="sibTrans" presStyleLbl="sibTrans2D1" presStyleIdx="1" presStyleCnt="3"/>
      <dgm:spPr/>
      <dgm:t>
        <a:bodyPr/>
        <a:lstStyle/>
        <a:p>
          <a:endParaRPr lang="en-US"/>
        </a:p>
      </dgm:t>
    </dgm:pt>
    <dgm:pt modelId="{8FF39AAA-5883-4CA4-A087-EE8D7117E512}" type="pres">
      <dgm:prSet presAssocID="{E846C8BB-F049-47F8-938B-5B4179F3958D}" presName="connectorText" presStyleLbl="sibTrans2D1" presStyleIdx="1" presStyleCnt="3"/>
      <dgm:spPr/>
      <dgm:t>
        <a:bodyPr/>
        <a:lstStyle/>
        <a:p>
          <a:endParaRPr lang="en-US"/>
        </a:p>
      </dgm:t>
    </dgm:pt>
    <dgm:pt modelId="{8A827106-5BEC-4997-B6EB-13A31E37A418}" type="pres">
      <dgm:prSet presAssocID="{459BE22A-3FD6-4712-8F20-FD870ED734DA}" presName="node" presStyleLbl="node1" presStyleIdx="2" presStyleCnt="3">
        <dgm:presLayoutVars>
          <dgm:bulletEnabled val="1"/>
        </dgm:presLayoutVars>
      </dgm:prSet>
      <dgm:spPr/>
      <dgm:t>
        <a:bodyPr/>
        <a:lstStyle/>
        <a:p>
          <a:endParaRPr lang="en-US"/>
        </a:p>
      </dgm:t>
    </dgm:pt>
    <dgm:pt modelId="{0B48FCC5-46F3-4E86-833B-DFA76558FD94}" type="pres">
      <dgm:prSet presAssocID="{EC4ABB50-0750-4216-9894-10E862AE5D1D}" presName="sibTrans" presStyleLbl="sibTrans2D1" presStyleIdx="2" presStyleCnt="3"/>
      <dgm:spPr/>
      <dgm:t>
        <a:bodyPr/>
        <a:lstStyle/>
        <a:p>
          <a:endParaRPr lang="en-US"/>
        </a:p>
      </dgm:t>
    </dgm:pt>
    <dgm:pt modelId="{D45947C0-98EB-40BC-99A4-BC2F9A8AA5B6}" type="pres">
      <dgm:prSet presAssocID="{EC4ABB50-0750-4216-9894-10E862AE5D1D}" presName="connectorText" presStyleLbl="sibTrans2D1" presStyleIdx="2" presStyleCnt="3"/>
      <dgm:spPr/>
      <dgm:t>
        <a:bodyPr/>
        <a:lstStyle/>
        <a:p>
          <a:endParaRPr lang="en-US"/>
        </a:p>
      </dgm:t>
    </dgm:pt>
  </dgm:ptLst>
  <dgm:cxnLst>
    <dgm:cxn modelId="{0C7F16EE-6A52-403C-81A4-9B9C6B8CB807}" srcId="{D3BC6B43-E9E5-4831-8694-69CE51F070F1}" destId="{E588BB3D-12E7-4D03-AD27-3B5B117E9335}" srcOrd="0" destOrd="0" parTransId="{D88524EB-C07E-49AB-91C4-BD023FD4D3DE}" sibTransId="{A4CA9C9D-A83C-4347-B955-D8ADAD9A06CF}"/>
    <dgm:cxn modelId="{1DE86316-279D-4935-8B14-D0EC0317333E}" type="presOf" srcId="{E846C8BB-F049-47F8-938B-5B4179F3958D}" destId="{8FF39AAA-5883-4CA4-A087-EE8D7117E512}" srcOrd="1" destOrd="0" presId="urn:microsoft.com/office/officeart/2005/8/layout/cycle7"/>
    <dgm:cxn modelId="{18668C47-E60F-4C48-8C27-9F38C70F3204}" type="presOf" srcId="{A4CA9C9D-A83C-4347-B955-D8ADAD9A06CF}" destId="{EDFCF59F-942F-4D0F-8530-97CEAE404571}" srcOrd="1" destOrd="0" presId="urn:microsoft.com/office/officeart/2005/8/layout/cycle7"/>
    <dgm:cxn modelId="{B8A8CA0A-E852-46E5-8F3C-2561359FF0EB}" srcId="{D3BC6B43-E9E5-4831-8694-69CE51F070F1}" destId="{4978B9D9-D940-4A13-84E0-7629EE622851}" srcOrd="1" destOrd="0" parTransId="{31CD411B-EEF4-4D7B-BF01-4A00DE6581F7}" sibTransId="{E846C8BB-F049-47F8-938B-5B4179F3958D}"/>
    <dgm:cxn modelId="{BF043A33-80BE-4B5F-8E89-954EC7E07E00}" type="presOf" srcId="{E588BB3D-12E7-4D03-AD27-3B5B117E9335}" destId="{ED9E1569-E2F5-4B10-BA41-DB952EFE9061}" srcOrd="0" destOrd="0" presId="urn:microsoft.com/office/officeart/2005/8/layout/cycle7"/>
    <dgm:cxn modelId="{F400E0DE-C991-40BF-B40D-32C5C4F90DDE}" srcId="{D3BC6B43-E9E5-4831-8694-69CE51F070F1}" destId="{459BE22A-3FD6-4712-8F20-FD870ED734DA}" srcOrd="2" destOrd="0" parTransId="{F78D0895-1393-48A4-817A-9E92E7EC6DED}" sibTransId="{EC4ABB50-0750-4216-9894-10E862AE5D1D}"/>
    <dgm:cxn modelId="{0788FA72-BB2D-4002-96FA-D70B95B75DEE}" type="presOf" srcId="{D3BC6B43-E9E5-4831-8694-69CE51F070F1}" destId="{35E565C1-41E8-46FB-BDDE-22B28A158850}" srcOrd="0" destOrd="0" presId="urn:microsoft.com/office/officeart/2005/8/layout/cycle7"/>
    <dgm:cxn modelId="{BA77E61D-5405-4B45-80AC-269F8A7D843A}" type="presOf" srcId="{EC4ABB50-0750-4216-9894-10E862AE5D1D}" destId="{0B48FCC5-46F3-4E86-833B-DFA76558FD94}" srcOrd="0" destOrd="0" presId="urn:microsoft.com/office/officeart/2005/8/layout/cycle7"/>
    <dgm:cxn modelId="{51E4AE16-329C-4C03-9783-BA3232755C75}" type="presOf" srcId="{EC4ABB50-0750-4216-9894-10E862AE5D1D}" destId="{D45947C0-98EB-40BC-99A4-BC2F9A8AA5B6}" srcOrd="1" destOrd="0" presId="urn:microsoft.com/office/officeart/2005/8/layout/cycle7"/>
    <dgm:cxn modelId="{3474D5EA-4A86-4AFF-8C72-AABDF33030CF}" type="presOf" srcId="{459BE22A-3FD6-4712-8F20-FD870ED734DA}" destId="{8A827106-5BEC-4997-B6EB-13A31E37A418}" srcOrd="0" destOrd="0" presId="urn:microsoft.com/office/officeart/2005/8/layout/cycle7"/>
    <dgm:cxn modelId="{4122467C-E964-4703-9BC8-AADAED068793}" type="presOf" srcId="{4978B9D9-D940-4A13-84E0-7629EE622851}" destId="{E12658D3-5CD0-42DF-BBF6-DF4ADBFF7AA2}" srcOrd="0" destOrd="0" presId="urn:microsoft.com/office/officeart/2005/8/layout/cycle7"/>
    <dgm:cxn modelId="{C7EF2305-A7BF-4D61-AC99-ACDE1C65E806}" type="presOf" srcId="{A4CA9C9D-A83C-4347-B955-D8ADAD9A06CF}" destId="{4F05B151-B67B-413C-AC23-16877070A67E}" srcOrd="0" destOrd="0" presId="urn:microsoft.com/office/officeart/2005/8/layout/cycle7"/>
    <dgm:cxn modelId="{C016EFCD-6B77-4AA9-900C-A4B318A79508}" type="presOf" srcId="{E846C8BB-F049-47F8-938B-5B4179F3958D}" destId="{B3A5EE1E-0FF2-47B1-99DF-FA83EFC9EB1C}" srcOrd="0" destOrd="0" presId="urn:microsoft.com/office/officeart/2005/8/layout/cycle7"/>
    <dgm:cxn modelId="{1B9EA11C-8B23-40AC-B101-BA6899871442}" type="presParOf" srcId="{35E565C1-41E8-46FB-BDDE-22B28A158850}" destId="{ED9E1569-E2F5-4B10-BA41-DB952EFE9061}" srcOrd="0" destOrd="0" presId="urn:microsoft.com/office/officeart/2005/8/layout/cycle7"/>
    <dgm:cxn modelId="{FD9E002B-D7BB-44C9-B3D8-41783A411E24}" type="presParOf" srcId="{35E565C1-41E8-46FB-BDDE-22B28A158850}" destId="{4F05B151-B67B-413C-AC23-16877070A67E}" srcOrd="1" destOrd="0" presId="urn:microsoft.com/office/officeart/2005/8/layout/cycle7"/>
    <dgm:cxn modelId="{03604EF0-36D6-48BF-A693-545D38CF3753}" type="presParOf" srcId="{4F05B151-B67B-413C-AC23-16877070A67E}" destId="{EDFCF59F-942F-4D0F-8530-97CEAE404571}" srcOrd="0" destOrd="0" presId="urn:microsoft.com/office/officeart/2005/8/layout/cycle7"/>
    <dgm:cxn modelId="{97D8D60D-93C9-4236-9B20-786E24C0B663}" type="presParOf" srcId="{35E565C1-41E8-46FB-BDDE-22B28A158850}" destId="{E12658D3-5CD0-42DF-BBF6-DF4ADBFF7AA2}" srcOrd="2" destOrd="0" presId="urn:microsoft.com/office/officeart/2005/8/layout/cycle7"/>
    <dgm:cxn modelId="{1802D419-6057-4302-9822-99542C0C14ED}" type="presParOf" srcId="{35E565C1-41E8-46FB-BDDE-22B28A158850}" destId="{B3A5EE1E-0FF2-47B1-99DF-FA83EFC9EB1C}" srcOrd="3" destOrd="0" presId="urn:microsoft.com/office/officeart/2005/8/layout/cycle7"/>
    <dgm:cxn modelId="{2C56025B-F8B3-4041-9CED-EDA526C02FED}" type="presParOf" srcId="{B3A5EE1E-0FF2-47B1-99DF-FA83EFC9EB1C}" destId="{8FF39AAA-5883-4CA4-A087-EE8D7117E512}" srcOrd="0" destOrd="0" presId="urn:microsoft.com/office/officeart/2005/8/layout/cycle7"/>
    <dgm:cxn modelId="{7FB882C6-015E-4831-86B7-63AB88F6544B}" type="presParOf" srcId="{35E565C1-41E8-46FB-BDDE-22B28A158850}" destId="{8A827106-5BEC-4997-B6EB-13A31E37A418}" srcOrd="4" destOrd="0" presId="urn:microsoft.com/office/officeart/2005/8/layout/cycle7"/>
    <dgm:cxn modelId="{045AEB68-156B-4770-9ECA-346E3C2F1DC2}" type="presParOf" srcId="{35E565C1-41E8-46FB-BDDE-22B28A158850}" destId="{0B48FCC5-46F3-4E86-833B-DFA76558FD94}" srcOrd="5" destOrd="0" presId="urn:microsoft.com/office/officeart/2005/8/layout/cycle7"/>
    <dgm:cxn modelId="{EE87757C-6855-4220-AA8A-589E542D29E5}" type="presParOf" srcId="{0B48FCC5-46F3-4E86-833B-DFA76558FD94}" destId="{D45947C0-98EB-40BC-99A4-BC2F9A8AA5B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773C2A-73F9-407A-9402-DB9AE4900803}" type="doc">
      <dgm:prSet loTypeId="urn:microsoft.com/office/officeart/2005/8/layout/pyramid2" loCatId="pyramid" qsTypeId="urn:microsoft.com/office/officeart/2005/8/quickstyle/simple1" qsCatId="simple" csTypeId="urn:microsoft.com/office/officeart/2005/8/colors/colorful5" csCatId="colorful" phldr="1"/>
      <dgm:spPr/>
    </dgm:pt>
    <dgm:pt modelId="{65C77AD9-57B0-4C11-A157-393F7329837B}">
      <dgm:prSet phldrT="[Text]"/>
      <dgm:spPr/>
      <dgm:t>
        <a:bodyPr/>
        <a:lstStyle/>
        <a:p>
          <a:r>
            <a:rPr lang="en-US" dirty="0" smtClean="0"/>
            <a:t>Stability, Safety, Integrity, Inclusion, Competition, Innovation</a:t>
          </a:r>
          <a:endParaRPr lang="en-US" dirty="0"/>
        </a:p>
      </dgm:t>
    </dgm:pt>
    <dgm:pt modelId="{9193CED6-AEEC-41B0-BDBB-EE3DC375AE33}" type="parTrans" cxnId="{A29FA4B2-289F-4F37-822C-464684BE5966}">
      <dgm:prSet/>
      <dgm:spPr/>
      <dgm:t>
        <a:bodyPr/>
        <a:lstStyle/>
        <a:p>
          <a:endParaRPr lang="en-US"/>
        </a:p>
      </dgm:t>
    </dgm:pt>
    <dgm:pt modelId="{03BBCBDD-2378-44A6-A1F5-3480A6FA0EC7}" type="sibTrans" cxnId="{A29FA4B2-289F-4F37-822C-464684BE5966}">
      <dgm:prSet/>
      <dgm:spPr/>
      <dgm:t>
        <a:bodyPr/>
        <a:lstStyle/>
        <a:p>
          <a:endParaRPr lang="en-US"/>
        </a:p>
      </dgm:t>
    </dgm:pt>
    <dgm:pt modelId="{BFA2B4C6-6572-4C21-A097-DB12D38974FC}">
      <dgm:prSet phldrT="[Text]"/>
      <dgm:spPr/>
      <dgm:t>
        <a:bodyPr/>
        <a:lstStyle/>
        <a:p>
          <a:r>
            <a:rPr lang="en-US" b="1" dirty="0" smtClean="0"/>
            <a:t>Trust and </a:t>
          </a:r>
          <a:r>
            <a:rPr lang="en-US" b="1" dirty="0" smtClean="0"/>
            <a:t>Fair Treatment of Customer</a:t>
          </a:r>
          <a:endParaRPr lang="en-US" b="1" dirty="0"/>
        </a:p>
      </dgm:t>
    </dgm:pt>
    <dgm:pt modelId="{E412B484-30B8-4AF0-9E13-1323BCBE50FE}" type="parTrans" cxnId="{F85E1E9C-2165-4791-90D2-E18EF28E7843}">
      <dgm:prSet/>
      <dgm:spPr/>
      <dgm:t>
        <a:bodyPr/>
        <a:lstStyle/>
        <a:p>
          <a:endParaRPr lang="en-US"/>
        </a:p>
      </dgm:t>
    </dgm:pt>
    <dgm:pt modelId="{42A1AE9A-7D9E-4FDF-8A1D-CCCB8BD8511C}" type="sibTrans" cxnId="{F85E1E9C-2165-4791-90D2-E18EF28E7843}">
      <dgm:prSet/>
      <dgm:spPr/>
      <dgm:t>
        <a:bodyPr/>
        <a:lstStyle/>
        <a:p>
          <a:endParaRPr lang="en-US"/>
        </a:p>
      </dgm:t>
    </dgm:pt>
    <dgm:pt modelId="{088163A1-FB19-4AB0-AA87-8D156BC4B51A}">
      <dgm:prSet phldrT="[Text]"/>
      <dgm:spPr/>
      <dgm:t>
        <a:bodyPr/>
        <a:lstStyle/>
        <a:p>
          <a:r>
            <a:rPr lang="en-US" dirty="0" smtClean="0"/>
            <a:t>MC outcomes, robust supervision</a:t>
          </a:r>
          <a:endParaRPr lang="en-US" dirty="0"/>
        </a:p>
      </dgm:t>
    </dgm:pt>
    <dgm:pt modelId="{76DFE84A-DCDD-42A1-A9B1-A206031D5B2B}" type="parTrans" cxnId="{832F3CDC-B79C-4101-9421-18CD04D23C42}">
      <dgm:prSet/>
      <dgm:spPr/>
      <dgm:t>
        <a:bodyPr/>
        <a:lstStyle/>
        <a:p>
          <a:endParaRPr lang="en-US"/>
        </a:p>
      </dgm:t>
    </dgm:pt>
    <dgm:pt modelId="{7830ABFA-FF0C-433E-897B-A1D923914FEF}" type="sibTrans" cxnId="{832F3CDC-B79C-4101-9421-18CD04D23C42}">
      <dgm:prSet/>
      <dgm:spPr/>
      <dgm:t>
        <a:bodyPr/>
        <a:lstStyle/>
        <a:p>
          <a:endParaRPr lang="en-US"/>
        </a:p>
      </dgm:t>
    </dgm:pt>
    <dgm:pt modelId="{EAB39030-5E89-4E82-BE69-4FC3296BBFFC}" type="pres">
      <dgm:prSet presAssocID="{CC773C2A-73F9-407A-9402-DB9AE4900803}" presName="compositeShape" presStyleCnt="0">
        <dgm:presLayoutVars>
          <dgm:dir/>
          <dgm:resizeHandles/>
        </dgm:presLayoutVars>
      </dgm:prSet>
      <dgm:spPr/>
    </dgm:pt>
    <dgm:pt modelId="{96E52684-DDA5-40DE-B25F-D70BDEBD4A87}" type="pres">
      <dgm:prSet presAssocID="{CC773C2A-73F9-407A-9402-DB9AE4900803}" presName="pyramid" presStyleLbl="node1" presStyleIdx="0" presStyleCnt="1" custScaleX="80490"/>
      <dgm:spPr/>
    </dgm:pt>
    <dgm:pt modelId="{687C45F7-EBD0-4AEC-B78E-FBB5877BF851}" type="pres">
      <dgm:prSet presAssocID="{CC773C2A-73F9-407A-9402-DB9AE4900803}" presName="theList" presStyleCnt="0"/>
      <dgm:spPr/>
    </dgm:pt>
    <dgm:pt modelId="{609ABFE3-4994-41BF-A455-E188C28B30AC}" type="pres">
      <dgm:prSet presAssocID="{65C77AD9-57B0-4C11-A157-393F7329837B}" presName="aNode" presStyleLbl="fgAcc1" presStyleIdx="0" presStyleCnt="3">
        <dgm:presLayoutVars>
          <dgm:bulletEnabled val="1"/>
        </dgm:presLayoutVars>
      </dgm:prSet>
      <dgm:spPr/>
      <dgm:t>
        <a:bodyPr/>
        <a:lstStyle/>
        <a:p>
          <a:endParaRPr lang="en-US"/>
        </a:p>
      </dgm:t>
    </dgm:pt>
    <dgm:pt modelId="{5075A5BB-4C16-4B3E-BCED-8A99ABD1BB6F}" type="pres">
      <dgm:prSet presAssocID="{65C77AD9-57B0-4C11-A157-393F7329837B}" presName="aSpace" presStyleCnt="0"/>
      <dgm:spPr/>
    </dgm:pt>
    <dgm:pt modelId="{6C8AA398-B2AF-4790-A155-97012C2DE9C3}" type="pres">
      <dgm:prSet presAssocID="{BFA2B4C6-6572-4C21-A097-DB12D38974FC}" presName="aNode" presStyleLbl="fgAcc1" presStyleIdx="1" presStyleCnt="3">
        <dgm:presLayoutVars>
          <dgm:bulletEnabled val="1"/>
        </dgm:presLayoutVars>
      </dgm:prSet>
      <dgm:spPr/>
      <dgm:t>
        <a:bodyPr/>
        <a:lstStyle/>
        <a:p>
          <a:endParaRPr lang="en-US"/>
        </a:p>
      </dgm:t>
    </dgm:pt>
    <dgm:pt modelId="{F1C02425-36E4-4475-90D3-215EC4D82E55}" type="pres">
      <dgm:prSet presAssocID="{BFA2B4C6-6572-4C21-A097-DB12D38974FC}" presName="aSpace" presStyleCnt="0"/>
      <dgm:spPr/>
    </dgm:pt>
    <dgm:pt modelId="{4A831F1B-2090-4B49-A04A-84148D77EDFE}" type="pres">
      <dgm:prSet presAssocID="{088163A1-FB19-4AB0-AA87-8D156BC4B51A}" presName="aNode" presStyleLbl="fgAcc1" presStyleIdx="2" presStyleCnt="3">
        <dgm:presLayoutVars>
          <dgm:bulletEnabled val="1"/>
        </dgm:presLayoutVars>
      </dgm:prSet>
      <dgm:spPr/>
      <dgm:t>
        <a:bodyPr/>
        <a:lstStyle/>
        <a:p>
          <a:endParaRPr lang="en-US"/>
        </a:p>
      </dgm:t>
    </dgm:pt>
    <dgm:pt modelId="{43DCB20B-3EA2-404D-9ACB-AA03AFB58A3D}" type="pres">
      <dgm:prSet presAssocID="{088163A1-FB19-4AB0-AA87-8D156BC4B51A}" presName="aSpace" presStyleCnt="0"/>
      <dgm:spPr/>
    </dgm:pt>
  </dgm:ptLst>
  <dgm:cxnLst>
    <dgm:cxn modelId="{832F3CDC-B79C-4101-9421-18CD04D23C42}" srcId="{CC773C2A-73F9-407A-9402-DB9AE4900803}" destId="{088163A1-FB19-4AB0-AA87-8D156BC4B51A}" srcOrd="2" destOrd="0" parTransId="{76DFE84A-DCDD-42A1-A9B1-A206031D5B2B}" sibTransId="{7830ABFA-FF0C-433E-897B-A1D923914FEF}"/>
    <dgm:cxn modelId="{90E23FAD-CF66-4ABF-8732-921935F4C80A}" type="presOf" srcId="{BFA2B4C6-6572-4C21-A097-DB12D38974FC}" destId="{6C8AA398-B2AF-4790-A155-97012C2DE9C3}" srcOrd="0" destOrd="0" presId="urn:microsoft.com/office/officeart/2005/8/layout/pyramid2"/>
    <dgm:cxn modelId="{652DD719-E72D-4E2F-95E8-571A9E76B428}" type="presOf" srcId="{65C77AD9-57B0-4C11-A157-393F7329837B}" destId="{609ABFE3-4994-41BF-A455-E188C28B30AC}" srcOrd="0" destOrd="0" presId="urn:microsoft.com/office/officeart/2005/8/layout/pyramid2"/>
    <dgm:cxn modelId="{F85E1E9C-2165-4791-90D2-E18EF28E7843}" srcId="{CC773C2A-73F9-407A-9402-DB9AE4900803}" destId="{BFA2B4C6-6572-4C21-A097-DB12D38974FC}" srcOrd="1" destOrd="0" parTransId="{E412B484-30B8-4AF0-9E13-1323BCBE50FE}" sibTransId="{42A1AE9A-7D9E-4FDF-8A1D-CCCB8BD8511C}"/>
    <dgm:cxn modelId="{9842780E-D82A-4AC8-BC13-606C34E9E6B0}" type="presOf" srcId="{CC773C2A-73F9-407A-9402-DB9AE4900803}" destId="{EAB39030-5E89-4E82-BE69-4FC3296BBFFC}" srcOrd="0" destOrd="0" presId="urn:microsoft.com/office/officeart/2005/8/layout/pyramid2"/>
    <dgm:cxn modelId="{A29FA4B2-289F-4F37-822C-464684BE5966}" srcId="{CC773C2A-73F9-407A-9402-DB9AE4900803}" destId="{65C77AD9-57B0-4C11-A157-393F7329837B}" srcOrd="0" destOrd="0" parTransId="{9193CED6-AEEC-41B0-BDBB-EE3DC375AE33}" sibTransId="{03BBCBDD-2378-44A6-A1F5-3480A6FA0EC7}"/>
    <dgm:cxn modelId="{725522FF-D0CA-4F1E-A196-48C67912F4D5}" type="presOf" srcId="{088163A1-FB19-4AB0-AA87-8D156BC4B51A}" destId="{4A831F1B-2090-4B49-A04A-84148D77EDFE}" srcOrd="0" destOrd="0" presId="urn:microsoft.com/office/officeart/2005/8/layout/pyramid2"/>
    <dgm:cxn modelId="{CAAC4315-7232-4C5E-A937-C3178D03B213}" type="presParOf" srcId="{EAB39030-5E89-4E82-BE69-4FC3296BBFFC}" destId="{96E52684-DDA5-40DE-B25F-D70BDEBD4A87}" srcOrd="0" destOrd="0" presId="urn:microsoft.com/office/officeart/2005/8/layout/pyramid2"/>
    <dgm:cxn modelId="{329E9B61-A159-4922-BD9D-F030177F460F}" type="presParOf" srcId="{EAB39030-5E89-4E82-BE69-4FC3296BBFFC}" destId="{687C45F7-EBD0-4AEC-B78E-FBB5877BF851}" srcOrd="1" destOrd="0" presId="urn:microsoft.com/office/officeart/2005/8/layout/pyramid2"/>
    <dgm:cxn modelId="{865EFC7E-5F7B-45DD-A07A-C6D44CDC5B92}" type="presParOf" srcId="{687C45F7-EBD0-4AEC-B78E-FBB5877BF851}" destId="{609ABFE3-4994-41BF-A455-E188C28B30AC}" srcOrd="0" destOrd="0" presId="urn:microsoft.com/office/officeart/2005/8/layout/pyramid2"/>
    <dgm:cxn modelId="{72EF9338-DE8C-41DE-8029-5E2D24F46815}" type="presParOf" srcId="{687C45F7-EBD0-4AEC-B78E-FBB5877BF851}" destId="{5075A5BB-4C16-4B3E-BCED-8A99ABD1BB6F}" srcOrd="1" destOrd="0" presId="urn:microsoft.com/office/officeart/2005/8/layout/pyramid2"/>
    <dgm:cxn modelId="{79D868C6-E1F2-479A-8047-7DB36E3411C1}" type="presParOf" srcId="{687C45F7-EBD0-4AEC-B78E-FBB5877BF851}" destId="{6C8AA398-B2AF-4790-A155-97012C2DE9C3}" srcOrd="2" destOrd="0" presId="urn:microsoft.com/office/officeart/2005/8/layout/pyramid2"/>
    <dgm:cxn modelId="{5D70FA5A-F137-4930-8530-CC5A47231396}" type="presParOf" srcId="{687C45F7-EBD0-4AEC-B78E-FBB5877BF851}" destId="{F1C02425-36E4-4475-90D3-215EC4D82E55}" srcOrd="3" destOrd="0" presId="urn:microsoft.com/office/officeart/2005/8/layout/pyramid2"/>
    <dgm:cxn modelId="{73827B08-5C37-4861-96AE-DB80EB6522D4}" type="presParOf" srcId="{687C45F7-EBD0-4AEC-B78E-FBB5877BF851}" destId="{4A831F1B-2090-4B49-A04A-84148D77EDFE}" srcOrd="4" destOrd="0" presId="urn:microsoft.com/office/officeart/2005/8/layout/pyramid2"/>
    <dgm:cxn modelId="{6F6E9EE9-78C6-4F63-9922-DDF691423EFE}" type="presParOf" srcId="{687C45F7-EBD0-4AEC-B78E-FBB5877BF851}" destId="{43DCB20B-3EA2-404D-9ACB-AA03AFB58A3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399E2-6924-4025-91D5-024BD64C5886}"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B6D13734-FC65-4738-8C0C-8CDE948BBBF4}">
      <dgm:prSet phldrT="[Text]" custT="1"/>
      <dgm:spPr/>
      <dgm:t>
        <a:bodyPr/>
        <a:lstStyle/>
        <a:p>
          <a:r>
            <a:rPr lang="en-US" sz="2800" b="1" dirty="0" smtClean="0">
              <a:solidFill>
                <a:schemeClr val="bg1"/>
              </a:solidFill>
            </a:rPr>
            <a:t>MC regulation</a:t>
          </a:r>
          <a:endParaRPr lang="en-US" sz="2800" b="1" dirty="0">
            <a:solidFill>
              <a:schemeClr val="bg1"/>
            </a:solidFill>
          </a:endParaRPr>
        </a:p>
      </dgm:t>
    </dgm:pt>
    <dgm:pt modelId="{235E981C-9077-4A2C-8D39-1D1D4E682386}" type="parTrans" cxnId="{C453C98B-2E9B-4031-B1FA-81FBCB5962EB}">
      <dgm:prSet/>
      <dgm:spPr/>
      <dgm:t>
        <a:bodyPr/>
        <a:lstStyle/>
        <a:p>
          <a:endParaRPr lang="en-US" sz="2400"/>
        </a:p>
      </dgm:t>
    </dgm:pt>
    <dgm:pt modelId="{94A80FBA-49D1-4809-BC05-0BAB2E849D69}" type="sibTrans" cxnId="{C453C98B-2E9B-4031-B1FA-81FBCB5962EB}">
      <dgm:prSet/>
      <dgm:spPr/>
      <dgm:t>
        <a:bodyPr/>
        <a:lstStyle/>
        <a:p>
          <a:endParaRPr lang="en-US" sz="2400"/>
        </a:p>
      </dgm:t>
    </dgm:pt>
    <dgm:pt modelId="{3A7C64B9-84FC-413E-BD14-D7F2BE1517D5}">
      <dgm:prSet phldrT="[Text]" custT="1"/>
      <dgm:spPr/>
      <dgm:t>
        <a:bodyPr/>
        <a:lstStyle/>
        <a:p>
          <a:r>
            <a:rPr lang="en-US" sz="2000" dirty="0" smtClean="0"/>
            <a:t>Laws</a:t>
          </a:r>
          <a:endParaRPr lang="en-US" sz="2000" dirty="0"/>
        </a:p>
      </dgm:t>
    </dgm:pt>
    <dgm:pt modelId="{9449D73C-0C4E-4AA0-AE5A-CA1116B53C93}" type="parTrans" cxnId="{A8F74360-B60E-44F1-9A4B-8EFB00918A1E}">
      <dgm:prSet/>
      <dgm:spPr/>
      <dgm:t>
        <a:bodyPr/>
        <a:lstStyle/>
        <a:p>
          <a:endParaRPr lang="en-US" sz="2400"/>
        </a:p>
      </dgm:t>
    </dgm:pt>
    <dgm:pt modelId="{506D0371-D1B4-4565-950E-533B4C43ECC9}" type="sibTrans" cxnId="{A8F74360-B60E-44F1-9A4B-8EFB00918A1E}">
      <dgm:prSet/>
      <dgm:spPr/>
      <dgm:t>
        <a:bodyPr/>
        <a:lstStyle/>
        <a:p>
          <a:endParaRPr lang="en-US" sz="2400"/>
        </a:p>
      </dgm:t>
    </dgm:pt>
    <dgm:pt modelId="{B9B0A319-ABB3-497B-AF80-C3D8A2AB93B1}">
      <dgm:prSet phldrT="[Text]" custT="1"/>
      <dgm:spPr/>
      <dgm:t>
        <a:bodyPr/>
        <a:lstStyle/>
        <a:p>
          <a:r>
            <a:rPr lang="en-US" sz="2400" b="1" dirty="0" smtClean="0">
              <a:solidFill>
                <a:schemeClr val="bg1"/>
              </a:solidFill>
            </a:rPr>
            <a:t>MC supervision</a:t>
          </a:r>
          <a:endParaRPr lang="en-US" sz="2400" b="1" dirty="0">
            <a:solidFill>
              <a:schemeClr val="bg1"/>
            </a:solidFill>
          </a:endParaRPr>
        </a:p>
      </dgm:t>
    </dgm:pt>
    <dgm:pt modelId="{4EC294FC-4284-4174-B6EE-0108F6F99EBB}" type="parTrans" cxnId="{CBC0A381-AD81-4D33-9668-8004DDB4ACB7}">
      <dgm:prSet/>
      <dgm:spPr/>
      <dgm:t>
        <a:bodyPr/>
        <a:lstStyle/>
        <a:p>
          <a:endParaRPr lang="en-US" sz="2400"/>
        </a:p>
      </dgm:t>
    </dgm:pt>
    <dgm:pt modelId="{C0192404-31A7-4AE4-8414-4F632EBF096A}" type="sibTrans" cxnId="{CBC0A381-AD81-4D33-9668-8004DDB4ACB7}">
      <dgm:prSet/>
      <dgm:spPr/>
      <dgm:t>
        <a:bodyPr/>
        <a:lstStyle/>
        <a:p>
          <a:endParaRPr lang="en-US" sz="2400"/>
        </a:p>
      </dgm:t>
    </dgm:pt>
    <dgm:pt modelId="{D6935DDC-CB3D-46E4-B0BC-DEAD91180ABD}">
      <dgm:prSet phldrT="[Text]" custT="1"/>
      <dgm:spPr/>
      <dgm:t>
        <a:bodyPr/>
        <a:lstStyle/>
        <a:p>
          <a:r>
            <a:rPr lang="en-US" sz="2000" dirty="0" smtClean="0"/>
            <a:t>RBS</a:t>
          </a:r>
          <a:endParaRPr lang="en-US" sz="2000" dirty="0"/>
        </a:p>
      </dgm:t>
    </dgm:pt>
    <dgm:pt modelId="{0D57DF99-9D83-42B2-AF6E-D103675B8427}" type="parTrans" cxnId="{20B344F4-F5A7-4EEE-AB1B-585138411774}">
      <dgm:prSet/>
      <dgm:spPr/>
      <dgm:t>
        <a:bodyPr/>
        <a:lstStyle/>
        <a:p>
          <a:endParaRPr lang="en-US" sz="2400"/>
        </a:p>
      </dgm:t>
    </dgm:pt>
    <dgm:pt modelId="{E3053519-9B8F-497C-9FA2-D5312FDC873D}" type="sibTrans" cxnId="{20B344F4-F5A7-4EEE-AB1B-585138411774}">
      <dgm:prSet/>
      <dgm:spPr/>
      <dgm:t>
        <a:bodyPr/>
        <a:lstStyle/>
        <a:p>
          <a:endParaRPr lang="en-US" sz="2400"/>
        </a:p>
      </dgm:t>
    </dgm:pt>
    <dgm:pt modelId="{392C1F03-9A31-472E-9277-93D7B1629200}">
      <dgm:prSet phldrT="[Text]" custT="1"/>
      <dgm:spPr/>
      <dgm:t>
        <a:bodyPr/>
        <a:lstStyle/>
        <a:p>
          <a:r>
            <a:rPr lang="en-US" sz="2000" b="1" dirty="0" smtClean="0">
              <a:solidFill>
                <a:schemeClr val="bg1"/>
              </a:solidFill>
            </a:rPr>
            <a:t>Redress &amp; Complaints Handling</a:t>
          </a:r>
        </a:p>
      </dgm:t>
    </dgm:pt>
    <dgm:pt modelId="{CAA6C3F0-CB10-4258-A29C-A7E692BB4039}" type="parTrans" cxnId="{E254ED9A-5C0F-43CB-AB73-DD4CF745EF4F}">
      <dgm:prSet/>
      <dgm:spPr/>
      <dgm:t>
        <a:bodyPr/>
        <a:lstStyle/>
        <a:p>
          <a:endParaRPr lang="en-US" sz="2400"/>
        </a:p>
      </dgm:t>
    </dgm:pt>
    <dgm:pt modelId="{4D6EDB6C-7A97-475D-8687-745EB1FDF674}" type="sibTrans" cxnId="{E254ED9A-5C0F-43CB-AB73-DD4CF745EF4F}">
      <dgm:prSet/>
      <dgm:spPr/>
      <dgm:t>
        <a:bodyPr/>
        <a:lstStyle/>
        <a:p>
          <a:endParaRPr lang="en-US" sz="2400"/>
        </a:p>
      </dgm:t>
    </dgm:pt>
    <dgm:pt modelId="{A0CE65AC-95FA-4C02-9C35-4C8D28A8F2ED}">
      <dgm:prSet phldrT="[Text]" custT="1"/>
      <dgm:spPr/>
      <dgm:t>
        <a:bodyPr/>
        <a:lstStyle/>
        <a:p>
          <a:r>
            <a:rPr lang="en-US" sz="2000" dirty="0" smtClean="0"/>
            <a:t>FIs</a:t>
          </a:r>
          <a:endParaRPr lang="en-US" sz="2000" dirty="0"/>
        </a:p>
      </dgm:t>
    </dgm:pt>
    <dgm:pt modelId="{BD5D8F5D-D2CC-4127-9EA3-B89026E6178D}" type="parTrans" cxnId="{6B665D87-47B2-4977-B30D-4E6E172CFDB6}">
      <dgm:prSet/>
      <dgm:spPr/>
      <dgm:t>
        <a:bodyPr/>
        <a:lstStyle/>
        <a:p>
          <a:endParaRPr lang="en-US" sz="2400"/>
        </a:p>
      </dgm:t>
    </dgm:pt>
    <dgm:pt modelId="{B4E3A468-C948-49F9-B3C7-227D1E2467AA}" type="sibTrans" cxnId="{6B665D87-47B2-4977-B30D-4E6E172CFDB6}">
      <dgm:prSet/>
      <dgm:spPr/>
      <dgm:t>
        <a:bodyPr/>
        <a:lstStyle/>
        <a:p>
          <a:endParaRPr lang="en-US" sz="2400"/>
        </a:p>
      </dgm:t>
    </dgm:pt>
    <dgm:pt modelId="{118A9857-B11D-4BCE-B028-887C106580CD}">
      <dgm:prSet phldrT="[Text]" custT="1"/>
      <dgm:spPr/>
      <dgm:t>
        <a:bodyPr/>
        <a:lstStyle/>
        <a:p>
          <a:r>
            <a:rPr lang="en-US" sz="2000" dirty="0" smtClean="0"/>
            <a:t>Processes</a:t>
          </a:r>
          <a:endParaRPr lang="en-US" sz="2000" dirty="0"/>
        </a:p>
      </dgm:t>
    </dgm:pt>
    <dgm:pt modelId="{67346116-735D-41C6-ABB7-EC5D21835204}" type="parTrans" cxnId="{75C638E4-54F7-468D-8C0E-B03F9A878DAF}">
      <dgm:prSet/>
      <dgm:spPr/>
      <dgm:t>
        <a:bodyPr/>
        <a:lstStyle/>
        <a:p>
          <a:endParaRPr lang="en-US" sz="2400"/>
        </a:p>
      </dgm:t>
    </dgm:pt>
    <dgm:pt modelId="{6A91DF5C-B25C-48C8-886D-F5EAE76F7405}" type="sibTrans" cxnId="{75C638E4-54F7-468D-8C0E-B03F9A878DAF}">
      <dgm:prSet/>
      <dgm:spPr/>
      <dgm:t>
        <a:bodyPr/>
        <a:lstStyle/>
        <a:p>
          <a:endParaRPr lang="en-US" sz="2400"/>
        </a:p>
      </dgm:t>
    </dgm:pt>
    <dgm:pt modelId="{F80FD28D-1588-4442-9182-38296287F9E2}">
      <dgm:prSet phldrT="[Text]" custT="1"/>
      <dgm:spPr/>
      <dgm:t>
        <a:bodyPr/>
        <a:lstStyle/>
        <a:p>
          <a:r>
            <a:rPr lang="en-US" sz="2800" b="1" dirty="0" smtClean="0">
              <a:solidFill>
                <a:schemeClr val="bg1"/>
              </a:solidFill>
            </a:rPr>
            <a:t>Financial Education</a:t>
          </a:r>
          <a:endParaRPr lang="en-US" sz="2800" b="1" dirty="0">
            <a:solidFill>
              <a:schemeClr val="bg1"/>
            </a:solidFill>
          </a:endParaRPr>
        </a:p>
      </dgm:t>
    </dgm:pt>
    <dgm:pt modelId="{EAA5520D-873F-4F9F-BBAC-1F3F50FD33A5}" type="parTrans" cxnId="{57CE105E-E5ED-49B3-B06A-42E1EA748F83}">
      <dgm:prSet/>
      <dgm:spPr/>
      <dgm:t>
        <a:bodyPr/>
        <a:lstStyle/>
        <a:p>
          <a:endParaRPr lang="en-US" sz="2400"/>
        </a:p>
      </dgm:t>
    </dgm:pt>
    <dgm:pt modelId="{91D09D7C-1048-49CC-AA89-4B5E4EB56B53}" type="sibTrans" cxnId="{57CE105E-E5ED-49B3-B06A-42E1EA748F83}">
      <dgm:prSet/>
      <dgm:spPr/>
      <dgm:t>
        <a:bodyPr/>
        <a:lstStyle/>
        <a:p>
          <a:endParaRPr lang="en-US" sz="2400"/>
        </a:p>
      </dgm:t>
    </dgm:pt>
    <dgm:pt modelId="{EC1D065D-281E-4AF8-9ED3-C316F6451652}">
      <dgm:prSet phldrT="[Text]" custT="1"/>
      <dgm:spPr/>
      <dgm:t>
        <a:bodyPr/>
        <a:lstStyle/>
        <a:p>
          <a:r>
            <a:rPr lang="en-US" sz="2800" b="1" dirty="0" smtClean="0">
              <a:solidFill>
                <a:schemeClr val="bg1"/>
              </a:solidFill>
            </a:rPr>
            <a:t>Institutional setup</a:t>
          </a:r>
          <a:endParaRPr lang="en-US" sz="2800" b="1" dirty="0">
            <a:solidFill>
              <a:schemeClr val="bg1"/>
            </a:solidFill>
          </a:endParaRPr>
        </a:p>
      </dgm:t>
    </dgm:pt>
    <dgm:pt modelId="{1F8A73F1-3624-4D26-828C-F5383A9B0447}" type="parTrans" cxnId="{46F892AF-8D3A-42FE-85EB-17E1EE0ED59D}">
      <dgm:prSet/>
      <dgm:spPr/>
      <dgm:t>
        <a:bodyPr/>
        <a:lstStyle/>
        <a:p>
          <a:endParaRPr lang="en-US" sz="2400"/>
        </a:p>
      </dgm:t>
    </dgm:pt>
    <dgm:pt modelId="{C24CFE01-7F6A-4444-B81D-0C645BEED98B}" type="sibTrans" cxnId="{46F892AF-8D3A-42FE-85EB-17E1EE0ED59D}">
      <dgm:prSet/>
      <dgm:spPr/>
      <dgm:t>
        <a:bodyPr/>
        <a:lstStyle/>
        <a:p>
          <a:endParaRPr lang="en-US" sz="2400"/>
        </a:p>
      </dgm:t>
    </dgm:pt>
    <dgm:pt modelId="{D370FE5C-CD14-48D0-A0BD-C84D1AE2BFB5}">
      <dgm:prSet phldrT="[Text]" custT="1"/>
      <dgm:spPr/>
      <dgm:t>
        <a:bodyPr/>
        <a:lstStyle/>
        <a:p>
          <a:r>
            <a:rPr lang="en-US" sz="2000" dirty="0" smtClean="0"/>
            <a:t>Regulations</a:t>
          </a:r>
          <a:endParaRPr lang="en-US" sz="2000" dirty="0"/>
        </a:p>
      </dgm:t>
    </dgm:pt>
    <dgm:pt modelId="{BDCD80E9-7B36-4AF1-91F2-850A0B33421E}" type="parTrans" cxnId="{49498CEF-9FAF-49B1-B868-3070F1D6D542}">
      <dgm:prSet/>
      <dgm:spPr/>
      <dgm:t>
        <a:bodyPr/>
        <a:lstStyle/>
        <a:p>
          <a:endParaRPr lang="en-US"/>
        </a:p>
      </dgm:t>
    </dgm:pt>
    <dgm:pt modelId="{7F8B6865-DEB9-4B68-8994-EA2F2345063F}" type="sibTrans" cxnId="{49498CEF-9FAF-49B1-B868-3070F1D6D542}">
      <dgm:prSet/>
      <dgm:spPr/>
      <dgm:t>
        <a:bodyPr/>
        <a:lstStyle/>
        <a:p>
          <a:endParaRPr lang="en-US"/>
        </a:p>
      </dgm:t>
    </dgm:pt>
    <dgm:pt modelId="{A936C710-555C-4180-BBF9-8BD87C61EB41}">
      <dgm:prSet phldrT="[Text]" custT="1"/>
      <dgm:spPr/>
      <dgm:t>
        <a:bodyPr/>
        <a:lstStyle/>
        <a:p>
          <a:endParaRPr lang="en-US" sz="2000" dirty="0"/>
        </a:p>
      </dgm:t>
    </dgm:pt>
    <dgm:pt modelId="{7BEF5AA7-FD14-4EC4-BDB6-372D4EBC3B75}" type="parTrans" cxnId="{A2C1EE8D-758E-45EB-A320-2E99C10F5FB0}">
      <dgm:prSet/>
      <dgm:spPr/>
      <dgm:t>
        <a:bodyPr/>
        <a:lstStyle/>
        <a:p>
          <a:endParaRPr lang="en-US"/>
        </a:p>
      </dgm:t>
    </dgm:pt>
    <dgm:pt modelId="{C144235A-344C-4801-9CED-FA760DDAD159}" type="sibTrans" cxnId="{A2C1EE8D-758E-45EB-A320-2E99C10F5FB0}">
      <dgm:prSet/>
      <dgm:spPr/>
      <dgm:t>
        <a:bodyPr/>
        <a:lstStyle/>
        <a:p>
          <a:endParaRPr lang="en-US"/>
        </a:p>
      </dgm:t>
    </dgm:pt>
    <dgm:pt modelId="{E1E3D85B-F7DF-47FA-87D1-1AB25626E072}">
      <dgm:prSet phldrT="[Text]" custT="1"/>
      <dgm:spPr/>
      <dgm:t>
        <a:bodyPr/>
        <a:lstStyle/>
        <a:p>
          <a:r>
            <a:rPr lang="en-US" sz="2000" dirty="0" smtClean="0"/>
            <a:t>Regulator</a:t>
          </a:r>
          <a:endParaRPr lang="en-US" sz="2000" dirty="0"/>
        </a:p>
      </dgm:t>
    </dgm:pt>
    <dgm:pt modelId="{70A363D0-BEAA-4CC2-AA91-42CA493F877B}" type="parTrans" cxnId="{0A9B9BBA-10F1-47BF-99BB-1AB8B2668710}">
      <dgm:prSet/>
      <dgm:spPr/>
      <dgm:t>
        <a:bodyPr/>
        <a:lstStyle/>
        <a:p>
          <a:endParaRPr lang="en-US"/>
        </a:p>
      </dgm:t>
    </dgm:pt>
    <dgm:pt modelId="{19BDF29E-0DA0-4F36-93AD-8B61C6CCEB01}" type="sibTrans" cxnId="{0A9B9BBA-10F1-47BF-99BB-1AB8B2668710}">
      <dgm:prSet/>
      <dgm:spPr/>
      <dgm:t>
        <a:bodyPr/>
        <a:lstStyle/>
        <a:p>
          <a:endParaRPr lang="en-US"/>
        </a:p>
      </dgm:t>
    </dgm:pt>
    <dgm:pt modelId="{28D8D944-CE49-4A07-9296-A07C2DFC3636}">
      <dgm:prSet phldrT="[Text]" custT="1"/>
      <dgm:spPr/>
      <dgm:t>
        <a:bodyPr/>
        <a:lstStyle/>
        <a:p>
          <a:r>
            <a:rPr lang="en-US" sz="2000" dirty="0" smtClean="0"/>
            <a:t>ADR</a:t>
          </a:r>
          <a:endParaRPr lang="en-US" sz="2000" dirty="0"/>
        </a:p>
      </dgm:t>
    </dgm:pt>
    <dgm:pt modelId="{03D9C4B1-9BC1-4FFD-BB60-DB5F9530121F}" type="parTrans" cxnId="{F9AAD697-D223-422B-93EC-72AB0DBA2984}">
      <dgm:prSet/>
      <dgm:spPr/>
      <dgm:t>
        <a:bodyPr/>
        <a:lstStyle/>
        <a:p>
          <a:endParaRPr lang="en-US"/>
        </a:p>
      </dgm:t>
    </dgm:pt>
    <dgm:pt modelId="{D4ACFB83-276B-404D-8964-BFDEC806EEEF}" type="sibTrans" cxnId="{F9AAD697-D223-422B-93EC-72AB0DBA2984}">
      <dgm:prSet/>
      <dgm:spPr/>
      <dgm:t>
        <a:bodyPr/>
        <a:lstStyle/>
        <a:p>
          <a:endParaRPr lang="en-US"/>
        </a:p>
      </dgm:t>
    </dgm:pt>
    <dgm:pt modelId="{FDCA2F2A-5C26-4FD1-AE36-FA896ADE14D7}">
      <dgm:prSet phldrT="[Text]" custT="1"/>
      <dgm:spPr/>
      <dgm:t>
        <a:bodyPr/>
        <a:lstStyle/>
        <a:p>
          <a:r>
            <a:rPr lang="en-US" sz="2000" dirty="0" smtClean="0"/>
            <a:t>Offsite</a:t>
          </a:r>
          <a:endParaRPr lang="en-US" sz="2000" dirty="0"/>
        </a:p>
      </dgm:t>
    </dgm:pt>
    <dgm:pt modelId="{73F64228-6135-41BF-BE99-D6EFC587EF90}" type="parTrans" cxnId="{8313A09A-C800-4056-974C-43F54434FEBF}">
      <dgm:prSet/>
      <dgm:spPr/>
      <dgm:t>
        <a:bodyPr/>
        <a:lstStyle/>
        <a:p>
          <a:endParaRPr lang="en-US"/>
        </a:p>
      </dgm:t>
    </dgm:pt>
    <dgm:pt modelId="{F22DB8DD-111B-4133-A3AD-716217E6665E}" type="sibTrans" cxnId="{8313A09A-C800-4056-974C-43F54434FEBF}">
      <dgm:prSet/>
      <dgm:spPr/>
      <dgm:t>
        <a:bodyPr/>
        <a:lstStyle/>
        <a:p>
          <a:endParaRPr lang="en-US"/>
        </a:p>
      </dgm:t>
    </dgm:pt>
    <dgm:pt modelId="{AAF6C152-73A0-4A0D-9920-514990DC9D98}">
      <dgm:prSet phldrT="[Text]" custT="1"/>
      <dgm:spPr/>
      <dgm:t>
        <a:bodyPr/>
        <a:lstStyle/>
        <a:p>
          <a:r>
            <a:rPr lang="en-US" sz="2000" dirty="0" smtClean="0"/>
            <a:t>On-site</a:t>
          </a:r>
          <a:endParaRPr lang="en-US" sz="2000" dirty="0"/>
        </a:p>
      </dgm:t>
    </dgm:pt>
    <dgm:pt modelId="{ECC58704-1698-4BC4-B414-F75A8E74C942}" type="parTrans" cxnId="{13A1E117-D349-47DD-9B4D-1154D6286C9B}">
      <dgm:prSet/>
      <dgm:spPr/>
      <dgm:t>
        <a:bodyPr/>
        <a:lstStyle/>
        <a:p>
          <a:endParaRPr lang="en-US"/>
        </a:p>
      </dgm:t>
    </dgm:pt>
    <dgm:pt modelId="{607B68B3-6DBD-401F-BDED-6A677D5C8C4C}" type="sibTrans" cxnId="{13A1E117-D349-47DD-9B4D-1154D6286C9B}">
      <dgm:prSet/>
      <dgm:spPr/>
      <dgm:t>
        <a:bodyPr/>
        <a:lstStyle/>
        <a:p>
          <a:endParaRPr lang="en-US"/>
        </a:p>
      </dgm:t>
    </dgm:pt>
    <dgm:pt modelId="{2D541A2E-793A-46B0-87A7-70A4A21F2C86}">
      <dgm:prSet phldrT="[Text]" custT="1"/>
      <dgm:spPr/>
      <dgm:t>
        <a:bodyPr/>
        <a:lstStyle/>
        <a:p>
          <a:r>
            <a:rPr lang="en-US" sz="2000" dirty="0" smtClean="0"/>
            <a:t>Mystery Shopping</a:t>
          </a:r>
          <a:endParaRPr lang="en-US" sz="2000" dirty="0"/>
        </a:p>
      </dgm:t>
    </dgm:pt>
    <dgm:pt modelId="{E1B116BE-661D-4B18-BEBB-8685B7A8DADD}" type="parTrans" cxnId="{8FFD46E7-EED0-406B-B7CC-7A304AF36C9E}">
      <dgm:prSet/>
      <dgm:spPr/>
      <dgm:t>
        <a:bodyPr/>
        <a:lstStyle/>
        <a:p>
          <a:endParaRPr lang="en-US"/>
        </a:p>
      </dgm:t>
    </dgm:pt>
    <dgm:pt modelId="{39197832-71B7-4A44-9840-7D575EC72FBE}" type="sibTrans" cxnId="{8FFD46E7-EED0-406B-B7CC-7A304AF36C9E}">
      <dgm:prSet/>
      <dgm:spPr/>
      <dgm:t>
        <a:bodyPr/>
        <a:lstStyle/>
        <a:p>
          <a:endParaRPr lang="en-US"/>
        </a:p>
      </dgm:t>
    </dgm:pt>
    <dgm:pt modelId="{CE197963-3E2F-4BDF-BE4F-402A05CDDDCE}">
      <dgm:prSet phldrT="[Text]" custT="1"/>
      <dgm:spPr/>
      <dgm:t>
        <a:bodyPr/>
        <a:lstStyle/>
        <a:p>
          <a:r>
            <a:rPr lang="en-US" sz="2000" dirty="0" smtClean="0"/>
            <a:t>Focus group research</a:t>
          </a:r>
          <a:endParaRPr lang="en-US" sz="2000" dirty="0"/>
        </a:p>
      </dgm:t>
    </dgm:pt>
    <dgm:pt modelId="{474862E4-7B19-48B5-A212-2EB41CBD2822}" type="parTrans" cxnId="{0F7296A5-4E03-4D94-810E-166DD20A23CE}">
      <dgm:prSet/>
      <dgm:spPr/>
      <dgm:t>
        <a:bodyPr/>
        <a:lstStyle/>
        <a:p>
          <a:endParaRPr lang="en-US"/>
        </a:p>
      </dgm:t>
    </dgm:pt>
    <dgm:pt modelId="{9D446409-3C42-4D68-9231-AF78DB95C27F}" type="sibTrans" cxnId="{0F7296A5-4E03-4D94-810E-166DD20A23CE}">
      <dgm:prSet/>
      <dgm:spPr/>
      <dgm:t>
        <a:bodyPr/>
        <a:lstStyle/>
        <a:p>
          <a:endParaRPr lang="en-US"/>
        </a:p>
      </dgm:t>
    </dgm:pt>
    <dgm:pt modelId="{1267C7D1-E7FD-46D4-9BB4-C45226E7C0B8}">
      <dgm:prSet custT="1"/>
      <dgm:spPr/>
      <dgm:t>
        <a:bodyPr/>
        <a:lstStyle/>
        <a:p>
          <a:r>
            <a:rPr lang="en-US" sz="2000" dirty="0" smtClean="0"/>
            <a:t>Organizational Structure + staff</a:t>
          </a:r>
          <a:endParaRPr lang="en-US" sz="2000" dirty="0"/>
        </a:p>
      </dgm:t>
    </dgm:pt>
    <dgm:pt modelId="{B5CF7AE9-7356-4884-9005-61726F534480}" type="parTrans" cxnId="{6CFCAC78-39C3-4AFB-A965-CF44FBFC104C}">
      <dgm:prSet/>
      <dgm:spPr/>
      <dgm:t>
        <a:bodyPr/>
        <a:lstStyle/>
        <a:p>
          <a:endParaRPr lang="en-US"/>
        </a:p>
      </dgm:t>
    </dgm:pt>
    <dgm:pt modelId="{C4A06144-8256-4EE0-ADE8-374FDBA42A4C}" type="sibTrans" cxnId="{6CFCAC78-39C3-4AFB-A965-CF44FBFC104C}">
      <dgm:prSet/>
      <dgm:spPr/>
      <dgm:t>
        <a:bodyPr/>
        <a:lstStyle/>
        <a:p>
          <a:endParaRPr lang="en-US"/>
        </a:p>
      </dgm:t>
    </dgm:pt>
    <dgm:pt modelId="{A65B1CC1-5AB7-489B-9239-C1714684FB70}">
      <dgm:prSet custT="1"/>
      <dgm:spPr/>
      <dgm:t>
        <a:bodyPr/>
        <a:lstStyle/>
        <a:p>
          <a:r>
            <a:rPr lang="en-US" sz="2000" dirty="0" smtClean="0"/>
            <a:t>Mandate</a:t>
          </a:r>
          <a:endParaRPr lang="en-US" sz="2000" dirty="0"/>
        </a:p>
      </dgm:t>
    </dgm:pt>
    <dgm:pt modelId="{2B8F8879-E349-4E03-A79F-122516DB7DC6}" type="parTrans" cxnId="{2FB01777-9200-4613-A466-F7B9A8B922C2}">
      <dgm:prSet/>
      <dgm:spPr/>
      <dgm:t>
        <a:bodyPr/>
        <a:lstStyle/>
        <a:p>
          <a:endParaRPr lang="en-US"/>
        </a:p>
      </dgm:t>
    </dgm:pt>
    <dgm:pt modelId="{498D33A2-8E9E-43A9-8F8F-806FF726D577}" type="sibTrans" cxnId="{2FB01777-9200-4613-A466-F7B9A8B922C2}">
      <dgm:prSet/>
      <dgm:spPr/>
      <dgm:t>
        <a:bodyPr/>
        <a:lstStyle/>
        <a:p>
          <a:endParaRPr lang="en-US"/>
        </a:p>
      </dgm:t>
    </dgm:pt>
    <dgm:pt modelId="{03092AC4-C939-4F30-A149-52DF99B1DE97}">
      <dgm:prSet custT="1"/>
      <dgm:spPr/>
      <dgm:t>
        <a:bodyPr/>
        <a:lstStyle/>
        <a:p>
          <a:r>
            <a:rPr lang="en-US" sz="2000" dirty="0" smtClean="0"/>
            <a:t>Cooperation mechanism with other regulators</a:t>
          </a:r>
          <a:endParaRPr lang="en-US" sz="2000" dirty="0"/>
        </a:p>
      </dgm:t>
    </dgm:pt>
    <dgm:pt modelId="{083F76E2-AD7D-4F8B-B6BC-AD687570F2FD}" type="parTrans" cxnId="{44A6B87E-B95F-4354-BD2E-A2FC71866DA1}">
      <dgm:prSet/>
      <dgm:spPr/>
      <dgm:t>
        <a:bodyPr/>
        <a:lstStyle/>
        <a:p>
          <a:endParaRPr lang="en-US"/>
        </a:p>
      </dgm:t>
    </dgm:pt>
    <dgm:pt modelId="{6C8CE3DC-7912-47EA-850A-8627B092F1FF}" type="sibTrans" cxnId="{44A6B87E-B95F-4354-BD2E-A2FC71866DA1}">
      <dgm:prSet/>
      <dgm:spPr/>
      <dgm:t>
        <a:bodyPr/>
        <a:lstStyle/>
        <a:p>
          <a:endParaRPr lang="en-US"/>
        </a:p>
      </dgm:t>
    </dgm:pt>
    <dgm:pt modelId="{033A70B2-483A-4B69-A551-A027B21DC6D4}">
      <dgm:prSet custT="1"/>
      <dgm:spPr/>
      <dgm:t>
        <a:bodyPr/>
        <a:lstStyle/>
        <a:p>
          <a:r>
            <a:rPr lang="en-US" sz="2000" dirty="0" smtClean="0"/>
            <a:t>Institutional setup</a:t>
          </a:r>
          <a:endParaRPr lang="en-US" sz="2000" dirty="0"/>
        </a:p>
      </dgm:t>
    </dgm:pt>
    <dgm:pt modelId="{0B619A86-E4B8-49F8-BE0A-CEDB9BFF2552}" type="parTrans" cxnId="{77DE6CDD-5ADD-4EF2-BFAD-534FB7535C89}">
      <dgm:prSet/>
      <dgm:spPr/>
      <dgm:t>
        <a:bodyPr/>
        <a:lstStyle/>
        <a:p>
          <a:endParaRPr lang="en-US"/>
        </a:p>
      </dgm:t>
    </dgm:pt>
    <dgm:pt modelId="{E24F9041-52C9-457C-A2A0-DA3EEB460698}" type="sibTrans" cxnId="{77DE6CDD-5ADD-4EF2-BFAD-534FB7535C89}">
      <dgm:prSet/>
      <dgm:spPr/>
      <dgm:t>
        <a:bodyPr/>
        <a:lstStyle/>
        <a:p>
          <a:endParaRPr lang="en-US"/>
        </a:p>
      </dgm:t>
    </dgm:pt>
    <dgm:pt modelId="{99FB6980-0460-4CC1-B672-AC04CED91AD7}">
      <dgm:prSet custT="1"/>
      <dgm:spPr/>
      <dgm:t>
        <a:bodyPr/>
        <a:lstStyle/>
        <a:p>
          <a:r>
            <a:rPr lang="en-US" sz="2000" dirty="0" smtClean="0"/>
            <a:t>Programs</a:t>
          </a:r>
          <a:endParaRPr lang="en-US" sz="2000" dirty="0"/>
        </a:p>
      </dgm:t>
    </dgm:pt>
    <dgm:pt modelId="{BE218FAB-A01A-4457-9F9C-CFECAFEE2841}" type="parTrans" cxnId="{08137217-D5FC-4889-AE80-DF781FF972E3}">
      <dgm:prSet/>
      <dgm:spPr/>
      <dgm:t>
        <a:bodyPr/>
        <a:lstStyle/>
        <a:p>
          <a:endParaRPr lang="en-US"/>
        </a:p>
      </dgm:t>
    </dgm:pt>
    <dgm:pt modelId="{7635DEAB-8C71-415E-B8B2-C3F199C2AEFE}" type="sibTrans" cxnId="{08137217-D5FC-4889-AE80-DF781FF972E3}">
      <dgm:prSet/>
      <dgm:spPr/>
      <dgm:t>
        <a:bodyPr/>
        <a:lstStyle/>
        <a:p>
          <a:endParaRPr lang="en-US"/>
        </a:p>
      </dgm:t>
    </dgm:pt>
    <dgm:pt modelId="{F9BA646B-4C8D-4CB8-9EDD-159CAAECCF4A}">
      <dgm:prSet custT="1"/>
      <dgm:spPr/>
      <dgm:t>
        <a:bodyPr/>
        <a:lstStyle/>
        <a:p>
          <a:r>
            <a:rPr lang="en-US" sz="2000" dirty="0" smtClean="0"/>
            <a:t>Coordination mechanism</a:t>
          </a:r>
          <a:endParaRPr lang="en-US" sz="2000" dirty="0"/>
        </a:p>
      </dgm:t>
    </dgm:pt>
    <dgm:pt modelId="{3847B9D3-8F1D-429F-BD5C-1D0DAF1BB0AC}" type="parTrans" cxnId="{609C6EBC-B758-48FE-8AB8-F37D201BFC18}">
      <dgm:prSet/>
      <dgm:spPr/>
      <dgm:t>
        <a:bodyPr/>
        <a:lstStyle/>
        <a:p>
          <a:endParaRPr lang="en-US"/>
        </a:p>
      </dgm:t>
    </dgm:pt>
    <dgm:pt modelId="{3CEFC649-26F0-4A24-9B09-A5EB97B5B21E}" type="sibTrans" cxnId="{609C6EBC-B758-48FE-8AB8-F37D201BFC18}">
      <dgm:prSet/>
      <dgm:spPr/>
      <dgm:t>
        <a:bodyPr/>
        <a:lstStyle/>
        <a:p>
          <a:endParaRPr lang="en-US"/>
        </a:p>
      </dgm:t>
    </dgm:pt>
    <dgm:pt modelId="{1D4FC422-EC1D-4022-B172-A9E6F460D6EE}">
      <dgm:prSet custT="1"/>
      <dgm:spPr/>
      <dgm:t>
        <a:bodyPr/>
        <a:lstStyle/>
        <a:p>
          <a:r>
            <a:rPr lang="en-US" sz="2000" dirty="0" smtClean="0"/>
            <a:t>Evaluation &amp; monitoring</a:t>
          </a:r>
          <a:endParaRPr lang="en-US" sz="2000" dirty="0"/>
        </a:p>
      </dgm:t>
    </dgm:pt>
    <dgm:pt modelId="{3E51AF2C-1687-4211-AB9A-694557AC2A8E}" type="parTrans" cxnId="{525CD59B-31E6-48CE-9C7E-6F9ADCD972F7}">
      <dgm:prSet/>
      <dgm:spPr/>
      <dgm:t>
        <a:bodyPr/>
        <a:lstStyle/>
        <a:p>
          <a:endParaRPr lang="en-US"/>
        </a:p>
      </dgm:t>
    </dgm:pt>
    <dgm:pt modelId="{E8189822-E016-47D9-8C8A-8511471B5CBD}" type="sibTrans" cxnId="{525CD59B-31E6-48CE-9C7E-6F9ADCD972F7}">
      <dgm:prSet/>
      <dgm:spPr/>
      <dgm:t>
        <a:bodyPr/>
        <a:lstStyle/>
        <a:p>
          <a:endParaRPr lang="en-US"/>
        </a:p>
      </dgm:t>
    </dgm:pt>
    <dgm:pt modelId="{4039C279-7E4C-4EA4-B356-E097C749B672}">
      <dgm:prSet custT="1"/>
      <dgm:spPr/>
      <dgm:t>
        <a:bodyPr/>
        <a:lstStyle/>
        <a:p>
          <a:r>
            <a:rPr lang="en-US" sz="2000" dirty="0" smtClean="0"/>
            <a:t>Research</a:t>
          </a:r>
          <a:endParaRPr lang="en-US" sz="2000" dirty="0"/>
        </a:p>
      </dgm:t>
    </dgm:pt>
    <dgm:pt modelId="{DD26096A-A44D-4284-A266-DAA4CD3802DF}" type="parTrans" cxnId="{EACAF8A7-7B3C-41F6-98C6-06B422AA7E09}">
      <dgm:prSet/>
      <dgm:spPr/>
      <dgm:t>
        <a:bodyPr/>
        <a:lstStyle/>
        <a:p>
          <a:endParaRPr lang="en-US"/>
        </a:p>
      </dgm:t>
    </dgm:pt>
    <dgm:pt modelId="{0AF80E08-47B9-4D56-A825-EC9D5BAE5AE5}" type="sibTrans" cxnId="{EACAF8A7-7B3C-41F6-98C6-06B422AA7E09}">
      <dgm:prSet/>
      <dgm:spPr/>
      <dgm:t>
        <a:bodyPr/>
        <a:lstStyle/>
        <a:p>
          <a:endParaRPr lang="en-US"/>
        </a:p>
      </dgm:t>
    </dgm:pt>
    <dgm:pt modelId="{6A351162-7B3D-4CAE-96A0-7283FC1F0E4F}">
      <dgm:prSet phldrT="[Text]" custT="1"/>
      <dgm:spPr/>
      <dgm:t>
        <a:bodyPr/>
        <a:lstStyle/>
        <a:p>
          <a:endParaRPr lang="en-US" sz="2000" dirty="0"/>
        </a:p>
      </dgm:t>
    </dgm:pt>
    <dgm:pt modelId="{F9C074AF-BA77-492E-B2AB-CDC8CBD7E230}" type="parTrans" cxnId="{D56ACDD4-F1C3-47C6-87BE-56729EF0A4C5}">
      <dgm:prSet/>
      <dgm:spPr/>
      <dgm:t>
        <a:bodyPr/>
        <a:lstStyle/>
        <a:p>
          <a:endParaRPr lang="en-US"/>
        </a:p>
      </dgm:t>
    </dgm:pt>
    <dgm:pt modelId="{C60990EC-53AD-438C-914F-AB4B78ABD8A3}" type="sibTrans" cxnId="{D56ACDD4-F1C3-47C6-87BE-56729EF0A4C5}">
      <dgm:prSet/>
      <dgm:spPr/>
      <dgm:t>
        <a:bodyPr/>
        <a:lstStyle/>
        <a:p>
          <a:endParaRPr lang="en-US"/>
        </a:p>
      </dgm:t>
    </dgm:pt>
    <dgm:pt modelId="{438F60EE-A06D-4EE5-A650-D1A77B1D89E2}">
      <dgm:prSet custT="1"/>
      <dgm:spPr/>
      <dgm:t>
        <a:bodyPr/>
        <a:lstStyle/>
        <a:p>
          <a:r>
            <a:rPr lang="en-US" sz="2000" dirty="0" smtClean="0"/>
            <a:t>…</a:t>
          </a:r>
          <a:endParaRPr lang="en-US" sz="2000" dirty="0"/>
        </a:p>
      </dgm:t>
    </dgm:pt>
    <dgm:pt modelId="{503A0B4B-DE5A-44EA-A946-8CD066BF6239}" type="parTrans" cxnId="{28D6DC7E-150A-4A28-B792-859E2F2FF302}">
      <dgm:prSet/>
      <dgm:spPr/>
      <dgm:t>
        <a:bodyPr/>
        <a:lstStyle/>
        <a:p>
          <a:endParaRPr lang="en-US"/>
        </a:p>
      </dgm:t>
    </dgm:pt>
    <dgm:pt modelId="{51ADA017-EA9A-45B3-BC06-E4FE812F56AD}" type="sibTrans" cxnId="{28D6DC7E-150A-4A28-B792-859E2F2FF302}">
      <dgm:prSet/>
      <dgm:spPr/>
      <dgm:t>
        <a:bodyPr/>
        <a:lstStyle/>
        <a:p>
          <a:endParaRPr lang="en-US"/>
        </a:p>
      </dgm:t>
    </dgm:pt>
    <dgm:pt modelId="{26621747-C300-4B08-8CC4-DAAB34E25F51}">
      <dgm:prSet custT="1"/>
      <dgm:spPr/>
      <dgm:t>
        <a:bodyPr/>
        <a:lstStyle/>
        <a:p>
          <a:r>
            <a:rPr lang="en-US" sz="2000" dirty="0" smtClean="0"/>
            <a:t>…</a:t>
          </a:r>
          <a:endParaRPr lang="en-US" sz="2000" dirty="0"/>
        </a:p>
      </dgm:t>
    </dgm:pt>
    <dgm:pt modelId="{2C5C82E5-DB93-4203-979F-832BA423322A}" type="parTrans" cxnId="{BFBE47E3-475E-4A5A-B3CD-4457DD27F1A3}">
      <dgm:prSet/>
      <dgm:spPr/>
      <dgm:t>
        <a:bodyPr/>
        <a:lstStyle/>
        <a:p>
          <a:endParaRPr lang="en-US"/>
        </a:p>
      </dgm:t>
    </dgm:pt>
    <dgm:pt modelId="{A1647BBE-2119-4A84-8B59-D55FC91D2F44}" type="sibTrans" cxnId="{BFBE47E3-475E-4A5A-B3CD-4457DD27F1A3}">
      <dgm:prSet/>
      <dgm:spPr/>
      <dgm:t>
        <a:bodyPr/>
        <a:lstStyle/>
        <a:p>
          <a:endParaRPr lang="en-US"/>
        </a:p>
      </dgm:t>
    </dgm:pt>
    <dgm:pt modelId="{0551806D-8CC4-4403-B7B9-81773389450A}">
      <dgm:prSet phldrT="[Text]" custT="1"/>
      <dgm:spPr/>
      <dgm:t>
        <a:bodyPr/>
        <a:lstStyle/>
        <a:p>
          <a:r>
            <a:rPr lang="en-US" sz="2000" dirty="0" smtClean="0"/>
            <a:t>Reports </a:t>
          </a:r>
          <a:endParaRPr lang="en-US" sz="2000" dirty="0"/>
        </a:p>
      </dgm:t>
    </dgm:pt>
    <dgm:pt modelId="{129E36C9-AE97-46BF-B32A-8D010820D473}" type="parTrans" cxnId="{A19D7AB1-D0EE-40F7-A972-E6A9B22680AE}">
      <dgm:prSet/>
      <dgm:spPr/>
      <dgm:t>
        <a:bodyPr/>
        <a:lstStyle/>
        <a:p>
          <a:endParaRPr lang="en-US"/>
        </a:p>
      </dgm:t>
    </dgm:pt>
    <dgm:pt modelId="{9BE996B2-4AC7-4CD9-B17E-F0C842D66586}" type="sibTrans" cxnId="{A19D7AB1-D0EE-40F7-A972-E6A9B22680AE}">
      <dgm:prSet/>
      <dgm:spPr/>
      <dgm:t>
        <a:bodyPr/>
        <a:lstStyle/>
        <a:p>
          <a:endParaRPr lang="en-US"/>
        </a:p>
      </dgm:t>
    </dgm:pt>
    <dgm:pt modelId="{6916956D-9546-43AF-BBF8-90A19B94E83B}">
      <dgm:prSet phldrT="[Text]" custT="1"/>
      <dgm:spPr/>
      <dgm:t>
        <a:bodyPr/>
        <a:lstStyle/>
        <a:p>
          <a:r>
            <a:rPr lang="en-US" sz="2000" dirty="0" smtClean="0"/>
            <a:t>…</a:t>
          </a:r>
          <a:endParaRPr lang="en-US" sz="2000" dirty="0"/>
        </a:p>
      </dgm:t>
    </dgm:pt>
    <dgm:pt modelId="{B5BB06FE-E766-45CD-80E5-B90FF4EC20B8}" type="parTrans" cxnId="{307BA756-4349-45FB-9933-14BB1240EF87}">
      <dgm:prSet/>
      <dgm:spPr/>
      <dgm:t>
        <a:bodyPr/>
        <a:lstStyle/>
        <a:p>
          <a:endParaRPr lang="en-US"/>
        </a:p>
      </dgm:t>
    </dgm:pt>
    <dgm:pt modelId="{9F601846-9A0F-45EB-8D7C-DAB7CB17F66E}" type="sibTrans" cxnId="{307BA756-4349-45FB-9933-14BB1240EF87}">
      <dgm:prSet/>
      <dgm:spPr/>
      <dgm:t>
        <a:bodyPr/>
        <a:lstStyle/>
        <a:p>
          <a:endParaRPr lang="en-US"/>
        </a:p>
      </dgm:t>
    </dgm:pt>
    <dgm:pt modelId="{8CAE1310-1A02-46B4-B8F6-C12FE2A1FA08}">
      <dgm:prSet phldrT="[Text]" custT="1"/>
      <dgm:spPr/>
      <dgm:t>
        <a:bodyPr/>
        <a:lstStyle/>
        <a:p>
          <a:r>
            <a:rPr lang="en-US" sz="2000" dirty="0" smtClean="0"/>
            <a:t>Behavioral research support </a:t>
          </a:r>
          <a:endParaRPr lang="en-US" sz="2000" dirty="0"/>
        </a:p>
      </dgm:t>
    </dgm:pt>
    <dgm:pt modelId="{C41F64B8-6283-47DC-B8D8-92756B101EF8}" type="parTrans" cxnId="{70717823-EBA5-4FED-8C43-72387ED61C2F}">
      <dgm:prSet/>
      <dgm:spPr/>
      <dgm:t>
        <a:bodyPr/>
        <a:lstStyle/>
        <a:p>
          <a:endParaRPr lang="en-US"/>
        </a:p>
      </dgm:t>
    </dgm:pt>
    <dgm:pt modelId="{6F2DE63A-1983-41C3-8F3B-CBB81F34E900}" type="sibTrans" cxnId="{70717823-EBA5-4FED-8C43-72387ED61C2F}">
      <dgm:prSet/>
      <dgm:spPr/>
      <dgm:t>
        <a:bodyPr/>
        <a:lstStyle/>
        <a:p>
          <a:endParaRPr lang="en-US"/>
        </a:p>
      </dgm:t>
    </dgm:pt>
    <dgm:pt modelId="{04788F68-08D8-41ED-89EF-6A61DB7E7F6A}">
      <dgm:prSet phldrT="[Text]" custT="1"/>
      <dgm:spPr/>
      <dgm:t>
        <a:bodyPr/>
        <a:lstStyle/>
        <a:p>
          <a:r>
            <a:rPr lang="en-US" sz="2000" dirty="0" smtClean="0"/>
            <a:t>…</a:t>
          </a:r>
          <a:endParaRPr lang="en-US" sz="2000" dirty="0"/>
        </a:p>
      </dgm:t>
    </dgm:pt>
    <dgm:pt modelId="{D13DFD5B-69DA-451B-989D-54D0D6EC189F}" type="parTrans" cxnId="{736DC8E4-1DE6-4482-8DF4-CEAB3FC6336E}">
      <dgm:prSet/>
      <dgm:spPr/>
      <dgm:t>
        <a:bodyPr/>
        <a:lstStyle/>
        <a:p>
          <a:endParaRPr lang="en-US"/>
        </a:p>
      </dgm:t>
    </dgm:pt>
    <dgm:pt modelId="{24A825C6-609A-487A-BC83-5D3100E5B9A8}" type="sibTrans" cxnId="{736DC8E4-1DE6-4482-8DF4-CEAB3FC6336E}">
      <dgm:prSet/>
      <dgm:spPr/>
      <dgm:t>
        <a:bodyPr/>
        <a:lstStyle/>
        <a:p>
          <a:endParaRPr lang="en-US"/>
        </a:p>
      </dgm:t>
    </dgm:pt>
    <dgm:pt modelId="{CB0FBCB4-FA71-4135-AFBC-FD4649FA4243}">
      <dgm:prSet phldrT="[Text]" custT="1"/>
      <dgm:spPr/>
      <dgm:t>
        <a:bodyPr/>
        <a:lstStyle/>
        <a:p>
          <a:r>
            <a:rPr lang="en-US" sz="2000" dirty="0" smtClean="0"/>
            <a:t>Call center</a:t>
          </a:r>
          <a:endParaRPr lang="en-US" sz="2000" dirty="0"/>
        </a:p>
      </dgm:t>
    </dgm:pt>
    <dgm:pt modelId="{CB62BF6C-9E09-413C-9265-9A7523A49A18}" type="parTrans" cxnId="{6AE74B1E-1F70-4EFA-9DCD-19829B42997E}">
      <dgm:prSet/>
      <dgm:spPr/>
      <dgm:t>
        <a:bodyPr/>
        <a:lstStyle/>
        <a:p>
          <a:endParaRPr lang="en-US"/>
        </a:p>
      </dgm:t>
    </dgm:pt>
    <dgm:pt modelId="{CE135A31-B80E-4128-AA51-225F43E284DE}" type="sibTrans" cxnId="{6AE74B1E-1F70-4EFA-9DCD-19829B42997E}">
      <dgm:prSet/>
      <dgm:spPr/>
      <dgm:t>
        <a:bodyPr/>
        <a:lstStyle/>
        <a:p>
          <a:endParaRPr lang="en-US"/>
        </a:p>
      </dgm:t>
    </dgm:pt>
    <dgm:pt modelId="{72F562F7-DBFB-4141-869D-AD299D7C468E}">
      <dgm:prSet phldrT="[Text]" custT="1"/>
      <dgm:spPr/>
      <dgm:t>
        <a:bodyPr/>
        <a:lstStyle/>
        <a:p>
          <a:r>
            <a:rPr lang="en-US" sz="2000" dirty="0" smtClean="0"/>
            <a:t>Complaints</a:t>
          </a:r>
          <a:endParaRPr lang="en-US" sz="2000" dirty="0"/>
        </a:p>
      </dgm:t>
    </dgm:pt>
    <dgm:pt modelId="{3F81CBCA-7CA8-4E4C-8751-7C22A9DE6E0D}" type="parTrans" cxnId="{00803559-6B4D-4951-8979-6AD5A97F7739}">
      <dgm:prSet/>
      <dgm:spPr/>
      <dgm:t>
        <a:bodyPr/>
        <a:lstStyle/>
        <a:p>
          <a:endParaRPr lang="en-US"/>
        </a:p>
      </dgm:t>
    </dgm:pt>
    <dgm:pt modelId="{5EEEBA62-C046-4482-AE75-AF34BF4A9D20}" type="sibTrans" cxnId="{00803559-6B4D-4951-8979-6AD5A97F7739}">
      <dgm:prSet/>
      <dgm:spPr/>
      <dgm:t>
        <a:bodyPr/>
        <a:lstStyle/>
        <a:p>
          <a:endParaRPr lang="en-US"/>
        </a:p>
      </dgm:t>
    </dgm:pt>
    <dgm:pt modelId="{28327591-FCFD-4266-9C7B-36DF5EF61E61}">
      <dgm:prSet phldrT="[Text]" custT="1"/>
      <dgm:spPr/>
      <dgm:t>
        <a:bodyPr/>
        <a:lstStyle/>
        <a:p>
          <a:r>
            <a:rPr lang="en-US" sz="2000" dirty="0" smtClean="0"/>
            <a:t>Market </a:t>
          </a:r>
          <a:r>
            <a:rPr lang="en-US" sz="2000" dirty="0" err="1" smtClean="0"/>
            <a:t>Surveilance</a:t>
          </a:r>
          <a:endParaRPr lang="en-US" sz="2000" dirty="0"/>
        </a:p>
      </dgm:t>
    </dgm:pt>
    <dgm:pt modelId="{404A55C0-F779-47D5-A45E-41FCF8AC4079}" type="parTrans" cxnId="{6DCDB571-42B0-4E42-A5E9-3FA7E09AB4E1}">
      <dgm:prSet/>
      <dgm:spPr/>
      <dgm:t>
        <a:bodyPr/>
        <a:lstStyle/>
        <a:p>
          <a:endParaRPr lang="en-US"/>
        </a:p>
      </dgm:t>
    </dgm:pt>
    <dgm:pt modelId="{9DE807DB-F2BB-42A4-8315-664913FB2EC2}" type="sibTrans" cxnId="{6DCDB571-42B0-4E42-A5E9-3FA7E09AB4E1}">
      <dgm:prSet/>
      <dgm:spPr/>
      <dgm:t>
        <a:bodyPr/>
        <a:lstStyle/>
        <a:p>
          <a:endParaRPr lang="en-US"/>
        </a:p>
      </dgm:t>
    </dgm:pt>
    <dgm:pt modelId="{D1B06C50-8D1B-461A-B9AE-56915547AEA7}" type="pres">
      <dgm:prSet presAssocID="{3D8399E2-6924-4025-91D5-024BD64C5886}" presName="Name0" presStyleCnt="0">
        <dgm:presLayoutVars>
          <dgm:dir/>
          <dgm:animLvl val="lvl"/>
          <dgm:resizeHandles val="exact"/>
        </dgm:presLayoutVars>
      </dgm:prSet>
      <dgm:spPr/>
      <dgm:t>
        <a:bodyPr/>
        <a:lstStyle/>
        <a:p>
          <a:endParaRPr lang="en-US"/>
        </a:p>
      </dgm:t>
    </dgm:pt>
    <dgm:pt modelId="{418517C8-EE1C-4695-AF6F-7CBB6702C1D4}" type="pres">
      <dgm:prSet presAssocID="{B6D13734-FC65-4738-8C0C-8CDE948BBBF4}" presName="composite" presStyleCnt="0"/>
      <dgm:spPr/>
      <dgm:t>
        <a:bodyPr/>
        <a:lstStyle/>
        <a:p>
          <a:endParaRPr lang="en-US"/>
        </a:p>
      </dgm:t>
    </dgm:pt>
    <dgm:pt modelId="{CAAA5BB8-C3B8-4657-89D2-A4E689309D95}" type="pres">
      <dgm:prSet presAssocID="{B6D13734-FC65-4738-8C0C-8CDE948BBBF4}" presName="parTx" presStyleLbl="alignNode1" presStyleIdx="0" presStyleCnt="5" custScaleY="112955">
        <dgm:presLayoutVars>
          <dgm:chMax val="0"/>
          <dgm:chPref val="0"/>
          <dgm:bulletEnabled val="1"/>
        </dgm:presLayoutVars>
      </dgm:prSet>
      <dgm:spPr/>
      <dgm:t>
        <a:bodyPr/>
        <a:lstStyle/>
        <a:p>
          <a:endParaRPr lang="en-US"/>
        </a:p>
      </dgm:t>
    </dgm:pt>
    <dgm:pt modelId="{C035E761-3BCA-40FE-AC86-77F1D55239F7}" type="pres">
      <dgm:prSet presAssocID="{B6D13734-FC65-4738-8C0C-8CDE948BBBF4}" presName="desTx" presStyleLbl="alignAccFollowNode1" presStyleIdx="0" presStyleCnt="5">
        <dgm:presLayoutVars>
          <dgm:bulletEnabled val="1"/>
        </dgm:presLayoutVars>
      </dgm:prSet>
      <dgm:spPr/>
      <dgm:t>
        <a:bodyPr/>
        <a:lstStyle/>
        <a:p>
          <a:endParaRPr lang="en-US"/>
        </a:p>
      </dgm:t>
    </dgm:pt>
    <dgm:pt modelId="{1209DCD9-EEA4-4EB9-9646-61267EC26E11}" type="pres">
      <dgm:prSet presAssocID="{94A80FBA-49D1-4809-BC05-0BAB2E849D69}" presName="space" presStyleCnt="0"/>
      <dgm:spPr/>
      <dgm:t>
        <a:bodyPr/>
        <a:lstStyle/>
        <a:p>
          <a:endParaRPr lang="en-US"/>
        </a:p>
      </dgm:t>
    </dgm:pt>
    <dgm:pt modelId="{FFD645E4-E521-4AAA-AEA6-D360D3FEB8D2}" type="pres">
      <dgm:prSet presAssocID="{B9B0A319-ABB3-497B-AF80-C3D8A2AB93B1}" presName="composite" presStyleCnt="0"/>
      <dgm:spPr/>
      <dgm:t>
        <a:bodyPr/>
        <a:lstStyle/>
        <a:p>
          <a:endParaRPr lang="en-US"/>
        </a:p>
      </dgm:t>
    </dgm:pt>
    <dgm:pt modelId="{5CFA67EC-5CCD-412E-8BD2-B31C21DCBEC5}" type="pres">
      <dgm:prSet presAssocID="{B9B0A319-ABB3-497B-AF80-C3D8A2AB93B1}" presName="parTx" presStyleLbl="alignNode1" presStyleIdx="1" presStyleCnt="5" custScaleY="112955">
        <dgm:presLayoutVars>
          <dgm:chMax val="0"/>
          <dgm:chPref val="0"/>
          <dgm:bulletEnabled val="1"/>
        </dgm:presLayoutVars>
      </dgm:prSet>
      <dgm:spPr/>
      <dgm:t>
        <a:bodyPr/>
        <a:lstStyle/>
        <a:p>
          <a:endParaRPr lang="en-US"/>
        </a:p>
      </dgm:t>
    </dgm:pt>
    <dgm:pt modelId="{BCA11A88-1A44-4623-BE48-613E1DF1B43D}" type="pres">
      <dgm:prSet presAssocID="{B9B0A319-ABB3-497B-AF80-C3D8A2AB93B1}" presName="desTx" presStyleLbl="alignAccFollowNode1" presStyleIdx="1" presStyleCnt="5">
        <dgm:presLayoutVars>
          <dgm:bulletEnabled val="1"/>
        </dgm:presLayoutVars>
      </dgm:prSet>
      <dgm:spPr/>
      <dgm:t>
        <a:bodyPr/>
        <a:lstStyle/>
        <a:p>
          <a:endParaRPr lang="en-US"/>
        </a:p>
      </dgm:t>
    </dgm:pt>
    <dgm:pt modelId="{DF2DAA7F-F53D-4E77-ADB3-7D57EA3DB9F5}" type="pres">
      <dgm:prSet presAssocID="{C0192404-31A7-4AE4-8414-4F632EBF096A}" presName="space" presStyleCnt="0"/>
      <dgm:spPr/>
      <dgm:t>
        <a:bodyPr/>
        <a:lstStyle/>
        <a:p>
          <a:endParaRPr lang="en-US"/>
        </a:p>
      </dgm:t>
    </dgm:pt>
    <dgm:pt modelId="{36481D05-5C93-4ABF-AD65-36CAF4B7205A}" type="pres">
      <dgm:prSet presAssocID="{392C1F03-9A31-472E-9277-93D7B1629200}" presName="composite" presStyleCnt="0"/>
      <dgm:spPr/>
      <dgm:t>
        <a:bodyPr/>
        <a:lstStyle/>
        <a:p>
          <a:endParaRPr lang="en-US"/>
        </a:p>
      </dgm:t>
    </dgm:pt>
    <dgm:pt modelId="{B8EFC17F-F2AB-4074-8370-F34B8AA31EF3}" type="pres">
      <dgm:prSet presAssocID="{392C1F03-9A31-472E-9277-93D7B1629200}" presName="parTx" presStyleLbl="alignNode1" presStyleIdx="2" presStyleCnt="5" custScaleY="112955">
        <dgm:presLayoutVars>
          <dgm:chMax val="0"/>
          <dgm:chPref val="0"/>
          <dgm:bulletEnabled val="1"/>
        </dgm:presLayoutVars>
      </dgm:prSet>
      <dgm:spPr/>
      <dgm:t>
        <a:bodyPr/>
        <a:lstStyle/>
        <a:p>
          <a:endParaRPr lang="en-US"/>
        </a:p>
      </dgm:t>
    </dgm:pt>
    <dgm:pt modelId="{7455DC1A-C610-4B20-A2AF-A4A3480F706C}" type="pres">
      <dgm:prSet presAssocID="{392C1F03-9A31-472E-9277-93D7B1629200}" presName="desTx" presStyleLbl="alignAccFollowNode1" presStyleIdx="2" presStyleCnt="5">
        <dgm:presLayoutVars>
          <dgm:bulletEnabled val="1"/>
        </dgm:presLayoutVars>
      </dgm:prSet>
      <dgm:spPr/>
      <dgm:t>
        <a:bodyPr/>
        <a:lstStyle/>
        <a:p>
          <a:endParaRPr lang="en-US"/>
        </a:p>
      </dgm:t>
    </dgm:pt>
    <dgm:pt modelId="{B58EBD41-48B1-4C90-8290-06E8782F849B}" type="pres">
      <dgm:prSet presAssocID="{4D6EDB6C-7A97-475D-8687-745EB1FDF674}" presName="space" presStyleCnt="0"/>
      <dgm:spPr/>
      <dgm:t>
        <a:bodyPr/>
        <a:lstStyle/>
        <a:p>
          <a:endParaRPr lang="en-US"/>
        </a:p>
      </dgm:t>
    </dgm:pt>
    <dgm:pt modelId="{BA578ECC-EC3B-4D2C-A963-6C98DC9F4D1D}" type="pres">
      <dgm:prSet presAssocID="{F80FD28D-1588-4442-9182-38296287F9E2}" presName="composite" presStyleCnt="0"/>
      <dgm:spPr/>
      <dgm:t>
        <a:bodyPr/>
        <a:lstStyle/>
        <a:p>
          <a:endParaRPr lang="en-US"/>
        </a:p>
      </dgm:t>
    </dgm:pt>
    <dgm:pt modelId="{F2F13D68-DDB9-4B5E-B1FB-BCC36D1A7EB0}" type="pres">
      <dgm:prSet presAssocID="{F80FD28D-1588-4442-9182-38296287F9E2}" presName="parTx" presStyleLbl="alignNode1" presStyleIdx="3" presStyleCnt="5" custScaleY="112955">
        <dgm:presLayoutVars>
          <dgm:chMax val="0"/>
          <dgm:chPref val="0"/>
          <dgm:bulletEnabled val="1"/>
        </dgm:presLayoutVars>
      </dgm:prSet>
      <dgm:spPr/>
      <dgm:t>
        <a:bodyPr/>
        <a:lstStyle/>
        <a:p>
          <a:endParaRPr lang="en-US"/>
        </a:p>
      </dgm:t>
    </dgm:pt>
    <dgm:pt modelId="{05DF3D7F-C222-487B-B3DF-F1E30838311B}" type="pres">
      <dgm:prSet presAssocID="{F80FD28D-1588-4442-9182-38296287F9E2}" presName="desTx" presStyleLbl="alignAccFollowNode1" presStyleIdx="3" presStyleCnt="5">
        <dgm:presLayoutVars>
          <dgm:bulletEnabled val="1"/>
        </dgm:presLayoutVars>
      </dgm:prSet>
      <dgm:spPr/>
      <dgm:t>
        <a:bodyPr/>
        <a:lstStyle/>
        <a:p>
          <a:endParaRPr lang="en-US"/>
        </a:p>
      </dgm:t>
    </dgm:pt>
    <dgm:pt modelId="{3A69DAF9-0BFF-41BE-9F8B-6F9F6A9F4484}" type="pres">
      <dgm:prSet presAssocID="{91D09D7C-1048-49CC-AA89-4B5E4EB56B53}" presName="space" presStyleCnt="0"/>
      <dgm:spPr/>
      <dgm:t>
        <a:bodyPr/>
        <a:lstStyle/>
        <a:p>
          <a:endParaRPr lang="en-US"/>
        </a:p>
      </dgm:t>
    </dgm:pt>
    <dgm:pt modelId="{338C2A4D-12FF-4BA0-A5C7-739FE083EEA1}" type="pres">
      <dgm:prSet presAssocID="{EC1D065D-281E-4AF8-9ED3-C316F6451652}" presName="composite" presStyleCnt="0"/>
      <dgm:spPr/>
      <dgm:t>
        <a:bodyPr/>
        <a:lstStyle/>
        <a:p>
          <a:endParaRPr lang="en-US"/>
        </a:p>
      </dgm:t>
    </dgm:pt>
    <dgm:pt modelId="{AA201CAA-7720-4BF3-A7F2-8D02C85D0FC8}" type="pres">
      <dgm:prSet presAssocID="{EC1D065D-281E-4AF8-9ED3-C316F6451652}" presName="parTx" presStyleLbl="alignNode1" presStyleIdx="4" presStyleCnt="5" custScaleY="124034">
        <dgm:presLayoutVars>
          <dgm:chMax val="0"/>
          <dgm:chPref val="0"/>
          <dgm:bulletEnabled val="1"/>
        </dgm:presLayoutVars>
      </dgm:prSet>
      <dgm:spPr/>
      <dgm:t>
        <a:bodyPr/>
        <a:lstStyle/>
        <a:p>
          <a:endParaRPr lang="en-US"/>
        </a:p>
      </dgm:t>
    </dgm:pt>
    <dgm:pt modelId="{9031B952-19B9-472C-89BF-909ED1ECC929}" type="pres">
      <dgm:prSet presAssocID="{EC1D065D-281E-4AF8-9ED3-C316F6451652}" presName="desTx" presStyleLbl="alignAccFollowNode1" presStyleIdx="4" presStyleCnt="5">
        <dgm:presLayoutVars>
          <dgm:bulletEnabled val="1"/>
        </dgm:presLayoutVars>
      </dgm:prSet>
      <dgm:spPr/>
      <dgm:t>
        <a:bodyPr/>
        <a:lstStyle/>
        <a:p>
          <a:endParaRPr lang="en-US"/>
        </a:p>
      </dgm:t>
    </dgm:pt>
  </dgm:ptLst>
  <dgm:cxnLst>
    <dgm:cxn modelId="{2FB01777-9200-4613-A466-F7B9A8B922C2}" srcId="{EC1D065D-281E-4AF8-9ED3-C316F6451652}" destId="{A65B1CC1-5AB7-489B-9239-C1714684FB70}" srcOrd="0" destOrd="0" parTransId="{2B8F8879-E349-4E03-A79F-122516DB7DC6}" sibTransId="{498D33A2-8E9E-43A9-8F8F-806FF726D577}"/>
    <dgm:cxn modelId="{E93F63B7-FF0B-48A2-8378-9C56C3951B1D}" type="presOf" srcId="{B9B0A319-ABB3-497B-AF80-C3D8A2AB93B1}" destId="{5CFA67EC-5CCD-412E-8BD2-B31C21DCBEC5}" srcOrd="0" destOrd="0" presId="urn:microsoft.com/office/officeart/2005/8/layout/hList1"/>
    <dgm:cxn modelId="{FE11EECA-CA9A-4145-A0FB-1A064CD41348}" type="presOf" srcId="{28D8D944-CE49-4A07-9296-A07C2DFC3636}" destId="{7455DC1A-C610-4B20-A2AF-A4A3480F706C}" srcOrd="0" destOrd="3" presId="urn:microsoft.com/office/officeart/2005/8/layout/hList1"/>
    <dgm:cxn modelId="{C805F9AC-D81E-4D7C-B93E-B3F3AD79B968}" type="presOf" srcId="{033A70B2-483A-4B69-A551-A027B21DC6D4}" destId="{05DF3D7F-C222-487B-B3DF-F1E30838311B}" srcOrd="0" destOrd="0" presId="urn:microsoft.com/office/officeart/2005/8/layout/hList1"/>
    <dgm:cxn modelId="{0A9B9BBA-10F1-47BF-99BB-1AB8B2668710}" srcId="{392C1F03-9A31-472E-9277-93D7B1629200}" destId="{E1E3D85B-F7DF-47FA-87D1-1AB25626E072}" srcOrd="1" destOrd="0" parTransId="{70A363D0-BEAA-4CC2-AA91-42CA493F877B}" sibTransId="{19BDF29E-0DA0-4F36-93AD-8B61C6CCEB01}"/>
    <dgm:cxn modelId="{44A6B87E-B95F-4354-BD2E-A2FC71866DA1}" srcId="{EC1D065D-281E-4AF8-9ED3-C316F6451652}" destId="{03092AC4-C939-4F30-A149-52DF99B1DE97}" srcOrd="2" destOrd="0" parTransId="{083F76E2-AD7D-4F8B-B6BC-AD687570F2FD}" sibTransId="{6C8CE3DC-7912-47EA-850A-8627B092F1FF}"/>
    <dgm:cxn modelId="{A19D7AB1-D0EE-40F7-A972-E6A9B22680AE}" srcId="{392C1F03-9A31-472E-9277-93D7B1629200}" destId="{0551806D-8CC4-4403-B7B9-81773389450A}" srcOrd="5" destOrd="0" parTransId="{129E36C9-AE97-46BF-B32A-8D010820D473}" sibTransId="{9BE996B2-4AC7-4CD9-B17E-F0C842D66586}"/>
    <dgm:cxn modelId="{57CE105E-E5ED-49B3-B06A-42E1EA748F83}" srcId="{3D8399E2-6924-4025-91D5-024BD64C5886}" destId="{F80FD28D-1588-4442-9182-38296287F9E2}" srcOrd="3" destOrd="0" parTransId="{EAA5520D-873F-4F9F-BBAC-1F3F50FD33A5}" sibTransId="{91D09D7C-1048-49CC-AA89-4B5E4EB56B53}"/>
    <dgm:cxn modelId="{BCCE1314-50DE-4F4A-9E5E-C0D0B30AA624}" type="presOf" srcId="{1D4FC422-EC1D-4022-B172-A9E6F460D6EE}" destId="{05DF3D7F-C222-487B-B3DF-F1E30838311B}" srcOrd="0" destOrd="3" presId="urn:microsoft.com/office/officeart/2005/8/layout/hList1"/>
    <dgm:cxn modelId="{AA199F45-9283-4887-B5DA-B22E9A5A5C39}" type="presOf" srcId="{2D541A2E-793A-46B0-87A7-70A4A21F2C86}" destId="{BCA11A88-1A44-4623-BE48-613E1DF1B43D}" srcOrd="0" destOrd="5" presId="urn:microsoft.com/office/officeart/2005/8/layout/hList1"/>
    <dgm:cxn modelId="{20B344F4-F5A7-4EEE-AB1B-585138411774}" srcId="{B9B0A319-ABB3-497B-AF80-C3D8A2AB93B1}" destId="{D6935DDC-CB3D-46E4-B0BC-DEAD91180ABD}" srcOrd="1" destOrd="0" parTransId="{0D57DF99-9D83-42B2-AF6E-D103675B8427}" sibTransId="{E3053519-9B8F-497C-9FA2-D5312FDC873D}"/>
    <dgm:cxn modelId="{C453C98B-2E9B-4031-B1FA-81FBCB5962EB}" srcId="{3D8399E2-6924-4025-91D5-024BD64C5886}" destId="{B6D13734-FC65-4738-8C0C-8CDE948BBBF4}" srcOrd="0" destOrd="0" parTransId="{235E981C-9077-4A2C-8D39-1D1D4E682386}" sibTransId="{94A80FBA-49D1-4809-BC05-0BAB2E849D69}"/>
    <dgm:cxn modelId="{B03C4D94-8765-4F02-A816-4E5C3FF00400}" type="presOf" srcId="{3D8399E2-6924-4025-91D5-024BD64C5886}" destId="{D1B06C50-8D1B-461A-B9AE-56915547AEA7}" srcOrd="0" destOrd="0" presId="urn:microsoft.com/office/officeart/2005/8/layout/hList1"/>
    <dgm:cxn modelId="{A2C1EE8D-758E-45EB-A320-2E99C10F5FB0}" srcId="{B6D13734-FC65-4738-8C0C-8CDE948BBBF4}" destId="{A936C710-555C-4180-BBF9-8BD87C61EB41}" srcOrd="4" destOrd="0" parTransId="{7BEF5AA7-FD14-4EC4-BDB6-372D4EBC3B75}" sibTransId="{C144235A-344C-4801-9CED-FA760DDAD159}"/>
    <dgm:cxn modelId="{E7340AD8-C0C1-4D14-8365-82EC42F75704}" type="presOf" srcId="{04788F68-08D8-41ED-89EF-6A61DB7E7F6A}" destId="{BCA11A88-1A44-4623-BE48-613E1DF1B43D}" srcOrd="0" destOrd="7" presId="urn:microsoft.com/office/officeart/2005/8/layout/hList1"/>
    <dgm:cxn modelId="{42550696-1551-4CF2-8D5E-2B2516A49B90}" type="presOf" srcId="{D6935DDC-CB3D-46E4-B0BC-DEAD91180ABD}" destId="{BCA11A88-1A44-4623-BE48-613E1DF1B43D}" srcOrd="0" destOrd="1" presId="urn:microsoft.com/office/officeart/2005/8/layout/hList1"/>
    <dgm:cxn modelId="{339311E4-B8C8-41DD-A241-7E3EEDA6FBA7}" type="presOf" srcId="{A0CE65AC-95FA-4C02-9C35-4C8D28A8F2ED}" destId="{7455DC1A-C610-4B20-A2AF-A4A3480F706C}" srcOrd="0" destOrd="0" presId="urn:microsoft.com/office/officeart/2005/8/layout/hList1"/>
    <dgm:cxn modelId="{609C6EBC-B758-48FE-8AB8-F37D201BFC18}" srcId="{F80FD28D-1588-4442-9182-38296287F9E2}" destId="{F9BA646B-4C8D-4CB8-9EDD-159CAAECCF4A}" srcOrd="2" destOrd="0" parTransId="{3847B9D3-8F1D-429F-BD5C-1D0DAF1BB0AC}" sibTransId="{3CEFC649-26F0-4A24-9B09-A5EB97B5B21E}"/>
    <dgm:cxn modelId="{E254ED9A-5C0F-43CB-AB73-DD4CF745EF4F}" srcId="{3D8399E2-6924-4025-91D5-024BD64C5886}" destId="{392C1F03-9A31-472E-9277-93D7B1629200}" srcOrd="2" destOrd="0" parTransId="{CAA6C3F0-CB10-4258-A29C-A7E692BB4039}" sibTransId="{4D6EDB6C-7A97-475D-8687-745EB1FDF674}"/>
    <dgm:cxn modelId="{46F892AF-8D3A-42FE-85EB-17E1EE0ED59D}" srcId="{3D8399E2-6924-4025-91D5-024BD64C5886}" destId="{EC1D065D-281E-4AF8-9ED3-C316F6451652}" srcOrd="4" destOrd="0" parTransId="{1F8A73F1-3624-4D26-828C-F5383A9B0447}" sibTransId="{C24CFE01-7F6A-4444-B81D-0C645BEED98B}"/>
    <dgm:cxn modelId="{77DE6CDD-5ADD-4EF2-BFAD-534FB7535C89}" srcId="{F80FD28D-1588-4442-9182-38296287F9E2}" destId="{033A70B2-483A-4B69-A551-A027B21DC6D4}" srcOrd="0" destOrd="0" parTransId="{0B619A86-E4B8-49F8-BE0A-CEDB9BFF2552}" sibTransId="{E24F9041-52C9-457C-A2A0-DA3EEB460698}"/>
    <dgm:cxn modelId="{1C25882C-6949-4C59-8A55-04C5FCE70092}" type="presOf" srcId="{6A351162-7B3D-4CAE-96A0-7283FC1F0E4F}" destId="{C035E761-3BCA-40FE-AC86-77F1D55239F7}" srcOrd="0" destOrd="3" presId="urn:microsoft.com/office/officeart/2005/8/layout/hList1"/>
    <dgm:cxn modelId="{EACAF8A7-7B3C-41F6-98C6-06B422AA7E09}" srcId="{F80FD28D-1588-4442-9182-38296287F9E2}" destId="{4039C279-7E4C-4EA4-B356-E097C749B672}" srcOrd="4" destOrd="0" parTransId="{DD26096A-A44D-4284-A266-DAA4CD3802DF}" sibTransId="{0AF80E08-47B9-4D56-A825-EC9D5BAE5AE5}"/>
    <dgm:cxn modelId="{932C2137-91A6-4F14-8918-D50E3CA8BD0F}" type="presOf" srcId="{F80FD28D-1588-4442-9182-38296287F9E2}" destId="{F2F13D68-DDB9-4B5E-B1FB-BCC36D1A7EB0}" srcOrd="0" destOrd="0" presId="urn:microsoft.com/office/officeart/2005/8/layout/hList1"/>
    <dgm:cxn modelId="{A8F74360-B60E-44F1-9A4B-8EFB00918A1E}" srcId="{B6D13734-FC65-4738-8C0C-8CDE948BBBF4}" destId="{3A7C64B9-84FC-413E-BD14-D7F2BE1517D5}" srcOrd="0" destOrd="0" parTransId="{9449D73C-0C4E-4AA0-AE5A-CA1116B53C93}" sibTransId="{506D0371-D1B4-4565-950E-533B4C43ECC9}"/>
    <dgm:cxn modelId="{1FB026E4-011D-4FAD-9051-5A82FBA85507}" type="presOf" srcId="{EC1D065D-281E-4AF8-9ED3-C316F6451652}" destId="{AA201CAA-7720-4BF3-A7F2-8D02C85D0FC8}" srcOrd="0" destOrd="0" presId="urn:microsoft.com/office/officeart/2005/8/layout/hList1"/>
    <dgm:cxn modelId="{6B665D87-47B2-4977-B30D-4E6E172CFDB6}" srcId="{392C1F03-9A31-472E-9277-93D7B1629200}" destId="{A0CE65AC-95FA-4C02-9C35-4C8D28A8F2ED}" srcOrd="0" destOrd="0" parTransId="{BD5D8F5D-D2CC-4127-9EA3-B89026E6178D}" sibTransId="{B4E3A468-C948-49F9-B3C7-227D1E2467AA}"/>
    <dgm:cxn modelId="{8313A09A-C800-4056-974C-43F54434FEBF}" srcId="{B9B0A319-ABB3-497B-AF80-C3D8A2AB93B1}" destId="{FDCA2F2A-5C26-4FD1-AE36-FA896ADE14D7}" srcOrd="2" destOrd="0" parTransId="{73F64228-6135-41BF-BE99-D6EFC587EF90}" sibTransId="{F22DB8DD-111B-4133-A3AD-716217E6665E}"/>
    <dgm:cxn modelId="{319E4BD5-1938-4F0A-BFB3-E6981C690A7E}" type="presOf" srcId="{438F60EE-A06D-4EE5-A650-D1A77B1D89E2}" destId="{05DF3D7F-C222-487B-B3DF-F1E30838311B}" srcOrd="0" destOrd="5" presId="urn:microsoft.com/office/officeart/2005/8/layout/hList1"/>
    <dgm:cxn modelId="{8FFD46E7-EED0-406B-B7CC-7A304AF36C9E}" srcId="{B9B0A319-ABB3-497B-AF80-C3D8A2AB93B1}" destId="{2D541A2E-793A-46B0-87A7-70A4A21F2C86}" srcOrd="5" destOrd="0" parTransId="{E1B116BE-661D-4B18-BEBB-8685B7A8DADD}" sibTransId="{39197832-71B7-4A44-9840-7D575EC72FBE}"/>
    <dgm:cxn modelId="{70717823-EBA5-4FED-8C43-72387ED61C2F}" srcId="{B6D13734-FC65-4738-8C0C-8CDE948BBBF4}" destId="{8CAE1310-1A02-46B4-B8F6-C12FE2A1FA08}" srcOrd="2" destOrd="0" parTransId="{C41F64B8-6283-47DC-B8D8-92756B101EF8}" sibTransId="{6F2DE63A-1983-41C3-8F3B-CBB81F34E900}"/>
    <dgm:cxn modelId="{EAC177B4-6A46-41FA-B212-34F79C69EB5F}" type="presOf" srcId="{4039C279-7E4C-4EA4-B356-E097C749B672}" destId="{05DF3D7F-C222-487B-B3DF-F1E30838311B}" srcOrd="0" destOrd="4" presId="urn:microsoft.com/office/officeart/2005/8/layout/hList1"/>
    <dgm:cxn modelId="{F9AAD697-D223-422B-93EC-72AB0DBA2984}" srcId="{392C1F03-9A31-472E-9277-93D7B1629200}" destId="{28D8D944-CE49-4A07-9296-A07C2DFC3636}" srcOrd="3" destOrd="0" parTransId="{03D9C4B1-9BC1-4FFD-BB60-DB5F9530121F}" sibTransId="{D4ACFB83-276B-404D-8964-BFDEC806EEEF}"/>
    <dgm:cxn modelId="{75C638E4-54F7-468D-8C0E-B03F9A878DAF}" srcId="{392C1F03-9A31-472E-9277-93D7B1629200}" destId="{118A9857-B11D-4BCE-B028-887C106580CD}" srcOrd="4" destOrd="0" parTransId="{67346116-735D-41C6-ABB7-EC5D21835204}" sibTransId="{6A91DF5C-B25C-48C8-886D-F5EAE76F7405}"/>
    <dgm:cxn modelId="{62F0648A-D564-4B9C-8A3F-287C24BC60F2}" type="presOf" srcId="{A65B1CC1-5AB7-489B-9239-C1714684FB70}" destId="{9031B952-19B9-472C-89BF-909ED1ECC929}" srcOrd="0" destOrd="0" presId="urn:microsoft.com/office/officeart/2005/8/layout/hList1"/>
    <dgm:cxn modelId="{525CD59B-31E6-48CE-9C7E-6F9ADCD972F7}" srcId="{F80FD28D-1588-4442-9182-38296287F9E2}" destId="{1D4FC422-EC1D-4022-B172-A9E6F460D6EE}" srcOrd="3" destOrd="0" parTransId="{3E51AF2C-1687-4211-AB9A-694557AC2A8E}" sibTransId="{E8189822-E016-47D9-8C8A-8511471B5CBD}"/>
    <dgm:cxn modelId="{08137217-D5FC-4889-AE80-DF781FF972E3}" srcId="{F80FD28D-1588-4442-9182-38296287F9E2}" destId="{99FB6980-0460-4CC1-B672-AC04CED91AD7}" srcOrd="1" destOrd="0" parTransId="{BE218FAB-A01A-4457-9F9C-CFECAFEE2841}" sibTransId="{7635DEAB-8C71-415E-B8B2-C3F199C2AEFE}"/>
    <dgm:cxn modelId="{74662F52-C513-4757-AA4A-5F7450D3ACD3}" type="presOf" srcId="{3A7C64B9-84FC-413E-BD14-D7F2BE1517D5}" destId="{C035E761-3BCA-40FE-AC86-77F1D55239F7}" srcOrd="0" destOrd="0" presId="urn:microsoft.com/office/officeart/2005/8/layout/hList1"/>
    <dgm:cxn modelId="{1F227308-BD89-408C-B49E-22BECF8894A1}" type="presOf" srcId="{CB0FBCB4-FA71-4135-AFBC-FD4649FA4243}" destId="{7455DC1A-C610-4B20-A2AF-A4A3480F706C}" srcOrd="0" destOrd="2" presId="urn:microsoft.com/office/officeart/2005/8/layout/hList1"/>
    <dgm:cxn modelId="{8FAEEC9F-5ED0-4960-86DF-FE7FD2DDE46B}" type="presOf" srcId="{392C1F03-9A31-472E-9277-93D7B1629200}" destId="{B8EFC17F-F2AB-4074-8370-F34B8AA31EF3}" srcOrd="0" destOrd="0" presId="urn:microsoft.com/office/officeart/2005/8/layout/hList1"/>
    <dgm:cxn modelId="{BB79E9FA-87BD-463B-BDC0-A99FF9A91D36}" type="presOf" srcId="{A936C710-555C-4180-BBF9-8BD87C61EB41}" destId="{C035E761-3BCA-40FE-AC86-77F1D55239F7}" srcOrd="0" destOrd="4" presId="urn:microsoft.com/office/officeart/2005/8/layout/hList1"/>
    <dgm:cxn modelId="{6CFCAC78-39C3-4AFB-A965-CF44FBFC104C}" srcId="{EC1D065D-281E-4AF8-9ED3-C316F6451652}" destId="{1267C7D1-E7FD-46D4-9BB4-C45226E7C0B8}" srcOrd="1" destOrd="0" parTransId="{B5CF7AE9-7356-4884-9005-61726F534480}" sibTransId="{C4A06144-8256-4EE0-ADE8-374FDBA42A4C}"/>
    <dgm:cxn modelId="{DBB5FBD5-F549-4D0F-B94B-59FD13CA149F}" type="presOf" srcId="{D370FE5C-CD14-48D0-A0BD-C84D1AE2BFB5}" destId="{C035E761-3BCA-40FE-AC86-77F1D55239F7}" srcOrd="0" destOrd="1" presId="urn:microsoft.com/office/officeart/2005/8/layout/hList1"/>
    <dgm:cxn modelId="{3FD13F23-882D-4CE9-BC78-80CEAF1EF020}" type="presOf" srcId="{8CAE1310-1A02-46B4-B8F6-C12FE2A1FA08}" destId="{C035E761-3BCA-40FE-AC86-77F1D55239F7}" srcOrd="0" destOrd="2" presId="urn:microsoft.com/office/officeart/2005/8/layout/hList1"/>
    <dgm:cxn modelId="{9A6688F1-A50A-42E5-9930-70DB9A4B37C6}" type="presOf" srcId="{72F562F7-DBFB-4141-869D-AD299D7C468E}" destId="{BCA11A88-1A44-4623-BE48-613E1DF1B43D}" srcOrd="0" destOrd="4" presId="urn:microsoft.com/office/officeart/2005/8/layout/hList1"/>
    <dgm:cxn modelId="{687A1731-9955-4346-A3F3-374B235349EB}" type="presOf" srcId="{1267C7D1-E7FD-46D4-9BB4-C45226E7C0B8}" destId="{9031B952-19B9-472C-89BF-909ED1ECC929}" srcOrd="0" destOrd="1" presId="urn:microsoft.com/office/officeart/2005/8/layout/hList1"/>
    <dgm:cxn modelId="{D56ACDD4-F1C3-47C6-87BE-56729EF0A4C5}" srcId="{B6D13734-FC65-4738-8C0C-8CDE948BBBF4}" destId="{6A351162-7B3D-4CAE-96A0-7283FC1F0E4F}" srcOrd="3" destOrd="0" parTransId="{F9C074AF-BA77-492E-B2AB-CDC8CBD7E230}" sibTransId="{C60990EC-53AD-438C-914F-AB4B78ABD8A3}"/>
    <dgm:cxn modelId="{6DCDB571-42B0-4E42-A5E9-3FA7E09AB4E1}" srcId="{B9B0A319-ABB3-497B-AF80-C3D8A2AB93B1}" destId="{28327591-FCFD-4266-9C7B-36DF5EF61E61}" srcOrd="0" destOrd="0" parTransId="{404A55C0-F779-47D5-A45E-41FCF8AC4079}" sibTransId="{9DE807DB-F2BB-42A4-8315-664913FB2EC2}"/>
    <dgm:cxn modelId="{6AE74B1E-1F70-4EFA-9DCD-19829B42997E}" srcId="{392C1F03-9A31-472E-9277-93D7B1629200}" destId="{CB0FBCB4-FA71-4135-AFBC-FD4649FA4243}" srcOrd="2" destOrd="0" parTransId="{CB62BF6C-9E09-413C-9265-9A7523A49A18}" sibTransId="{CE135A31-B80E-4128-AA51-225F43E284DE}"/>
    <dgm:cxn modelId="{7DDDE271-24A4-4819-B4C5-4D5D7BC1CB3D}" type="presOf" srcId="{28327591-FCFD-4266-9C7B-36DF5EF61E61}" destId="{BCA11A88-1A44-4623-BE48-613E1DF1B43D}" srcOrd="0" destOrd="0" presId="urn:microsoft.com/office/officeart/2005/8/layout/hList1"/>
    <dgm:cxn modelId="{13A1E117-D349-47DD-9B4D-1154D6286C9B}" srcId="{B9B0A319-ABB3-497B-AF80-C3D8A2AB93B1}" destId="{AAF6C152-73A0-4A0D-9920-514990DC9D98}" srcOrd="3" destOrd="0" parTransId="{ECC58704-1698-4BC4-B414-F75A8E74C942}" sibTransId="{607B68B3-6DBD-401F-BDED-6A677D5C8C4C}"/>
    <dgm:cxn modelId="{AA305646-5A44-464E-9D9B-6E652E2F9F85}" type="presOf" srcId="{0551806D-8CC4-4403-B7B9-81773389450A}" destId="{7455DC1A-C610-4B20-A2AF-A4A3480F706C}" srcOrd="0" destOrd="5" presId="urn:microsoft.com/office/officeart/2005/8/layout/hList1"/>
    <dgm:cxn modelId="{C80DF3B7-827D-405E-A551-B4F5B184FA9D}" type="presOf" srcId="{F9BA646B-4C8D-4CB8-9EDD-159CAAECCF4A}" destId="{05DF3D7F-C222-487B-B3DF-F1E30838311B}" srcOrd="0" destOrd="2" presId="urn:microsoft.com/office/officeart/2005/8/layout/hList1"/>
    <dgm:cxn modelId="{49498CEF-9FAF-49B1-B868-3070F1D6D542}" srcId="{B6D13734-FC65-4738-8C0C-8CDE948BBBF4}" destId="{D370FE5C-CD14-48D0-A0BD-C84D1AE2BFB5}" srcOrd="1" destOrd="0" parTransId="{BDCD80E9-7B36-4AF1-91F2-850A0B33421E}" sibTransId="{7F8B6865-DEB9-4B68-8994-EA2F2345063F}"/>
    <dgm:cxn modelId="{AC2DC9EC-4166-4C8B-A72E-67A4C9E4C6CC}" type="presOf" srcId="{99FB6980-0460-4CC1-B672-AC04CED91AD7}" destId="{05DF3D7F-C222-487B-B3DF-F1E30838311B}" srcOrd="0" destOrd="1" presId="urn:microsoft.com/office/officeart/2005/8/layout/hList1"/>
    <dgm:cxn modelId="{52189EFD-D018-4295-8205-0BB2676F2FC9}" type="presOf" srcId="{FDCA2F2A-5C26-4FD1-AE36-FA896ADE14D7}" destId="{BCA11A88-1A44-4623-BE48-613E1DF1B43D}" srcOrd="0" destOrd="2" presId="urn:microsoft.com/office/officeart/2005/8/layout/hList1"/>
    <dgm:cxn modelId="{791EB595-7F6B-4F03-916E-9A9E19F4BF2F}" type="presOf" srcId="{AAF6C152-73A0-4A0D-9920-514990DC9D98}" destId="{BCA11A88-1A44-4623-BE48-613E1DF1B43D}" srcOrd="0" destOrd="3" presId="urn:microsoft.com/office/officeart/2005/8/layout/hList1"/>
    <dgm:cxn modelId="{20048ED3-211D-4A40-9611-52C11F164C46}" type="presOf" srcId="{B6D13734-FC65-4738-8C0C-8CDE948BBBF4}" destId="{CAAA5BB8-C3B8-4657-89D2-A4E689309D95}" srcOrd="0" destOrd="0" presId="urn:microsoft.com/office/officeart/2005/8/layout/hList1"/>
    <dgm:cxn modelId="{A768E3A2-E150-4066-80C2-958D59F67957}" type="presOf" srcId="{E1E3D85B-F7DF-47FA-87D1-1AB25626E072}" destId="{7455DC1A-C610-4B20-A2AF-A4A3480F706C}" srcOrd="0" destOrd="1" presId="urn:microsoft.com/office/officeart/2005/8/layout/hList1"/>
    <dgm:cxn modelId="{00803559-6B4D-4951-8979-6AD5A97F7739}" srcId="{B9B0A319-ABB3-497B-AF80-C3D8A2AB93B1}" destId="{72F562F7-DBFB-4141-869D-AD299D7C468E}" srcOrd="4" destOrd="0" parTransId="{3F81CBCA-7CA8-4E4C-8751-7C22A9DE6E0D}" sibTransId="{5EEEBA62-C046-4482-AE75-AF34BF4A9D20}"/>
    <dgm:cxn modelId="{489299F1-10E2-4AE3-B632-886EF3873984}" type="presOf" srcId="{03092AC4-C939-4F30-A149-52DF99B1DE97}" destId="{9031B952-19B9-472C-89BF-909ED1ECC929}" srcOrd="0" destOrd="2" presId="urn:microsoft.com/office/officeart/2005/8/layout/hList1"/>
    <dgm:cxn modelId="{307BA756-4349-45FB-9933-14BB1240EF87}" srcId="{392C1F03-9A31-472E-9277-93D7B1629200}" destId="{6916956D-9546-43AF-BBF8-90A19B94E83B}" srcOrd="6" destOrd="0" parTransId="{B5BB06FE-E766-45CD-80E5-B90FF4EC20B8}" sibTransId="{9F601846-9A0F-45EB-8D7C-DAB7CB17F66E}"/>
    <dgm:cxn modelId="{BFBE47E3-475E-4A5A-B3CD-4457DD27F1A3}" srcId="{EC1D065D-281E-4AF8-9ED3-C316F6451652}" destId="{26621747-C300-4B08-8CC4-DAAB34E25F51}" srcOrd="3" destOrd="0" parTransId="{2C5C82E5-DB93-4203-979F-832BA423322A}" sibTransId="{A1647BBE-2119-4A84-8B59-D55FC91D2F44}"/>
    <dgm:cxn modelId="{94225C95-D7C0-4914-9401-00C81D2723C2}" type="presOf" srcId="{118A9857-B11D-4BCE-B028-887C106580CD}" destId="{7455DC1A-C610-4B20-A2AF-A4A3480F706C}" srcOrd="0" destOrd="4" presId="urn:microsoft.com/office/officeart/2005/8/layout/hList1"/>
    <dgm:cxn modelId="{736DC8E4-1DE6-4482-8DF4-CEAB3FC6336E}" srcId="{B9B0A319-ABB3-497B-AF80-C3D8A2AB93B1}" destId="{04788F68-08D8-41ED-89EF-6A61DB7E7F6A}" srcOrd="7" destOrd="0" parTransId="{D13DFD5B-69DA-451B-989D-54D0D6EC189F}" sibTransId="{24A825C6-609A-487A-BC83-5D3100E5B9A8}"/>
    <dgm:cxn modelId="{397A1351-61D2-4072-9971-11FE3B42D984}" type="presOf" srcId="{26621747-C300-4B08-8CC4-DAAB34E25F51}" destId="{9031B952-19B9-472C-89BF-909ED1ECC929}" srcOrd="0" destOrd="3" presId="urn:microsoft.com/office/officeart/2005/8/layout/hList1"/>
    <dgm:cxn modelId="{4D17057B-618F-4C12-BA4A-028DB1A41083}" type="presOf" srcId="{CE197963-3E2F-4BDF-BE4F-402A05CDDDCE}" destId="{BCA11A88-1A44-4623-BE48-613E1DF1B43D}" srcOrd="0" destOrd="6" presId="urn:microsoft.com/office/officeart/2005/8/layout/hList1"/>
    <dgm:cxn modelId="{CBC0A381-AD81-4D33-9668-8004DDB4ACB7}" srcId="{3D8399E2-6924-4025-91D5-024BD64C5886}" destId="{B9B0A319-ABB3-497B-AF80-C3D8A2AB93B1}" srcOrd="1" destOrd="0" parTransId="{4EC294FC-4284-4174-B6EE-0108F6F99EBB}" sibTransId="{C0192404-31A7-4AE4-8414-4F632EBF096A}"/>
    <dgm:cxn modelId="{236BA0BF-479F-484F-B9E7-37F47A1E5CD6}" type="presOf" srcId="{6916956D-9546-43AF-BBF8-90A19B94E83B}" destId="{7455DC1A-C610-4B20-A2AF-A4A3480F706C}" srcOrd="0" destOrd="6" presId="urn:microsoft.com/office/officeart/2005/8/layout/hList1"/>
    <dgm:cxn modelId="{28D6DC7E-150A-4A28-B792-859E2F2FF302}" srcId="{F80FD28D-1588-4442-9182-38296287F9E2}" destId="{438F60EE-A06D-4EE5-A650-D1A77B1D89E2}" srcOrd="5" destOrd="0" parTransId="{503A0B4B-DE5A-44EA-A946-8CD066BF6239}" sibTransId="{51ADA017-EA9A-45B3-BC06-E4FE812F56AD}"/>
    <dgm:cxn modelId="{0F7296A5-4E03-4D94-810E-166DD20A23CE}" srcId="{B9B0A319-ABB3-497B-AF80-C3D8A2AB93B1}" destId="{CE197963-3E2F-4BDF-BE4F-402A05CDDDCE}" srcOrd="6" destOrd="0" parTransId="{474862E4-7B19-48B5-A212-2EB41CBD2822}" sibTransId="{9D446409-3C42-4D68-9231-AF78DB95C27F}"/>
    <dgm:cxn modelId="{573670BD-6A9B-4EA4-8532-6D1B8E87B762}" type="presParOf" srcId="{D1B06C50-8D1B-461A-B9AE-56915547AEA7}" destId="{418517C8-EE1C-4695-AF6F-7CBB6702C1D4}" srcOrd="0" destOrd="0" presId="urn:microsoft.com/office/officeart/2005/8/layout/hList1"/>
    <dgm:cxn modelId="{9AF3B5D1-EA77-4FE5-91ED-84EAF261BCC5}" type="presParOf" srcId="{418517C8-EE1C-4695-AF6F-7CBB6702C1D4}" destId="{CAAA5BB8-C3B8-4657-89D2-A4E689309D95}" srcOrd="0" destOrd="0" presId="urn:microsoft.com/office/officeart/2005/8/layout/hList1"/>
    <dgm:cxn modelId="{198666D2-627F-4796-9F99-DA5A10B56A9D}" type="presParOf" srcId="{418517C8-EE1C-4695-AF6F-7CBB6702C1D4}" destId="{C035E761-3BCA-40FE-AC86-77F1D55239F7}" srcOrd="1" destOrd="0" presId="urn:microsoft.com/office/officeart/2005/8/layout/hList1"/>
    <dgm:cxn modelId="{AFAEEF1D-D8A6-45AE-A0CD-7686014ECC63}" type="presParOf" srcId="{D1B06C50-8D1B-461A-B9AE-56915547AEA7}" destId="{1209DCD9-EEA4-4EB9-9646-61267EC26E11}" srcOrd="1" destOrd="0" presId="urn:microsoft.com/office/officeart/2005/8/layout/hList1"/>
    <dgm:cxn modelId="{37384985-82A4-4E15-92DC-6C909505908F}" type="presParOf" srcId="{D1B06C50-8D1B-461A-B9AE-56915547AEA7}" destId="{FFD645E4-E521-4AAA-AEA6-D360D3FEB8D2}" srcOrd="2" destOrd="0" presId="urn:microsoft.com/office/officeart/2005/8/layout/hList1"/>
    <dgm:cxn modelId="{5869BA4E-2E3D-40D8-87E4-6BE62FF8D409}" type="presParOf" srcId="{FFD645E4-E521-4AAA-AEA6-D360D3FEB8D2}" destId="{5CFA67EC-5CCD-412E-8BD2-B31C21DCBEC5}" srcOrd="0" destOrd="0" presId="urn:microsoft.com/office/officeart/2005/8/layout/hList1"/>
    <dgm:cxn modelId="{79E04C8C-E259-471D-8E93-6BD8A0CDF6DF}" type="presParOf" srcId="{FFD645E4-E521-4AAA-AEA6-D360D3FEB8D2}" destId="{BCA11A88-1A44-4623-BE48-613E1DF1B43D}" srcOrd="1" destOrd="0" presId="urn:microsoft.com/office/officeart/2005/8/layout/hList1"/>
    <dgm:cxn modelId="{F522E843-68A4-4FD8-9663-4C7ABBBA661D}" type="presParOf" srcId="{D1B06C50-8D1B-461A-B9AE-56915547AEA7}" destId="{DF2DAA7F-F53D-4E77-ADB3-7D57EA3DB9F5}" srcOrd="3" destOrd="0" presId="urn:microsoft.com/office/officeart/2005/8/layout/hList1"/>
    <dgm:cxn modelId="{5B9714E3-9A1B-40EF-A04C-23AC9AE9644A}" type="presParOf" srcId="{D1B06C50-8D1B-461A-B9AE-56915547AEA7}" destId="{36481D05-5C93-4ABF-AD65-36CAF4B7205A}" srcOrd="4" destOrd="0" presId="urn:microsoft.com/office/officeart/2005/8/layout/hList1"/>
    <dgm:cxn modelId="{FB8046B7-C2CB-49B1-8E2E-CEE495A4BD68}" type="presParOf" srcId="{36481D05-5C93-4ABF-AD65-36CAF4B7205A}" destId="{B8EFC17F-F2AB-4074-8370-F34B8AA31EF3}" srcOrd="0" destOrd="0" presId="urn:microsoft.com/office/officeart/2005/8/layout/hList1"/>
    <dgm:cxn modelId="{79EB6FBA-A4D3-4FC9-AA4C-3C513F167A1E}" type="presParOf" srcId="{36481D05-5C93-4ABF-AD65-36CAF4B7205A}" destId="{7455DC1A-C610-4B20-A2AF-A4A3480F706C}" srcOrd="1" destOrd="0" presId="urn:microsoft.com/office/officeart/2005/8/layout/hList1"/>
    <dgm:cxn modelId="{4071A86E-196D-4EA4-94DC-17AE1BD28E6B}" type="presParOf" srcId="{D1B06C50-8D1B-461A-B9AE-56915547AEA7}" destId="{B58EBD41-48B1-4C90-8290-06E8782F849B}" srcOrd="5" destOrd="0" presId="urn:microsoft.com/office/officeart/2005/8/layout/hList1"/>
    <dgm:cxn modelId="{7AE88B44-9E8C-4F2C-875A-524EAF4EF656}" type="presParOf" srcId="{D1B06C50-8D1B-461A-B9AE-56915547AEA7}" destId="{BA578ECC-EC3B-4D2C-A963-6C98DC9F4D1D}" srcOrd="6" destOrd="0" presId="urn:microsoft.com/office/officeart/2005/8/layout/hList1"/>
    <dgm:cxn modelId="{AC57C21B-BB43-4957-9776-06CED9FEC0F0}" type="presParOf" srcId="{BA578ECC-EC3B-4D2C-A963-6C98DC9F4D1D}" destId="{F2F13D68-DDB9-4B5E-B1FB-BCC36D1A7EB0}" srcOrd="0" destOrd="0" presId="urn:microsoft.com/office/officeart/2005/8/layout/hList1"/>
    <dgm:cxn modelId="{EFC89244-B7FD-4AD7-96D1-DAC9860CC8E4}" type="presParOf" srcId="{BA578ECC-EC3B-4D2C-A963-6C98DC9F4D1D}" destId="{05DF3D7F-C222-487B-B3DF-F1E30838311B}" srcOrd="1" destOrd="0" presId="urn:microsoft.com/office/officeart/2005/8/layout/hList1"/>
    <dgm:cxn modelId="{E7C1F4AE-FE78-4B7A-B5F0-45D9ACDDF71A}" type="presParOf" srcId="{D1B06C50-8D1B-461A-B9AE-56915547AEA7}" destId="{3A69DAF9-0BFF-41BE-9F8B-6F9F6A9F4484}" srcOrd="7" destOrd="0" presId="urn:microsoft.com/office/officeart/2005/8/layout/hList1"/>
    <dgm:cxn modelId="{1AADAA3B-6879-406C-B367-598E5724D610}" type="presParOf" srcId="{D1B06C50-8D1B-461A-B9AE-56915547AEA7}" destId="{338C2A4D-12FF-4BA0-A5C7-739FE083EEA1}" srcOrd="8" destOrd="0" presId="urn:microsoft.com/office/officeart/2005/8/layout/hList1"/>
    <dgm:cxn modelId="{80D7273B-4CE0-40C6-8C72-0DC4453AB598}" type="presParOf" srcId="{338C2A4D-12FF-4BA0-A5C7-739FE083EEA1}" destId="{AA201CAA-7720-4BF3-A7F2-8D02C85D0FC8}" srcOrd="0" destOrd="0" presId="urn:microsoft.com/office/officeart/2005/8/layout/hList1"/>
    <dgm:cxn modelId="{3139F35A-213D-478F-88E9-07DFA0FB587E}" type="presParOf" srcId="{338C2A4D-12FF-4BA0-A5C7-739FE083EEA1}" destId="{9031B952-19B9-472C-89BF-909ED1ECC9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B96F46-6CBD-4FEB-9F92-CDB0BC460D43}"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ECC6D8A2-1891-48FA-922D-B8DF1E7E7D1C}">
      <dgm:prSet custT="1">
        <dgm:style>
          <a:lnRef idx="2">
            <a:schemeClr val="accent1"/>
          </a:lnRef>
          <a:fillRef idx="1">
            <a:schemeClr val="lt1"/>
          </a:fillRef>
          <a:effectRef idx="0">
            <a:schemeClr val="accent1"/>
          </a:effectRef>
          <a:fontRef idx="minor">
            <a:schemeClr val="dk1"/>
          </a:fontRef>
        </dgm:style>
      </dgm:prSet>
      <dgm:spPr/>
      <dgm:t>
        <a:bodyPr/>
        <a:lstStyle/>
        <a:p>
          <a:r>
            <a:rPr lang="en-US" sz="2400" dirty="0" smtClean="0">
              <a:solidFill>
                <a:schemeClr val="bg1">
                  <a:lumMod val="50000"/>
                </a:schemeClr>
              </a:solidFill>
            </a:rPr>
            <a:t>OECD</a:t>
          </a:r>
          <a:endParaRPr lang="en-US" sz="2400" dirty="0">
            <a:solidFill>
              <a:schemeClr val="bg1">
                <a:lumMod val="50000"/>
              </a:schemeClr>
            </a:solidFill>
          </a:endParaRPr>
        </a:p>
      </dgm:t>
    </dgm:pt>
    <dgm:pt modelId="{893148F5-4597-4AAB-B39E-BA2596A2D0ED}" type="parTrans" cxnId="{7F61557F-CF07-46B5-A245-8F93AA0A12A0}">
      <dgm:prSet/>
      <dgm:spPr/>
      <dgm:t>
        <a:bodyPr/>
        <a:lstStyle/>
        <a:p>
          <a:endParaRPr lang="en-US" sz="2800"/>
        </a:p>
      </dgm:t>
    </dgm:pt>
    <dgm:pt modelId="{9EEB5949-2F7E-43DC-8189-D94FBFA5E335}" type="sibTrans" cxnId="{7F61557F-CF07-46B5-A245-8F93AA0A12A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t>
        <a:bodyPr/>
        <a:lstStyle/>
        <a:p>
          <a:endParaRPr lang="en-US" sz="2800"/>
        </a:p>
      </dgm:t>
    </dgm:pt>
    <dgm:pt modelId="{A5BB5E1A-E0ED-457F-85C4-ED1B57334271}">
      <dgm:prSet phldrT="[Text]" custT="1"/>
      <dgm:spPr/>
      <dgm:t>
        <a:bodyPr/>
        <a:lstStyle/>
        <a:p>
          <a:r>
            <a:rPr lang="en-US" sz="2400" dirty="0" smtClean="0"/>
            <a:t>World Bank </a:t>
          </a:r>
        </a:p>
      </dgm:t>
    </dgm:pt>
    <dgm:pt modelId="{795349D2-B88C-4474-A73F-00A51D58C194}" type="parTrans" cxnId="{AC902A63-D9A3-4A04-AA4E-AB3B6601D2CB}">
      <dgm:prSet/>
      <dgm:spPr/>
      <dgm:t>
        <a:bodyPr/>
        <a:lstStyle/>
        <a:p>
          <a:endParaRPr lang="en-US" sz="2800"/>
        </a:p>
      </dgm:t>
    </dgm:pt>
    <dgm:pt modelId="{015B6BA7-0F7B-48A5-A647-9BDDBDE2CCD5}" type="sibTrans" cxnId="{AC902A63-D9A3-4A04-AA4E-AB3B6601D2C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sz="2800"/>
        </a:p>
      </dgm:t>
    </dgm:pt>
    <dgm:pt modelId="{BE271B72-BF40-42AF-93EA-C591805251FF}">
      <dgm:prSet phldrT="[Text]" custT="1"/>
      <dgm:spPr>
        <a:solidFill>
          <a:schemeClr val="bg1"/>
        </a:solidFill>
      </dgm:spPr>
      <dgm:t>
        <a:bodyPr/>
        <a:lstStyle/>
        <a:p>
          <a:r>
            <a:rPr lang="en-US" sz="2400" dirty="0" smtClean="0">
              <a:solidFill>
                <a:schemeClr val="bg1">
                  <a:lumMod val="50000"/>
                </a:schemeClr>
              </a:solidFill>
            </a:rPr>
            <a:t>AFI</a:t>
          </a:r>
          <a:endParaRPr lang="en-US" sz="2400" dirty="0">
            <a:solidFill>
              <a:schemeClr val="bg1">
                <a:lumMod val="50000"/>
              </a:schemeClr>
            </a:solidFill>
          </a:endParaRPr>
        </a:p>
      </dgm:t>
    </dgm:pt>
    <dgm:pt modelId="{28A384B1-AF09-402C-BCDB-9CB25DE1D24B}" type="parTrans" cxnId="{1773A9DD-432E-43C8-8775-4F422E5289AC}">
      <dgm:prSet/>
      <dgm:spPr/>
      <dgm:t>
        <a:bodyPr/>
        <a:lstStyle/>
        <a:p>
          <a:endParaRPr lang="en-US" sz="2800"/>
        </a:p>
      </dgm:t>
    </dgm:pt>
    <dgm:pt modelId="{D7B7771C-BEAC-48D1-A0F7-F0FACF1FD500}" type="sibTrans" cxnId="{1773A9DD-432E-43C8-8775-4F422E5289A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84000" r="-84000"/>
          </a:stretch>
        </a:blipFill>
      </dgm:spPr>
      <dgm:t>
        <a:bodyPr/>
        <a:lstStyle/>
        <a:p>
          <a:endParaRPr lang="en-US" sz="2800"/>
        </a:p>
      </dgm:t>
    </dgm:pt>
    <dgm:pt modelId="{1CBEC621-0829-4BBA-B146-6D84B8B29AD6}">
      <dgm:prSet phldrT="[Text]" custT="1"/>
      <dgm:spPr>
        <a:solidFill>
          <a:schemeClr val="bg1"/>
        </a:solidFill>
      </dgm:spPr>
      <dgm:t>
        <a:bodyPr/>
        <a:lstStyle/>
        <a:p>
          <a:r>
            <a:rPr lang="en-US" sz="2400" dirty="0" smtClean="0">
              <a:solidFill>
                <a:schemeClr val="bg1">
                  <a:lumMod val="50000"/>
                </a:schemeClr>
              </a:solidFill>
            </a:rPr>
            <a:t>SMART </a:t>
          </a:r>
          <a:r>
            <a:rPr lang="en-US" sz="2400" dirty="0" err="1" smtClean="0">
              <a:solidFill>
                <a:schemeClr val="bg1">
                  <a:lumMod val="50000"/>
                </a:schemeClr>
              </a:solidFill>
            </a:rPr>
            <a:t>Accion</a:t>
          </a:r>
          <a:endParaRPr lang="en-US" sz="2400" dirty="0">
            <a:solidFill>
              <a:schemeClr val="bg1">
                <a:lumMod val="50000"/>
              </a:schemeClr>
            </a:solidFill>
          </a:endParaRPr>
        </a:p>
      </dgm:t>
    </dgm:pt>
    <dgm:pt modelId="{E49ECA4A-F8F2-4375-8D09-3026078BE240}" type="parTrans" cxnId="{C36604D3-3204-4C56-8376-3E3C3E806A40}">
      <dgm:prSet/>
      <dgm:spPr/>
      <dgm:t>
        <a:bodyPr/>
        <a:lstStyle/>
        <a:p>
          <a:endParaRPr lang="en-US" sz="2800"/>
        </a:p>
      </dgm:t>
    </dgm:pt>
    <dgm:pt modelId="{A79B51D2-9BFD-40E4-B9D0-8E58456729B6}" type="sibTrans" cxnId="{C36604D3-3204-4C56-8376-3E3C3E806A4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dgm:spPr>
      <dgm:t>
        <a:bodyPr/>
        <a:lstStyle/>
        <a:p>
          <a:endParaRPr lang="en-US" sz="2800"/>
        </a:p>
      </dgm:t>
    </dgm:pt>
    <dgm:pt modelId="{7DF39879-1C01-4297-A537-CCF809FA556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err="1" smtClean="0">
              <a:solidFill>
                <a:schemeClr val="bg1">
                  <a:lumMod val="50000"/>
                </a:schemeClr>
              </a:solidFill>
            </a:rPr>
            <a:t>FinCoNet</a:t>
          </a:r>
          <a:endParaRPr lang="en-US" sz="2400" dirty="0">
            <a:solidFill>
              <a:schemeClr val="bg1">
                <a:lumMod val="50000"/>
              </a:schemeClr>
            </a:solidFill>
          </a:endParaRPr>
        </a:p>
      </dgm:t>
    </dgm:pt>
    <dgm:pt modelId="{25EBE25E-EE94-43CB-B940-27F5BBD2515F}" type="parTrans" cxnId="{F95C33CE-E87C-4BE3-8239-A8657A5F9A62}">
      <dgm:prSet/>
      <dgm:spPr/>
      <dgm:t>
        <a:bodyPr/>
        <a:lstStyle/>
        <a:p>
          <a:endParaRPr lang="en-US" sz="2800"/>
        </a:p>
      </dgm:t>
    </dgm:pt>
    <dgm:pt modelId="{B8FD659A-B625-4B50-9540-C373C99B9340}" type="sibTrans" cxnId="{F95C33CE-E87C-4BE3-8239-A8657A5F9A62}">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t>
        <a:bodyPr/>
        <a:lstStyle/>
        <a:p>
          <a:endParaRPr lang="en-US" sz="2800"/>
        </a:p>
      </dgm:t>
    </dgm:pt>
    <dgm:pt modelId="{0526C93A-80E4-4E13-A2BE-61BE2835500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smtClean="0">
              <a:solidFill>
                <a:schemeClr val="bg1">
                  <a:lumMod val="50000"/>
                </a:schemeClr>
              </a:solidFill>
            </a:rPr>
            <a:t>GPFI</a:t>
          </a:r>
          <a:endParaRPr lang="en-US" sz="2400" dirty="0">
            <a:solidFill>
              <a:schemeClr val="bg1">
                <a:lumMod val="50000"/>
              </a:schemeClr>
            </a:solidFill>
          </a:endParaRPr>
        </a:p>
      </dgm:t>
    </dgm:pt>
    <dgm:pt modelId="{DC2B8A4D-C0B8-4425-B490-4F1B5F532815}" type="parTrans" cxnId="{9A9976A9-60E3-4123-BE74-3B83D739ABD4}">
      <dgm:prSet/>
      <dgm:spPr/>
      <dgm:t>
        <a:bodyPr/>
        <a:lstStyle/>
        <a:p>
          <a:endParaRPr lang="en-US"/>
        </a:p>
      </dgm:t>
    </dgm:pt>
    <dgm:pt modelId="{8D52A47A-7466-4778-8C70-324F4BBB3920}" type="sibTrans" cxnId="{9A9976A9-60E3-4123-BE74-3B83D739ABD4}">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64000" r="-64000"/>
          </a:stretch>
        </a:blipFill>
      </dgm:spPr>
      <dgm:t>
        <a:bodyPr/>
        <a:lstStyle/>
        <a:p>
          <a:endParaRPr lang="en-US"/>
        </a:p>
      </dgm:t>
    </dgm:pt>
    <dgm:pt modelId="{478BE3CE-5EE3-460F-A9FA-D940B3E3165A}" type="pres">
      <dgm:prSet presAssocID="{D5B96F46-6CBD-4FEB-9F92-CDB0BC460D43}" presName="Name0" presStyleCnt="0">
        <dgm:presLayoutVars>
          <dgm:chMax val="21"/>
          <dgm:chPref val="21"/>
        </dgm:presLayoutVars>
      </dgm:prSet>
      <dgm:spPr/>
      <dgm:t>
        <a:bodyPr/>
        <a:lstStyle/>
        <a:p>
          <a:endParaRPr lang="en-US"/>
        </a:p>
      </dgm:t>
    </dgm:pt>
    <dgm:pt modelId="{A7D8DB43-988D-4119-BFED-9525556467D7}" type="pres">
      <dgm:prSet presAssocID="{ECC6D8A2-1891-48FA-922D-B8DF1E7E7D1C}" presName="text1" presStyleCnt="0"/>
      <dgm:spPr/>
    </dgm:pt>
    <dgm:pt modelId="{5273B7E0-C258-46E4-B178-2C32EFED8BFF}" type="pres">
      <dgm:prSet presAssocID="{ECC6D8A2-1891-48FA-922D-B8DF1E7E7D1C}" presName="textRepeatNode" presStyleLbl="alignNode1" presStyleIdx="0" presStyleCnt="6">
        <dgm:presLayoutVars>
          <dgm:chMax val="0"/>
          <dgm:chPref val="0"/>
          <dgm:bulletEnabled val="1"/>
        </dgm:presLayoutVars>
      </dgm:prSet>
      <dgm:spPr/>
      <dgm:t>
        <a:bodyPr/>
        <a:lstStyle/>
        <a:p>
          <a:endParaRPr lang="en-US"/>
        </a:p>
      </dgm:t>
    </dgm:pt>
    <dgm:pt modelId="{ADCC7118-9A8D-448F-B736-16437002990A}" type="pres">
      <dgm:prSet presAssocID="{ECC6D8A2-1891-48FA-922D-B8DF1E7E7D1C}" presName="textaccent1" presStyleCnt="0"/>
      <dgm:spPr/>
    </dgm:pt>
    <dgm:pt modelId="{B8D00A36-8B2E-4EFA-B241-28B9DC3201D8}" type="pres">
      <dgm:prSet presAssocID="{ECC6D8A2-1891-48FA-922D-B8DF1E7E7D1C}" presName="accentRepeatNode" presStyleLbl="solidAlignAcc1" presStyleIdx="0" presStyleCnt="12"/>
      <dgm:spPr/>
    </dgm:pt>
    <dgm:pt modelId="{8DB3F837-3407-44EF-9925-7849A181FB72}" type="pres">
      <dgm:prSet presAssocID="{9EEB5949-2F7E-43DC-8189-D94FBFA5E335}" presName="image1" presStyleCnt="0"/>
      <dgm:spPr/>
    </dgm:pt>
    <dgm:pt modelId="{5569787D-D659-480C-8D23-4543B4267EC8}" type="pres">
      <dgm:prSet presAssocID="{9EEB5949-2F7E-43DC-8189-D94FBFA5E335}" presName="imageRepeatNode" presStyleLbl="alignAcc1" presStyleIdx="0" presStyleCnt="6"/>
      <dgm:spPr/>
      <dgm:t>
        <a:bodyPr/>
        <a:lstStyle/>
        <a:p>
          <a:endParaRPr lang="en-US"/>
        </a:p>
      </dgm:t>
    </dgm:pt>
    <dgm:pt modelId="{EFDF0F6E-90FF-4356-9DCF-5B20914908E9}" type="pres">
      <dgm:prSet presAssocID="{9EEB5949-2F7E-43DC-8189-D94FBFA5E335}" presName="imageaccent1" presStyleCnt="0"/>
      <dgm:spPr/>
    </dgm:pt>
    <dgm:pt modelId="{7FDD05A7-3D25-4F62-A2C3-041D30AE0C2C}" type="pres">
      <dgm:prSet presAssocID="{9EEB5949-2F7E-43DC-8189-D94FBFA5E335}" presName="accentRepeatNode" presStyleLbl="solidAlignAcc1" presStyleIdx="1" presStyleCnt="12"/>
      <dgm:spPr/>
    </dgm:pt>
    <dgm:pt modelId="{03C02131-CDF7-4DF9-BBB6-FCA9CAF0877E}" type="pres">
      <dgm:prSet presAssocID="{A5BB5E1A-E0ED-457F-85C4-ED1B57334271}" presName="text2" presStyleCnt="0"/>
      <dgm:spPr/>
    </dgm:pt>
    <dgm:pt modelId="{E5B9C50E-01BF-4C79-9FC3-FDC730080B67}" type="pres">
      <dgm:prSet presAssocID="{A5BB5E1A-E0ED-457F-85C4-ED1B57334271}" presName="textRepeatNode" presStyleLbl="alignNode1" presStyleIdx="1" presStyleCnt="6">
        <dgm:presLayoutVars>
          <dgm:chMax val="0"/>
          <dgm:chPref val="0"/>
          <dgm:bulletEnabled val="1"/>
        </dgm:presLayoutVars>
      </dgm:prSet>
      <dgm:spPr/>
      <dgm:t>
        <a:bodyPr/>
        <a:lstStyle/>
        <a:p>
          <a:endParaRPr lang="en-US"/>
        </a:p>
      </dgm:t>
    </dgm:pt>
    <dgm:pt modelId="{1969575C-C1EF-46C7-B095-FF971729130D}" type="pres">
      <dgm:prSet presAssocID="{A5BB5E1A-E0ED-457F-85C4-ED1B57334271}" presName="textaccent2" presStyleCnt="0"/>
      <dgm:spPr/>
    </dgm:pt>
    <dgm:pt modelId="{47C69FEB-D468-447C-B1CF-7F84318F0803}" type="pres">
      <dgm:prSet presAssocID="{A5BB5E1A-E0ED-457F-85C4-ED1B57334271}" presName="accentRepeatNode" presStyleLbl="solidAlignAcc1" presStyleIdx="2" presStyleCnt="12"/>
      <dgm:spPr/>
    </dgm:pt>
    <dgm:pt modelId="{8220C749-1E2E-4D8E-B8E8-37224974A2CB}" type="pres">
      <dgm:prSet presAssocID="{015B6BA7-0F7B-48A5-A647-9BDDBDE2CCD5}" presName="image2" presStyleCnt="0"/>
      <dgm:spPr/>
    </dgm:pt>
    <dgm:pt modelId="{4752629C-90BB-405A-B610-E74C5F37FA69}" type="pres">
      <dgm:prSet presAssocID="{015B6BA7-0F7B-48A5-A647-9BDDBDE2CCD5}" presName="imageRepeatNode" presStyleLbl="alignAcc1" presStyleIdx="1" presStyleCnt="6"/>
      <dgm:spPr/>
      <dgm:t>
        <a:bodyPr/>
        <a:lstStyle/>
        <a:p>
          <a:endParaRPr lang="en-US"/>
        </a:p>
      </dgm:t>
    </dgm:pt>
    <dgm:pt modelId="{60429122-8204-463D-8A43-5A1229D14EE9}" type="pres">
      <dgm:prSet presAssocID="{015B6BA7-0F7B-48A5-A647-9BDDBDE2CCD5}" presName="imageaccent2" presStyleCnt="0"/>
      <dgm:spPr/>
    </dgm:pt>
    <dgm:pt modelId="{36343170-A7F1-47AF-8F4D-DDB1A597B868}" type="pres">
      <dgm:prSet presAssocID="{015B6BA7-0F7B-48A5-A647-9BDDBDE2CCD5}" presName="accentRepeatNode" presStyleLbl="solidAlignAcc1" presStyleIdx="3" presStyleCnt="12"/>
      <dgm:spPr/>
    </dgm:pt>
    <dgm:pt modelId="{6B56317C-CC52-4F04-AE3C-E7F2ECFE658B}" type="pres">
      <dgm:prSet presAssocID="{BE271B72-BF40-42AF-93EA-C591805251FF}" presName="text3" presStyleCnt="0"/>
      <dgm:spPr/>
    </dgm:pt>
    <dgm:pt modelId="{1344292B-527E-4393-93FC-E736292E3413}" type="pres">
      <dgm:prSet presAssocID="{BE271B72-BF40-42AF-93EA-C591805251FF}" presName="textRepeatNode" presStyleLbl="alignNode1" presStyleIdx="2" presStyleCnt="6">
        <dgm:presLayoutVars>
          <dgm:chMax val="0"/>
          <dgm:chPref val="0"/>
          <dgm:bulletEnabled val="1"/>
        </dgm:presLayoutVars>
      </dgm:prSet>
      <dgm:spPr/>
      <dgm:t>
        <a:bodyPr/>
        <a:lstStyle/>
        <a:p>
          <a:endParaRPr lang="en-US"/>
        </a:p>
      </dgm:t>
    </dgm:pt>
    <dgm:pt modelId="{658AD35A-0192-4C06-B597-C9C9D6F62B10}" type="pres">
      <dgm:prSet presAssocID="{BE271B72-BF40-42AF-93EA-C591805251FF}" presName="textaccent3" presStyleCnt="0"/>
      <dgm:spPr/>
    </dgm:pt>
    <dgm:pt modelId="{E258AFD2-14A6-4199-9A09-5125B9F82C9E}" type="pres">
      <dgm:prSet presAssocID="{BE271B72-BF40-42AF-93EA-C591805251FF}" presName="accentRepeatNode" presStyleLbl="solidAlignAcc1" presStyleIdx="4" presStyleCnt="12"/>
      <dgm:spPr/>
    </dgm:pt>
    <dgm:pt modelId="{25EE05FE-82A2-4EA7-BE7A-B76BAED1E372}" type="pres">
      <dgm:prSet presAssocID="{D7B7771C-BEAC-48D1-A0F7-F0FACF1FD500}" presName="image3" presStyleCnt="0"/>
      <dgm:spPr/>
    </dgm:pt>
    <dgm:pt modelId="{4A855D83-A0C1-414D-8F05-87FA7917F389}" type="pres">
      <dgm:prSet presAssocID="{D7B7771C-BEAC-48D1-A0F7-F0FACF1FD500}" presName="imageRepeatNode" presStyleLbl="alignAcc1" presStyleIdx="2" presStyleCnt="6"/>
      <dgm:spPr/>
      <dgm:t>
        <a:bodyPr/>
        <a:lstStyle/>
        <a:p>
          <a:endParaRPr lang="en-US"/>
        </a:p>
      </dgm:t>
    </dgm:pt>
    <dgm:pt modelId="{7A2AD8DF-406D-425D-8C75-D39523DBBBB9}" type="pres">
      <dgm:prSet presAssocID="{D7B7771C-BEAC-48D1-A0F7-F0FACF1FD500}" presName="imageaccent3" presStyleCnt="0"/>
      <dgm:spPr/>
    </dgm:pt>
    <dgm:pt modelId="{99442191-B8D6-44DF-8502-182DB3E56776}" type="pres">
      <dgm:prSet presAssocID="{D7B7771C-BEAC-48D1-A0F7-F0FACF1FD500}" presName="accentRepeatNode" presStyleLbl="solidAlignAcc1" presStyleIdx="5" presStyleCnt="12"/>
      <dgm:spPr/>
    </dgm:pt>
    <dgm:pt modelId="{F1BE2CF4-1B1F-4B7C-A8B5-691797292AA1}" type="pres">
      <dgm:prSet presAssocID="{1CBEC621-0829-4BBA-B146-6D84B8B29AD6}" presName="text4" presStyleCnt="0"/>
      <dgm:spPr/>
    </dgm:pt>
    <dgm:pt modelId="{1025F8F2-FEC1-4400-9AB1-34E9EA427A43}" type="pres">
      <dgm:prSet presAssocID="{1CBEC621-0829-4BBA-B146-6D84B8B29AD6}" presName="textRepeatNode" presStyleLbl="alignNode1" presStyleIdx="3" presStyleCnt="6">
        <dgm:presLayoutVars>
          <dgm:chMax val="0"/>
          <dgm:chPref val="0"/>
          <dgm:bulletEnabled val="1"/>
        </dgm:presLayoutVars>
      </dgm:prSet>
      <dgm:spPr/>
      <dgm:t>
        <a:bodyPr/>
        <a:lstStyle/>
        <a:p>
          <a:endParaRPr lang="en-US"/>
        </a:p>
      </dgm:t>
    </dgm:pt>
    <dgm:pt modelId="{B4F48AA4-3CC1-4FE8-B447-540091B860FE}" type="pres">
      <dgm:prSet presAssocID="{1CBEC621-0829-4BBA-B146-6D84B8B29AD6}" presName="textaccent4" presStyleCnt="0"/>
      <dgm:spPr/>
    </dgm:pt>
    <dgm:pt modelId="{97D8F0BA-BB54-4CCE-82CA-659AFFEE4B94}" type="pres">
      <dgm:prSet presAssocID="{1CBEC621-0829-4BBA-B146-6D84B8B29AD6}" presName="accentRepeatNode" presStyleLbl="solidAlignAcc1" presStyleIdx="6" presStyleCnt="12"/>
      <dgm:spPr/>
    </dgm:pt>
    <dgm:pt modelId="{86987DA9-3DEF-444A-B1E0-3BEFB04046DC}" type="pres">
      <dgm:prSet presAssocID="{A79B51D2-9BFD-40E4-B9D0-8E58456729B6}" presName="image4" presStyleCnt="0"/>
      <dgm:spPr/>
    </dgm:pt>
    <dgm:pt modelId="{FE64C7D6-1F44-4341-94E2-B89AA3364AD4}" type="pres">
      <dgm:prSet presAssocID="{A79B51D2-9BFD-40E4-B9D0-8E58456729B6}" presName="imageRepeatNode" presStyleLbl="alignAcc1" presStyleIdx="3" presStyleCnt="6"/>
      <dgm:spPr/>
      <dgm:t>
        <a:bodyPr/>
        <a:lstStyle/>
        <a:p>
          <a:endParaRPr lang="en-US"/>
        </a:p>
      </dgm:t>
    </dgm:pt>
    <dgm:pt modelId="{318704F4-3587-4F18-928F-B5E0BB6C3B26}" type="pres">
      <dgm:prSet presAssocID="{A79B51D2-9BFD-40E4-B9D0-8E58456729B6}" presName="imageaccent4" presStyleCnt="0"/>
      <dgm:spPr/>
    </dgm:pt>
    <dgm:pt modelId="{78752EE6-1A4D-4421-B66E-AA825D8F16B3}" type="pres">
      <dgm:prSet presAssocID="{A79B51D2-9BFD-40E4-B9D0-8E58456729B6}" presName="accentRepeatNode" presStyleLbl="solidAlignAcc1" presStyleIdx="7" presStyleCnt="12"/>
      <dgm:spPr/>
    </dgm:pt>
    <dgm:pt modelId="{017292F8-AC73-42B3-BA9E-A28B76CD2E4E}" type="pres">
      <dgm:prSet presAssocID="{7DF39879-1C01-4297-A537-CCF809FA5566}" presName="text5" presStyleCnt="0"/>
      <dgm:spPr/>
    </dgm:pt>
    <dgm:pt modelId="{512ED8D6-89B6-461D-81CE-7D1A303E3C0D}" type="pres">
      <dgm:prSet presAssocID="{7DF39879-1C01-4297-A537-CCF809FA5566}" presName="textRepeatNode" presStyleLbl="alignNode1" presStyleIdx="4" presStyleCnt="6">
        <dgm:presLayoutVars>
          <dgm:chMax val="0"/>
          <dgm:chPref val="0"/>
          <dgm:bulletEnabled val="1"/>
        </dgm:presLayoutVars>
      </dgm:prSet>
      <dgm:spPr/>
      <dgm:t>
        <a:bodyPr/>
        <a:lstStyle/>
        <a:p>
          <a:endParaRPr lang="en-US"/>
        </a:p>
      </dgm:t>
    </dgm:pt>
    <dgm:pt modelId="{3CE8C151-F70B-4051-B112-30F51994B1AB}" type="pres">
      <dgm:prSet presAssocID="{7DF39879-1C01-4297-A537-CCF809FA5566}" presName="textaccent5" presStyleCnt="0"/>
      <dgm:spPr/>
    </dgm:pt>
    <dgm:pt modelId="{F409E3C6-2DBE-44C3-8E64-AE0F12B5E2B2}" type="pres">
      <dgm:prSet presAssocID="{7DF39879-1C01-4297-A537-CCF809FA5566}" presName="accentRepeatNode" presStyleLbl="solidAlignAcc1" presStyleIdx="8" presStyleCnt="12"/>
      <dgm:spPr/>
    </dgm:pt>
    <dgm:pt modelId="{6FCCB075-401F-48D3-A964-76191E3DBB13}" type="pres">
      <dgm:prSet presAssocID="{B8FD659A-B625-4B50-9540-C373C99B9340}" presName="image5" presStyleCnt="0"/>
      <dgm:spPr/>
    </dgm:pt>
    <dgm:pt modelId="{8196504B-C9E4-48CF-8FA5-0050DE66326D}" type="pres">
      <dgm:prSet presAssocID="{B8FD659A-B625-4B50-9540-C373C99B9340}" presName="imageRepeatNode" presStyleLbl="alignAcc1" presStyleIdx="4" presStyleCnt="6"/>
      <dgm:spPr/>
      <dgm:t>
        <a:bodyPr/>
        <a:lstStyle/>
        <a:p>
          <a:endParaRPr lang="en-US"/>
        </a:p>
      </dgm:t>
    </dgm:pt>
    <dgm:pt modelId="{0E24725F-9712-46F9-B240-C61F7E32443A}" type="pres">
      <dgm:prSet presAssocID="{B8FD659A-B625-4B50-9540-C373C99B9340}" presName="imageaccent5" presStyleCnt="0"/>
      <dgm:spPr/>
    </dgm:pt>
    <dgm:pt modelId="{FAF99DB5-41FB-43A7-9B4A-7EEA11C2F7C0}" type="pres">
      <dgm:prSet presAssocID="{B8FD659A-B625-4B50-9540-C373C99B9340}" presName="accentRepeatNode" presStyleLbl="solidAlignAcc1" presStyleIdx="9" presStyleCnt="12"/>
      <dgm:spPr/>
    </dgm:pt>
    <dgm:pt modelId="{11EA8774-889E-4ED6-BEC1-A1F2B4E06BB3}" type="pres">
      <dgm:prSet presAssocID="{0526C93A-80E4-4E13-A2BE-61BE28355001}" presName="text6" presStyleCnt="0"/>
      <dgm:spPr/>
    </dgm:pt>
    <dgm:pt modelId="{9DD3625D-1571-4B13-B00B-F35F302E6FDF}" type="pres">
      <dgm:prSet presAssocID="{0526C93A-80E4-4E13-A2BE-61BE28355001}" presName="textRepeatNode" presStyleLbl="alignNode1" presStyleIdx="5" presStyleCnt="6">
        <dgm:presLayoutVars>
          <dgm:chMax val="0"/>
          <dgm:chPref val="0"/>
          <dgm:bulletEnabled val="1"/>
        </dgm:presLayoutVars>
      </dgm:prSet>
      <dgm:spPr/>
      <dgm:t>
        <a:bodyPr/>
        <a:lstStyle/>
        <a:p>
          <a:endParaRPr lang="en-US"/>
        </a:p>
      </dgm:t>
    </dgm:pt>
    <dgm:pt modelId="{622B1E65-376D-4504-A544-450EC6B0C30D}" type="pres">
      <dgm:prSet presAssocID="{0526C93A-80E4-4E13-A2BE-61BE28355001}" presName="textaccent6" presStyleCnt="0"/>
      <dgm:spPr/>
    </dgm:pt>
    <dgm:pt modelId="{FC87BABD-7418-43E2-BC6C-BFDB623D08B1}" type="pres">
      <dgm:prSet presAssocID="{0526C93A-80E4-4E13-A2BE-61BE28355001}" presName="accentRepeatNode" presStyleLbl="solidAlignAcc1" presStyleIdx="10" presStyleCnt="12"/>
      <dgm:spPr/>
    </dgm:pt>
    <dgm:pt modelId="{838691FB-EAD2-4AEC-B0F0-3C990ED3D7FB}" type="pres">
      <dgm:prSet presAssocID="{8D52A47A-7466-4778-8C70-324F4BBB3920}" presName="image6" presStyleCnt="0"/>
      <dgm:spPr/>
    </dgm:pt>
    <dgm:pt modelId="{F43638C7-E07C-4415-A3C5-0AEF1F33484E}" type="pres">
      <dgm:prSet presAssocID="{8D52A47A-7466-4778-8C70-324F4BBB3920}" presName="imageRepeatNode" presStyleLbl="alignAcc1" presStyleIdx="5" presStyleCnt="6"/>
      <dgm:spPr/>
      <dgm:t>
        <a:bodyPr/>
        <a:lstStyle/>
        <a:p>
          <a:endParaRPr lang="en-US"/>
        </a:p>
      </dgm:t>
    </dgm:pt>
    <dgm:pt modelId="{0F0E0EFC-9358-4891-A519-102221B8ACBD}" type="pres">
      <dgm:prSet presAssocID="{8D52A47A-7466-4778-8C70-324F4BBB3920}" presName="imageaccent6" presStyleCnt="0"/>
      <dgm:spPr/>
    </dgm:pt>
    <dgm:pt modelId="{A27BB898-3E8B-4269-A295-3A3079ED075A}" type="pres">
      <dgm:prSet presAssocID="{8D52A47A-7466-4778-8C70-324F4BBB3920}" presName="accentRepeatNode" presStyleLbl="solidAlignAcc1" presStyleIdx="11" presStyleCnt="12"/>
      <dgm:spPr/>
    </dgm:pt>
  </dgm:ptLst>
  <dgm:cxnLst>
    <dgm:cxn modelId="{508175A0-4169-41ED-A0A9-7786405E7A0E}" type="presOf" srcId="{B8FD659A-B625-4B50-9540-C373C99B9340}" destId="{8196504B-C9E4-48CF-8FA5-0050DE66326D}" srcOrd="0" destOrd="0" presId="urn:microsoft.com/office/officeart/2008/layout/HexagonCluster"/>
    <dgm:cxn modelId="{7053CD11-99AE-41A6-95AD-B3229DC283ED}" type="presOf" srcId="{ECC6D8A2-1891-48FA-922D-B8DF1E7E7D1C}" destId="{5273B7E0-C258-46E4-B178-2C32EFED8BFF}" srcOrd="0" destOrd="0" presId="urn:microsoft.com/office/officeart/2008/layout/HexagonCluster"/>
    <dgm:cxn modelId="{F95C33CE-E87C-4BE3-8239-A8657A5F9A62}" srcId="{D5B96F46-6CBD-4FEB-9F92-CDB0BC460D43}" destId="{7DF39879-1C01-4297-A537-CCF809FA5566}" srcOrd="4" destOrd="0" parTransId="{25EBE25E-EE94-43CB-B940-27F5BBD2515F}" sibTransId="{B8FD659A-B625-4B50-9540-C373C99B9340}"/>
    <dgm:cxn modelId="{AC902A63-D9A3-4A04-AA4E-AB3B6601D2CB}" srcId="{D5B96F46-6CBD-4FEB-9F92-CDB0BC460D43}" destId="{A5BB5E1A-E0ED-457F-85C4-ED1B57334271}" srcOrd="1" destOrd="0" parTransId="{795349D2-B88C-4474-A73F-00A51D58C194}" sibTransId="{015B6BA7-0F7B-48A5-A647-9BDDBDE2CCD5}"/>
    <dgm:cxn modelId="{B96360F6-F97B-409C-A2E5-FA26CBDC2909}" type="presOf" srcId="{A79B51D2-9BFD-40E4-B9D0-8E58456729B6}" destId="{FE64C7D6-1F44-4341-94E2-B89AA3364AD4}" srcOrd="0" destOrd="0" presId="urn:microsoft.com/office/officeart/2008/layout/HexagonCluster"/>
    <dgm:cxn modelId="{C36604D3-3204-4C56-8376-3E3C3E806A40}" srcId="{D5B96F46-6CBD-4FEB-9F92-CDB0BC460D43}" destId="{1CBEC621-0829-4BBA-B146-6D84B8B29AD6}" srcOrd="3" destOrd="0" parTransId="{E49ECA4A-F8F2-4375-8D09-3026078BE240}" sibTransId="{A79B51D2-9BFD-40E4-B9D0-8E58456729B6}"/>
    <dgm:cxn modelId="{71BC0966-5ECF-4142-AC6A-8A6281F11450}" type="presOf" srcId="{1CBEC621-0829-4BBA-B146-6D84B8B29AD6}" destId="{1025F8F2-FEC1-4400-9AB1-34E9EA427A43}" srcOrd="0" destOrd="0" presId="urn:microsoft.com/office/officeart/2008/layout/HexagonCluster"/>
    <dgm:cxn modelId="{259F5D8E-705A-4E70-AE91-C89EDC7123C5}" type="presOf" srcId="{8D52A47A-7466-4778-8C70-324F4BBB3920}" destId="{F43638C7-E07C-4415-A3C5-0AEF1F33484E}" srcOrd="0" destOrd="0" presId="urn:microsoft.com/office/officeart/2008/layout/HexagonCluster"/>
    <dgm:cxn modelId="{3C57BD85-BD44-4D7C-8DA7-8043F0DB8A51}" type="presOf" srcId="{BE271B72-BF40-42AF-93EA-C591805251FF}" destId="{1344292B-527E-4393-93FC-E736292E3413}" srcOrd="0" destOrd="0" presId="urn:microsoft.com/office/officeart/2008/layout/HexagonCluster"/>
    <dgm:cxn modelId="{88CE4089-E132-4137-9F1C-94DD06BF0C7D}" type="presOf" srcId="{015B6BA7-0F7B-48A5-A647-9BDDBDE2CCD5}" destId="{4752629C-90BB-405A-B610-E74C5F37FA69}" srcOrd="0" destOrd="0" presId="urn:microsoft.com/office/officeart/2008/layout/HexagonCluster"/>
    <dgm:cxn modelId="{F8B9A052-792B-4E6C-BFA2-9CAA6CA4F20C}" type="presOf" srcId="{A5BB5E1A-E0ED-457F-85C4-ED1B57334271}" destId="{E5B9C50E-01BF-4C79-9FC3-FDC730080B67}" srcOrd="0" destOrd="0" presId="urn:microsoft.com/office/officeart/2008/layout/HexagonCluster"/>
    <dgm:cxn modelId="{7A246944-A223-40DB-BBFA-93886B7BCB20}" type="presOf" srcId="{7DF39879-1C01-4297-A537-CCF809FA5566}" destId="{512ED8D6-89B6-461D-81CE-7D1A303E3C0D}" srcOrd="0" destOrd="0" presId="urn:microsoft.com/office/officeart/2008/layout/HexagonCluster"/>
    <dgm:cxn modelId="{9A9976A9-60E3-4123-BE74-3B83D739ABD4}" srcId="{D5B96F46-6CBD-4FEB-9F92-CDB0BC460D43}" destId="{0526C93A-80E4-4E13-A2BE-61BE28355001}" srcOrd="5" destOrd="0" parTransId="{DC2B8A4D-C0B8-4425-B490-4F1B5F532815}" sibTransId="{8D52A47A-7466-4778-8C70-324F4BBB3920}"/>
    <dgm:cxn modelId="{F4A68B01-F113-4139-892A-1FF0806BAE4F}" type="presOf" srcId="{D5B96F46-6CBD-4FEB-9F92-CDB0BC460D43}" destId="{478BE3CE-5EE3-460F-A9FA-D940B3E3165A}" srcOrd="0" destOrd="0" presId="urn:microsoft.com/office/officeart/2008/layout/HexagonCluster"/>
    <dgm:cxn modelId="{55935707-7CC4-4368-9878-B1B818155BDE}" type="presOf" srcId="{9EEB5949-2F7E-43DC-8189-D94FBFA5E335}" destId="{5569787D-D659-480C-8D23-4543B4267EC8}" srcOrd="0" destOrd="0" presId="urn:microsoft.com/office/officeart/2008/layout/HexagonCluster"/>
    <dgm:cxn modelId="{9C12BABF-03E5-4A2F-8BB5-DA3DE815F4ED}" type="presOf" srcId="{D7B7771C-BEAC-48D1-A0F7-F0FACF1FD500}" destId="{4A855D83-A0C1-414D-8F05-87FA7917F389}" srcOrd="0" destOrd="0" presId="urn:microsoft.com/office/officeart/2008/layout/HexagonCluster"/>
    <dgm:cxn modelId="{1773A9DD-432E-43C8-8775-4F422E5289AC}" srcId="{D5B96F46-6CBD-4FEB-9F92-CDB0BC460D43}" destId="{BE271B72-BF40-42AF-93EA-C591805251FF}" srcOrd="2" destOrd="0" parTransId="{28A384B1-AF09-402C-BCDB-9CB25DE1D24B}" sibTransId="{D7B7771C-BEAC-48D1-A0F7-F0FACF1FD500}"/>
    <dgm:cxn modelId="{0545A4C4-B7C3-4CA2-A749-DEDB4A2F6F43}" type="presOf" srcId="{0526C93A-80E4-4E13-A2BE-61BE28355001}" destId="{9DD3625D-1571-4B13-B00B-F35F302E6FDF}" srcOrd="0" destOrd="0" presId="urn:microsoft.com/office/officeart/2008/layout/HexagonCluster"/>
    <dgm:cxn modelId="{7F61557F-CF07-46B5-A245-8F93AA0A12A0}" srcId="{D5B96F46-6CBD-4FEB-9F92-CDB0BC460D43}" destId="{ECC6D8A2-1891-48FA-922D-B8DF1E7E7D1C}" srcOrd="0" destOrd="0" parTransId="{893148F5-4597-4AAB-B39E-BA2596A2D0ED}" sibTransId="{9EEB5949-2F7E-43DC-8189-D94FBFA5E335}"/>
    <dgm:cxn modelId="{A4EE5C28-AB5B-44F0-B931-85142110788D}" type="presParOf" srcId="{478BE3CE-5EE3-460F-A9FA-D940B3E3165A}" destId="{A7D8DB43-988D-4119-BFED-9525556467D7}" srcOrd="0" destOrd="0" presId="urn:microsoft.com/office/officeart/2008/layout/HexagonCluster"/>
    <dgm:cxn modelId="{51EF88EB-756E-4211-946B-3DD7B2C988B2}" type="presParOf" srcId="{A7D8DB43-988D-4119-BFED-9525556467D7}" destId="{5273B7E0-C258-46E4-B178-2C32EFED8BFF}" srcOrd="0" destOrd="0" presId="urn:microsoft.com/office/officeart/2008/layout/HexagonCluster"/>
    <dgm:cxn modelId="{FC1FBF58-467D-4E62-A7FE-E52322600C5F}" type="presParOf" srcId="{478BE3CE-5EE3-460F-A9FA-D940B3E3165A}" destId="{ADCC7118-9A8D-448F-B736-16437002990A}" srcOrd="1" destOrd="0" presId="urn:microsoft.com/office/officeart/2008/layout/HexagonCluster"/>
    <dgm:cxn modelId="{6F365E3A-F5EB-4684-B24C-399A7115344E}" type="presParOf" srcId="{ADCC7118-9A8D-448F-B736-16437002990A}" destId="{B8D00A36-8B2E-4EFA-B241-28B9DC3201D8}" srcOrd="0" destOrd="0" presId="urn:microsoft.com/office/officeart/2008/layout/HexagonCluster"/>
    <dgm:cxn modelId="{F3270A21-B75B-4F71-AA25-CE2928C1D9B7}" type="presParOf" srcId="{478BE3CE-5EE3-460F-A9FA-D940B3E3165A}" destId="{8DB3F837-3407-44EF-9925-7849A181FB72}" srcOrd="2" destOrd="0" presId="urn:microsoft.com/office/officeart/2008/layout/HexagonCluster"/>
    <dgm:cxn modelId="{9522AA73-B59B-4307-8172-35704CC3C0E6}" type="presParOf" srcId="{8DB3F837-3407-44EF-9925-7849A181FB72}" destId="{5569787D-D659-480C-8D23-4543B4267EC8}" srcOrd="0" destOrd="0" presId="urn:microsoft.com/office/officeart/2008/layout/HexagonCluster"/>
    <dgm:cxn modelId="{4B7572E5-8A44-494C-B1AA-F88BCD888223}" type="presParOf" srcId="{478BE3CE-5EE3-460F-A9FA-D940B3E3165A}" destId="{EFDF0F6E-90FF-4356-9DCF-5B20914908E9}" srcOrd="3" destOrd="0" presId="urn:microsoft.com/office/officeart/2008/layout/HexagonCluster"/>
    <dgm:cxn modelId="{8D7DBBB8-A2E1-4534-8187-D4C8A0BF45D8}" type="presParOf" srcId="{EFDF0F6E-90FF-4356-9DCF-5B20914908E9}" destId="{7FDD05A7-3D25-4F62-A2C3-041D30AE0C2C}" srcOrd="0" destOrd="0" presId="urn:microsoft.com/office/officeart/2008/layout/HexagonCluster"/>
    <dgm:cxn modelId="{F2981A24-853E-4F90-BC31-EBE6C8C98BEF}" type="presParOf" srcId="{478BE3CE-5EE3-460F-A9FA-D940B3E3165A}" destId="{03C02131-CDF7-4DF9-BBB6-FCA9CAF0877E}" srcOrd="4" destOrd="0" presId="urn:microsoft.com/office/officeart/2008/layout/HexagonCluster"/>
    <dgm:cxn modelId="{F49E8954-21C1-4F99-9E0D-ADADD7D45D53}" type="presParOf" srcId="{03C02131-CDF7-4DF9-BBB6-FCA9CAF0877E}" destId="{E5B9C50E-01BF-4C79-9FC3-FDC730080B67}" srcOrd="0" destOrd="0" presId="urn:microsoft.com/office/officeart/2008/layout/HexagonCluster"/>
    <dgm:cxn modelId="{90901BC1-CCBC-4765-B50A-41C5B1AF0BD9}" type="presParOf" srcId="{478BE3CE-5EE3-460F-A9FA-D940B3E3165A}" destId="{1969575C-C1EF-46C7-B095-FF971729130D}" srcOrd="5" destOrd="0" presId="urn:microsoft.com/office/officeart/2008/layout/HexagonCluster"/>
    <dgm:cxn modelId="{E322C18E-7F95-407C-B720-6A29E8298CF3}" type="presParOf" srcId="{1969575C-C1EF-46C7-B095-FF971729130D}" destId="{47C69FEB-D468-447C-B1CF-7F84318F0803}" srcOrd="0" destOrd="0" presId="urn:microsoft.com/office/officeart/2008/layout/HexagonCluster"/>
    <dgm:cxn modelId="{65E01A73-D6D7-4410-94C7-42BF345D697F}" type="presParOf" srcId="{478BE3CE-5EE3-460F-A9FA-D940B3E3165A}" destId="{8220C749-1E2E-4D8E-B8E8-37224974A2CB}" srcOrd="6" destOrd="0" presId="urn:microsoft.com/office/officeart/2008/layout/HexagonCluster"/>
    <dgm:cxn modelId="{EB07CC79-A15F-436B-AC14-62C429231948}" type="presParOf" srcId="{8220C749-1E2E-4D8E-B8E8-37224974A2CB}" destId="{4752629C-90BB-405A-B610-E74C5F37FA69}" srcOrd="0" destOrd="0" presId="urn:microsoft.com/office/officeart/2008/layout/HexagonCluster"/>
    <dgm:cxn modelId="{A82BCA3D-6B3E-4D21-900E-44393CF22A35}" type="presParOf" srcId="{478BE3CE-5EE3-460F-A9FA-D940B3E3165A}" destId="{60429122-8204-463D-8A43-5A1229D14EE9}" srcOrd="7" destOrd="0" presId="urn:microsoft.com/office/officeart/2008/layout/HexagonCluster"/>
    <dgm:cxn modelId="{F60D93A3-286C-4E99-BCEA-77B10776D855}" type="presParOf" srcId="{60429122-8204-463D-8A43-5A1229D14EE9}" destId="{36343170-A7F1-47AF-8F4D-DDB1A597B868}" srcOrd="0" destOrd="0" presId="urn:microsoft.com/office/officeart/2008/layout/HexagonCluster"/>
    <dgm:cxn modelId="{11B2BE82-902B-4A91-B4DB-B4D976B525F6}" type="presParOf" srcId="{478BE3CE-5EE3-460F-A9FA-D940B3E3165A}" destId="{6B56317C-CC52-4F04-AE3C-E7F2ECFE658B}" srcOrd="8" destOrd="0" presId="urn:microsoft.com/office/officeart/2008/layout/HexagonCluster"/>
    <dgm:cxn modelId="{871095BB-6668-4CD3-9BF5-AC2526E1D987}" type="presParOf" srcId="{6B56317C-CC52-4F04-AE3C-E7F2ECFE658B}" destId="{1344292B-527E-4393-93FC-E736292E3413}" srcOrd="0" destOrd="0" presId="urn:microsoft.com/office/officeart/2008/layout/HexagonCluster"/>
    <dgm:cxn modelId="{AA875CEE-1A6B-4FB6-A93E-A03E1C0D5DFF}" type="presParOf" srcId="{478BE3CE-5EE3-460F-A9FA-D940B3E3165A}" destId="{658AD35A-0192-4C06-B597-C9C9D6F62B10}" srcOrd="9" destOrd="0" presId="urn:microsoft.com/office/officeart/2008/layout/HexagonCluster"/>
    <dgm:cxn modelId="{B6B15D4B-8D15-4775-A3F6-621B6CF2160C}" type="presParOf" srcId="{658AD35A-0192-4C06-B597-C9C9D6F62B10}" destId="{E258AFD2-14A6-4199-9A09-5125B9F82C9E}" srcOrd="0" destOrd="0" presId="urn:microsoft.com/office/officeart/2008/layout/HexagonCluster"/>
    <dgm:cxn modelId="{C9BF94BC-8761-407C-9341-0165FBDC0610}" type="presParOf" srcId="{478BE3CE-5EE3-460F-A9FA-D940B3E3165A}" destId="{25EE05FE-82A2-4EA7-BE7A-B76BAED1E372}" srcOrd="10" destOrd="0" presId="urn:microsoft.com/office/officeart/2008/layout/HexagonCluster"/>
    <dgm:cxn modelId="{C9C36AA8-934F-41BF-B79E-39114B7EBA3C}" type="presParOf" srcId="{25EE05FE-82A2-4EA7-BE7A-B76BAED1E372}" destId="{4A855D83-A0C1-414D-8F05-87FA7917F389}" srcOrd="0" destOrd="0" presId="urn:microsoft.com/office/officeart/2008/layout/HexagonCluster"/>
    <dgm:cxn modelId="{B2928071-6F25-4D1C-858D-CD7EA0A1791E}" type="presParOf" srcId="{478BE3CE-5EE3-460F-A9FA-D940B3E3165A}" destId="{7A2AD8DF-406D-425D-8C75-D39523DBBBB9}" srcOrd="11" destOrd="0" presId="urn:microsoft.com/office/officeart/2008/layout/HexagonCluster"/>
    <dgm:cxn modelId="{145FF785-A49B-4125-A7D8-C87D387862D2}" type="presParOf" srcId="{7A2AD8DF-406D-425D-8C75-D39523DBBBB9}" destId="{99442191-B8D6-44DF-8502-182DB3E56776}" srcOrd="0" destOrd="0" presId="urn:microsoft.com/office/officeart/2008/layout/HexagonCluster"/>
    <dgm:cxn modelId="{AAB83DA3-0F09-4100-B98F-59CD43A9D8F6}" type="presParOf" srcId="{478BE3CE-5EE3-460F-A9FA-D940B3E3165A}" destId="{F1BE2CF4-1B1F-4B7C-A8B5-691797292AA1}" srcOrd="12" destOrd="0" presId="urn:microsoft.com/office/officeart/2008/layout/HexagonCluster"/>
    <dgm:cxn modelId="{6DAA68A7-6647-4F97-9396-EEFB38686172}" type="presParOf" srcId="{F1BE2CF4-1B1F-4B7C-A8B5-691797292AA1}" destId="{1025F8F2-FEC1-4400-9AB1-34E9EA427A43}" srcOrd="0" destOrd="0" presId="urn:microsoft.com/office/officeart/2008/layout/HexagonCluster"/>
    <dgm:cxn modelId="{9CF45D48-5B46-4535-8476-346E50C490D5}" type="presParOf" srcId="{478BE3CE-5EE3-460F-A9FA-D940B3E3165A}" destId="{B4F48AA4-3CC1-4FE8-B447-540091B860FE}" srcOrd="13" destOrd="0" presId="urn:microsoft.com/office/officeart/2008/layout/HexagonCluster"/>
    <dgm:cxn modelId="{E05FFB82-BBC2-45F3-AC12-F00951A193E6}" type="presParOf" srcId="{B4F48AA4-3CC1-4FE8-B447-540091B860FE}" destId="{97D8F0BA-BB54-4CCE-82CA-659AFFEE4B94}" srcOrd="0" destOrd="0" presId="urn:microsoft.com/office/officeart/2008/layout/HexagonCluster"/>
    <dgm:cxn modelId="{2F0E9E36-2933-4E22-BA25-83522B6962B3}" type="presParOf" srcId="{478BE3CE-5EE3-460F-A9FA-D940B3E3165A}" destId="{86987DA9-3DEF-444A-B1E0-3BEFB04046DC}" srcOrd="14" destOrd="0" presId="urn:microsoft.com/office/officeart/2008/layout/HexagonCluster"/>
    <dgm:cxn modelId="{7E4DC15B-64F1-491F-9C00-E0BBEC35368F}" type="presParOf" srcId="{86987DA9-3DEF-444A-B1E0-3BEFB04046DC}" destId="{FE64C7D6-1F44-4341-94E2-B89AA3364AD4}" srcOrd="0" destOrd="0" presId="urn:microsoft.com/office/officeart/2008/layout/HexagonCluster"/>
    <dgm:cxn modelId="{D2C14565-878F-4CB2-B0C0-470755179532}" type="presParOf" srcId="{478BE3CE-5EE3-460F-A9FA-D940B3E3165A}" destId="{318704F4-3587-4F18-928F-B5E0BB6C3B26}" srcOrd="15" destOrd="0" presId="urn:microsoft.com/office/officeart/2008/layout/HexagonCluster"/>
    <dgm:cxn modelId="{87F62B05-C51A-47A9-AF55-422F93FE3E5F}" type="presParOf" srcId="{318704F4-3587-4F18-928F-B5E0BB6C3B26}" destId="{78752EE6-1A4D-4421-B66E-AA825D8F16B3}" srcOrd="0" destOrd="0" presId="urn:microsoft.com/office/officeart/2008/layout/HexagonCluster"/>
    <dgm:cxn modelId="{5D903155-BC9F-494E-B6C0-F536659884FE}" type="presParOf" srcId="{478BE3CE-5EE3-460F-A9FA-D940B3E3165A}" destId="{017292F8-AC73-42B3-BA9E-A28B76CD2E4E}" srcOrd="16" destOrd="0" presId="urn:microsoft.com/office/officeart/2008/layout/HexagonCluster"/>
    <dgm:cxn modelId="{7EE9148F-C0F1-42B3-9573-38A767835040}" type="presParOf" srcId="{017292F8-AC73-42B3-BA9E-A28B76CD2E4E}" destId="{512ED8D6-89B6-461D-81CE-7D1A303E3C0D}" srcOrd="0" destOrd="0" presId="urn:microsoft.com/office/officeart/2008/layout/HexagonCluster"/>
    <dgm:cxn modelId="{9C0A6497-22F5-427E-BA94-FAD953125DF2}" type="presParOf" srcId="{478BE3CE-5EE3-460F-A9FA-D940B3E3165A}" destId="{3CE8C151-F70B-4051-B112-30F51994B1AB}" srcOrd="17" destOrd="0" presId="urn:microsoft.com/office/officeart/2008/layout/HexagonCluster"/>
    <dgm:cxn modelId="{A4D36751-EA8C-4368-8CE1-93453BD17A9A}" type="presParOf" srcId="{3CE8C151-F70B-4051-B112-30F51994B1AB}" destId="{F409E3C6-2DBE-44C3-8E64-AE0F12B5E2B2}" srcOrd="0" destOrd="0" presId="urn:microsoft.com/office/officeart/2008/layout/HexagonCluster"/>
    <dgm:cxn modelId="{9237043E-3001-44B9-AF0C-D8D57EE5D59B}" type="presParOf" srcId="{478BE3CE-5EE3-460F-A9FA-D940B3E3165A}" destId="{6FCCB075-401F-48D3-A964-76191E3DBB13}" srcOrd="18" destOrd="0" presId="urn:microsoft.com/office/officeart/2008/layout/HexagonCluster"/>
    <dgm:cxn modelId="{C05372F3-6C6B-428F-8A6D-8B96361A3F2F}" type="presParOf" srcId="{6FCCB075-401F-48D3-A964-76191E3DBB13}" destId="{8196504B-C9E4-48CF-8FA5-0050DE66326D}" srcOrd="0" destOrd="0" presId="urn:microsoft.com/office/officeart/2008/layout/HexagonCluster"/>
    <dgm:cxn modelId="{235B0D95-6B85-4BC4-996D-D3F6B0DF1687}" type="presParOf" srcId="{478BE3CE-5EE3-460F-A9FA-D940B3E3165A}" destId="{0E24725F-9712-46F9-B240-C61F7E32443A}" srcOrd="19" destOrd="0" presId="urn:microsoft.com/office/officeart/2008/layout/HexagonCluster"/>
    <dgm:cxn modelId="{23E79225-DB32-4C6A-8542-83EA9A475DFC}" type="presParOf" srcId="{0E24725F-9712-46F9-B240-C61F7E32443A}" destId="{FAF99DB5-41FB-43A7-9B4A-7EEA11C2F7C0}" srcOrd="0" destOrd="0" presId="urn:microsoft.com/office/officeart/2008/layout/HexagonCluster"/>
    <dgm:cxn modelId="{53F28443-67DE-4A50-BDB2-F7C2D0D2BA49}" type="presParOf" srcId="{478BE3CE-5EE3-460F-A9FA-D940B3E3165A}" destId="{11EA8774-889E-4ED6-BEC1-A1F2B4E06BB3}" srcOrd="20" destOrd="0" presId="urn:microsoft.com/office/officeart/2008/layout/HexagonCluster"/>
    <dgm:cxn modelId="{FF9874BB-7E06-4E39-8B52-475F797B46BB}" type="presParOf" srcId="{11EA8774-889E-4ED6-BEC1-A1F2B4E06BB3}" destId="{9DD3625D-1571-4B13-B00B-F35F302E6FDF}" srcOrd="0" destOrd="0" presId="urn:microsoft.com/office/officeart/2008/layout/HexagonCluster"/>
    <dgm:cxn modelId="{4B65A25C-72F9-4833-978A-C449CCBA0BFE}" type="presParOf" srcId="{478BE3CE-5EE3-460F-A9FA-D940B3E3165A}" destId="{622B1E65-376D-4504-A544-450EC6B0C30D}" srcOrd="21" destOrd="0" presId="urn:microsoft.com/office/officeart/2008/layout/HexagonCluster"/>
    <dgm:cxn modelId="{5E545DEB-018C-4B79-9C69-C37BCE55664D}" type="presParOf" srcId="{622B1E65-376D-4504-A544-450EC6B0C30D}" destId="{FC87BABD-7418-43E2-BC6C-BFDB623D08B1}" srcOrd="0" destOrd="0" presId="urn:microsoft.com/office/officeart/2008/layout/HexagonCluster"/>
    <dgm:cxn modelId="{C1626B2D-FD10-422B-B4BD-8F6AB822E0CD}" type="presParOf" srcId="{478BE3CE-5EE3-460F-A9FA-D940B3E3165A}" destId="{838691FB-EAD2-4AEC-B0F0-3C990ED3D7FB}" srcOrd="22" destOrd="0" presId="urn:microsoft.com/office/officeart/2008/layout/HexagonCluster"/>
    <dgm:cxn modelId="{FF77065C-59BC-4601-8CFE-9F6C22685556}" type="presParOf" srcId="{838691FB-EAD2-4AEC-B0F0-3C990ED3D7FB}" destId="{F43638C7-E07C-4415-A3C5-0AEF1F33484E}" srcOrd="0" destOrd="0" presId="urn:microsoft.com/office/officeart/2008/layout/HexagonCluster"/>
    <dgm:cxn modelId="{77731A9A-3D03-4E4A-80D0-59AB57A5F146}" type="presParOf" srcId="{478BE3CE-5EE3-460F-A9FA-D940B3E3165A}" destId="{0F0E0EFC-9358-4891-A519-102221B8ACBD}" srcOrd="23" destOrd="0" presId="urn:microsoft.com/office/officeart/2008/layout/HexagonCluster"/>
    <dgm:cxn modelId="{2E78FEB8-86EC-495E-B7BF-5C7E3300EB55}" type="presParOf" srcId="{0F0E0EFC-9358-4891-A519-102221B8ACBD}" destId="{A27BB898-3E8B-4269-A295-3A3079ED075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2ACB95-199D-4E90-98BF-C310B28D950E}" type="doc">
      <dgm:prSet loTypeId="urn:microsoft.com/office/officeart/2005/8/layout/pyramid1" loCatId="pyramid" qsTypeId="urn:microsoft.com/office/officeart/2005/8/quickstyle/simple1" qsCatId="simple" csTypeId="urn:microsoft.com/office/officeart/2005/8/colors/accent3_2" csCatId="accent3" phldr="1"/>
      <dgm:spPr/>
    </dgm:pt>
    <dgm:pt modelId="{BACCFD85-A9C8-482F-82B6-6B3A9D94FFE0}">
      <dgm:prSet phldrT="[Text]" custT="1"/>
      <dgm:spPr>
        <a:solidFill>
          <a:schemeClr val="accent2">
            <a:lumMod val="75000"/>
          </a:schemeClr>
        </a:solidFill>
      </dgm:spPr>
      <dgm:t>
        <a:bodyPr anchor="b"/>
        <a:lstStyle/>
        <a:p>
          <a:pPr>
            <a:spcBef>
              <a:spcPts val="0"/>
            </a:spcBef>
            <a:spcAft>
              <a:spcPts val="0"/>
            </a:spcAft>
          </a:pPr>
          <a:r>
            <a:rPr lang="en-US" sz="1800" dirty="0" smtClean="0">
              <a:solidFill>
                <a:schemeClr val="bg1"/>
              </a:solidFill>
            </a:rPr>
            <a:t>TRUST &amp; FAIR TREATMENT</a:t>
          </a:r>
          <a:endParaRPr lang="en-US" sz="1800" dirty="0">
            <a:solidFill>
              <a:schemeClr val="bg1"/>
            </a:solidFill>
          </a:endParaRPr>
        </a:p>
      </dgm:t>
    </dgm:pt>
    <dgm:pt modelId="{4F19F306-C3D3-4669-A9AB-032CE0C487B2}" type="parTrans" cxnId="{C5B74872-F1F6-4A1B-A471-BC25B967AF4D}">
      <dgm:prSet/>
      <dgm:spPr/>
      <dgm:t>
        <a:bodyPr/>
        <a:lstStyle/>
        <a:p>
          <a:pPr>
            <a:spcBef>
              <a:spcPts val="0"/>
            </a:spcBef>
            <a:spcAft>
              <a:spcPts val="0"/>
            </a:spcAft>
          </a:pPr>
          <a:endParaRPr lang="en-US" sz="1400">
            <a:solidFill>
              <a:schemeClr val="bg1"/>
            </a:solidFill>
          </a:endParaRPr>
        </a:p>
      </dgm:t>
    </dgm:pt>
    <dgm:pt modelId="{08DE92CA-E22E-4C17-87D5-B5C4A4FAE058}" type="sibTrans" cxnId="{C5B74872-F1F6-4A1B-A471-BC25B967AF4D}">
      <dgm:prSet/>
      <dgm:spPr/>
      <dgm:t>
        <a:bodyPr/>
        <a:lstStyle/>
        <a:p>
          <a:pPr>
            <a:spcBef>
              <a:spcPts val="0"/>
            </a:spcBef>
            <a:spcAft>
              <a:spcPts val="0"/>
            </a:spcAft>
          </a:pPr>
          <a:endParaRPr lang="en-US" sz="1400">
            <a:solidFill>
              <a:schemeClr val="bg1"/>
            </a:solidFill>
          </a:endParaRPr>
        </a:p>
      </dgm:t>
    </dgm:pt>
    <dgm:pt modelId="{1D1CF57C-B207-44C9-BE95-27C8E951E8BF}">
      <dgm:prSet phldrT="[Text]" custT="1"/>
      <dgm:spPr/>
      <dgm:t>
        <a:bodyPr/>
        <a:lstStyle/>
        <a:p>
          <a:pPr>
            <a:spcBef>
              <a:spcPts val="0"/>
            </a:spcBef>
            <a:spcAft>
              <a:spcPts val="0"/>
            </a:spcAft>
          </a:pPr>
          <a:r>
            <a:rPr lang="en-US" sz="1400" dirty="0" smtClean="0">
              <a:solidFill>
                <a:schemeClr val="bg1"/>
              </a:solidFill>
            </a:rPr>
            <a:t>1. INCLUSIVE AND COMPETITIVE MARKETPLACE</a:t>
          </a:r>
          <a:endParaRPr lang="en-US" sz="1400" dirty="0">
            <a:solidFill>
              <a:schemeClr val="bg1"/>
            </a:solidFill>
          </a:endParaRPr>
        </a:p>
      </dgm:t>
    </dgm:pt>
    <dgm:pt modelId="{6D2E3B34-7EDA-4F36-B956-730793134DAB}" type="parTrans" cxnId="{839BE6AE-FFC9-4F83-A27F-C39D2149167F}">
      <dgm:prSet/>
      <dgm:spPr/>
      <dgm:t>
        <a:bodyPr/>
        <a:lstStyle/>
        <a:p>
          <a:pPr>
            <a:spcBef>
              <a:spcPts val="0"/>
            </a:spcBef>
            <a:spcAft>
              <a:spcPts val="0"/>
            </a:spcAft>
          </a:pPr>
          <a:endParaRPr lang="en-US" sz="1400">
            <a:solidFill>
              <a:schemeClr val="bg1"/>
            </a:solidFill>
          </a:endParaRPr>
        </a:p>
      </dgm:t>
    </dgm:pt>
    <dgm:pt modelId="{0935566B-9FE6-48F1-AFAA-11C2EA09E622}" type="sibTrans" cxnId="{839BE6AE-FFC9-4F83-A27F-C39D2149167F}">
      <dgm:prSet/>
      <dgm:spPr/>
      <dgm:t>
        <a:bodyPr/>
        <a:lstStyle/>
        <a:p>
          <a:pPr>
            <a:spcBef>
              <a:spcPts val="0"/>
            </a:spcBef>
            <a:spcAft>
              <a:spcPts val="0"/>
            </a:spcAft>
          </a:pPr>
          <a:endParaRPr lang="en-US" sz="1400">
            <a:solidFill>
              <a:schemeClr val="bg1"/>
            </a:solidFill>
          </a:endParaRPr>
        </a:p>
      </dgm:t>
    </dgm:pt>
    <dgm:pt modelId="{A543BE34-AA31-4242-A137-1CE931288ED2}">
      <dgm:prSet phldrT="[Text]" custT="1"/>
      <dgm:spPr>
        <a:solidFill>
          <a:schemeClr val="bg1">
            <a:lumMod val="95000"/>
          </a:schemeClr>
        </a:solidFill>
      </dgm:spPr>
      <dgm:t>
        <a:bodyPr/>
        <a:lstStyle/>
        <a:p>
          <a:pPr>
            <a:spcBef>
              <a:spcPts val="0"/>
            </a:spcBef>
            <a:spcAft>
              <a:spcPts val="0"/>
            </a:spcAft>
          </a:pPr>
          <a:r>
            <a:rPr lang="en-US" sz="1800" dirty="0" smtClean="0">
              <a:solidFill>
                <a:schemeClr val="tx1"/>
              </a:solidFill>
            </a:rPr>
            <a:t>MARKET CONDUCT POLICY OUTCOMES UNDER THE CONTROL OF FSPs</a:t>
          </a:r>
          <a:endParaRPr lang="en-US" sz="1800" dirty="0">
            <a:solidFill>
              <a:schemeClr val="tx1"/>
            </a:solidFill>
          </a:endParaRPr>
        </a:p>
      </dgm:t>
    </dgm:pt>
    <dgm:pt modelId="{BE6326EF-03FF-42BE-B419-59064EEB3C18}" type="parTrans" cxnId="{F3D83C1D-CC5D-45D3-B32E-EE3EACC643EF}">
      <dgm:prSet/>
      <dgm:spPr/>
      <dgm:t>
        <a:bodyPr/>
        <a:lstStyle/>
        <a:p>
          <a:pPr>
            <a:spcBef>
              <a:spcPts val="0"/>
            </a:spcBef>
            <a:spcAft>
              <a:spcPts val="0"/>
            </a:spcAft>
          </a:pPr>
          <a:endParaRPr lang="en-US" sz="1400">
            <a:solidFill>
              <a:schemeClr val="bg1"/>
            </a:solidFill>
          </a:endParaRPr>
        </a:p>
      </dgm:t>
    </dgm:pt>
    <dgm:pt modelId="{CF47B75B-FCAD-46AB-8716-3708B3210173}" type="sibTrans" cxnId="{F3D83C1D-CC5D-45D3-B32E-EE3EACC643EF}">
      <dgm:prSet/>
      <dgm:spPr/>
      <dgm:t>
        <a:bodyPr/>
        <a:lstStyle/>
        <a:p>
          <a:pPr>
            <a:spcBef>
              <a:spcPts val="0"/>
            </a:spcBef>
            <a:spcAft>
              <a:spcPts val="0"/>
            </a:spcAft>
          </a:pPr>
          <a:endParaRPr lang="en-US" sz="1400">
            <a:solidFill>
              <a:schemeClr val="bg1"/>
            </a:solidFill>
          </a:endParaRPr>
        </a:p>
      </dgm:t>
    </dgm:pt>
    <dgm:pt modelId="{DA9E0830-6804-4BE2-B44D-B4BD294DE72D}">
      <dgm:prSet custT="1"/>
      <dgm:spPr/>
      <dgm:t>
        <a:bodyPr/>
        <a:lstStyle/>
        <a:p>
          <a:pPr>
            <a:spcBef>
              <a:spcPts val="0"/>
            </a:spcBef>
            <a:spcAft>
              <a:spcPts val="0"/>
            </a:spcAft>
          </a:pPr>
          <a:r>
            <a:rPr lang="en-US" sz="1400" dirty="0" smtClean="0">
              <a:solidFill>
                <a:schemeClr val="bg1"/>
              </a:solidFill>
            </a:rPr>
            <a:t>3. TRANSPARENCY AND MARKETING</a:t>
          </a:r>
          <a:endParaRPr lang="en-US" sz="1400" dirty="0">
            <a:solidFill>
              <a:schemeClr val="bg1"/>
            </a:solidFill>
          </a:endParaRPr>
        </a:p>
      </dgm:t>
    </dgm:pt>
    <dgm:pt modelId="{F31BF484-9530-4546-9191-D945CDD1DD7C}" type="parTrans" cxnId="{A68D72FF-6911-4ACA-AC52-1B2CADE4620C}">
      <dgm:prSet/>
      <dgm:spPr/>
      <dgm:t>
        <a:bodyPr/>
        <a:lstStyle/>
        <a:p>
          <a:pPr>
            <a:spcBef>
              <a:spcPts val="0"/>
            </a:spcBef>
            <a:spcAft>
              <a:spcPts val="0"/>
            </a:spcAft>
          </a:pPr>
          <a:endParaRPr lang="en-US" sz="1400">
            <a:solidFill>
              <a:schemeClr val="bg1"/>
            </a:solidFill>
          </a:endParaRPr>
        </a:p>
      </dgm:t>
    </dgm:pt>
    <dgm:pt modelId="{15B8D2F2-0371-43B2-BF0C-EA31C1B5D9F2}" type="sibTrans" cxnId="{A68D72FF-6911-4ACA-AC52-1B2CADE4620C}">
      <dgm:prSet/>
      <dgm:spPr/>
      <dgm:t>
        <a:bodyPr/>
        <a:lstStyle/>
        <a:p>
          <a:pPr>
            <a:spcBef>
              <a:spcPts val="0"/>
            </a:spcBef>
            <a:spcAft>
              <a:spcPts val="0"/>
            </a:spcAft>
          </a:pPr>
          <a:endParaRPr lang="en-US" sz="1400">
            <a:solidFill>
              <a:schemeClr val="bg1"/>
            </a:solidFill>
          </a:endParaRPr>
        </a:p>
      </dgm:t>
    </dgm:pt>
    <dgm:pt modelId="{1CC1C4F2-52EB-40E6-B09F-8CF1AE86483C}">
      <dgm:prSet custT="1"/>
      <dgm:spPr/>
      <dgm:t>
        <a:bodyPr/>
        <a:lstStyle/>
        <a:p>
          <a:pPr>
            <a:spcBef>
              <a:spcPts val="0"/>
            </a:spcBef>
            <a:spcAft>
              <a:spcPts val="0"/>
            </a:spcAft>
          </a:pPr>
          <a:r>
            <a:rPr lang="en-US" sz="1400" dirty="0" smtClean="0">
              <a:solidFill>
                <a:schemeClr val="bg1"/>
              </a:solidFill>
            </a:rPr>
            <a:t>4. ETHICS AND PROFESSIONAL</a:t>
          </a:r>
          <a:endParaRPr lang="en-US" sz="1400" dirty="0">
            <a:solidFill>
              <a:schemeClr val="bg1"/>
            </a:solidFill>
          </a:endParaRPr>
        </a:p>
      </dgm:t>
    </dgm:pt>
    <dgm:pt modelId="{2A354387-EF8F-49E8-BAAB-510957425BA2}" type="parTrans" cxnId="{5B3D3500-03AF-47BF-AB6C-866F5D0F1672}">
      <dgm:prSet/>
      <dgm:spPr/>
      <dgm:t>
        <a:bodyPr/>
        <a:lstStyle/>
        <a:p>
          <a:pPr>
            <a:spcBef>
              <a:spcPts val="0"/>
            </a:spcBef>
            <a:spcAft>
              <a:spcPts val="0"/>
            </a:spcAft>
          </a:pPr>
          <a:endParaRPr lang="en-US" sz="1400">
            <a:solidFill>
              <a:schemeClr val="bg1"/>
            </a:solidFill>
          </a:endParaRPr>
        </a:p>
      </dgm:t>
    </dgm:pt>
    <dgm:pt modelId="{C7FE1DC8-7FB9-442C-B5ED-F5D4B91A27C5}" type="sibTrans" cxnId="{5B3D3500-03AF-47BF-AB6C-866F5D0F1672}">
      <dgm:prSet/>
      <dgm:spPr/>
      <dgm:t>
        <a:bodyPr/>
        <a:lstStyle/>
        <a:p>
          <a:pPr>
            <a:spcBef>
              <a:spcPts val="0"/>
            </a:spcBef>
            <a:spcAft>
              <a:spcPts val="0"/>
            </a:spcAft>
          </a:pPr>
          <a:endParaRPr lang="en-US" sz="1400">
            <a:solidFill>
              <a:schemeClr val="bg1"/>
            </a:solidFill>
          </a:endParaRPr>
        </a:p>
      </dgm:t>
    </dgm:pt>
    <dgm:pt modelId="{DE130C12-441C-4CDF-ACC0-3EA0185134A5}">
      <dgm:prSet custT="1"/>
      <dgm:spPr/>
      <dgm:t>
        <a:bodyPr/>
        <a:lstStyle/>
        <a:p>
          <a:pPr>
            <a:spcBef>
              <a:spcPts val="0"/>
            </a:spcBef>
            <a:spcAft>
              <a:spcPts val="0"/>
            </a:spcAft>
          </a:pPr>
          <a:r>
            <a:rPr lang="en-US" sz="1400" dirty="0" smtClean="0">
              <a:solidFill>
                <a:schemeClr val="bg1"/>
              </a:solidFill>
            </a:rPr>
            <a:t>STANDARDS</a:t>
          </a:r>
          <a:endParaRPr lang="en-US" sz="1400" dirty="0">
            <a:solidFill>
              <a:schemeClr val="bg1"/>
            </a:solidFill>
          </a:endParaRPr>
        </a:p>
      </dgm:t>
    </dgm:pt>
    <dgm:pt modelId="{2BC2C014-192C-4345-A78F-45BA4DF166E4}" type="parTrans" cxnId="{1AFFD115-DFEE-4D18-80FC-8CAF66450504}">
      <dgm:prSet/>
      <dgm:spPr/>
      <dgm:t>
        <a:bodyPr/>
        <a:lstStyle/>
        <a:p>
          <a:pPr>
            <a:spcBef>
              <a:spcPts val="0"/>
            </a:spcBef>
            <a:spcAft>
              <a:spcPts val="0"/>
            </a:spcAft>
          </a:pPr>
          <a:endParaRPr lang="en-US" sz="1400">
            <a:solidFill>
              <a:schemeClr val="bg1"/>
            </a:solidFill>
          </a:endParaRPr>
        </a:p>
      </dgm:t>
    </dgm:pt>
    <dgm:pt modelId="{E46DABFD-D394-4A5A-A4B7-AF06060D9ACF}" type="sibTrans" cxnId="{1AFFD115-DFEE-4D18-80FC-8CAF66450504}">
      <dgm:prSet/>
      <dgm:spPr/>
      <dgm:t>
        <a:bodyPr/>
        <a:lstStyle/>
        <a:p>
          <a:pPr>
            <a:spcBef>
              <a:spcPts val="0"/>
            </a:spcBef>
            <a:spcAft>
              <a:spcPts val="0"/>
            </a:spcAft>
          </a:pPr>
          <a:endParaRPr lang="en-US" sz="1400">
            <a:solidFill>
              <a:schemeClr val="bg1"/>
            </a:solidFill>
          </a:endParaRPr>
        </a:p>
      </dgm:t>
    </dgm:pt>
    <dgm:pt modelId="{D9B8058F-7166-4F67-855E-7045B1B79F22}">
      <dgm:prSet custT="1"/>
      <dgm:spPr/>
      <dgm:t>
        <a:bodyPr/>
        <a:lstStyle/>
        <a:p>
          <a:pPr>
            <a:spcBef>
              <a:spcPts val="0"/>
            </a:spcBef>
            <a:spcAft>
              <a:spcPts val="0"/>
            </a:spcAft>
          </a:pPr>
          <a:r>
            <a:rPr lang="en-US" sz="1400" dirty="0" smtClean="0">
              <a:solidFill>
                <a:schemeClr val="bg1"/>
              </a:solidFill>
            </a:rPr>
            <a:t>5. DUE CARE</a:t>
          </a:r>
          <a:endParaRPr lang="en-US" sz="1400" dirty="0">
            <a:solidFill>
              <a:schemeClr val="bg1"/>
            </a:solidFill>
          </a:endParaRPr>
        </a:p>
      </dgm:t>
    </dgm:pt>
    <dgm:pt modelId="{0160BBDE-DCC0-4779-947A-E7B2E84F3CF8}" type="parTrans" cxnId="{C4FAAA2A-C863-4132-B2B3-FBD0415BF55C}">
      <dgm:prSet/>
      <dgm:spPr/>
      <dgm:t>
        <a:bodyPr/>
        <a:lstStyle/>
        <a:p>
          <a:pPr>
            <a:spcBef>
              <a:spcPts val="0"/>
            </a:spcBef>
            <a:spcAft>
              <a:spcPts val="0"/>
            </a:spcAft>
          </a:pPr>
          <a:endParaRPr lang="en-US" sz="1400">
            <a:solidFill>
              <a:schemeClr val="bg1"/>
            </a:solidFill>
          </a:endParaRPr>
        </a:p>
      </dgm:t>
    </dgm:pt>
    <dgm:pt modelId="{3145F2AA-6265-46A8-AC6A-A2D81E465007}" type="sibTrans" cxnId="{C4FAAA2A-C863-4132-B2B3-FBD0415BF55C}">
      <dgm:prSet/>
      <dgm:spPr/>
      <dgm:t>
        <a:bodyPr/>
        <a:lstStyle/>
        <a:p>
          <a:pPr>
            <a:spcBef>
              <a:spcPts val="0"/>
            </a:spcBef>
            <a:spcAft>
              <a:spcPts val="0"/>
            </a:spcAft>
          </a:pPr>
          <a:endParaRPr lang="en-US" sz="1400">
            <a:solidFill>
              <a:schemeClr val="bg1"/>
            </a:solidFill>
          </a:endParaRPr>
        </a:p>
      </dgm:t>
    </dgm:pt>
    <dgm:pt modelId="{5C84FEC5-2B8F-4A84-9513-741FA2F0DED7}">
      <dgm:prSet custT="1"/>
      <dgm:spPr/>
      <dgm:t>
        <a:bodyPr/>
        <a:lstStyle/>
        <a:p>
          <a:pPr>
            <a:spcBef>
              <a:spcPts val="0"/>
            </a:spcBef>
            <a:spcAft>
              <a:spcPts val="0"/>
            </a:spcAft>
          </a:pPr>
          <a:r>
            <a:rPr lang="en-US" sz="1400" dirty="0" smtClean="0">
              <a:solidFill>
                <a:schemeClr val="bg1"/>
              </a:solidFill>
            </a:rPr>
            <a:t>6. SAFETY AND SECURITY</a:t>
          </a:r>
          <a:endParaRPr lang="en-US" sz="1400" dirty="0">
            <a:solidFill>
              <a:schemeClr val="bg1"/>
            </a:solidFill>
          </a:endParaRPr>
        </a:p>
      </dgm:t>
    </dgm:pt>
    <dgm:pt modelId="{97393E64-778A-402E-8126-272931744322}" type="parTrans" cxnId="{EA18DC20-2027-414A-B344-E9B9E8D6EC26}">
      <dgm:prSet/>
      <dgm:spPr/>
      <dgm:t>
        <a:bodyPr/>
        <a:lstStyle/>
        <a:p>
          <a:pPr>
            <a:spcBef>
              <a:spcPts val="0"/>
            </a:spcBef>
            <a:spcAft>
              <a:spcPts val="0"/>
            </a:spcAft>
          </a:pPr>
          <a:endParaRPr lang="en-US" sz="1400">
            <a:solidFill>
              <a:schemeClr val="bg1"/>
            </a:solidFill>
          </a:endParaRPr>
        </a:p>
      </dgm:t>
    </dgm:pt>
    <dgm:pt modelId="{C2AA914F-DECA-44D4-A60C-23A13A660504}" type="sibTrans" cxnId="{EA18DC20-2027-414A-B344-E9B9E8D6EC26}">
      <dgm:prSet/>
      <dgm:spPr/>
      <dgm:t>
        <a:bodyPr/>
        <a:lstStyle/>
        <a:p>
          <a:pPr>
            <a:spcBef>
              <a:spcPts val="0"/>
            </a:spcBef>
            <a:spcAft>
              <a:spcPts val="0"/>
            </a:spcAft>
          </a:pPr>
          <a:endParaRPr lang="en-US" sz="1400">
            <a:solidFill>
              <a:schemeClr val="bg1"/>
            </a:solidFill>
          </a:endParaRPr>
        </a:p>
      </dgm:t>
    </dgm:pt>
    <dgm:pt modelId="{31B94EFB-768D-440F-8796-1C2BA598B3A2}">
      <dgm:prSet custT="1"/>
      <dgm:spPr/>
      <dgm:t>
        <a:bodyPr/>
        <a:lstStyle/>
        <a:p>
          <a:pPr>
            <a:spcBef>
              <a:spcPts val="0"/>
            </a:spcBef>
            <a:spcAft>
              <a:spcPts val="0"/>
            </a:spcAft>
          </a:pPr>
          <a:r>
            <a:rPr lang="en-US" sz="1400" dirty="0" smtClean="0">
              <a:solidFill>
                <a:schemeClr val="bg1"/>
              </a:solidFill>
            </a:rPr>
            <a:t>7. LEGAL ENVIRONMENT</a:t>
          </a:r>
          <a:endParaRPr lang="en-US" sz="1400" dirty="0">
            <a:solidFill>
              <a:schemeClr val="bg1"/>
            </a:solidFill>
          </a:endParaRPr>
        </a:p>
      </dgm:t>
    </dgm:pt>
    <dgm:pt modelId="{60C48181-9E89-45A6-B592-302F00D96C2F}" type="parTrans" cxnId="{EA742826-5607-481A-9C71-F69C03903407}">
      <dgm:prSet/>
      <dgm:spPr/>
      <dgm:t>
        <a:bodyPr/>
        <a:lstStyle/>
        <a:p>
          <a:pPr>
            <a:spcBef>
              <a:spcPts val="0"/>
            </a:spcBef>
            <a:spcAft>
              <a:spcPts val="0"/>
            </a:spcAft>
          </a:pPr>
          <a:endParaRPr lang="en-US" sz="1400">
            <a:solidFill>
              <a:schemeClr val="bg1"/>
            </a:solidFill>
          </a:endParaRPr>
        </a:p>
      </dgm:t>
    </dgm:pt>
    <dgm:pt modelId="{C3BFFA30-7CB7-40F5-B82E-22187D8B2F39}" type="sibTrans" cxnId="{EA742826-5607-481A-9C71-F69C03903407}">
      <dgm:prSet/>
      <dgm:spPr/>
      <dgm:t>
        <a:bodyPr/>
        <a:lstStyle/>
        <a:p>
          <a:pPr>
            <a:spcBef>
              <a:spcPts val="0"/>
            </a:spcBef>
            <a:spcAft>
              <a:spcPts val="0"/>
            </a:spcAft>
          </a:pPr>
          <a:endParaRPr lang="en-US" sz="1400">
            <a:solidFill>
              <a:schemeClr val="bg1"/>
            </a:solidFill>
          </a:endParaRPr>
        </a:p>
      </dgm:t>
    </dgm:pt>
    <dgm:pt modelId="{B7B5C4AD-33D2-4281-B392-69E3ED91A684}">
      <dgm:prSet phldrT="[Text]" custT="1"/>
      <dgm:spPr/>
      <dgm:t>
        <a:bodyPr/>
        <a:lstStyle/>
        <a:p>
          <a:pPr>
            <a:spcBef>
              <a:spcPts val="0"/>
            </a:spcBef>
            <a:spcAft>
              <a:spcPts val="0"/>
            </a:spcAft>
          </a:pPr>
          <a:r>
            <a:rPr lang="en-US" sz="1400" smtClean="0">
              <a:solidFill>
                <a:schemeClr val="bg1"/>
              </a:solidFill>
            </a:rPr>
            <a:t>2. SUITABILITY</a:t>
          </a:r>
          <a:endParaRPr lang="en-US" sz="1400" dirty="0">
            <a:solidFill>
              <a:schemeClr val="bg1"/>
            </a:solidFill>
          </a:endParaRPr>
        </a:p>
      </dgm:t>
    </dgm:pt>
    <dgm:pt modelId="{36DF4BE5-1BF3-43BB-AA58-8D497F70958F}" type="parTrans" cxnId="{6310AA62-1AB8-404B-AEC6-2905562F3B5D}">
      <dgm:prSet/>
      <dgm:spPr/>
      <dgm:t>
        <a:bodyPr/>
        <a:lstStyle/>
        <a:p>
          <a:pPr>
            <a:spcBef>
              <a:spcPts val="0"/>
            </a:spcBef>
            <a:spcAft>
              <a:spcPts val="0"/>
            </a:spcAft>
          </a:pPr>
          <a:endParaRPr lang="en-US" sz="1400">
            <a:solidFill>
              <a:schemeClr val="bg1"/>
            </a:solidFill>
          </a:endParaRPr>
        </a:p>
      </dgm:t>
    </dgm:pt>
    <dgm:pt modelId="{FB11405A-3110-47A9-B9BC-BE6B60E3A8F7}" type="sibTrans" cxnId="{6310AA62-1AB8-404B-AEC6-2905562F3B5D}">
      <dgm:prSet/>
      <dgm:spPr/>
      <dgm:t>
        <a:bodyPr/>
        <a:lstStyle/>
        <a:p>
          <a:pPr>
            <a:spcBef>
              <a:spcPts val="0"/>
            </a:spcBef>
            <a:spcAft>
              <a:spcPts val="0"/>
            </a:spcAft>
          </a:pPr>
          <a:endParaRPr lang="en-US" sz="1400">
            <a:solidFill>
              <a:schemeClr val="bg1"/>
            </a:solidFill>
          </a:endParaRPr>
        </a:p>
      </dgm:t>
    </dgm:pt>
    <dgm:pt modelId="{02E8655F-DE18-44C1-B363-B9441B33497C}" type="pres">
      <dgm:prSet presAssocID="{9B2ACB95-199D-4E90-98BF-C310B28D950E}" presName="Name0" presStyleCnt="0">
        <dgm:presLayoutVars>
          <dgm:dir/>
          <dgm:animLvl val="lvl"/>
          <dgm:resizeHandles val="exact"/>
        </dgm:presLayoutVars>
      </dgm:prSet>
      <dgm:spPr/>
    </dgm:pt>
    <dgm:pt modelId="{FA33A8DA-6C36-4A18-85CC-5CB75BC42454}" type="pres">
      <dgm:prSet presAssocID="{BACCFD85-A9C8-482F-82B6-6B3A9D94FFE0}" presName="Name8" presStyleCnt="0"/>
      <dgm:spPr/>
    </dgm:pt>
    <dgm:pt modelId="{4CCC7BBB-B573-4B06-B2C6-FF3BF1C213BA}" type="pres">
      <dgm:prSet presAssocID="{BACCFD85-A9C8-482F-82B6-6B3A9D94FFE0}" presName="level" presStyleLbl="node1" presStyleIdx="0" presStyleCnt="10" custScaleY="607498">
        <dgm:presLayoutVars>
          <dgm:chMax val="1"/>
          <dgm:bulletEnabled val="1"/>
        </dgm:presLayoutVars>
      </dgm:prSet>
      <dgm:spPr/>
      <dgm:t>
        <a:bodyPr/>
        <a:lstStyle/>
        <a:p>
          <a:endParaRPr lang="en-US"/>
        </a:p>
      </dgm:t>
    </dgm:pt>
    <dgm:pt modelId="{DE03FC8F-ED3D-48CC-B438-B99792478D47}" type="pres">
      <dgm:prSet presAssocID="{BACCFD85-A9C8-482F-82B6-6B3A9D94FFE0}" presName="levelTx" presStyleLbl="revTx" presStyleIdx="0" presStyleCnt="0">
        <dgm:presLayoutVars>
          <dgm:chMax val="1"/>
          <dgm:bulletEnabled val="1"/>
        </dgm:presLayoutVars>
      </dgm:prSet>
      <dgm:spPr/>
      <dgm:t>
        <a:bodyPr/>
        <a:lstStyle/>
        <a:p>
          <a:endParaRPr lang="en-US"/>
        </a:p>
      </dgm:t>
    </dgm:pt>
    <dgm:pt modelId="{E8DC143A-CB4D-4BE9-8C05-16C61B470A29}" type="pres">
      <dgm:prSet presAssocID="{1D1CF57C-B207-44C9-BE95-27C8E951E8BF}" presName="Name8" presStyleCnt="0"/>
      <dgm:spPr/>
    </dgm:pt>
    <dgm:pt modelId="{34D24697-353B-45B7-914E-1AF4EE9EB3F4}" type="pres">
      <dgm:prSet presAssocID="{1D1CF57C-B207-44C9-BE95-27C8E951E8BF}" presName="level" presStyleLbl="node1" presStyleIdx="1" presStyleCnt="10" custScaleY="229691">
        <dgm:presLayoutVars>
          <dgm:chMax val="1"/>
          <dgm:bulletEnabled val="1"/>
        </dgm:presLayoutVars>
      </dgm:prSet>
      <dgm:spPr/>
      <dgm:t>
        <a:bodyPr/>
        <a:lstStyle/>
        <a:p>
          <a:endParaRPr lang="en-US"/>
        </a:p>
      </dgm:t>
    </dgm:pt>
    <dgm:pt modelId="{B6C617BE-D243-44EE-9D68-6CD43C85897A}" type="pres">
      <dgm:prSet presAssocID="{1D1CF57C-B207-44C9-BE95-27C8E951E8BF}" presName="levelTx" presStyleLbl="revTx" presStyleIdx="0" presStyleCnt="0">
        <dgm:presLayoutVars>
          <dgm:chMax val="1"/>
          <dgm:bulletEnabled val="1"/>
        </dgm:presLayoutVars>
      </dgm:prSet>
      <dgm:spPr/>
      <dgm:t>
        <a:bodyPr/>
        <a:lstStyle/>
        <a:p>
          <a:endParaRPr lang="en-US"/>
        </a:p>
      </dgm:t>
    </dgm:pt>
    <dgm:pt modelId="{1612F150-589E-4C10-8E01-A484A0C99401}" type="pres">
      <dgm:prSet presAssocID="{B7B5C4AD-33D2-4281-B392-69E3ED91A684}" presName="Name8" presStyleCnt="0"/>
      <dgm:spPr/>
    </dgm:pt>
    <dgm:pt modelId="{E304E8B6-C666-453E-B76B-AAC10B411A0E}" type="pres">
      <dgm:prSet presAssocID="{B7B5C4AD-33D2-4281-B392-69E3ED91A684}" presName="level" presStyleLbl="node1" presStyleIdx="2" presStyleCnt="10">
        <dgm:presLayoutVars>
          <dgm:chMax val="1"/>
          <dgm:bulletEnabled val="1"/>
        </dgm:presLayoutVars>
      </dgm:prSet>
      <dgm:spPr/>
      <dgm:t>
        <a:bodyPr/>
        <a:lstStyle/>
        <a:p>
          <a:endParaRPr lang="en-US"/>
        </a:p>
      </dgm:t>
    </dgm:pt>
    <dgm:pt modelId="{B71E3D5C-BB7C-415F-A7C6-EB0EDD1F0716}" type="pres">
      <dgm:prSet presAssocID="{B7B5C4AD-33D2-4281-B392-69E3ED91A684}" presName="levelTx" presStyleLbl="revTx" presStyleIdx="0" presStyleCnt="0">
        <dgm:presLayoutVars>
          <dgm:chMax val="1"/>
          <dgm:bulletEnabled val="1"/>
        </dgm:presLayoutVars>
      </dgm:prSet>
      <dgm:spPr/>
      <dgm:t>
        <a:bodyPr/>
        <a:lstStyle/>
        <a:p>
          <a:endParaRPr lang="en-US"/>
        </a:p>
      </dgm:t>
    </dgm:pt>
    <dgm:pt modelId="{6F1D2224-5EBF-4069-943D-215411C82FE2}" type="pres">
      <dgm:prSet presAssocID="{DA9E0830-6804-4BE2-B44D-B4BD294DE72D}" presName="Name8" presStyleCnt="0"/>
      <dgm:spPr/>
    </dgm:pt>
    <dgm:pt modelId="{16E70A14-1881-4DFA-8168-F23BB2961D3F}" type="pres">
      <dgm:prSet presAssocID="{DA9E0830-6804-4BE2-B44D-B4BD294DE72D}" presName="level" presStyleLbl="node1" presStyleIdx="3" presStyleCnt="10">
        <dgm:presLayoutVars>
          <dgm:chMax val="1"/>
          <dgm:bulletEnabled val="1"/>
        </dgm:presLayoutVars>
      </dgm:prSet>
      <dgm:spPr/>
      <dgm:t>
        <a:bodyPr/>
        <a:lstStyle/>
        <a:p>
          <a:endParaRPr lang="en-US"/>
        </a:p>
      </dgm:t>
    </dgm:pt>
    <dgm:pt modelId="{E267B535-4DF1-43D5-B753-03E826B71778}" type="pres">
      <dgm:prSet presAssocID="{DA9E0830-6804-4BE2-B44D-B4BD294DE72D}" presName="levelTx" presStyleLbl="revTx" presStyleIdx="0" presStyleCnt="0">
        <dgm:presLayoutVars>
          <dgm:chMax val="1"/>
          <dgm:bulletEnabled val="1"/>
        </dgm:presLayoutVars>
      </dgm:prSet>
      <dgm:spPr/>
      <dgm:t>
        <a:bodyPr/>
        <a:lstStyle/>
        <a:p>
          <a:endParaRPr lang="en-US"/>
        </a:p>
      </dgm:t>
    </dgm:pt>
    <dgm:pt modelId="{6FEAA3E8-F8F0-4EDE-A069-7A5C9FE91112}" type="pres">
      <dgm:prSet presAssocID="{1CC1C4F2-52EB-40E6-B09F-8CF1AE86483C}" presName="Name8" presStyleCnt="0"/>
      <dgm:spPr/>
    </dgm:pt>
    <dgm:pt modelId="{A1AB74E3-A570-4569-B078-8BF8D15F97C9}" type="pres">
      <dgm:prSet presAssocID="{1CC1C4F2-52EB-40E6-B09F-8CF1AE86483C}" presName="level" presStyleLbl="node1" presStyleIdx="4" presStyleCnt="10">
        <dgm:presLayoutVars>
          <dgm:chMax val="1"/>
          <dgm:bulletEnabled val="1"/>
        </dgm:presLayoutVars>
      </dgm:prSet>
      <dgm:spPr/>
      <dgm:t>
        <a:bodyPr/>
        <a:lstStyle/>
        <a:p>
          <a:endParaRPr lang="en-US"/>
        </a:p>
      </dgm:t>
    </dgm:pt>
    <dgm:pt modelId="{FF1180F2-3F48-4DC1-9BA1-3A91F6AAE540}" type="pres">
      <dgm:prSet presAssocID="{1CC1C4F2-52EB-40E6-B09F-8CF1AE86483C}" presName="levelTx" presStyleLbl="revTx" presStyleIdx="0" presStyleCnt="0">
        <dgm:presLayoutVars>
          <dgm:chMax val="1"/>
          <dgm:bulletEnabled val="1"/>
        </dgm:presLayoutVars>
      </dgm:prSet>
      <dgm:spPr/>
      <dgm:t>
        <a:bodyPr/>
        <a:lstStyle/>
        <a:p>
          <a:endParaRPr lang="en-US"/>
        </a:p>
      </dgm:t>
    </dgm:pt>
    <dgm:pt modelId="{975E4776-506F-4FDD-B767-24AD8B73A553}" type="pres">
      <dgm:prSet presAssocID="{DE130C12-441C-4CDF-ACC0-3EA0185134A5}" presName="Name8" presStyleCnt="0"/>
      <dgm:spPr/>
    </dgm:pt>
    <dgm:pt modelId="{8746D976-8417-45EE-AD6D-52DE0852050C}" type="pres">
      <dgm:prSet presAssocID="{DE130C12-441C-4CDF-ACC0-3EA0185134A5}" presName="level" presStyleLbl="node1" presStyleIdx="5" presStyleCnt="10">
        <dgm:presLayoutVars>
          <dgm:chMax val="1"/>
          <dgm:bulletEnabled val="1"/>
        </dgm:presLayoutVars>
      </dgm:prSet>
      <dgm:spPr/>
      <dgm:t>
        <a:bodyPr/>
        <a:lstStyle/>
        <a:p>
          <a:endParaRPr lang="en-US"/>
        </a:p>
      </dgm:t>
    </dgm:pt>
    <dgm:pt modelId="{92E4983B-29F5-498C-9914-AB7C77F03F9C}" type="pres">
      <dgm:prSet presAssocID="{DE130C12-441C-4CDF-ACC0-3EA0185134A5}" presName="levelTx" presStyleLbl="revTx" presStyleIdx="0" presStyleCnt="0">
        <dgm:presLayoutVars>
          <dgm:chMax val="1"/>
          <dgm:bulletEnabled val="1"/>
        </dgm:presLayoutVars>
      </dgm:prSet>
      <dgm:spPr/>
      <dgm:t>
        <a:bodyPr/>
        <a:lstStyle/>
        <a:p>
          <a:endParaRPr lang="en-US"/>
        </a:p>
      </dgm:t>
    </dgm:pt>
    <dgm:pt modelId="{745F6F44-2D75-4523-B705-1A6234442AA0}" type="pres">
      <dgm:prSet presAssocID="{D9B8058F-7166-4F67-855E-7045B1B79F22}" presName="Name8" presStyleCnt="0"/>
      <dgm:spPr/>
    </dgm:pt>
    <dgm:pt modelId="{DA7D5B41-9D43-4947-BB32-9D93B610EACB}" type="pres">
      <dgm:prSet presAssocID="{D9B8058F-7166-4F67-855E-7045B1B79F22}" presName="level" presStyleLbl="node1" presStyleIdx="6" presStyleCnt="10">
        <dgm:presLayoutVars>
          <dgm:chMax val="1"/>
          <dgm:bulletEnabled val="1"/>
        </dgm:presLayoutVars>
      </dgm:prSet>
      <dgm:spPr/>
      <dgm:t>
        <a:bodyPr/>
        <a:lstStyle/>
        <a:p>
          <a:endParaRPr lang="en-US"/>
        </a:p>
      </dgm:t>
    </dgm:pt>
    <dgm:pt modelId="{46E6C3DE-40C2-4482-94CA-E523DD5DDD7E}" type="pres">
      <dgm:prSet presAssocID="{D9B8058F-7166-4F67-855E-7045B1B79F22}" presName="levelTx" presStyleLbl="revTx" presStyleIdx="0" presStyleCnt="0">
        <dgm:presLayoutVars>
          <dgm:chMax val="1"/>
          <dgm:bulletEnabled val="1"/>
        </dgm:presLayoutVars>
      </dgm:prSet>
      <dgm:spPr/>
      <dgm:t>
        <a:bodyPr/>
        <a:lstStyle/>
        <a:p>
          <a:endParaRPr lang="en-US"/>
        </a:p>
      </dgm:t>
    </dgm:pt>
    <dgm:pt modelId="{15F29E58-E11E-4950-A026-6B4484271ACA}" type="pres">
      <dgm:prSet presAssocID="{5C84FEC5-2B8F-4A84-9513-741FA2F0DED7}" presName="Name8" presStyleCnt="0"/>
      <dgm:spPr/>
    </dgm:pt>
    <dgm:pt modelId="{08F4AFAF-A366-4E09-8870-B854E7BD70D2}" type="pres">
      <dgm:prSet presAssocID="{5C84FEC5-2B8F-4A84-9513-741FA2F0DED7}" presName="level" presStyleLbl="node1" presStyleIdx="7" presStyleCnt="10">
        <dgm:presLayoutVars>
          <dgm:chMax val="1"/>
          <dgm:bulletEnabled val="1"/>
        </dgm:presLayoutVars>
      </dgm:prSet>
      <dgm:spPr/>
      <dgm:t>
        <a:bodyPr/>
        <a:lstStyle/>
        <a:p>
          <a:endParaRPr lang="en-US"/>
        </a:p>
      </dgm:t>
    </dgm:pt>
    <dgm:pt modelId="{0D58453B-B7E1-49B0-A1E3-FF8FA85044ED}" type="pres">
      <dgm:prSet presAssocID="{5C84FEC5-2B8F-4A84-9513-741FA2F0DED7}" presName="levelTx" presStyleLbl="revTx" presStyleIdx="0" presStyleCnt="0">
        <dgm:presLayoutVars>
          <dgm:chMax val="1"/>
          <dgm:bulletEnabled val="1"/>
        </dgm:presLayoutVars>
      </dgm:prSet>
      <dgm:spPr/>
      <dgm:t>
        <a:bodyPr/>
        <a:lstStyle/>
        <a:p>
          <a:endParaRPr lang="en-US"/>
        </a:p>
      </dgm:t>
    </dgm:pt>
    <dgm:pt modelId="{568B86BA-1D11-4C68-AF95-0AEEADE9665B}" type="pres">
      <dgm:prSet presAssocID="{31B94EFB-768D-440F-8796-1C2BA598B3A2}" presName="Name8" presStyleCnt="0"/>
      <dgm:spPr/>
    </dgm:pt>
    <dgm:pt modelId="{F3FA83C5-79C0-4726-99CA-2CF2C0AB2EE7}" type="pres">
      <dgm:prSet presAssocID="{31B94EFB-768D-440F-8796-1C2BA598B3A2}" presName="level" presStyleLbl="node1" presStyleIdx="8" presStyleCnt="10">
        <dgm:presLayoutVars>
          <dgm:chMax val="1"/>
          <dgm:bulletEnabled val="1"/>
        </dgm:presLayoutVars>
      </dgm:prSet>
      <dgm:spPr/>
      <dgm:t>
        <a:bodyPr/>
        <a:lstStyle/>
        <a:p>
          <a:endParaRPr lang="en-US"/>
        </a:p>
      </dgm:t>
    </dgm:pt>
    <dgm:pt modelId="{8BD6790A-274D-4A89-949A-FE829D660C92}" type="pres">
      <dgm:prSet presAssocID="{31B94EFB-768D-440F-8796-1C2BA598B3A2}" presName="levelTx" presStyleLbl="revTx" presStyleIdx="0" presStyleCnt="0">
        <dgm:presLayoutVars>
          <dgm:chMax val="1"/>
          <dgm:bulletEnabled val="1"/>
        </dgm:presLayoutVars>
      </dgm:prSet>
      <dgm:spPr/>
      <dgm:t>
        <a:bodyPr/>
        <a:lstStyle/>
        <a:p>
          <a:endParaRPr lang="en-US"/>
        </a:p>
      </dgm:t>
    </dgm:pt>
    <dgm:pt modelId="{0A06BE85-2656-4F91-AD75-E65DC952783D}" type="pres">
      <dgm:prSet presAssocID="{A543BE34-AA31-4242-A137-1CE931288ED2}" presName="Name8" presStyleCnt="0"/>
      <dgm:spPr/>
    </dgm:pt>
    <dgm:pt modelId="{F927341A-E4B3-47D7-938E-17A9549C445C}" type="pres">
      <dgm:prSet presAssocID="{A543BE34-AA31-4242-A137-1CE931288ED2}" presName="level" presStyleLbl="node1" presStyleIdx="9" presStyleCnt="10" custScaleY="270383">
        <dgm:presLayoutVars>
          <dgm:chMax val="1"/>
          <dgm:bulletEnabled val="1"/>
        </dgm:presLayoutVars>
      </dgm:prSet>
      <dgm:spPr/>
      <dgm:t>
        <a:bodyPr/>
        <a:lstStyle/>
        <a:p>
          <a:endParaRPr lang="en-US"/>
        </a:p>
      </dgm:t>
    </dgm:pt>
    <dgm:pt modelId="{5B91EB3E-5A47-4D2B-8023-FB123F964E77}" type="pres">
      <dgm:prSet presAssocID="{A543BE34-AA31-4242-A137-1CE931288ED2}" presName="levelTx" presStyleLbl="revTx" presStyleIdx="0" presStyleCnt="0">
        <dgm:presLayoutVars>
          <dgm:chMax val="1"/>
          <dgm:bulletEnabled val="1"/>
        </dgm:presLayoutVars>
      </dgm:prSet>
      <dgm:spPr/>
      <dgm:t>
        <a:bodyPr/>
        <a:lstStyle/>
        <a:p>
          <a:endParaRPr lang="en-US"/>
        </a:p>
      </dgm:t>
    </dgm:pt>
  </dgm:ptLst>
  <dgm:cxnLst>
    <dgm:cxn modelId="{5B3D3500-03AF-47BF-AB6C-866F5D0F1672}" srcId="{9B2ACB95-199D-4E90-98BF-C310B28D950E}" destId="{1CC1C4F2-52EB-40E6-B09F-8CF1AE86483C}" srcOrd="4" destOrd="0" parTransId="{2A354387-EF8F-49E8-BAAB-510957425BA2}" sibTransId="{C7FE1DC8-7FB9-442C-B5ED-F5D4B91A27C5}"/>
    <dgm:cxn modelId="{114A2B00-5345-44AB-898B-528220940567}" type="presOf" srcId="{DE130C12-441C-4CDF-ACC0-3EA0185134A5}" destId="{8746D976-8417-45EE-AD6D-52DE0852050C}" srcOrd="0" destOrd="0" presId="urn:microsoft.com/office/officeart/2005/8/layout/pyramid1"/>
    <dgm:cxn modelId="{504DCB6C-4186-4C9B-B060-561904584AE3}" type="presOf" srcId="{BACCFD85-A9C8-482F-82B6-6B3A9D94FFE0}" destId="{DE03FC8F-ED3D-48CC-B438-B99792478D47}" srcOrd="1" destOrd="0" presId="urn:microsoft.com/office/officeart/2005/8/layout/pyramid1"/>
    <dgm:cxn modelId="{ECDDDB5E-0966-44DF-B92D-FE1E00946ED0}" type="presOf" srcId="{A543BE34-AA31-4242-A137-1CE931288ED2}" destId="{5B91EB3E-5A47-4D2B-8023-FB123F964E77}" srcOrd="1" destOrd="0" presId="urn:microsoft.com/office/officeart/2005/8/layout/pyramid1"/>
    <dgm:cxn modelId="{255427C4-C2B5-46C7-8E66-D579E941E52B}" type="presOf" srcId="{DE130C12-441C-4CDF-ACC0-3EA0185134A5}" destId="{92E4983B-29F5-498C-9914-AB7C77F03F9C}" srcOrd="1" destOrd="0" presId="urn:microsoft.com/office/officeart/2005/8/layout/pyramid1"/>
    <dgm:cxn modelId="{A68D72FF-6911-4ACA-AC52-1B2CADE4620C}" srcId="{9B2ACB95-199D-4E90-98BF-C310B28D950E}" destId="{DA9E0830-6804-4BE2-B44D-B4BD294DE72D}" srcOrd="3" destOrd="0" parTransId="{F31BF484-9530-4546-9191-D945CDD1DD7C}" sibTransId="{15B8D2F2-0371-43B2-BF0C-EA31C1B5D9F2}"/>
    <dgm:cxn modelId="{5962D2E2-A6D4-42C8-A481-DCCEDFC895CB}" type="presOf" srcId="{31B94EFB-768D-440F-8796-1C2BA598B3A2}" destId="{F3FA83C5-79C0-4726-99CA-2CF2C0AB2EE7}" srcOrd="0" destOrd="0" presId="urn:microsoft.com/office/officeart/2005/8/layout/pyramid1"/>
    <dgm:cxn modelId="{0542B76B-74CF-4F1B-931A-EE235FF32C97}" type="presOf" srcId="{1D1CF57C-B207-44C9-BE95-27C8E951E8BF}" destId="{B6C617BE-D243-44EE-9D68-6CD43C85897A}" srcOrd="1" destOrd="0" presId="urn:microsoft.com/office/officeart/2005/8/layout/pyramid1"/>
    <dgm:cxn modelId="{BDE1D442-7863-460F-B09D-B90D46A1C66E}" type="presOf" srcId="{BACCFD85-A9C8-482F-82B6-6B3A9D94FFE0}" destId="{4CCC7BBB-B573-4B06-B2C6-FF3BF1C213BA}" srcOrd="0" destOrd="0" presId="urn:microsoft.com/office/officeart/2005/8/layout/pyramid1"/>
    <dgm:cxn modelId="{C4FAAA2A-C863-4132-B2B3-FBD0415BF55C}" srcId="{9B2ACB95-199D-4E90-98BF-C310B28D950E}" destId="{D9B8058F-7166-4F67-855E-7045B1B79F22}" srcOrd="6" destOrd="0" parTransId="{0160BBDE-DCC0-4779-947A-E7B2E84F3CF8}" sibTransId="{3145F2AA-6265-46A8-AC6A-A2D81E465007}"/>
    <dgm:cxn modelId="{F8A487D5-95AE-4DAF-8CF1-BF345A71F542}" type="presOf" srcId="{5C84FEC5-2B8F-4A84-9513-741FA2F0DED7}" destId="{0D58453B-B7E1-49B0-A1E3-FF8FA85044ED}" srcOrd="1" destOrd="0" presId="urn:microsoft.com/office/officeart/2005/8/layout/pyramid1"/>
    <dgm:cxn modelId="{020E03E8-B733-4B38-8983-761BF3436272}" type="presOf" srcId="{D9B8058F-7166-4F67-855E-7045B1B79F22}" destId="{DA7D5B41-9D43-4947-BB32-9D93B610EACB}" srcOrd="0" destOrd="0" presId="urn:microsoft.com/office/officeart/2005/8/layout/pyramid1"/>
    <dgm:cxn modelId="{839BE6AE-FFC9-4F83-A27F-C39D2149167F}" srcId="{9B2ACB95-199D-4E90-98BF-C310B28D950E}" destId="{1D1CF57C-B207-44C9-BE95-27C8E951E8BF}" srcOrd="1" destOrd="0" parTransId="{6D2E3B34-7EDA-4F36-B956-730793134DAB}" sibTransId="{0935566B-9FE6-48F1-AFAA-11C2EA09E622}"/>
    <dgm:cxn modelId="{5C28F3A4-CCB7-49B8-A99B-791595B0FCC1}" type="presOf" srcId="{1D1CF57C-B207-44C9-BE95-27C8E951E8BF}" destId="{34D24697-353B-45B7-914E-1AF4EE9EB3F4}" srcOrd="0" destOrd="0" presId="urn:microsoft.com/office/officeart/2005/8/layout/pyramid1"/>
    <dgm:cxn modelId="{F5E56BC2-EF46-4DA9-85D8-99799E32113A}" type="presOf" srcId="{5C84FEC5-2B8F-4A84-9513-741FA2F0DED7}" destId="{08F4AFAF-A366-4E09-8870-B854E7BD70D2}" srcOrd="0" destOrd="0" presId="urn:microsoft.com/office/officeart/2005/8/layout/pyramid1"/>
    <dgm:cxn modelId="{F3D83C1D-CC5D-45D3-B32E-EE3EACC643EF}" srcId="{9B2ACB95-199D-4E90-98BF-C310B28D950E}" destId="{A543BE34-AA31-4242-A137-1CE931288ED2}" srcOrd="9" destOrd="0" parTransId="{BE6326EF-03FF-42BE-B419-59064EEB3C18}" sibTransId="{CF47B75B-FCAD-46AB-8716-3708B3210173}"/>
    <dgm:cxn modelId="{B465B6CE-11C1-48CA-8AC8-CAAABBF8CA54}" type="presOf" srcId="{D9B8058F-7166-4F67-855E-7045B1B79F22}" destId="{46E6C3DE-40C2-4482-94CA-E523DD5DDD7E}" srcOrd="1" destOrd="0" presId="urn:microsoft.com/office/officeart/2005/8/layout/pyramid1"/>
    <dgm:cxn modelId="{A3C2576B-0538-4B35-A813-5DE9A5855CEB}" type="presOf" srcId="{A543BE34-AA31-4242-A137-1CE931288ED2}" destId="{F927341A-E4B3-47D7-938E-17A9549C445C}" srcOrd="0" destOrd="0" presId="urn:microsoft.com/office/officeart/2005/8/layout/pyramid1"/>
    <dgm:cxn modelId="{03FE6060-F2BA-4818-958F-E0689157D334}" type="presOf" srcId="{DA9E0830-6804-4BE2-B44D-B4BD294DE72D}" destId="{E267B535-4DF1-43D5-B753-03E826B71778}" srcOrd="1" destOrd="0" presId="urn:microsoft.com/office/officeart/2005/8/layout/pyramid1"/>
    <dgm:cxn modelId="{ECB46FDC-0D24-470B-B157-2FFEA6F8DFDC}" type="presOf" srcId="{B7B5C4AD-33D2-4281-B392-69E3ED91A684}" destId="{E304E8B6-C666-453E-B76B-AAC10B411A0E}" srcOrd="0" destOrd="0" presId="urn:microsoft.com/office/officeart/2005/8/layout/pyramid1"/>
    <dgm:cxn modelId="{36FB0166-0871-4CFE-8178-68FE390E6F29}" type="presOf" srcId="{B7B5C4AD-33D2-4281-B392-69E3ED91A684}" destId="{B71E3D5C-BB7C-415F-A7C6-EB0EDD1F0716}" srcOrd="1" destOrd="0" presId="urn:microsoft.com/office/officeart/2005/8/layout/pyramid1"/>
    <dgm:cxn modelId="{EA742826-5607-481A-9C71-F69C03903407}" srcId="{9B2ACB95-199D-4E90-98BF-C310B28D950E}" destId="{31B94EFB-768D-440F-8796-1C2BA598B3A2}" srcOrd="8" destOrd="0" parTransId="{60C48181-9E89-45A6-B592-302F00D96C2F}" sibTransId="{C3BFFA30-7CB7-40F5-B82E-22187D8B2F39}"/>
    <dgm:cxn modelId="{34D33B79-8A70-4521-8270-5390060B1B73}" type="presOf" srcId="{9B2ACB95-199D-4E90-98BF-C310B28D950E}" destId="{02E8655F-DE18-44C1-B363-B9441B33497C}" srcOrd="0" destOrd="0" presId="urn:microsoft.com/office/officeart/2005/8/layout/pyramid1"/>
    <dgm:cxn modelId="{30975C25-B43E-4D00-BAAC-56354AC5EE27}" type="presOf" srcId="{1CC1C4F2-52EB-40E6-B09F-8CF1AE86483C}" destId="{FF1180F2-3F48-4DC1-9BA1-3A91F6AAE540}" srcOrd="1" destOrd="0" presId="urn:microsoft.com/office/officeart/2005/8/layout/pyramid1"/>
    <dgm:cxn modelId="{964547A9-4FBD-4289-AF4F-46BB436D0549}" type="presOf" srcId="{DA9E0830-6804-4BE2-B44D-B4BD294DE72D}" destId="{16E70A14-1881-4DFA-8168-F23BB2961D3F}" srcOrd="0" destOrd="0" presId="urn:microsoft.com/office/officeart/2005/8/layout/pyramid1"/>
    <dgm:cxn modelId="{EA18DC20-2027-414A-B344-E9B9E8D6EC26}" srcId="{9B2ACB95-199D-4E90-98BF-C310B28D950E}" destId="{5C84FEC5-2B8F-4A84-9513-741FA2F0DED7}" srcOrd="7" destOrd="0" parTransId="{97393E64-778A-402E-8126-272931744322}" sibTransId="{C2AA914F-DECA-44D4-A60C-23A13A660504}"/>
    <dgm:cxn modelId="{C5B74872-F1F6-4A1B-A471-BC25B967AF4D}" srcId="{9B2ACB95-199D-4E90-98BF-C310B28D950E}" destId="{BACCFD85-A9C8-482F-82B6-6B3A9D94FFE0}" srcOrd="0" destOrd="0" parTransId="{4F19F306-C3D3-4669-A9AB-032CE0C487B2}" sibTransId="{08DE92CA-E22E-4C17-87D5-B5C4A4FAE058}"/>
    <dgm:cxn modelId="{6310AA62-1AB8-404B-AEC6-2905562F3B5D}" srcId="{9B2ACB95-199D-4E90-98BF-C310B28D950E}" destId="{B7B5C4AD-33D2-4281-B392-69E3ED91A684}" srcOrd="2" destOrd="0" parTransId="{36DF4BE5-1BF3-43BB-AA58-8D497F70958F}" sibTransId="{FB11405A-3110-47A9-B9BC-BE6B60E3A8F7}"/>
    <dgm:cxn modelId="{1AFFD115-DFEE-4D18-80FC-8CAF66450504}" srcId="{9B2ACB95-199D-4E90-98BF-C310B28D950E}" destId="{DE130C12-441C-4CDF-ACC0-3EA0185134A5}" srcOrd="5" destOrd="0" parTransId="{2BC2C014-192C-4345-A78F-45BA4DF166E4}" sibTransId="{E46DABFD-D394-4A5A-A4B7-AF06060D9ACF}"/>
    <dgm:cxn modelId="{76908C30-AD2E-42DA-91E3-09558F10E2C1}" type="presOf" srcId="{31B94EFB-768D-440F-8796-1C2BA598B3A2}" destId="{8BD6790A-274D-4A89-949A-FE829D660C92}" srcOrd="1" destOrd="0" presId="urn:microsoft.com/office/officeart/2005/8/layout/pyramid1"/>
    <dgm:cxn modelId="{56F594C1-B1DF-4FA5-9C86-D77AB59CB553}" type="presOf" srcId="{1CC1C4F2-52EB-40E6-B09F-8CF1AE86483C}" destId="{A1AB74E3-A570-4569-B078-8BF8D15F97C9}" srcOrd="0" destOrd="0" presId="urn:microsoft.com/office/officeart/2005/8/layout/pyramid1"/>
    <dgm:cxn modelId="{EE4F3A0E-159F-4648-B442-4D5127C40F15}" type="presParOf" srcId="{02E8655F-DE18-44C1-B363-B9441B33497C}" destId="{FA33A8DA-6C36-4A18-85CC-5CB75BC42454}" srcOrd="0" destOrd="0" presId="urn:microsoft.com/office/officeart/2005/8/layout/pyramid1"/>
    <dgm:cxn modelId="{73356264-0FAF-4876-AADC-2C3780A1DB44}" type="presParOf" srcId="{FA33A8DA-6C36-4A18-85CC-5CB75BC42454}" destId="{4CCC7BBB-B573-4B06-B2C6-FF3BF1C213BA}" srcOrd="0" destOrd="0" presId="urn:microsoft.com/office/officeart/2005/8/layout/pyramid1"/>
    <dgm:cxn modelId="{E80AC136-1750-46A4-B4BD-B56DBE8119FD}" type="presParOf" srcId="{FA33A8DA-6C36-4A18-85CC-5CB75BC42454}" destId="{DE03FC8F-ED3D-48CC-B438-B99792478D47}" srcOrd="1" destOrd="0" presId="urn:microsoft.com/office/officeart/2005/8/layout/pyramid1"/>
    <dgm:cxn modelId="{D3E69A59-9C99-488A-B151-B8B1D47CD86E}" type="presParOf" srcId="{02E8655F-DE18-44C1-B363-B9441B33497C}" destId="{E8DC143A-CB4D-4BE9-8C05-16C61B470A29}" srcOrd="1" destOrd="0" presId="urn:microsoft.com/office/officeart/2005/8/layout/pyramid1"/>
    <dgm:cxn modelId="{919FB43D-C306-4078-A544-4719FA9A7143}" type="presParOf" srcId="{E8DC143A-CB4D-4BE9-8C05-16C61B470A29}" destId="{34D24697-353B-45B7-914E-1AF4EE9EB3F4}" srcOrd="0" destOrd="0" presId="urn:microsoft.com/office/officeart/2005/8/layout/pyramid1"/>
    <dgm:cxn modelId="{0992979D-AAF2-4174-8188-CC7922C58818}" type="presParOf" srcId="{E8DC143A-CB4D-4BE9-8C05-16C61B470A29}" destId="{B6C617BE-D243-44EE-9D68-6CD43C85897A}" srcOrd="1" destOrd="0" presId="urn:microsoft.com/office/officeart/2005/8/layout/pyramid1"/>
    <dgm:cxn modelId="{29CDA5BA-045F-4C1D-9D1C-C861F63AC505}" type="presParOf" srcId="{02E8655F-DE18-44C1-B363-B9441B33497C}" destId="{1612F150-589E-4C10-8E01-A484A0C99401}" srcOrd="2" destOrd="0" presId="urn:microsoft.com/office/officeart/2005/8/layout/pyramid1"/>
    <dgm:cxn modelId="{989B371F-3AA9-4B53-8362-E7CD72996E32}" type="presParOf" srcId="{1612F150-589E-4C10-8E01-A484A0C99401}" destId="{E304E8B6-C666-453E-B76B-AAC10B411A0E}" srcOrd="0" destOrd="0" presId="urn:microsoft.com/office/officeart/2005/8/layout/pyramid1"/>
    <dgm:cxn modelId="{DF516DE3-3774-4790-A1C2-AA3525BC3883}" type="presParOf" srcId="{1612F150-589E-4C10-8E01-A484A0C99401}" destId="{B71E3D5C-BB7C-415F-A7C6-EB0EDD1F0716}" srcOrd="1" destOrd="0" presId="urn:microsoft.com/office/officeart/2005/8/layout/pyramid1"/>
    <dgm:cxn modelId="{5FB30775-39C0-4730-864B-56C8386B03C2}" type="presParOf" srcId="{02E8655F-DE18-44C1-B363-B9441B33497C}" destId="{6F1D2224-5EBF-4069-943D-215411C82FE2}" srcOrd="3" destOrd="0" presId="urn:microsoft.com/office/officeart/2005/8/layout/pyramid1"/>
    <dgm:cxn modelId="{32ED11D4-0CFB-4C2E-B381-BCA0DE853E8F}" type="presParOf" srcId="{6F1D2224-5EBF-4069-943D-215411C82FE2}" destId="{16E70A14-1881-4DFA-8168-F23BB2961D3F}" srcOrd="0" destOrd="0" presId="urn:microsoft.com/office/officeart/2005/8/layout/pyramid1"/>
    <dgm:cxn modelId="{E5FA3A6B-A2B6-44FE-BCA4-08138F72A203}" type="presParOf" srcId="{6F1D2224-5EBF-4069-943D-215411C82FE2}" destId="{E267B535-4DF1-43D5-B753-03E826B71778}" srcOrd="1" destOrd="0" presId="urn:microsoft.com/office/officeart/2005/8/layout/pyramid1"/>
    <dgm:cxn modelId="{6011637B-1718-4A75-BB81-F32AA261925F}" type="presParOf" srcId="{02E8655F-DE18-44C1-B363-B9441B33497C}" destId="{6FEAA3E8-F8F0-4EDE-A069-7A5C9FE91112}" srcOrd="4" destOrd="0" presId="urn:microsoft.com/office/officeart/2005/8/layout/pyramid1"/>
    <dgm:cxn modelId="{3F3D2220-C084-4067-AB1D-248EBFDC84ED}" type="presParOf" srcId="{6FEAA3E8-F8F0-4EDE-A069-7A5C9FE91112}" destId="{A1AB74E3-A570-4569-B078-8BF8D15F97C9}" srcOrd="0" destOrd="0" presId="urn:microsoft.com/office/officeart/2005/8/layout/pyramid1"/>
    <dgm:cxn modelId="{56B75CBD-F0B8-48B5-B0A5-B78174943912}" type="presParOf" srcId="{6FEAA3E8-F8F0-4EDE-A069-7A5C9FE91112}" destId="{FF1180F2-3F48-4DC1-9BA1-3A91F6AAE540}" srcOrd="1" destOrd="0" presId="urn:microsoft.com/office/officeart/2005/8/layout/pyramid1"/>
    <dgm:cxn modelId="{F0B01B85-F81E-426A-AF9C-A749CB6930F4}" type="presParOf" srcId="{02E8655F-DE18-44C1-B363-B9441B33497C}" destId="{975E4776-506F-4FDD-B767-24AD8B73A553}" srcOrd="5" destOrd="0" presId="urn:microsoft.com/office/officeart/2005/8/layout/pyramid1"/>
    <dgm:cxn modelId="{AD3AB807-2DC3-4626-92CE-274BEEA1FECA}" type="presParOf" srcId="{975E4776-506F-4FDD-B767-24AD8B73A553}" destId="{8746D976-8417-45EE-AD6D-52DE0852050C}" srcOrd="0" destOrd="0" presId="urn:microsoft.com/office/officeart/2005/8/layout/pyramid1"/>
    <dgm:cxn modelId="{6C03AADE-1E78-4E5B-B6B5-0E93FF3A5B48}" type="presParOf" srcId="{975E4776-506F-4FDD-B767-24AD8B73A553}" destId="{92E4983B-29F5-498C-9914-AB7C77F03F9C}" srcOrd="1" destOrd="0" presId="urn:microsoft.com/office/officeart/2005/8/layout/pyramid1"/>
    <dgm:cxn modelId="{F272D372-EA6C-4353-8AD2-1C1F8033C4CB}" type="presParOf" srcId="{02E8655F-DE18-44C1-B363-B9441B33497C}" destId="{745F6F44-2D75-4523-B705-1A6234442AA0}" srcOrd="6" destOrd="0" presId="urn:microsoft.com/office/officeart/2005/8/layout/pyramid1"/>
    <dgm:cxn modelId="{2E50D300-22AC-4EC8-87D3-B2C789EA3FE0}" type="presParOf" srcId="{745F6F44-2D75-4523-B705-1A6234442AA0}" destId="{DA7D5B41-9D43-4947-BB32-9D93B610EACB}" srcOrd="0" destOrd="0" presId="urn:microsoft.com/office/officeart/2005/8/layout/pyramid1"/>
    <dgm:cxn modelId="{D5C10554-5495-479A-BD09-EC5C8C787910}" type="presParOf" srcId="{745F6F44-2D75-4523-B705-1A6234442AA0}" destId="{46E6C3DE-40C2-4482-94CA-E523DD5DDD7E}" srcOrd="1" destOrd="0" presId="urn:microsoft.com/office/officeart/2005/8/layout/pyramid1"/>
    <dgm:cxn modelId="{9D1FBF2C-AF7C-4DD5-AF44-360A1F621C7B}" type="presParOf" srcId="{02E8655F-DE18-44C1-B363-B9441B33497C}" destId="{15F29E58-E11E-4950-A026-6B4484271ACA}" srcOrd="7" destOrd="0" presId="urn:microsoft.com/office/officeart/2005/8/layout/pyramid1"/>
    <dgm:cxn modelId="{DA647D45-9F61-45FB-8739-5943377DDF04}" type="presParOf" srcId="{15F29E58-E11E-4950-A026-6B4484271ACA}" destId="{08F4AFAF-A366-4E09-8870-B854E7BD70D2}" srcOrd="0" destOrd="0" presId="urn:microsoft.com/office/officeart/2005/8/layout/pyramid1"/>
    <dgm:cxn modelId="{67E15677-EA14-4155-84E5-57F3D367B5D7}" type="presParOf" srcId="{15F29E58-E11E-4950-A026-6B4484271ACA}" destId="{0D58453B-B7E1-49B0-A1E3-FF8FA85044ED}" srcOrd="1" destOrd="0" presId="urn:microsoft.com/office/officeart/2005/8/layout/pyramid1"/>
    <dgm:cxn modelId="{24045FBB-EC5A-4E61-B05D-C59EFE77267B}" type="presParOf" srcId="{02E8655F-DE18-44C1-B363-B9441B33497C}" destId="{568B86BA-1D11-4C68-AF95-0AEEADE9665B}" srcOrd="8" destOrd="0" presId="urn:microsoft.com/office/officeart/2005/8/layout/pyramid1"/>
    <dgm:cxn modelId="{5728449A-2CE3-40F8-923B-7347A2A8DC7B}" type="presParOf" srcId="{568B86BA-1D11-4C68-AF95-0AEEADE9665B}" destId="{F3FA83C5-79C0-4726-99CA-2CF2C0AB2EE7}" srcOrd="0" destOrd="0" presId="urn:microsoft.com/office/officeart/2005/8/layout/pyramid1"/>
    <dgm:cxn modelId="{A5B5C431-F4A6-4421-B0D3-F17FEA79DA8F}" type="presParOf" srcId="{568B86BA-1D11-4C68-AF95-0AEEADE9665B}" destId="{8BD6790A-274D-4A89-949A-FE829D660C92}" srcOrd="1" destOrd="0" presId="urn:microsoft.com/office/officeart/2005/8/layout/pyramid1"/>
    <dgm:cxn modelId="{349F83D5-E88B-4AF3-A752-6F10D00D0036}" type="presParOf" srcId="{02E8655F-DE18-44C1-B363-B9441B33497C}" destId="{0A06BE85-2656-4F91-AD75-E65DC952783D}" srcOrd="9" destOrd="0" presId="urn:microsoft.com/office/officeart/2005/8/layout/pyramid1"/>
    <dgm:cxn modelId="{727F80BC-A16D-49BB-B916-48E8E477EE78}" type="presParOf" srcId="{0A06BE85-2656-4F91-AD75-E65DC952783D}" destId="{F927341A-E4B3-47D7-938E-17A9549C445C}" srcOrd="0" destOrd="0" presId="urn:microsoft.com/office/officeart/2005/8/layout/pyramid1"/>
    <dgm:cxn modelId="{2E6AFFA8-76EF-40DA-B82B-7A29D82ADA89}" type="presParOf" srcId="{0A06BE85-2656-4F91-AD75-E65DC952783D}" destId="{5B91EB3E-5A47-4D2B-8023-FB123F964E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82C53E-3AF6-4E5A-B73E-14979AE533EC}" type="doc">
      <dgm:prSet loTypeId="urn:microsoft.com/office/officeart/2005/8/layout/vList3" loCatId="list" qsTypeId="urn:microsoft.com/office/officeart/2005/8/quickstyle/simple1" qsCatId="simple" csTypeId="urn:microsoft.com/office/officeart/2005/8/colors/accent3_1" csCatId="accent3" phldr="1"/>
      <dgm:spPr/>
    </dgm:pt>
    <dgm:pt modelId="{F2EE57B6-D3AC-4A02-8A27-80FD4D0C4912}">
      <dgm:prSet phldrT="[Text]" custT="1"/>
      <dgm:spPr/>
      <dgm:t>
        <a:bodyPr/>
        <a:lstStyle/>
        <a:p>
          <a:pPr algn="l"/>
          <a:r>
            <a:rPr lang="en-US" sz="3200" dirty="0" smtClean="0"/>
            <a:t>Goal</a:t>
          </a:r>
          <a:endParaRPr lang="en-US" sz="3200" dirty="0"/>
        </a:p>
      </dgm:t>
    </dgm:pt>
    <dgm:pt modelId="{DC082875-9D6C-418C-AE72-194AE587838F}" type="parTrans" cxnId="{1BB828A2-1A1C-4B04-A9EF-D77BB8E6EC5A}">
      <dgm:prSet/>
      <dgm:spPr/>
      <dgm:t>
        <a:bodyPr/>
        <a:lstStyle/>
        <a:p>
          <a:pPr algn="l"/>
          <a:endParaRPr lang="en-US" sz="1200"/>
        </a:p>
      </dgm:t>
    </dgm:pt>
    <dgm:pt modelId="{9E0EC1C9-6271-48E2-B49F-3B1C220335FE}" type="sibTrans" cxnId="{1BB828A2-1A1C-4B04-A9EF-D77BB8E6EC5A}">
      <dgm:prSet/>
      <dgm:spPr/>
      <dgm:t>
        <a:bodyPr/>
        <a:lstStyle/>
        <a:p>
          <a:pPr algn="l"/>
          <a:endParaRPr lang="en-US" sz="1200"/>
        </a:p>
      </dgm:t>
    </dgm:pt>
    <dgm:pt modelId="{94F9DC10-513C-466F-AEFA-A152AC014D03}">
      <dgm:prSet phldrT="[Text]" custT="1"/>
      <dgm:spPr/>
      <dgm:t>
        <a:bodyPr/>
        <a:lstStyle/>
        <a:p>
          <a:pPr algn="l"/>
          <a:r>
            <a:rPr lang="en-US" sz="3200" dirty="0" smtClean="0"/>
            <a:t>lens</a:t>
          </a:r>
          <a:endParaRPr lang="en-US" sz="3200" dirty="0"/>
        </a:p>
      </dgm:t>
    </dgm:pt>
    <dgm:pt modelId="{D897C61B-3D3B-497E-9950-F053583EC4F9}" type="parTrans" cxnId="{17035233-3031-45F7-AEC0-16E065F68A7F}">
      <dgm:prSet/>
      <dgm:spPr/>
      <dgm:t>
        <a:bodyPr/>
        <a:lstStyle/>
        <a:p>
          <a:pPr algn="l"/>
          <a:endParaRPr lang="en-US" sz="1200"/>
        </a:p>
      </dgm:t>
    </dgm:pt>
    <dgm:pt modelId="{C544AFDC-0DE9-4AC8-A442-8D0E06A7D919}" type="sibTrans" cxnId="{17035233-3031-45F7-AEC0-16E065F68A7F}">
      <dgm:prSet/>
      <dgm:spPr/>
      <dgm:t>
        <a:bodyPr/>
        <a:lstStyle/>
        <a:p>
          <a:pPr algn="l"/>
          <a:endParaRPr lang="en-US" sz="1200"/>
        </a:p>
      </dgm:t>
    </dgm:pt>
    <dgm:pt modelId="{D848BD9C-2A8E-4422-BC8B-09A7F7770373}">
      <dgm:prSet phldrT="[Text]" custT="1"/>
      <dgm:spPr/>
      <dgm:t>
        <a:bodyPr/>
        <a:lstStyle/>
        <a:p>
          <a:pPr algn="l"/>
          <a:r>
            <a:rPr lang="en-US" sz="3200" dirty="0" smtClean="0"/>
            <a:t>Risk </a:t>
          </a:r>
          <a:endParaRPr lang="en-US" sz="3200" dirty="0"/>
        </a:p>
      </dgm:t>
    </dgm:pt>
    <dgm:pt modelId="{7AEDCC28-F541-44F0-8EE3-8E6C6B3E48DD}" type="parTrans" cxnId="{BF3DE947-38D0-4865-9F3D-D3DAC8D23B3F}">
      <dgm:prSet/>
      <dgm:spPr/>
      <dgm:t>
        <a:bodyPr/>
        <a:lstStyle/>
        <a:p>
          <a:pPr algn="l"/>
          <a:endParaRPr lang="en-US" sz="1200"/>
        </a:p>
      </dgm:t>
    </dgm:pt>
    <dgm:pt modelId="{45E41E8F-8613-4822-9AD3-476BA0240C72}" type="sibTrans" cxnId="{BF3DE947-38D0-4865-9F3D-D3DAC8D23B3F}">
      <dgm:prSet/>
      <dgm:spPr/>
      <dgm:t>
        <a:bodyPr/>
        <a:lstStyle/>
        <a:p>
          <a:pPr algn="l"/>
          <a:endParaRPr lang="en-US" sz="1200"/>
        </a:p>
      </dgm:t>
    </dgm:pt>
    <dgm:pt modelId="{AAA85DA3-C536-49B6-A066-1A29EFCDD8E3}" type="pres">
      <dgm:prSet presAssocID="{4682C53E-3AF6-4E5A-B73E-14979AE533EC}" presName="linearFlow" presStyleCnt="0">
        <dgm:presLayoutVars>
          <dgm:dir/>
          <dgm:resizeHandles val="exact"/>
        </dgm:presLayoutVars>
      </dgm:prSet>
      <dgm:spPr/>
    </dgm:pt>
    <dgm:pt modelId="{64D4E0D2-5AFC-486D-9F68-6BAC6797C781}" type="pres">
      <dgm:prSet presAssocID="{94F9DC10-513C-466F-AEFA-A152AC014D03}" presName="composite" presStyleCnt="0"/>
      <dgm:spPr/>
    </dgm:pt>
    <dgm:pt modelId="{67ECCBCF-67EF-47A8-BBE4-B9DD030CFE54}" type="pres">
      <dgm:prSet presAssocID="{94F9DC10-513C-466F-AEFA-A152AC014D0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B941448-4336-42DA-9C00-6A839B1520BB}" type="pres">
      <dgm:prSet presAssocID="{94F9DC10-513C-466F-AEFA-A152AC014D03}" presName="txShp" presStyleLbl="node1" presStyleIdx="0" presStyleCnt="3">
        <dgm:presLayoutVars>
          <dgm:bulletEnabled val="1"/>
        </dgm:presLayoutVars>
      </dgm:prSet>
      <dgm:spPr/>
      <dgm:t>
        <a:bodyPr/>
        <a:lstStyle/>
        <a:p>
          <a:endParaRPr lang="en-US"/>
        </a:p>
      </dgm:t>
    </dgm:pt>
    <dgm:pt modelId="{75CAE708-7270-4BEF-B215-A0BA5FF3E801}" type="pres">
      <dgm:prSet presAssocID="{C544AFDC-0DE9-4AC8-A442-8D0E06A7D919}" presName="spacing" presStyleCnt="0"/>
      <dgm:spPr/>
    </dgm:pt>
    <dgm:pt modelId="{31B26478-4A58-44ED-ACA2-EC2D7131382F}" type="pres">
      <dgm:prSet presAssocID="{F2EE57B6-D3AC-4A02-8A27-80FD4D0C4912}" presName="composite" presStyleCnt="0"/>
      <dgm:spPr/>
    </dgm:pt>
    <dgm:pt modelId="{AD4640A0-9C47-4CA8-8ACC-DC9E09CF8EE2}" type="pres">
      <dgm:prSet presAssocID="{F2EE57B6-D3AC-4A02-8A27-80FD4D0C491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GB"/>
        </a:p>
      </dgm:t>
    </dgm:pt>
    <dgm:pt modelId="{4EBAF899-1FBF-462B-8FFB-0AD74B4E7248}" type="pres">
      <dgm:prSet presAssocID="{F2EE57B6-D3AC-4A02-8A27-80FD4D0C4912}" presName="txShp" presStyleLbl="node1" presStyleIdx="1" presStyleCnt="3">
        <dgm:presLayoutVars>
          <dgm:bulletEnabled val="1"/>
        </dgm:presLayoutVars>
      </dgm:prSet>
      <dgm:spPr/>
      <dgm:t>
        <a:bodyPr/>
        <a:lstStyle/>
        <a:p>
          <a:endParaRPr lang="en-US"/>
        </a:p>
      </dgm:t>
    </dgm:pt>
    <dgm:pt modelId="{62F8BF61-D9A5-4B1A-9949-652F35139EF5}" type="pres">
      <dgm:prSet presAssocID="{9E0EC1C9-6271-48E2-B49F-3B1C220335FE}" presName="spacing" presStyleCnt="0"/>
      <dgm:spPr/>
    </dgm:pt>
    <dgm:pt modelId="{8EE8E26C-6851-4A47-BAE5-70660A43A9B2}" type="pres">
      <dgm:prSet presAssocID="{D848BD9C-2A8E-4422-BC8B-09A7F7770373}" presName="composite" presStyleCnt="0"/>
      <dgm:spPr/>
    </dgm:pt>
    <dgm:pt modelId="{004A503C-65ED-488A-B9CB-8B3951A8B085}" type="pres">
      <dgm:prSet presAssocID="{D848BD9C-2A8E-4422-BC8B-09A7F777037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BD6BB84-6670-446C-8E48-222A7B45033A}" type="pres">
      <dgm:prSet presAssocID="{D848BD9C-2A8E-4422-BC8B-09A7F7770373}" presName="txShp" presStyleLbl="node1" presStyleIdx="2" presStyleCnt="3">
        <dgm:presLayoutVars>
          <dgm:bulletEnabled val="1"/>
        </dgm:presLayoutVars>
      </dgm:prSet>
      <dgm:spPr/>
      <dgm:t>
        <a:bodyPr/>
        <a:lstStyle/>
        <a:p>
          <a:endParaRPr lang="en-US"/>
        </a:p>
      </dgm:t>
    </dgm:pt>
  </dgm:ptLst>
  <dgm:cxnLst>
    <dgm:cxn modelId="{35325866-9D2A-48D9-933E-4622AE9474B6}" type="presOf" srcId="{F2EE57B6-D3AC-4A02-8A27-80FD4D0C4912}" destId="{4EBAF899-1FBF-462B-8FFB-0AD74B4E7248}" srcOrd="0" destOrd="0" presId="urn:microsoft.com/office/officeart/2005/8/layout/vList3"/>
    <dgm:cxn modelId="{17035233-3031-45F7-AEC0-16E065F68A7F}" srcId="{4682C53E-3AF6-4E5A-B73E-14979AE533EC}" destId="{94F9DC10-513C-466F-AEFA-A152AC014D03}" srcOrd="0" destOrd="0" parTransId="{D897C61B-3D3B-497E-9950-F053583EC4F9}" sibTransId="{C544AFDC-0DE9-4AC8-A442-8D0E06A7D919}"/>
    <dgm:cxn modelId="{8A84809B-D551-4856-8DD0-394F59BB028F}" type="presOf" srcId="{D848BD9C-2A8E-4422-BC8B-09A7F7770373}" destId="{7BD6BB84-6670-446C-8E48-222A7B45033A}" srcOrd="0" destOrd="0" presId="urn:microsoft.com/office/officeart/2005/8/layout/vList3"/>
    <dgm:cxn modelId="{BF3DE947-38D0-4865-9F3D-D3DAC8D23B3F}" srcId="{4682C53E-3AF6-4E5A-B73E-14979AE533EC}" destId="{D848BD9C-2A8E-4422-BC8B-09A7F7770373}" srcOrd="2" destOrd="0" parTransId="{7AEDCC28-F541-44F0-8EE3-8E6C6B3E48DD}" sibTransId="{45E41E8F-8613-4822-9AD3-476BA0240C72}"/>
    <dgm:cxn modelId="{030AAC6B-09BF-498B-AFCF-753854893E8D}" type="presOf" srcId="{4682C53E-3AF6-4E5A-B73E-14979AE533EC}" destId="{AAA85DA3-C536-49B6-A066-1A29EFCDD8E3}" srcOrd="0" destOrd="0" presId="urn:microsoft.com/office/officeart/2005/8/layout/vList3"/>
    <dgm:cxn modelId="{1B9DADA5-D60B-4D6C-822F-E2B04088DE4C}" type="presOf" srcId="{94F9DC10-513C-466F-AEFA-A152AC014D03}" destId="{FB941448-4336-42DA-9C00-6A839B1520BB}" srcOrd="0" destOrd="0" presId="urn:microsoft.com/office/officeart/2005/8/layout/vList3"/>
    <dgm:cxn modelId="{1BB828A2-1A1C-4B04-A9EF-D77BB8E6EC5A}" srcId="{4682C53E-3AF6-4E5A-B73E-14979AE533EC}" destId="{F2EE57B6-D3AC-4A02-8A27-80FD4D0C4912}" srcOrd="1" destOrd="0" parTransId="{DC082875-9D6C-418C-AE72-194AE587838F}" sibTransId="{9E0EC1C9-6271-48E2-B49F-3B1C220335FE}"/>
    <dgm:cxn modelId="{7EB0C53B-3BC6-4FE3-87AB-8C9BC208E02B}" type="presParOf" srcId="{AAA85DA3-C536-49B6-A066-1A29EFCDD8E3}" destId="{64D4E0D2-5AFC-486D-9F68-6BAC6797C781}" srcOrd="0" destOrd="0" presId="urn:microsoft.com/office/officeart/2005/8/layout/vList3"/>
    <dgm:cxn modelId="{20237614-63E3-485C-96FC-96A7F2B3BDB2}" type="presParOf" srcId="{64D4E0D2-5AFC-486D-9F68-6BAC6797C781}" destId="{67ECCBCF-67EF-47A8-BBE4-B9DD030CFE54}" srcOrd="0" destOrd="0" presId="urn:microsoft.com/office/officeart/2005/8/layout/vList3"/>
    <dgm:cxn modelId="{F968B219-4C34-4696-A9E6-175F4F3661C2}" type="presParOf" srcId="{64D4E0D2-5AFC-486D-9F68-6BAC6797C781}" destId="{FB941448-4336-42DA-9C00-6A839B1520BB}" srcOrd="1" destOrd="0" presId="urn:microsoft.com/office/officeart/2005/8/layout/vList3"/>
    <dgm:cxn modelId="{21AFB90A-F2C3-4D21-AE65-B6861C2A7287}" type="presParOf" srcId="{AAA85DA3-C536-49B6-A066-1A29EFCDD8E3}" destId="{75CAE708-7270-4BEF-B215-A0BA5FF3E801}" srcOrd="1" destOrd="0" presId="urn:microsoft.com/office/officeart/2005/8/layout/vList3"/>
    <dgm:cxn modelId="{868463BF-0AB2-4EC8-BCFF-4A609A20D528}" type="presParOf" srcId="{AAA85DA3-C536-49B6-A066-1A29EFCDD8E3}" destId="{31B26478-4A58-44ED-ACA2-EC2D7131382F}" srcOrd="2" destOrd="0" presId="urn:microsoft.com/office/officeart/2005/8/layout/vList3"/>
    <dgm:cxn modelId="{83B9F3B5-54FE-46C5-A120-0704CD0F217C}" type="presParOf" srcId="{31B26478-4A58-44ED-ACA2-EC2D7131382F}" destId="{AD4640A0-9C47-4CA8-8ACC-DC9E09CF8EE2}" srcOrd="0" destOrd="0" presId="urn:microsoft.com/office/officeart/2005/8/layout/vList3"/>
    <dgm:cxn modelId="{603F4D78-668C-459E-93C4-CD61CD014667}" type="presParOf" srcId="{31B26478-4A58-44ED-ACA2-EC2D7131382F}" destId="{4EBAF899-1FBF-462B-8FFB-0AD74B4E7248}" srcOrd="1" destOrd="0" presId="urn:microsoft.com/office/officeart/2005/8/layout/vList3"/>
    <dgm:cxn modelId="{CF81F383-9CF8-441F-8AA5-858E5A6080F8}" type="presParOf" srcId="{AAA85DA3-C536-49B6-A066-1A29EFCDD8E3}" destId="{62F8BF61-D9A5-4B1A-9949-652F35139EF5}" srcOrd="3" destOrd="0" presId="urn:microsoft.com/office/officeart/2005/8/layout/vList3"/>
    <dgm:cxn modelId="{A5E1B92D-653C-4CF1-AF7C-0903785DABF5}" type="presParOf" srcId="{AAA85DA3-C536-49B6-A066-1A29EFCDD8E3}" destId="{8EE8E26C-6851-4A47-BAE5-70660A43A9B2}" srcOrd="4" destOrd="0" presId="urn:microsoft.com/office/officeart/2005/8/layout/vList3"/>
    <dgm:cxn modelId="{2AC456E5-6997-4FC8-83E5-4F6E7F5DF86D}" type="presParOf" srcId="{8EE8E26C-6851-4A47-BAE5-70660A43A9B2}" destId="{004A503C-65ED-488A-B9CB-8B3951A8B085}" srcOrd="0" destOrd="0" presId="urn:microsoft.com/office/officeart/2005/8/layout/vList3"/>
    <dgm:cxn modelId="{C9284BC1-0F14-4102-83ED-2A9D01FF80B0}" type="presParOf" srcId="{8EE8E26C-6851-4A47-BAE5-70660A43A9B2}" destId="{7BD6BB84-6670-446C-8E48-222A7B4503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8C4629-4C31-4920-B034-3FF1044F141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B24CC19-4008-4C13-8221-3A152A58295D}">
      <dgm:prSet phldrT="[Text]" custT="1"/>
      <dgm:spPr/>
      <dgm:t>
        <a:bodyPr/>
        <a:lstStyle/>
        <a:p>
          <a:r>
            <a:rPr lang="en-US" sz="2400" dirty="0" smtClean="0"/>
            <a:t>Financial stability of FSP</a:t>
          </a:r>
          <a:endParaRPr lang="en-US" sz="2400" dirty="0"/>
        </a:p>
      </dgm:t>
    </dgm:pt>
    <dgm:pt modelId="{5FEBF2B3-1A5D-42ED-8B86-2384DBC5A820}" type="parTrans" cxnId="{19355913-1D32-47ED-B29B-59469D16B3C6}">
      <dgm:prSet/>
      <dgm:spPr/>
      <dgm:t>
        <a:bodyPr/>
        <a:lstStyle/>
        <a:p>
          <a:endParaRPr lang="en-US" sz="2400"/>
        </a:p>
      </dgm:t>
    </dgm:pt>
    <dgm:pt modelId="{79134E86-04C5-4EE3-A115-7AD01B663DD9}" type="sibTrans" cxnId="{19355913-1D32-47ED-B29B-59469D16B3C6}">
      <dgm:prSet/>
      <dgm:spPr/>
      <dgm:t>
        <a:bodyPr/>
        <a:lstStyle/>
        <a:p>
          <a:endParaRPr lang="en-US" sz="2400"/>
        </a:p>
      </dgm:t>
    </dgm:pt>
    <dgm:pt modelId="{BDBD933D-203C-4B89-8CC9-4EE3DA927467}">
      <dgm:prSet phldrT="[Text]" custT="1"/>
      <dgm:spPr/>
      <dgm:t>
        <a:bodyPr/>
        <a:lstStyle/>
        <a:p>
          <a:r>
            <a:rPr lang="en-US" sz="2400" dirty="0" smtClean="0"/>
            <a:t>Risk to soundness</a:t>
          </a:r>
          <a:endParaRPr lang="en-US" sz="2400" dirty="0"/>
        </a:p>
      </dgm:t>
    </dgm:pt>
    <dgm:pt modelId="{FEE54500-71A4-41AE-ACBD-169DEC7C348E}" type="parTrans" cxnId="{D2758814-6023-4092-8FC9-55057547F3C1}">
      <dgm:prSet/>
      <dgm:spPr/>
      <dgm:t>
        <a:bodyPr/>
        <a:lstStyle/>
        <a:p>
          <a:endParaRPr lang="en-US" sz="2400"/>
        </a:p>
      </dgm:t>
    </dgm:pt>
    <dgm:pt modelId="{37490E10-5D5C-4DFD-9C3A-E02E746AEB7B}" type="sibTrans" cxnId="{D2758814-6023-4092-8FC9-55057547F3C1}">
      <dgm:prSet/>
      <dgm:spPr/>
      <dgm:t>
        <a:bodyPr/>
        <a:lstStyle/>
        <a:p>
          <a:endParaRPr lang="en-US" sz="2400"/>
        </a:p>
      </dgm:t>
    </dgm:pt>
    <dgm:pt modelId="{0ECDD5E6-D7C3-4DEA-8512-AEF7E97CFCC6}">
      <dgm:prSet phldrT="[Text]" custT="1"/>
      <dgm:spPr/>
      <dgm:t>
        <a:bodyPr/>
        <a:lstStyle/>
        <a:p>
          <a:r>
            <a:rPr lang="en-US" sz="2400" dirty="0" smtClean="0"/>
            <a:t>Capital and solvency of FSP</a:t>
          </a:r>
          <a:endParaRPr lang="en-US" sz="2400" dirty="0"/>
        </a:p>
      </dgm:t>
    </dgm:pt>
    <dgm:pt modelId="{776B8BEA-7791-42D2-91AE-5C88C0761621}" type="parTrans" cxnId="{63FB0E74-8563-4A7D-9544-D1C345A28E57}">
      <dgm:prSet/>
      <dgm:spPr/>
      <dgm:t>
        <a:bodyPr/>
        <a:lstStyle/>
        <a:p>
          <a:endParaRPr lang="en-US" sz="2400"/>
        </a:p>
      </dgm:t>
    </dgm:pt>
    <dgm:pt modelId="{61AEBD69-2B8D-43B4-87B1-A1D00D5142FA}" type="sibTrans" cxnId="{63FB0E74-8563-4A7D-9544-D1C345A28E57}">
      <dgm:prSet/>
      <dgm:spPr/>
      <dgm:t>
        <a:bodyPr/>
        <a:lstStyle/>
        <a:p>
          <a:endParaRPr lang="en-US" sz="2400"/>
        </a:p>
      </dgm:t>
    </dgm:pt>
    <dgm:pt modelId="{47617B50-9421-4723-937A-B9F8B9931E7E}" type="pres">
      <dgm:prSet presAssocID="{D88C4629-4C31-4920-B034-3FF1044F1415}" presName="linear" presStyleCnt="0">
        <dgm:presLayoutVars>
          <dgm:animLvl val="lvl"/>
          <dgm:resizeHandles val="exact"/>
        </dgm:presLayoutVars>
      </dgm:prSet>
      <dgm:spPr/>
      <dgm:t>
        <a:bodyPr/>
        <a:lstStyle/>
        <a:p>
          <a:endParaRPr lang="en-US"/>
        </a:p>
      </dgm:t>
    </dgm:pt>
    <dgm:pt modelId="{A40D3536-099A-4ED1-B093-E2D940A9CE04}" type="pres">
      <dgm:prSet presAssocID="{0ECDD5E6-D7C3-4DEA-8512-AEF7E97CFCC6}" presName="parentText" presStyleLbl="node1" presStyleIdx="0" presStyleCnt="3">
        <dgm:presLayoutVars>
          <dgm:chMax val="0"/>
          <dgm:bulletEnabled val="1"/>
        </dgm:presLayoutVars>
      </dgm:prSet>
      <dgm:spPr/>
      <dgm:t>
        <a:bodyPr/>
        <a:lstStyle/>
        <a:p>
          <a:endParaRPr lang="en-US"/>
        </a:p>
      </dgm:t>
    </dgm:pt>
    <dgm:pt modelId="{51CD5E63-DA76-4E7F-9D59-D66C3691B7FC}" type="pres">
      <dgm:prSet presAssocID="{61AEBD69-2B8D-43B4-87B1-A1D00D5142FA}" presName="spacer" presStyleCnt="0"/>
      <dgm:spPr/>
    </dgm:pt>
    <dgm:pt modelId="{59E1C164-E01C-4BDB-87AA-0BEE6ACB5EDF}" type="pres">
      <dgm:prSet presAssocID="{4B24CC19-4008-4C13-8221-3A152A58295D}" presName="parentText" presStyleLbl="node1" presStyleIdx="1" presStyleCnt="3">
        <dgm:presLayoutVars>
          <dgm:chMax val="0"/>
          <dgm:bulletEnabled val="1"/>
        </dgm:presLayoutVars>
      </dgm:prSet>
      <dgm:spPr/>
      <dgm:t>
        <a:bodyPr/>
        <a:lstStyle/>
        <a:p>
          <a:endParaRPr lang="en-US"/>
        </a:p>
      </dgm:t>
    </dgm:pt>
    <dgm:pt modelId="{66393E09-9A96-420B-96E8-BDC18E1B5690}" type="pres">
      <dgm:prSet presAssocID="{79134E86-04C5-4EE3-A115-7AD01B663DD9}" presName="spacer" presStyleCnt="0"/>
      <dgm:spPr/>
    </dgm:pt>
    <dgm:pt modelId="{5D7C385A-6454-4CDF-8A58-01956AC1A81B}" type="pres">
      <dgm:prSet presAssocID="{BDBD933D-203C-4B89-8CC9-4EE3DA927467}" presName="parentText" presStyleLbl="node1" presStyleIdx="2" presStyleCnt="3">
        <dgm:presLayoutVars>
          <dgm:chMax val="0"/>
          <dgm:bulletEnabled val="1"/>
        </dgm:presLayoutVars>
      </dgm:prSet>
      <dgm:spPr/>
      <dgm:t>
        <a:bodyPr/>
        <a:lstStyle/>
        <a:p>
          <a:endParaRPr lang="en-US"/>
        </a:p>
      </dgm:t>
    </dgm:pt>
  </dgm:ptLst>
  <dgm:cxnLst>
    <dgm:cxn modelId="{60254882-59D0-4142-BA08-83BCDA1C902D}" type="presOf" srcId="{D88C4629-4C31-4920-B034-3FF1044F1415}" destId="{47617B50-9421-4723-937A-B9F8B9931E7E}" srcOrd="0" destOrd="0" presId="urn:microsoft.com/office/officeart/2005/8/layout/vList2"/>
    <dgm:cxn modelId="{19355913-1D32-47ED-B29B-59469D16B3C6}" srcId="{D88C4629-4C31-4920-B034-3FF1044F1415}" destId="{4B24CC19-4008-4C13-8221-3A152A58295D}" srcOrd="1" destOrd="0" parTransId="{5FEBF2B3-1A5D-42ED-8B86-2384DBC5A820}" sibTransId="{79134E86-04C5-4EE3-A115-7AD01B663DD9}"/>
    <dgm:cxn modelId="{63FB0E74-8563-4A7D-9544-D1C345A28E57}" srcId="{D88C4629-4C31-4920-B034-3FF1044F1415}" destId="{0ECDD5E6-D7C3-4DEA-8512-AEF7E97CFCC6}" srcOrd="0" destOrd="0" parTransId="{776B8BEA-7791-42D2-91AE-5C88C0761621}" sibTransId="{61AEBD69-2B8D-43B4-87B1-A1D00D5142FA}"/>
    <dgm:cxn modelId="{6E0CDAE2-BAF9-495C-A4A7-E912B450ABB8}" type="presOf" srcId="{BDBD933D-203C-4B89-8CC9-4EE3DA927467}" destId="{5D7C385A-6454-4CDF-8A58-01956AC1A81B}" srcOrd="0" destOrd="0" presId="urn:microsoft.com/office/officeart/2005/8/layout/vList2"/>
    <dgm:cxn modelId="{9EA9F96D-B509-4212-8D64-6E000BCA13BC}" type="presOf" srcId="{0ECDD5E6-D7C3-4DEA-8512-AEF7E97CFCC6}" destId="{A40D3536-099A-4ED1-B093-E2D940A9CE04}" srcOrd="0" destOrd="0" presId="urn:microsoft.com/office/officeart/2005/8/layout/vList2"/>
    <dgm:cxn modelId="{45529459-B1F9-423A-B61B-E13DF3125199}" type="presOf" srcId="{4B24CC19-4008-4C13-8221-3A152A58295D}" destId="{59E1C164-E01C-4BDB-87AA-0BEE6ACB5EDF}" srcOrd="0" destOrd="0" presId="urn:microsoft.com/office/officeart/2005/8/layout/vList2"/>
    <dgm:cxn modelId="{D2758814-6023-4092-8FC9-55057547F3C1}" srcId="{D88C4629-4C31-4920-B034-3FF1044F1415}" destId="{BDBD933D-203C-4B89-8CC9-4EE3DA927467}" srcOrd="2" destOrd="0" parTransId="{FEE54500-71A4-41AE-ACBD-169DEC7C348E}" sibTransId="{37490E10-5D5C-4DFD-9C3A-E02E746AEB7B}"/>
    <dgm:cxn modelId="{B8BE6C85-E236-4BF3-93A2-C58C40A2076E}" type="presParOf" srcId="{47617B50-9421-4723-937A-B9F8B9931E7E}" destId="{A40D3536-099A-4ED1-B093-E2D940A9CE04}" srcOrd="0" destOrd="0" presId="urn:microsoft.com/office/officeart/2005/8/layout/vList2"/>
    <dgm:cxn modelId="{DF817F8B-0FF6-4EEB-BFDE-725AA065AB6A}" type="presParOf" srcId="{47617B50-9421-4723-937A-B9F8B9931E7E}" destId="{51CD5E63-DA76-4E7F-9D59-D66C3691B7FC}" srcOrd="1" destOrd="0" presId="urn:microsoft.com/office/officeart/2005/8/layout/vList2"/>
    <dgm:cxn modelId="{329DAD1D-A0E7-4C00-9185-EF976BC023ED}" type="presParOf" srcId="{47617B50-9421-4723-937A-B9F8B9931E7E}" destId="{59E1C164-E01C-4BDB-87AA-0BEE6ACB5EDF}" srcOrd="2" destOrd="0" presId="urn:microsoft.com/office/officeart/2005/8/layout/vList2"/>
    <dgm:cxn modelId="{3BB4E0F8-50D0-454B-AC23-4C31641038D7}" type="presParOf" srcId="{47617B50-9421-4723-937A-B9F8B9931E7E}" destId="{66393E09-9A96-420B-96E8-BDC18E1B5690}" srcOrd="3" destOrd="0" presId="urn:microsoft.com/office/officeart/2005/8/layout/vList2"/>
    <dgm:cxn modelId="{0E38AD5D-7CB2-431B-B2FA-895FC67745A7}" type="presParOf" srcId="{47617B50-9421-4723-937A-B9F8B9931E7E}" destId="{5D7C385A-6454-4CDF-8A58-01956AC1A81B}"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8C4629-4C31-4920-B034-3FF1044F14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B24CC19-4008-4C13-8221-3A152A58295D}">
      <dgm:prSet phldrT="[Text]" custT="1"/>
      <dgm:spPr/>
      <dgm:t>
        <a:bodyPr/>
        <a:lstStyle/>
        <a:p>
          <a:r>
            <a:rPr lang="en-US" sz="2400" dirty="0" smtClean="0"/>
            <a:t>Fair treatment of customers</a:t>
          </a:r>
        </a:p>
      </dgm:t>
    </dgm:pt>
    <dgm:pt modelId="{5FEBF2B3-1A5D-42ED-8B86-2384DBC5A820}" type="parTrans" cxnId="{19355913-1D32-47ED-B29B-59469D16B3C6}">
      <dgm:prSet/>
      <dgm:spPr/>
      <dgm:t>
        <a:bodyPr/>
        <a:lstStyle/>
        <a:p>
          <a:endParaRPr lang="en-US"/>
        </a:p>
      </dgm:t>
    </dgm:pt>
    <dgm:pt modelId="{79134E86-04C5-4EE3-A115-7AD01B663DD9}" type="sibTrans" cxnId="{19355913-1D32-47ED-B29B-59469D16B3C6}">
      <dgm:prSet/>
      <dgm:spPr/>
      <dgm:t>
        <a:bodyPr/>
        <a:lstStyle/>
        <a:p>
          <a:endParaRPr lang="en-US"/>
        </a:p>
      </dgm:t>
    </dgm:pt>
    <dgm:pt modelId="{BDBD933D-203C-4B89-8CC9-4EE3DA927467}">
      <dgm:prSet phldrT="[Text]" custT="1"/>
      <dgm:spPr/>
      <dgm:t>
        <a:bodyPr/>
        <a:lstStyle/>
        <a:p>
          <a:r>
            <a:rPr lang="en-GB" sz="2400" dirty="0" smtClean="0"/>
            <a:t>risk to customers (creditors, depositors, ..)</a:t>
          </a:r>
          <a:endParaRPr lang="en-US" sz="2400" dirty="0"/>
        </a:p>
      </dgm:t>
    </dgm:pt>
    <dgm:pt modelId="{FEE54500-71A4-41AE-ACBD-169DEC7C348E}" type="parTrans" cxnId="{D2758814-6023-4092-8FC9-55057547F3C1}">
      <dgm:prSet/>
      <dgm:spPr/>
      <dgm:t>
        <a:bodyPr/>
        <a:lstStyle/>
        <a:p>
          <a:endParaRPr lang="en-US"/>
        </a:p>
      </dgm:t>
    </dgm:pt>
    <dgm:pt modelId="{37490E10-5D5C-4DFD-9C3A-E02E746AEB7B}" type="sibTrans" cxnId="{D2758814-6023-4092-8FC9-55057547F3C1}">
      <dgm:prSet/>
      <dgm:spPr/>
      <dgm:t>
        <a:bodyPr/>
        <a:lstStyle/>
        <a:p>
          <a:endParaRPr lang="en-US"/>
        </a:p>
      </dgm:t>
    </dgm:pt>
    <dgm:pt modelId="{0ECDD5E6-D7C3-4DEA-8512-AEF7E97CFCC6}">
      <dgm:prSet phldrT="[Text]" custT="1"/>
      <dgm:spPr/>
      <dgm:t>
        <a:bodyPr/>
        <a:lstStyle/>
        <a:p>
          <a:r>
            <a:rPr lang="en-US" sz="2400" dirty="0" smtClean="0"/>
            <a:t>(Retail) customer of FSP</a:t>
          </a:r>
          <a:endParaRPr lang="en-US" sz="2400" dirty="0"/>
        </a:p>
      </dgm:t>
    </dgm:pt>
    <dgm:pt modelId="{776B8BEA-7791-42D2-91AE-5C88C0761621}" type="parTrans" cxnId="{63FB0E74-8563-4A7D-9544-D1C345A28E57}">
      <dgm:prSet/>
      <dgm:spPr/>
      <dgm:t>
        <a:bodyPr/>
        <a:lstStyle/>
        <a:p>
          <a:endParaRPr lang="en-US"/>
        </a:p>
      </dgm:t>
    </dgm:pt>
    <dgm:pt modelId="{61AEBD69-2B8D-43B4-87B1-A1D00D5142FA}" type="sibTrans" cxnId="{63FB0E74-8563-4A7D-9544-D1C345A28E57}">
      <dgm:prSet/>
      <dgm:spPr/>
      <dgm:t>
        <a:bodyPr/>
        <a:lstStyle/>
        <a:p>
          <a:endParaRPr lang="en-US"/>
        </a:p>
      </dgm:t>
    </dgm:pt>
    <dgm:pt modelId="{47617B50-9421-4723-937A-B9F8B9931E7E}" type="pres">
      <dgm:prSet presAssocID="{D88C4629-4C31-4920-B034-3FF1044F1415}" presName="linear" presStyleCnt="0">
        <dgm:presLayoutVars>
          <dgm:animLvl val="lvl"/>
          <dgm:resizeHandles val="exact"/>
        </dgm:presLayoutVars>
      </dgm:prSet>
      <dgm:spPr/>
      <dgm:t>
        <a:bodyPr/>
        <a:lstStyle/>
        <a:p>
          <a:endParaRPr lang="en-US"/>
        </a:p>
      </dgm:t>
    </dgm:pt>
    <dgm:pt modelId="{A40D3536-099A-4ED1-B093-E2D940A9CE04}" type="pres">
      <dgm:prSet presAssocID="{0ECDD5E6-D7C3-4DEA-8512-AEF7E97CFCC6}" presName="parentText" presStyleLbl="node1" presStyleIdx="0" presStyleCnt="3">
        <dgm:presLayoutVars>
          <dgm:chMax val="0"/>
          <dgm:bulletEnabled val="1"/>
        </dgm:presLayoutVars>
      </dgm:prSet>
      <dgm:spPr/>
      <dgm:t>
        <a:bodyPr/>
        <a:lstStyle/>
        <a:p>
          <a:endParaRPr lang="en-US"/>
        </a:p>
      </dgm:t>
    </dgm:pt>
    <dgm:pt modelId="{51CD5E63-DA76-4E7F-9D59-D66C3691B7FC}" type="pres">
      <dgm:prSet presAssocID="{61AEBD69-2B8D-43B4-87B1-A1D00D5142FA}" presName="spacer" presStyleCnt="0"/>
      <dgm:spPr/>
    </dgm:pt>
    <dgm:pt modelId="{59E1C164-E01C-4BDB-87AA-0BEE6ACB5EDF}" type="pres">
      <dgm:prSet presAssocID="{4B24CC19-4008-4C13-8221-3A152A58295D}" presName="parentText" presStyleLbl="node1" presStyleIdx="1" presStyleCnt="3">
        <dgm:presLayoutVars>
          <dgm:chMax val="0"/>
          <dgm:bulletEnabled val="1"/>
        </dgm:presLayoutVars>
      </dgm:prSet>
      <dgm:spPr/>
      <dgm:t>
        <a:bodyPr/>
        <a:lstStyle/>
        <a:p>
          <a:endParaRPr lang="en-US"/>
        </a:p>
      </dgm:t>
    </dgm:pt>
    <dgm:pt modelId="{66393E09-9A96-420B-96E8-BDC18E1B5690}" type="pres">
      <dgm:prSet presAssocID="{79134E86-04C5-4EE3-A115-7AD01B663DD9}" presName="spacer" presStyleCnt="0"/>
      <dgm:spPr/>
    </dgm:pt>
    <dgm:pt modelId="{5D7C385A-6454-4CDF-8A58-01956AC1A81B}" type="pres">
      <dgm:prSet presAssocID="{BDBD933D-203C-4B89-8CC9-4EE3DA927467}" presName="parentText" presStyleLbl="node1" presStyleIdx="2" presStyleCnt="3">
        <dgm:presLayoutVars>
          <dgm:chMax val="0"/>
          <dgm:bulletEnabled val="1"/>
        </dgm:presLayoutVars>
      </dgm:prSet>
      <dgm:spPr/>
      <dgm:t>
        <a:bodyPr/>
        <a:lstStyle/>
        <a:p>
          <a:endParaRPr lang="en-US"/>
        </a:p>
      </dgm:t>
    </dgm:pt>
  </dgm:ptLst>
  <dgm:cxnLst>
    <dgm:cxn modelId="{D2758814-6023-4092-8FC9-55057547F3C1}" srcId="{D88C4629-4C31-4920-B034-3FF1044F1415}" destId="{BDBD933D-203C-4B89-8CC9-4EE3DA927467}" srcOrd="2" destOrd="0" parTransId="{FEE54500-71A4-41AE-ACBD-169DEC7C348E}" sibTransId="{37490E10-5D5C-4DFD-9C3A-E02E746AEB7B}"/>
    <dgm:cxn modelId="{4CB61BC2-FB32-4875-A39F-E5D650FDECF2}" type="presOf" srcId="{0ECDD5E6-D7C3-4DEA-8512-AEF7E97CFCC6}" destId="{A40D3536-099A-4ED1-B093-E2D940A9CE04}" srcOrd="0" destOrd="0" presId="urn:microsoft.com/office/officeart/2005/8/layout/vList2"/>
    <dgm:cxn modelId="{B2BF84D0-3A91-45EA-BEBC-A121D41D5FCB}" type="presOf" srcId="{BDBD933D-203C-4B89-8CC9-4EE3DA927467}" destId="{5D7C385A-6454-4CDF-8A58-01956AC1A81B}" srcOrd="0" destOrd="0" presId="urn:microsoft.com/office/officeart/2005/8/layout/vList2"/>
    <dgm:cxn modelId="{19355913-1D32-47ED-B29B-59469D16B3C6}" srcId="{D88C4629-4C31-4920-B034-3FF1044F1415}" destId="{4B24CC19-4008-4C13-8221-3A152A58295D}" srcOrd="1" destOrd="0" parTransId="{5FEBF2B3-1A5D-42ED-8B86-2384DBC5A820}" sibTransId="{79134E86-04C5-4EE3-A115-7AD01B663DD9}"/>
    <dgm:cxn modelId="{B2E1AB29-AB59-4BE4-A042-4D254D196E88}" type="presOf" srcId="{D88C4629-4C31-4920-B034-3FF1044F1415}" destId="{47617B50-9421-4723-937A-B9F8B9931E7E}" srcOrd="0" destOrd="0" presId="urn:microsoft.com/office/officeart/2005/8/layout/vList2"/>
    <dgm:cxn modelId="{63FB0E74-8563-4A7D-9544-D1C345A28E57}" srcId="{D88C4629-4C31-4920-B034-3FF1044F1415}" destId="{0ECDD5E6-D7C3-4DEA-8512-AEF7E97CFCC6}" srcOrd="0" destOrd="0" parTransId="{776B8BEA-7791-42D2-91AE-5C88C0761621}" sibTransId="{61AEBD69-2B8D-43B4-87B1-A1D00D5142FA}"/>
    <dgm:cxn modelId="{CA48BD40-326F-452F-85CA-618092CFC411}" type="presOf" srcId="{4B24CC19-4008-4C13-8221-3A152A58295D}" destId="{59E1C164-E01C-4BDB-87AA-0BEE6ACB5EDF}" srcOrd="0" destOrd="0" presId="urn:microsoft.com/office/officeart/2005/8/layout/vList2"/>
    <dgm:cxn modelId="{B6D9EC57-4A41-45EB-A460-1844040B9985}" type="presParOf" srcId="{47617B50-9421-4723-937A-B9F8B9931E7E}" destId="{A40D3536-099A-4ED1-B093-E2D940A9CE04}" srcOrd="0" destOrd="0" presId="urn:microsoft.com/office/officeart/2005/8/layout/vList2"/>
    <dgm:cxn modelId="{79C4C282-A117-4BA1-9832-8FE9CD19601F}" type="presParOf" srcId="{47617B50-9421-4723-937A-B9F8B9931E7E}" destId="{51CD5E63-DA76-4E7F-9D59-D66C3691B7FC}" srcOrd="1" destOrd="0" presId="urn:microsoft.com/office/officeart/2005/8/layout/vList2"/>
    <dgm:cxn modelId="{EF8B9060-E949-48A0-861F-288B61E21C20}" type="presParOf" srcId="{47617B50-9421-4723-937A-B9F8B9931E7E}" destId="{59E1C164-E01C-4BDB-87AA-0BEE6ACB5EDF}" srcOrd="2" destOrd="0" presId="urn:microsoft.com/office/officeart/2005/8/layout/vList2"/>
    <dgm:cxn modelId="{4C77C842-D6F0-47EC-99FA-F68700B714E1}" type="presParOf" srcId="{47617B50-9421-4723-937A-B9F8B9931E7E}" destId="{66393E09-9A96-420B-96E8-BDC18E1B5690}" srcOrd="3" destOrd="0" presId="urn:microsoft.com/office/officeart/2005/8/layout/vList2"/>
    <dgm:cxn modelId="{E9FEC82A-E0D8-4727-86B2-3D7175295836}" type="presParOf" srcId="{47617B50-9421-4723-937A-B9F8B9931E7E}" destId="{5D7C385A-6454-4CDF-8A58-01956AC1A81B}"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C9B0-3C32-4435-8A60-BFDA3FA8B158}">
      <dsp:nvSpPr>
        <dsp:cNvPr id="0" name=""/>
        <dsp:cNvSpPr/>
      </dsp:nvSpPr>
      <dsp:spPr>
        <a:xfrm>
          <a:off x="-5651944" y="-865192"/>
          <a:ext cx="6729179" cy="6729179"/>
        </a:xfrm>
        <a:prstGeom prst="blockArc">
          <a:avLst>
            <a:gd name="adj1" fmla="val 18900000"/>
            <a:gd name="adj2" fmla="val 2700000"/>
            <a:gd name="adj3" fmla="val 321"/>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1202F-CA93-4B4A-A531-F7BF3642B05F}">
      <dsp:nvSpPr>
        <dsp:cNvPr id="0" name=""/>
        <dsp:cNvSpPr/>
      </dsp:nvSpPr>
      <dsp:spPr>
        <a:xfrm>
          <a:off x="563896" y="384307"/>
          <a:ext cx="4547752" cy="76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4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Financial Consumer Protection </a:t>
          </a:r>
          <a:endParaRPr lang="en-US" sz="2400" b="1" kern="1200" dirty="0"/>
        </a:p>
      </dsp:txBody>
      <dsp:txXfrm>
        <a:off x="563896" y="384307"/>
        <a:ext cx="4547752" cy="769014"/>
      </dsp:txXfrm>
    </dsp:sp>
    <dsp:sp modelId="{24799357-AB85-4CD0-A3C9-971089EFD168}">
      <dsp:nvSpPr>
        <dsp:cNvPr id="0" name=""/>
        <dsp:cNvSpPr/>
      </dsp:nvSpPr>
      <dsp:spPr>
        <a:xfrm>
          <a:off x="83262" y="288180"/>
          <a:ext cx="961268" cy="9612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59C65-9429-4D5F-AE14-CC482061F1B8}">
      <dsp:nvSpPr>
        <dsp:cNvPr id="0" name=""/>
        <dsp:cNvSpPr/>
      </dsp:nvSpPr>
      <dsp:spPr>
        <a:xfrm>
          <a:off x="1004790" y="1538028"/>
          <a:ext cx="4106859" cy="76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4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Market Conduct </a:t>
          </a:r>
          <a:endParaRPr lang="en-US" sz="2400" b="1" kern="1200" dirty="0"/>
        </a:p>
      </dsp:txBody>
      <dsp:txXfrm>
        <a:off x="1004790" y="1538028"/>
        <a:ext cx="4106859" cy="769014"/>
      </dsp:txXfrm>
    </dsp:sp>
    <dsp:sp modelId="{BB501055-FAFA-4A24-90B6-CA002AD1EF06}">
      <dsp:nvSpPr>
        <dsp:cNvPr id="0" name=""/>
        <dsp:cNvSpPr/>
      </dsp:nvSpPr>
      <dsp:spPr>
        <a:xfrm>
          <a:off x="524156" y="1441902"/>
          <a:ext cx="961268" cy="9612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BE065-A3C8-4080-ACAC-5E0A8FD4CA76}">
      <dsp:nvSpPr>
        <dsp:cNvPr id="0" name=""/>
        <dsp:cNvSpPr/>
      </dsp:nvSpPr>
      <dsp:spPr>
        <a:xfrm>
          <a:off x="1004790" y="2691750"/>
          <a:ext cx="4106859" cy="76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4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Market Conduct vs Prudential supervision</a:t>
          </a:r>
          <a:endParaRPr lang="en-US" sz="2400" b="1" kern="1200" dirty="0"/>
        </a:p>
      </dsp:txBody>
      <dsp:txXfrm>
        <a:off x="1004790" y="2691750"/>
        <a:ext cx="4106859" cy="769014"/>
      </dsp:txXfrm>
    </dsp:sp>
    <dsp:sp modelId="{FE507FE8-9747-41F7-A19D-5ACFD989732D}">
      <dsp:nvSpPr>
        <dsp:cNvPr id="0" name=""/>
        <dsp:cNvSpPr/>
      </dsp:nvSpPr>
      <dsp:spPr>
        <a:xfrm>
          <a:off x="524156" y="2595623"/>
          <a:ext cx="961268" cy="9612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85A725-17FE-402B-93BA-2564C18C0E5A}">
      <dsp:nvSpPr>
        <dsp:cNvPr id="0" name=""/>
        <dsp:cNvSpPr/>
      </dsp:nvSpPr>
      <dsp:spPr>
        <a:xfrm>
          <a:off x="563896" y="3845472"/>
          <a:ext cx="4547752" cy="76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4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Risk Based Supervision</a:t>
          </a:r>
          <a:endParaRPr lang="en-US" sz="2400" b="1" kern="1200" dirty="0"/>
        </a:p>
      </dsp:txBody>
      <dsp:txXfrm>
        <a:off x="563896" y="3845472"/>
        <a:ext cx="4547752" cy="769014"/>
      </dsp:txXfrm>
    </dsp:sp>
    <dsp:sp modelId="{697B27FC-1F13-46CB-9C45-32A3C1C17609}">
      <dsp:nvSpPr>
        <dsp:cNvPr id="0" name=""/>
        <dsp:cNvSpPr/>
      </dsp:nvSpPr>
      <dsp:spPr>
        <a:xfrm>
          <a:off x="83262" y="3749345"/>
          <a:ext cx="961268" cy="9612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AF899-1FBF-462B-8FFB-0AD74B4E7248}">
      <dsp:nvSpPr>
        <dsp:cNvPr id="0" name=""/>
        <dsp:cNvSpPr/>
      </dsp:nvSpPr>
      <dsp:spPr>
        <a:xfrm rot="10800000">
          <a:off x="725382" y="723"/>
          <a:ext cx="1997963" cy="88854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24" tIns="121920" rIns="227584" bIns="121920" numCol="1" spcCol="1270" anchor="ctr" anchorCtr="0">
          <a:noAutofit/>
        </a:bodyPr>
        <a:lstStyle/>
        <a:p>
          <a:pPr lvl="0" algn="l" defTabSz="1422400">
            <a:lnSpc>
              <a:spcPct val="90000"/>
            </a:lnSpc>
            <a:spcBef>
              <a:spcPct val="0"/>
            </a:spcBef>
            <a:spcAft>
              <a:spcPct val="35000"/>
            </a:spcAft>
          </a:pPr>
          <a:r>
            <a:rPr lang="en-US" sz="3200" kern="1200" dirty="0" smtClean="0"/>
            <a:t>Goal</a:t>
          </a:r>
          <a:endParaRPr lang="en-US" sz="3200" kern="1200" dirty="0"/>
        </a:p>
      </dsp:txBody>
      <dsp:txXfrm rot="10800000">
        <a:off x="947518" y="723"/>
        <a:ext cx="1775827" cy="888544"/>
      </dsp:txXfrm>
    </dsp:sp>
    <dsp:sp modelId="{AD4640A0-9C47-4CA8-8ACC-DC9E09CF8EE2}">
      <dsp:nvSpPr>
        <dsp:cNvPr id="0" name=""/>
        <dsp:cNvSpPr/>
      </dsp:nvSpPr>
      <dsp:spPr>
        <a:xfrm>
          <a:off x="281110" y="723"/>
          <a:ext cx="888544" cy="8885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41448-4336-42DA-9C00-6A839B1520BB}">
      <dsp:nvSpPr>
        <dsp:cNvPr id="0" name=""/>
        <dsp:cNvSpPr/>
      </dsp:nvSpPr>
      <dsp:spPr>
        <a:xfrm rot="10800000">
          <a:off x="725382" y="1154505"/>
          <a:ext cx="1997963" cy="88854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24" tIns="121920" rIns="227584" bIns="121920" numCol="1" spcCol="1270" anchor="ctr" anchorCtr="0">
          <a:noAutofit/>
        </a:bodyPr>
        <a:lstStyle/>
        <a:p>
          <a:pPr lvl="0" algn="l" defTabSz="1422400">
            <a:lnSpc>
              <a:spcPct val="90000"/>
            </a:lnSpc>
            <a:spcBef>
              <a:spcPct val="0"/>
            </a:spcBef>
            <a:spcAft>
              <a:spcPct val="35000"/>
            </a:spcAft>
          </a:pPr>
          <a:r>
            <a:rPr lang="en-US" sz="3200" kern="1200" dirty="0" smtClean="0"/>
            <a:t>Object</a:t>
          </a:r>
          <a:endParaRPr lang="en-US" sz="3200" kern="1200" dirty="0"/>
        </a:p>
      </dsp:txBody>
      <dsp:txXfrm rot="10800000">
        <a:off x="947518" y="1154505"/>
        <a:ext cx="1775827" cy="888544"/>
      </dsp:txXfrm>
    </dsp:sp>
    <dsp:sp modelId="{67ECCBCF-67EF-47A8-BBE4-B9DD030CFE54}">
      <dsp:nvSpPr>
        <dsp:cNvPr id="0" name=""/>
        <dsp:cNvSpPr/>
      </dsp:nvSpPr>
      <dsp:spPr>
        <a:xfrm>
          <a:off x="281110" y="1154505"/>
          <a:ext cx="888544" cy="8885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6BB84-6670-446C-8E48-222A7B45033A}">
      <dsp:nvSpPr>
        <dsp:cNvPr id="0" name=""/>
        <dsp:cNvSpPr/>
      </dsp:nvSpPr>
      <dsp:spPr>
        <a:xfrm rot="10800000">
          <a:off x="725382" y="2308287"/>
          <a:ext cx="1997963" cy="88854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24" tIns="121920" rIns="227584" bIns="121920" numCol="1" spcCol="1270" anchor="ctr" anchorCtr="0">
          <a:noAutofit/>
        </a:bodyPr>
        <a:lstStyle/>
        <a:p>
          <a:pPr lvl="0" algn="l" defTabSz="1422400">
            <a:lnSpc>
              <a:spcPct val="90000"/>
            </a:lnSpc>
            <a:spcBef>
              <a:spcPct val="0"/>
            </a:spcBef>
            <a:spcAft>
              <a:spcPct val="35000"/>
            </a:spcAft>
          </a:pPr>
          <a:r>
            <a:rPr lang="en-US" sz="3200" kern="1200" dirty="0" smtClean="0"/>
            <a:t>Skills </a:t>
          </a:r>
          <a:endParaRPr lang="en-US" sz="3200" kern="1200" dirty="0"/>
        </a:p>
      </dsp:txBody>
      <dsp:txXfrm rot="10800000">
        <a:off x="947518" y="2308287"/>
        <a:ext cx="1775827" cy="888544"/>
      </dsp:txXfrm>
    </dsp:sp>
    <dsp:sp modelId="{004A503C-65ED-488A-B9CB-8B3951A8B085}">
      <dsp:nvSpPr>
        <dsp:cNvPr id="0" name=""/>
        <dsp:cNvSpPr/>
      </dsp:nvSpPr>
      <dsp:spPr>
        <a:xfrm>
          <a:off x="281110" y="2308287"/>
          <a:ext cx="888544" cy="8885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8B26E-5EA3-43D7-A867-3036A148E1C5}">
      <dsp:nvSpPr>
        <dsp:cNvPr id="0" name=""/>
        <dsp:cNvSpPr/>
      </dsp:nvSpPr>
      <dsp:spPr>
        <a:xfrm rot="10800000">
          <a:off x="725382" y="3462069"/>
          <a:ext cx="1997963" cy="88854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24" tIns="121920" rIns="227584" bIns="121920" numCol="1" spcCol="1270" anchor="ctr" anchorCtr="0">
          <a:noAutofit/>
        </a:bodyPr>
        <a:lstStyle/>
        <a:p>
          <a:pPr lvl="0" algn="l" defTabSz="1422400">
            <a:lnSpc>
              <a:spcPct val="90000"/>
            </a:lnSpc>
            <a:spcBef>
              <a:spcPct val="0"/>
            </a:spcBef>
            <a:spcAft>
              <a:spcPct val="35000"/>
            </a:spcAft>
          </a:pPr>
          <a:r>
            <a:rPr lang="en-US" sz="3200" kern="1200" dirty="0" smtClean="0"/>
            <a:t>Tools</a:t>
          </a:r>
          <a:endParaRPr lang="en-US" sz="3200" kern="1200" dirty="0"/>
        </a:p>
      </dsp:txBody>
      <dsp:txXfrm rot="10800000">
        <a:off x="947518" y="3462069"/>
        <a:ext cx="1775827" cy="888544"/>
      </dsp:txXfrm>
    </dsp:sp>
    <dsp:sp modelId="{C04BC4C7-6598-4B16-8F7F-1F144A8A0A78}">
      <dsp:nvSpPr>
        <dsp:cNvPr id="0" name=""/>
        <dsp:cNvSpPr/>
      </dsp:nvSpPr>
      <dsp:spPr>
        <a:xfrm>
          <a:off x="281110" y="3462069"/>
          <a:ext cx="888544" cy="88854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C164-E01C-4BDB-87AA-0BEE6ACB5EDF}">
      <dsp:nvSpPr>
        <dsp:cNvPr id="0" name=""/>
        <dsp:cNvSpPr/>
      </dsp:nvSpPr>
      <dsp:spPr>
        <a:xfrm>
          <a:off x="0" y="1857"/>
          <a:ext cx="3817257" cy="10764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Fin stability of FSP</a:t>
          </a:r>
          <a:endParaRPr lang="en-US" sz="3200" kern="1200" dirty="0"/>
        </a:p>
      </dsp:txBody>
      <dsp:txXfrm>
        <a:off x="52547" y="54404"/>
        <a:ext cx="3712163" cy="971338"/>
      </dsp:txXfrm>
    </dsp:sp>
    <dsp:sp modelId="{A40D3536-099A-4ED1-B093-E2D940A9CE04}">
      <dsp:nvSpPr>
        <dsp:cNvPr id="0" name=""/>
        <dsp:cNvSpPr/>
      </dsp:nvSpPr>
      <dsp:spPr>
        <a:xfrm>
          <a:off x="0" y="1092254"/>
          <a:ext cx="3817257" cy="10764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performance, financial reports</a:t>
          </a:r>
          <a:endParaRPr lang="en-US" sz="2800" kern="1200" dirty="0"/>
        </a:p>
      </dsp:txBody>
      <dsp:txXfrm>
        <a:off x="52547" y="1144801"/>
        <a:ext cx="3712163" cy="971338"/>
      </dsp:txXfrm>
    </dsp:sp>
    <dsp:sp modelId="{5D7C385A-6454-4CDF-8A58-01956AC1A81B}">
      <dsp:nvSpPr>
        <dsp:cNvPr id="0" name=""/>
        <dsp:cNvSpPr/>
      </dsp:nvSpPr>
      <dsp:spPr>
        <a:xfrm>
          <a:off x="0" y="2182651"/>
          <a:ext cx="3817257" cy="10764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Financial, math</a:t>
          </a:r>
          <a:endParaRPr lang="en-US" sz="3200" kern="1200" dirty="0"/>
        </a:p>
      </dsp:txBody>
      <dsp:txXfrm>
        <a:off x="52547" y="2235198"/>
        <a:ext cx="3712163" cy="971338"/>
      </dsp:txXfrm>
    </dsp:sp>
    <dsp:sp modelId="{4D11FE11-C18C-48DB-A98D-21057878909C}">
      <dsp:nvSpPr>
        <dsp:cNvPr id="0" name=""/>
        <dsp:cNvSpPr/>
      </dsp:nvSpPr>
      <dsp:spPr>
        <a:xfrm>
          <a:off x="0" y="3273047"/>
          <a:ext cx="3817257" cy="10764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Off-site, on-site</a:t>
          </a:r>
          <a:endParaRPr lang="en-US" sz="3200" kern="1200" dirty="0"/>
        </a:p>
      </dsp:txBody>
      <dsp:txXfrm>
        <a:off x="52547" y="3325594"/>
        <a:ext cx="3712163" cy="9713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C164-E01C-4BDB-87AA-0BEE6ACB5EDF}">
      <dsp:nvSpPr>
        <dsp:cNvPr id="0" name=""/>
        <dsp:cNvSpPr/>
      </dsp:nvSpPr>
      <dsp:spPr>
        <a:xfrm>
          <a:off x="0" y="840"/>
          <a:ext cx="4343400" cy="10783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Fair treatment</a:t>
          </a:r>
        </a:p>
        <a:p>
          <a:pPr lvl="0" algn="l" defTabSz="1244600">
            <a:lnSpc>
              <a:spcPct val="90000"/>
            </a:lnSpc>
            <a:spcBef>
              <a:spcPct val="0"/>
            </a:spcBef>
            <a:spcAft>
              <a:spcPct val="35000"/>
            </a:spcAft>
          </a:pPr>
          <a:r>
            <a:rPr lang="en-US" sz="2800" kern="1200" dirty="0" smtClean="0"/>
            <a:t>MC 7 outcomes</a:t>
          </a:r>
          <a:endParaRPr lang="en-US" sz="2800" kern="1200" dirty="0"/>
        </a:p>
      </dsp:txBody>
      <dsp:txXfrm>
        <a:off x="52641" y="53481"/>
        <a:ext cx="4238118" cy="973083"/>
      </dsp:txXfrm>
    </dsp:sp>
    <dsp:sp modelId="{A40D3536-099A-4ED1-B093-E2D940A9CE04}">
      <dsp:nvSpPr>
        <dsp:cNvPr id="0" name=""/>
        <dsp:cNvSpPr/>
      </dsp:nvSpPr>
      <dsp:spPr>
        <a:xfrm>
          <a:off x="0" y="1091270"/>
          <a:ext cx="4343400" cy="10783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Transparency, code of conduct</a:t>
          </a:r>
          <a:endParaRPr lang="en-US" sz="2800" kern="1200" dirty="0"/>
        </a:p>
      </dsp:txBody>
      <dsp:txXfrm>
        <a:off x="52641" y="1143911"/>
        <a:ext cx="4238118" cy="973083"/>
      </dsp:txXfrm>
    </dsp:sp>
    <dsp:sp modelId="{5D7C385A-6454-4CDF-8A58-01956AC1A81B}">
      <dsp:nvSpPr>
        <dsp:cNvPr id="0" name=""/>
        <dsp:cNvSpPr/>
      </dsp:nvSpPr>
      <dsp:spPr>
        <a:xfrm>
          <a:off x="0" y="2181701"/>
          <a:ext cx="4343400" cy="10783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ts val="0"/>
            </a:spcAft>
          </a:pPr>
          <a:r>
            <a:rPr lang="en-US" sz="2800" kern="1200" dirty="0" smtClean="0"/>
            <a:t>Caring, social, communication</a:t>
          </a:r>
          <a:endParaRPr lang="en-US" sz="2800" kern="1200" dirty="0"/>
        </a:p>
      </dsp:txBody>
      <dsp:txXfrm>
        <a:off x="52641" y="2234342"/>
        <a:ext cx="4238118" cy="973083"/>
      </dsp:txXfrm>
    </dsp:sp>
    <dsp:sp modelId="{3A867158-C42E-4E45-A673-16FBB9F1704E}">
      <dsp:nvSpPr>
        <dsp:cNvPr id="0" name=""/>
        <dsp:cNvSpPr/>
      </dsp:nvSpPr>
      <dsp:spPr>
        <a:xfrm>
          <a:off x="0" y="3272132"/>
          <a:ext cx="4343400" cy="10783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r>
            <a:rPr lang="en-US" sz="1800" b="1" kern="1200" dirty="0" smtClean="0"/>
            <a:t>…+ mystery shopping,  behavioral research, active monitoring of consumer financial markets and interaction with consumers</a:t>
          </a:r>
          <a:endParaRPr lang="en-US" sz="1800" b="1" kern="1200" dirty="0"/>
        </a:p>
      </dsp:txBody>
      <dsp:txXfrm>
        <a:off x="52641" y="3324773"/>
        <a:ext cx="4238118" cy="9730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F0B4C-2343-4471-B2EA-F59E5EE3D9B8}">
      <dsp:nvSpPr>
        <dsp:cNvPr id="0" name=""/>
        <dsp:cNvSpPr/>
      </dsp:nvSpPr>
      <dsp:spPr>
        <a:xfrm>
          <a:off x="4569525" y="1960242"/>
          <a:ext cx="1401737" cy="140173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2"/>
              </a:solidFill>
            </a:rPr>
            <a:t>RBS</a:t>
          </a:r>
          <a:endParaRPr lang="en-US" sz="3600" b="1" kern="1200" dirty="0">
            <a:solidFill>
              <a:schemeClr val="accent2"/>
            </a:solidFill>
          </a:endParaRPr>
        </a:p>
      </dsp:txBody>
      <dsp:txXfrm>
        <a:off x="4774805" y="2165522"/>
        <a:ext cx="991177" cy="991177"/>
      </dsp:txXfrm>
    </dsp:sp>
    <dsp:sp modelId="{66364836-2E21-4D8A-9A76-707B9D713A3E}">
      <dsp:nvSpPr>
        <dsp:cNvPr id="0" name=""/>
        <dsp:cNvSpPr/>
      </dsp:nvSpPr>
      <dsp:spPr>
        <a:xfrm rot="16200000">
          <a:off x="5123538" y="1453172"/>
          <a:ext cx="293712" cy="47659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5167595" y="1592547"/>
        <a:ext cx="205598" cy="285954"/>
      </dsp:txXfrm>
    </dsp:sp>
    <dsp:sp modelId="{3B36EEFA-022D-4ED8-8CCC-6937FC7320A2}">
      <dsp:nvSpPr>
        <dsp:cNvPr id="0" name=""/>
        <dsp:cNvSpPr/>
      </dsp:nvSpPr>
      <dsp:spPr>
        <a:xfrm>
          <a:off x="4213939" y="-11032"/>
          <a:ext cx="2112909" cy="14171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Bank</a:t>
          </a:r>
          <a:endParaRPr lang="en-US" sz="3200" b="1" kern="1200" dirty="0"/>
        </a:p>
      </dsp:txBody>
      <dsp:txXfrm>
        <a:off x="4523367" y="196497"/>
        <a:ext cx="1494053" cy="1002042"/>
      </dsp:txXfrm>
    </dsp:sp>
    <dsp:sp modelId="{67FF9DDC-118D-4E38-AC58-BDDBB4CC14C6}">
      <dsp:nvSpPr>
        <dsp:cNvPr id="0" name=""/>
        <dsp:cNvSpPr/>
      </dsp:nvSpPr>
      <dsp:spPr>
        <a:xfrm rot="1800000">
          <a:off x="5923615" y="2845599"/>
          <a:ext cx="158125" cy="47659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5926793" y="2929058"/>
        <a:ext cx="110688" cy="285954"/>
      </dsp:txXfrm>
    </dsp:sp>
    <dsp:sp modelId="{C7B77BD2-491A-4CAA-B640-6F3AED06CF11}">
      <dsp:nvSpPr>
        <dsp:cNvPr id="0" name=""/>
        <dsp:cNvSpPr/>
      </dsp:nvSpPr>
      <dsp:spPr>
        <a:xfrm>
          <a:off x="5700290" y="3003091"/>
          <a:ext cx="2541252" cy="127963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consumer</a:t>
          </a:r>
          <a:endParaRPr lang="en-US" sz="3200" b="1" kern="1200" dirty="0"/>
        </a:p>
      </dsp:txBody>
      <dsp:txXfrm>
        <a:off x="6072448" y="3190489"/>
        <a:ext cx="1796936" cy="904836"/>
      </dsp:txXfrm>
    </dsp:sp>
    <dsp:sp modelId="{003D3221-12FC-4BBE-80BD-557F0D29A92D}">
      <dsp:nvSpPr>
        <dsp:cNvPr id="0" name=""/>
        <dsp:cNvSpPr/>
      </dsp:nvSpPr>
      <dsp:spPr>
        <a:xfrm rot="9000000">
          <a:off x="4508905" y="2827950"/>
          <a:ext cx="119550" cy="47659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b="1" kern="1200"/>
        </a:p>
      </dsp:txBody>
      <dsp:txXfrm rot="10800000">
        <a:off x="4542368" y="2914302"/>
        <a:ext cx="83685" cy="285954"/>
      </dsp:txXfrm>
    </dsp:sp>
    <dsp:sp modelId="{66A96D4A-0EFD-4757-AFEC-F62343CEEA18}">
      <dsp:nvSpPr>
        <dsp:cNvPr id="0" name=""/>
        <dsp:cNvSpPr/>
      </dsp:nvSpPr>
      <dsp:spPr>
        <a:xfrm>
          <a:off x="2274057" y="2923445"/>
          <a:ext cx="2591630" cy="14389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FSA</a:t>
          </a:r>
          <a:endParaRPr lang="en-US" sz="3200" b="1" kern="1200" dirty="0"/>
        </a:p>
      </dsp:txBody>
      <dsp:txXfrm>
        <a:off x="2653592" y="3134171"/>
        <a:ext cx="1832560" cy="10174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D146A-379D-4F7B-9259-FFC2D1AD1C95}">
      <dsp:nvSpPr>
        <dsp:cNvPr id="0" name=""/>
        <dsp:cNvSpPr/>
      </dsp:nvSpPr>
      <dsp:spPr>
        <a:xfrm rot="5400000">
          <a:off x="-179572" y="182011"/>
          <a:ext cx="1197147" cy="83800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IMPACT</a:t>
          </a:r>
          <a:endParaRPr lang="en-US" sz="1800" b="0" kern="1200" dirty="0"/>
        </a:p>
      </dsp:txBody>
      <dsp:txXfrm rot="-5400000">
        <a:off x="1" y="421441"/>
        <a:ext cx="838003" cy="359144"/>
      </dsp:txXfrm>
    </dsp:sp>
    <dsp:sp modelId="{151E070E-CA70-4284-B795-DA8D1C86892D}">
      <dsp:nvSpPr>
        <dsp:cNvPr id="0" name=""/>
        <dsp:cNvSpPr/>
      </dsp:nvSpPr>
      <dsp:spPr>
        <a:xfrm rot="5400000">
          <a:off x="5287728" y="-4447285"/>
          <a:ext cx="778145" cy="967759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t>Assess </a:t>
          </a:r>
          <a:r>
            <a:rPr lang="en-US" sz="2800" b="1" kern="1200" dirty="0" smtClean="0">
              <a:solidFill>
                <a:schemeClr val="accent2"/>
              </a:solidFill>
            </a:rPr>
            <a:t>IMPACT</a:t>
          </a:r>
          <a:r>
            <a:rPr lang="en-US" sz="2800" b="0" kern="1200" dirty="0" smtClean="0"/>
            <a:t> of each FSP </a:t>
          </a:r>
          <a:endParaRPr lang="en-US" sz="2800" b="0" kern="1200" dirty="0"/>
        </a:p>
      </dsp:txBody>
      <dsp:txXfrm rot="-5400000">
        <a:off x="838003" y="40426"/>
        <a:ext cx="9639610" cy="702173"/>
      </dsp:txXfrm>
    </dsp:sp>
    <dsp:sp modelId="{E8084ADA-9532-4F34-9535-EC2C87841B8C}">
      <dsp:nvSpPr>
        <dsp:cNvPr id="0" name=""/>
        <dsp:cNvSpPr/>
      </dsp:nvSpPr>
      <dsp:spPr>
        <a:xfrm rot="5400000">
          <a:off x="-179572" y="1231782"/>
          <a:ext cx="1197147" cy="83800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RISK</a:t>
          </a:r>
          <a:endParaRPr lang="en-US" sz="1800" b="0" kern="1200" dirty="0"/>
        </a:p>
      </dsp:txBody>
      <dsp:txXfrm rot="-5400000">
        <a:off x="1" y="1471212"/>
        <a:ext cx="838003" cy="359144"/>
      </dsp:txXfrm>
    </dsp:sp>
    <dsp:sp modelId="{230A5D7A-8E51-4BA8-83CE-BAE8F7AC8FD7}">
      <dsp:nvSpPr>
        <dsp:cNvPr id="0" name=""/>
        <dsp:cNvSpPr/>
      </dsp:nvSpPr>
      <dsp:spPr>
        <a:xfrm rot="5400000">
          <a:off x="5287728" y="-3397515"/>
          <a:ext cx="778145" cy="967759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t>Assess </a:t>
          </a:r>
          <a:r>
            <a:rPr lang="en-US" sz="2800" b="1" kern="1200" dirty="0" smtClean="0">
              <a:solidFill>
                <a:schemeClr val="accent2"/>
              </a:solidFill>
            </a:rPr>
            <a:t>RISK</a:t>
          </a:r>
          <a:r>
            <a:rPr lang="en-US" sz="2800" b="0" kern="1200" dirty="0" smtClean="0"/>
            <a:t> profile of each FSP</a:t>
          </a:r>
          <a:endParaRPr lang="en-US" sz="2800" b="0" kern="1200" dirty="0"/>
        </a:p>
      </dsp:txBody>
      <dsp:txXfrm rot="-5400000">
        <a:off x="838003" y="1090196"/>
        <a:ext cx="9639610" cy="702173"/>
      </dsp:txXfrm>
    </dsp:sp>
    <dsp:sp modelId="{696B1396-58E0-42AB-A392-78543E7E5628}">
      <dsp:nvSpPr>
        <dsp:cNvPr id="0" name=""/>
        <dsp:cNvSpPr/>
      </dsp:nvSpPr>
      <dsp:spPr>
        <a:xfrm rot="5400000">
          <a:off x="-179572" y="2281552"/>
          <a:ext cx="1197147" cy="83800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STRATEGY</a:t>
          </a:r>
          <a:endParaRPr lang="en-US" sz="1800" b="0" kern="1200" dirty="0"/>
        </a:p>
      </dsp:txBody>
      <dsp:txXfrm rot="-5400000">
        <a:off x="1" y="2520982"/>
        <a:ext cx="838003" cy="359144"/>
      </dsp:txXfrm>
    </dsp:sp>
    <dsp:sp modelId="{24F088D1-1E5E-49BA-B7A4-96D005D8DDFE}">
      <dsp:nvSpPr>
        <dsp:cNvPr id="0" name=""/>
        <dsp:cNvSpPr/>
      </dsp:nvSpPr>
      <dsp:spPr>
        <a:xfrm rot="5400000">
          <a:off x="5287524" y="-2347540"/>
          <a:ext cx="778555" cy="967759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t>Define the </a:t>
          </a:r>
          <a:r>
            <a:rPr lang="en-US" sz="2800" b="1" kern="1200" dirty="0" smtClean="0">
              <a:solidFill>
                <a:schemeClr val="accent2"/>
              </a:solidFill>
            </a:rPr>
            <a:t>FOCUS</a:t>
          </a:r>
          <a:r>
            <a:rPr lang="en-US" sz="2800" b="0" kern="1200" dirty="0" smtClean="0"/>
            <a:t> areas for supervision</a:t>
          </a:r>
          <a:endParaRPr lang="en-US" sz="2800" b="0" kern="1200" dirty="0"/>
        </a:p>
      </dsp:txBody>
      <dsp:txXfrm rot="-5400000">
        <a:off x="838004" y="2139986"/>
        <a:ext cx="9639590" cy="702543"/>
      </dsp:txXfrm>
    </dsp:sp>
    <dsp:sp modelId="{F66A083B-2E58-4AEC-BF31-2CF37F45B3B9}">
      <dsp:nvSpPr>
        <dsp:cNvPr id="0" name=""/>
        <dsp:cNvSpPr/>
      </dsp:nvSpPr>
      <dsp:spPr>
        <a:xfrm rot="5400000">
          <a:off x="-179572" y="3331322"/>
          <a:ext cx="1197147" cy="83800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PLAN</a:t>
          </a:r>
          <a:endParaRPr lang="en-US" sz="1800" b="0" kern="1200" dirty="0"/>
        </a:p>
      </dsp:txBody>
      <dsp:txXfrm rot="-5400000">
        <a:off x="1" y="3570752"/>
        <a:ext cx="838003" cy="359144"/>
      </dsp:txXfrm>
    </dsp:sp>
    <dsp:sp modelId="{2A410A47-0ECD-49AB-9371-A4C8C02271A8}">
      <dsp:nvSpPr>
        <dsp:cNvPr id="0" name=""/>
        <dsp:cNvSpPr/>
      </dsp:nvSpPr>
      <dsp:spPr>
        <a:xfrm rot="5400000">
          <a:off x="5287728" y="-1297974"/>
          <a:ext cx="778145" cy="967759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t>Make a </a:t>
          </a:r>
          <a:r>
            <a:rPr lang="en-US" sz="2800" b="1" kern="1200" dirty="0" smtClean="0">
              <a:solidFill>
                <a:schemeClr val="accent2"/>
              </a:solidFill>
            </a:rPr>
            <a:t>SUPERVISORY</a:t>
          </a:r>
          <a:r>
            <a:rPr lang="en-US" sz="2800" b="1" kern="1200" dirty="0" smtClean="0"/>
            <a:t> </a:t>
          </a:r>
          <a:r>
            <a:rPr lang="en-US" sz="2800" b="1" kern="1200" dirty="0" smtClean="0">
              <a:solidFill>
                <a:schemeClr val="accent2"/>
              </a:solidFill>
            </a:rPr>
            <a:t>PLAN</a:t>
          </a:r>
          <a:r>
            <a:rPr lang="en-US" sz="2800" b="1" kern="1200" dirty="0" smtClean="0"/>
            <a:t> </a:t>
          </a:r>
          <a:r>
            <a:rPr lang="en-US" sz="2800" b="0" kern="1200" dirty="0" smtClean="0"/>
            <a:t>-which FSP, what areas, when, by whom will be supervised</a:t>
          </a:r>
          <a:endParaRPr lang="en-US" sz="2800" b="0" kern="1200" dirty="0"/>
        </a:p>
      </dsp:txBody>
      <dsp:txXfrm rot="-5400000">
        <a:off x="838003" y="3189737"/>
        <a:ext cx="9639610" cy="7021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D6E11-3BCD-48D4-BA94-6B6CF8FE01B2}">
      <dsp:nvSpPr>
        <dsp:cNvPr id="0" name=""/>
        <dsp:cNvSpPr/>
      </dsp:nvSpPr>
      <dsp:spPr>
        <a:xfrm>
          <a:off x="2881300" y="2617"/>
          <a:ext cx="1581398" cy="1027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 significant activities</a:t>
          </a:r>
          <a:endParaRPr lang="en-US" sz="2400" b="1" kern="1200" dirty="0"/>
        </a:p>
      </dsp:txBody>
      <dsp:txXfrm>
        <a:off x="2931478" y="52795"/>
        <a:ext cx="1481042" cy="927552"/>
      </dsp:txXfrm>
    </dsp:sp>
    <dsp:sp modelId="{11A968F0-E60A-445D-9B52-16603053AEE3}">
      <dsp:nvSpPr>
        <dsp:cNvPr id="0" name=""/>
        <dsp:cNvSpPr/>
      </dsp:nvSpPr>
      <dsp:spPr>
        <a:xfrm>
          <a:off x="1620090" y="516572"/>
          <a:ext cx="4103818" cy="4103818"/>
        </a:xfrm>
        <a:custGeom>
          <a:avLst/>
          <a:gdLst/>
          <a:ahLst/>
          <a:cxnLst/>
          <a:rect l="0" t="0" r="0" b="0"/>
          <a:pathLst>
            <a:path>
              <a:moveTo>
                <a:pt x="3054036" y="261358"/>
              </a:moveTo>
              <a:arcTo wR="2051909" hR="2051909" stAng="17954080" swAng="121051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76ADC2A-A034-4204-BC8E-6D6BF6F78E1E}">
      <dsp:nvSpPr>
        <dsp:cNvPr id="0" name=""/>
        <dsp:cNvSpPr/>
      </dsp:nvSpPr>
      <dsp:spPr>
        <a:xfrm>
          <a:off x="4832782" y="1420451"/>
          <a:ext cx="1581398" cy="1027908"/>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Inherent risks</a:t>
          </a:r>
          <a:endParaRPr lang="en-US" sz="2400" b="1" kern="1200" dirty="0"/>
        </a:p>
      </dsp:txBody>
      <dsp:txXfrm>
        <a:off x="4882960" y="1470629"/>
        <a:ext cx="1481042" cy="927552"/>
      </dsp:txXfrm>
    </dsp:sp>
    <dsp:sp modelId="{25A9843A-9D1F-4A46-BBFE-44E5F3688FA0}">
      <dsp:nvSpPr>
        <dsp:cNvPr id="0" name=""/>
        <dsp:cNvSpPr/>
      </dsp:nvSpPr>
      <dsp:spPr>
        <a:xfrm>
          <a:off x="1620090" y="516572"/>
          <a:ext cx="4103818" cy="4103818"/>
        </a:xfrm>
        <a:custGeom>
          <a:avLst/>
          <a:gdLst/>
          <a:ahLst/>
          <a:cxnLst/>
          <a:rect l="0" t="0" r="0" b="0"/>
          <a:pathLst>
            <a:path>
              <a:moveTo>
                <a:pt x="4098882" y="2194149"/>
              </a:moveTo>
              <a:arcTo wR="2051909" hR="2051909" stAng="21838499" swAng="1358935"/>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0BF3F-CDD0-4FB4-B72D-D8FC4EE9FA63}">
      <dsp:nvSpPr>
        <dsp:cNvPr id="0" name=""/>
        <dsp:cNvSpPr/>
      </dsp:nvSpPr>
      <dsp:spPr>
        <a:xfrm>
          <a:off x="4087382" y="3714556"/>
          <a:ext cx="1581398" cy="1027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Internal controls</a:t>
          </a:r>
          <a:endParaRPr lang="en-US" sz="2400" b="1" kern="1200" dirty="0"/>
        </a:p>
      </dsp:txBody>
      <dsp:txXfrm>
        <a:off x="4137560" y="3764734"/>
        <a:ext cx="1481042" cy="927552"/>
      </dsp:txXfrm>
    </dsp:sp>
    <dsp:sp modelId="{8F6E08B6-ACF0-4142-8D2F-1C1DB33ECDD4}">
      <dsp:nvSpPr>
        <dsp:cNvPr id="0" name=""/>
        <dsp:cNvSpPr/>
      </dsp:nvSpPr>
      <dsp:spPr>
        <a:xfrm>
          <a:off x="1620090" y="516572"/>
          <a:ext cx="4103818" cy="4103818"/>
        </a:xfrm>
        <a:custGeom>
          <a:avLst/>
          <a:gdLst/>
          <a:ahLst/>
          <a:cxnLst/>
          <a:rect l="0" t="0" r="0" b="0"/>
          <a:pathLst>
            <a:path>
              <a:moveTo>
                <a:pt x="2303395" y="4088348"/>
              </a:moveTo>
              <a:arcTo wR="2051909" hR="2051909" stAng="4977600" swAng="844800"/>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E97C921-34A9-4545-8534-39E1FE6545A3}">
      <dsp:nvSpPr>
        <dsp:cNvPr id="0" name=""/>
        <dsp:cNvSpPr/>
      </dsp:nvSpPr>
      <dsp:spPr>
        <a:xfrm>
          <a:off x="1675218" y="3714556"/>
          <a:ext cx="1581398" cy="1027908"/>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Net risk</a:t>
          </a:r>
          <a:endParaRPr lang="en-US" sz="2400" b="1" kern="1200" dirty="0"/>
        </a:p>
      </dsp:txBody>
      <dsp:txXfrm>
        <a:off x="1725396" y="3764734"/>
        <a:ext cx="1481042" cy="927552"/>
      </dsp:txXfrm>
    </dsp:sp>
    <dsp:sp modelId="{0A3447A0-E8D6-423E-B480-B977B76A8F90}">
      <dsp:nvSpPr>
        <dsp:cNvPr id="0" name=""/>
        <dsp:cNvSpPr/>
      </dsp:nvSpPr>
      <dsp:spPr>
        <a:xfrm>
          <a:off x="1620090" y="516572"/>
          <a:ext cx="4103818" cy="4103818"/>
        </a:xfrm>
        <a:custGeom>
          <a:avLst/>
          <a:gdLst/>
          <a:ahLst/>
          <a:cxnLst/>
          <a:rect l="0" t="0" r="0" b="0"/>
          <a:pathLst>
            <a:path>
              <a:moveTo>
                <a:pt x="217569" y="2971435"/>
              </a:moveTo>
              <a:arcTo wR="2051909" hR="2051909" stAng="9202566" swAng="1358935"/>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EC0956E-E281-46FF-88A2-D3EBBFA60B36}">
      <dsp:nvSpPr>
        <dsp:cNvPr id="0" name=""/>
        <dsp:cNvSpPr/>
      </dsp:nvSpPr>
      <dsp:spPr>
        <a:xfrm>
          <a:off x="929819" y="1420451"/>
          <a:ext cx="1581398" cy="1027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Overall risk</a:t>
          </a:r>
          <a:endParaRPr lang="en-US" sz="2400" b="1" kern="1200" dirty="0"/>
        </a:p>
      </dsp:txBody>
      <dsp:txXfrm>
        <a:off x="979997" y="1470629"/>
        <a:ext cx="1481042" cy="927552"/>
      </dsp:txXfrm>
    </dsp:sp>
    <dsp:sp modelId="{4B705B8A-FCAE-4BA3-8E6B-3AD39E64B54C}">
      <dsp:nvSpPr>
        <dsp:cNvPr id="0" name=""/>
        <dsp:cNvSpPr/>
      </dsp:nvSpPr>
      <dsp:spPr>
        <a:xfrm>
          <a:off x="1620090" y="516572"/>
          <a:ext cx="4103818" cy="4103818"/>
        </a:xfrm>
        <a:custGeom>
          <a:avLst/>
          <a:gdLst/>
          <a:ahLst/>
          <a:cxnLst/>
          <a:rect l="0" t="0" r="0" b="0"/>
          <a:pathLst>
            <a:path>
              <a:moveTo>
                <a:pt x="493722" y="716849"/>
              </a:moveTo>
              <a:arcTo wR="2051909" hR="2051909" stAng="13235405" swAng="1210515"/>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112B7-3B66-4C63-B195-A8CB75D4205A}">
      <dsp:nvSpPr>
        <dsp:cNvPr id="0" name=""/>
        <dsp:cNvSpPr/>
      </dsp:nvSpPr>
      <dsp:spPr>
        <a:xfrm>
          <a:off x="788669" y="0"/>
          <a:ext cx="8938260" cy="26289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F4921-6316-4E92-9E51-B2596745C1B3}">
      <dsp:nvSpPr>
        <dsp:cNvPr id="0" name=""/>
        <dsp:cNvSpPr/>
      </dsp:nvSpPr>
      <dsp:spPr>
        <a:xfrm>
          <a:off x="3594" y="788670"/>
          <a:ext cx="2335202" cy="1051560"/>
        </a:xfrm>
        <a:prstGeom prst="roundRect">
          <a:avLst/>
        </a:prstGeom>
        <a:solidFill>
          <a:schemeClr val="bg1"/>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Identify Significant Activities</a:t>
          </a:r>
          <a:endParaRPr lang="en-US" sz="2400" kern="1200" dirty="0">
            <a:solidFill>
              <a:schemeClr val="tx1"/>
            </a:solidFill>
          </a:endParaRPr>
        </a:p>
      </dsp:txBody>
      <dsp:txXfrm>
        <a:off x="54927" y="840003"/>
        <a:ext cx="2232536" cy="948894"/>
      </dsp:txXfrm>
    </dsp:sp>
    <dsp:sp modelId="{05B4E799-3138-459E-808B-0ECA7D14D7BC}">
      <dsp:nvSpPr>
        <dsp:cNvPr id="0" name=""/>
        <dsp:cNvSpPr/>
      </dsp:nvSpPr>
      <dsp:spPr>
        <a:xfrm>
          <a:off x="2727997" y="788670"/>
          <a:ext cx="2335202" cy="1051560"/>
        </a:xfrm>
        <a:prstGeom prst="roundRect">
          <a:avLst/>
        </a:prstGeom>
        <a:solidFill>
          <a:schemeClr val="bg1">
            <a:lumMod val="9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Assess </a:t>
          </a:r>
        </a:p>
        <a:p>
          <a:pPr lvl="0" algn="ctr" defTabSz="1066800">
            <a:lnSpc>
              <a:spcPct val="90000"/>
            </a:lnSpc>
            <a:spcBef>
              <a:spcPct val="0"/>
            </a:spcBef>
            <a:spcAft>
              <a:spcPct val="35000"/>
            </a:spcAft>
          </a:pPr>
          <a:r>
            <a:rPr lang="en-US" sz="2400" kern="1200" dirty="0" smtClean="0">
              <a:solidFill>
                <a:schemeClr val="tx1"/>
              </a:solidFill>
            </a:rPr>
            <a:t>Inherent Risks</a:t>
          </a:r>
          <a:endParaRPr lang="en-US" sz="2400" kern="1200" dirty="0">
            <a:solidFill>
              <a:schemeClr val="tx1"/>
            </a:solidFill>
          </a:endParaRPr>
        </a:p>
      </dsp:txBody>
      <dsp:txXfrm>
        <a:off x="2779330" y="840003"/>
        <a:ext cx="2232536" cy="948894"/>
      </dsp:txXfrm>
    </dsp:sp>
    <dsp:sp modelId="{35418D0D-A9EF-4045-92BC-DA17AB10FE8B}">
      <dsp:nvSpPr>
        <dsp:cNvPr id="0" name=""/>
        <dsp:cNvSpPr/>
      </dsp:nvSpPr>
      <dsp:spPr>
        <a:xfrm>
          <a:off x="5452400" y="788670"/>
          <a:ext cx="2335202" cy="1051560"/>
        </a:xfrm>
        <a:prstGeom prst="roundRect">
          <a:avLst/>
        </a:prstGeom>
        <a:solidFill>
          <a:schemeClr val="bg1">
            <a:lumMod val="8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solidFill>
                <a:schemeClr val="tx1"/>
              </a:solidFill>
            </a:rPr>
            <a:t>Assess for each SA</a:t>
          </a:r>
        </a:p>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solidFill>
                <a:schemeClr val="tx1"/>
              </a:solidFill>
            </a:rPr>
            <a:t>Internal Control</a:t>
          </a:r>
          <a:endParaRPr lang="en-US" sz="2400" kern="1200" dirty="0">
            <a:solidFill>
              <a:schemeClr val="tx1"/>
            </a:solidFill>
          </a:endParaRPr>
        </a:p>
      </dsp:txBody>
      <dsp:txXfrm>
        <a:off x="5503733" y="840003"/>
        <a:ext cx="2232536" cy="948894"/>
      </dsp:txXfrm>
    </dsp:sp>
    <dsp:sp modelId="{C9476D2F-E319-4FC2-BDAF-E0A9CEDD266A}">
      <dsp:nvSpPr>
        <dsp:cNvPr id="0" name=""/>
        <dsp:cNvSpPr/>
      </dsp:nvSpPr>
      <dsp:spPr>
        <a:xfrm>
          <a:off x="8176803" y="788670"/>
          <a:ext cx="2335202" cy="1051560"/>
        </a:xfrm>
        <a:prstGeom prst="roundRect">
          <a:avLst/>
        </a:prstGeom>
        <a:solidFill>
          <a:schemeClr val="bg1">
            <a:lumMod val="6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Assess for Institution  Internal control</a:t>
          </a:r>
          <a:endParaRPr lang="en-US" sz="2400" kern="1200" dirty="0">
            <a:solidFill>
              <a:schemeClr val="tx1"/>
            </a:solidFill>
          </a:endParaRPr>
        </a:p>
      </dsp:txBody>
      <dsp:txXfrm>
        <a:off x="8228136" y="840003"/>
        <a:ext cx="2232536" cy="9488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99D51-2E12-4F39-B738-EBF16A068335}">
      <dsp:nvSpPr>
        <dsp:cNvPr id="0" name=""/>
        <dsp:cNvSpPr/>
      </dsp:nvSpPr>
      <dsp:spPr>
        <a:xfrm>
          <a:off x="0" y="11169"/>
          <a:ext cx="1295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Regulation</a:t>
          </a:r>
          <a:endParaRPr lang="en-US" sz="1800" kern="1200" dirty="0"/>
        </a:p>
      </dsp:txBody>
      <dsp:txXfrm>
        <a:off x="0" y="11169"/>
        <a:ext cx="1295400" cy="1287000"/>
      </dsp:txXfrm>
    </dsp:sp>
    <dsp:sp modelId="{166A58C8-BB67-45F6-A53F-F280A2EBAE80}">
      <dsp:nvSpPr>
        <dsp:cNvPr id="0" name=""/>
        <dsp:cNvSpPr/>
      </dsp:nvSpPr>
      <dsp:spPr>
        <a:xfrm>
          <a:off x="1295399" y="11169"/>
          <a:ext cx="25908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3213E-B780-4DFF-84F0-F8D7F62E74DC}">
      <dsp:nvSpPr>
        <dsp:cNvPr id="0" name=""/>
        <dsp:cNvSpPr/>
      </dsp:nvSpPr>
      <dsp:spPr>
        <a:xfrm>
          <a:off x="1658111" y="11169"/>
          <a:ext cx="3523488"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Behaviorally based </a:t>
          </a:r>
          <a:endParaRPr lang="en-US" sz="1800" kern="1200" dirty="0"/>
        </a:p>
      </dsp:txBody>
      <dsp:txXfrm>
        <a:off x="1658111" y="11169"/>
        <a:ext cx="3523488" cy="1287000"/>
      </dsp:txXfrm>
    </dsp:sp>
    <dsp:sp modelId="{9A723B2B-AA8F-4B14-82CD-894666CB1656}">
      <dsp:nvSpPr>
        <dsp:cNvPr id="0" name=""/>
        <dsp:cNvSpPr/>
      </dsp:nvSpPr>
      <dsp:spPr>
        <a:xfrm>
          <a:off x="0" y="1532169"/>
          <a:ext cx="1295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dirty="0" smtClean="0"/>
            <a:t>Supervision</a:t>
          </a:r>
          <a:endParaRPr lang="en-US" sz="1600" kern="1200" dirty="0"/>
        </a:p>
      </dsp:txBody>
      <dsp:txXfrm>
        <a:off x="0" y="1532169"/>
        <a:ext cx="1295400" cy="1287000"/>
      </dsp:txXfrm>
    </dsp:sp>
    <dsp:sp modelId="{D4826ACA-42E4-4144-9E05-EC722D4A2953}">
      <dsp:nvSpPr>
        <dsp:cNvPr id="0" name=""/>
        <dsp:cNvSpPr/>
      </dsp:nvSpPr>
      <dsp:spPr>
        <a:xfrm>
          <a:off x="1295399" y="1532169"/>
          <a:ext cx="25908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33D184-77E9-4AA6-B43B-9CB86D84C753}">
      <dsp:nvSpPr>
        <dsp:cNvPr id="0" name=""/>
        <dsp:cNvSpPr/>
      </dsp:nvSpPr>
      <dsp:spPr>
        <a:xfrm>
          <a:off x="1658111" y="1532169"/>
          <a:ext cx="3523488"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New tools and their enforcement (focus group, mystery shopping)</a:t>
          </a:r>
          <a:endParaRPr lang="en-US" sz="1800" kern="1200" dirty="0"/>
        </a:p>
      </dsp:txBody>
      <dsp:txXfrm>
        <a:off x="1658111" y="1532169"/>
        <a:ext cx="3523488" cy="1287000"/>
      </dsp:txXfrm>
    </dsp:sp>
    <dsp:sp modelId="{3358F2DA-F5FE-4AA7-AB93-64EA0D397D52}">
      <dsp:nvSpPr>
        <dsp:cNvPr id="0" name=""/>
        <dsp:cNvSpPr/>
      </dsp:nvSpPr>
      <dsp:spPr>
        <a:xfrm>
          <a:off x="0" y="3053169"/>
          <a:ext cx="1295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Digital products</a:t>
          </a:r>
          <a:endParaRPr lang="en-US" sz="1800" kern="1200" dirty="0"/>
        </a:p>
      </dsp:txBody>
      <dsp:txXfrm>
        <a:off x="0" y="3053169"/>
        <a:ext cx="1295400" cy="1287000"/>
      </dsp:txXfrm>
    </dsp:sp>
    <dsp:sp modelId="{5064824D-A1D6-4EA4-8626-2966C3E757F9}">
      <dsp:nvSpPr>
        <dsp:cNvPr id="0" name=""/>
        <dsp:cNvSpPr/>
      </dsp:nvSpPr>
      <dsp:spPr>
        <a:xfrm>
          <a:off x="1295399" y="3053169"/>
          <a:ext cx="25908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1AA3E3-F856-49E9-956C-B9B53E2AD270}">
      <dsp:nvSpPr>
        <dsp:cNvPr id="0" name=""/>
        <dsp:cNvSpPr/>
      </dsp:nvSpPr>
      <dsp:spPr>
        <a:xfrm>
          <a:off x="1658111" y="3053169"/>
          <a:ext cx="3523488"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Product design</a:t>
          </a:r>
          <a:endParaRPr lang="en-US" sz="1800" kern="1200" dirty="0"/>
        </a:p>
      </dsp:txBody>
      <dsp:txXfrm>
        <a:off x="1658111" y="3053169"/>
        <a:ext cx="3523488" cy="1287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0C099-3EC6-4FEE-B657-1BA9B487FC2E}">
      <dsp:nvSpPr>
        <dsp:cNvPr id="0" name=""/>
        <dsp:cNvSpPr/>
      </dsp:nvSpPr>
      <dsp:spPr>
        <a:xfrm>
          <a:off x="1137467" y="561640"/>
          <a:ext cx="3432618" cy="1072693"/>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6571"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Process lines</a:t>
          </a:r>
          <a:endParaRPr lang="en-US" sz="3000" kern="1200" dirty="0"/>
        </a:p>
      </dsp:txBody>
      <dsp:txXfrm>
        <a:off x="1137467" y="561640"/>
        <a:ext cx="3432618" cy="1072693"/>
      </dsp:txXfrm>
    </dsp:sp>
    <dsp:sp modelId="{FB2EDCCB-9735-4F5C-837A-9E15AA16FDF7}">
      <dsp:nvSpPr>
        <dsp:cNvPr id="0" name=""/>
        <dsp:cNvSpPr/>
      </dsp:nvSpPr>
      <dsp:spPr>
        <a:xfrm>
          <a:off x="994442" y="406695"/>
          <a:ext cx="750885" cy="1126328"/>
        </a:xfrm>
        <a:prstGeom prst="rect">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2AA5D6-4D91-4B47-A218-611FB2F274CE}">
      <dsp:nvSpPr>
        <dsp:cNvPr id="0" name=""/>
        <dsp:cNvSpPr/>
      </dsp:nvSpPr>
      <dsp:spPr>
        <a:xfrm>
          <a:off x="1137467" y="1912042"/>
          <a:ext cx="3432618" cy="1072693"/>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6571"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Staff </a:t>
          </a:r>
          <a:endParaRPr lang="en-US" sz="3000" kern="1200" dirty="0"/>
        </a:p>
      </dsp:txBody>
      <dsp:txXfrm>
        <a:off x="1137467" y="1912042"/>
        <a:ext cx="3432618" cy="1072693"/>
      </dsp:txXfrm>
    </dsp:sp>
    <dsp:sp modelId="{DB224F55-34D1-4758-A421-E6A1AFF4702C}">
      <dsp:nvSpPr>
        <dsp:cNvPr id="0" name=""/>
        <dsp:cNvSpPr/>
      </dsp:nvSpPr>
      <dsp:spPr>
        <a:xfrm>
          <a:off x="994442" y="1757097"/>
          <a:ext cx="750885" cy="1126328"/>
        </a:xfrm>
        <a:prstGeom prst="rect">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24B38F-BA4B-49D5-BDAD-7DEF55B78717}">
      <dsp:nvSpPr>
        <dsp:cNvPr id="0" name=""/>
        <dsp:cNvSpPr/>
      </dsp:nvSpPr>
      <dsp:spPr>
        <a:xfrm>
          <a:off x="1137467" y="3262443"/>
          <a:ext cx="3432618" cy="1072693"/>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6571"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Conflict of interest</a:t>
          </a:r>
          <a:endParaRPr lang="en-US" sz="3000" kern="1200" dirty="0"/>
        </a:p>
      </dsp:txBody>
      <dsp:txXfrm>
        <a:off x="1137467" y="3262443"/>
        <a:ext cx="3432618" cy="1072693"/>
      </dsp:txXfrm>
    </dsp:sp>
    <dsp:sp modelId="{A06B3994-8F1D-4A3D-9415-D36A3C7221CD}">
      <dsp:nvSpPr>
        <dsp:cNvPr id="0" name=""/>
        <dsp:cNvSpPr/>
      </dsp:nvSpPr>
      <dsp:spPr>
        <a:xfrm>
          <a:off x="994442" y="3107499"/>
          <a:ext cx="750885" cy="1126328"/>
        </a:xfrm>
        <a:prstGeom prst="rect">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68B70-78E6-4E64-95A9-2C9CFAD344AC}">
      <dsp:nvSpPr>
        <dsp:cNvPr id="0" name=""/>
        <dsp:cNvSpPr/>
      </dsp:nvSpPr>
      <dsp:spPr>
        <a:xfrm>
          <a:off x="1137467" y="4612845"/>
          <a:ext cx="3432618" cy="1072693"/>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6571"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Horizontal coordination</a:t>
          </a:r>
          <a:endParaRPr lang="en-US" sz="3000" kern="1200" dirty="0"/>
        </a:p>
      </dsp:txBody>
      <dsp:txXfrm>
        <a:off x="1137467" y="4612845"/>
        <a:ext cx="3432618" cy="1072693"/>
      </dsp:txXfrm>
    </dsp:sp>
    <dsp:sp modelId="{C123B041-9DB0-463C-A264-564D64298522}">
      <dsp:nvSpPr>
        <dsp:cNvPr id="0" name=""/>
        <dsp:cNvSpPr/>
      </dsp:nvSpPr>
      <dsp:spPr>
        <a:xfrm>
          <a:off x="994442" y="4457901"/>
          <a:ext cx="750885" cy="1126328"/>
        </a:xfrm>
        <a:prstGeom prst="rect">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0C5FC-4F10-4E5F-804A-6D0E64D0A6DE}">
      <dsp:nvSpPr>
        <dsp:cNvPr id="0" name=""/>
        <dsp:cNvSpPr/>
      </dsp:nvSpPr>
      <dsp:spPr>
        <a:xfrm>
          <a:off x="0" y="39384"/>
          <a:ext cx="5181600" cy="69556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IAIS</a:t>
          </a:r>
          <a:endParaRPr lang="en-GB" sz="2900" kern="1200" dirty="0"/>
        </a:p>
      </dsp:txBody>
      <dsp:txXfrm>
        <a:off x="33955" y="73339"/>
        <a:ext cx="5113690" cy="627655"/>
      </dsp:txXfrm>
    </dsp:sp>
    <dsp:sp modelId="{C3D7F32B-16C4-4A04-989F-3E10FDF6EA10}">
      <dsp:nvSpPr>
        <dsp:cNvPr id="0" name=""/>
        <dsp:cNvSpPr/>
      </dsp:nvSpPr>
      <dsp:spPr>
        <a:xfrm>
          <a:off x="0" y="734949"/>
          <a:ext cx="5181600"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dirty="0" smtClean="0"/>
            <a:t>Mission - Fair, safe and stable insurance markets for the benefit  and protection of policyholders …</a:t>
          </a:r>
          <a:endParaRPr lang="en-GB" sz="2300" kern="1200" dirty="0"/>
        </a:p>
        <a:p>
          <a:pPr marL="228600" lvl="1" indent="-228600" algn="l" defTabSz="1022350">
            <a:lnSpc>
              <a:spcPct val="90000"/>
            </a:lnSpc>
            <a:spcBef>
              <a:spcPct val="0"/>
            </a:spcBef>
            <a:spcAft>
              <a:spcPct val="20000"/>
            </a:spcAft>
            <a:buChar char="••"/>
          </a:pPr>
          <a:r>
            <a:rPr lang="en-GB" sz="2300" kern="1200" dirty="0" smtClean="0"/>
            <a:t>Goal  - FTC</a:t>
          </a:r>
          <a:endParaRPr lang="en-GB" sz="2300" kern="1200" dirty="0"/>
        </a:p>
      </dsp:txBody>
      <dsp:txXfrm>
        <a:off x="0" y="734949"/>
        <a:ext cx="5181600" cy="1440719"/>
      </dsp:txXfrm>
    </dsp:sp>
    <dsp:sp modelId="{D18C0317-E789-4CB9-9046-6A70CE5CC449}">
      <dsp:nvSpPr>
        <dsp:cNvPr id="0" name=""/>
        <dsp:cNvSpPr/>
      </dsp:nvSpPr>
      <dsp:spPr>
        <a:xfrm>
          <a:off x="0" y="2175669"/>
          <a:ext cx="5181600" cy="69556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AFI</a:t>
          </a:r>
          <a:endParaRPr lang="en-GB" sz="2900" kern="1200" dirty="0"/>
        </a:p>
      </dsp:txBody>
      <dsp:txXfrm>
        <a:off x="33955" y="2209624"/>
        <a:ext cx="5113690" cy="627655"/>
      </dsp:txXfrm>
    </dsp:sp>
    <dsp:sp modelId="{DE8BD16C-6683-44F6-93A2-F0DBA3613087}">
      <dsp:nvSpPr>
        <dsp:cNvPr id="0" name=""/>
        <dsp:cNvSpPr/>
      </dsp:nvSpPr>
      <dsp:spPr>
        <a:xfrm>
          <a:off x="0" y="2871234"/>
          <a:ext cx="5181600"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dirty="0" smtClean="0"/>
            <a:t>Mission – to increase access to quality financial services for the poorest populations</a:t>
          </a:r>
          <a:endParaRPr lang="en-GB" sz="2300" kern="1200" dirty="0"/>
        </a:p>
        <a:p>
          <a:pPr marL="228600" lvl="1" indent="-228600" algn="l" defTabSz="1022350">
            <a:lnSpc>
              <a:spcPct val="90000"/>
            </a:lnSpc>
            <a:spcBef>
              <a:spcPct val="0"/>
            </a:spcBef>
            <a:spcAft>
              <a:spcPct val="20000"/>
            </a:spcAft>
            <a:buChar char="••"/>
          </a:pPr>
          <a:r>
            <a:rPr lang="en-GB" sz="2300" kern="1200" dirty="0" smtClean="0"/>
            <a:t>Goal – trust and FTC</a:t>
          </a:r>
          <a:endParaRPr lang="en-GB" sz="2300" kern="1200" dirty="0"/>
        </a:p>
      </dsp:txBody>
      <dsp:txXfrm>
        <a:off x="0" y="2871234"/>
        <a:ext cx="5181600" cy="1440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E1569-E2F5-4B10-BA41-DB952EFE9061}">
      <dsp:nvSpPr>
        <dsp:cNvPr id="0" name=""/>
        <dsp:cNvSpPr/>
      </dsp:nvSpPr>
      <dsp:spPr>
        <a:xfrm>
          <a:off x="2023301" y="963985"/>
          <a:ext cx="2448258" cy="122412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Institutional framework</a:t>
          </a:r>
          <a:endParaRPr lang="en-US" sz="3200" kern="1200" dirty="0"/>
        </a:p>
      </dsp:txBody>
      <dsp:txXfrm>
        <a:off x="2059155" y="999839"/>
        <a:ext cx="2376550" cy="1152421"/>
      </dsp:txXfrm>
    </dsp:sp>
    <dsp:sp modelId="{4F05B151-B67B-413C-AC23-16877070A67E}">
      <dsp:nvSpPr>
        <dsp:cNvPr id="0" name=""/>
        <dsp:cNvSpPr/>
      </dsp:nvSpPr>
      <dsp:spPr>
        <a:xfrm rot="3600000">
          <a:off x="3620299" y="3112451"/>
          <a:ext cx="1275708" cy="42844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748833" y="3198140"/>
        <a:ext cx="1018641" cy="257067"/>
      </dsp:txXfrm>
    </dsp:sp>
    <dsp:sp modelId="{E12658D3-5CD0-42DF-BBF6-DF4ADBFF7AA2}">
      <dsp:nvSpPr>
        <dsp:cNvPr id="0" name=""/>
        <dsp:cNvSpPr/>
      </dsp:nvSpPr>
      <dsp:spPr>
        <a:xfrm>
          <a:off x="4044748" y="4465234"/>
          <a:ext cx="2448258" cy="122412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Demand sider factors</a:t>
          </a:r>
          <a:endParaRPr lang="en-US" sz="3200" kern="1200" dirty="0"/>
        </a:p>
      </dsp:txBody>
      <dsp:txXfrm>
        <a:off x="4080602" y="4501088"/>
        <a:ext cx="2376550" cy="1152421"/>
      </dsp:txXfrm>
    </dsp:sp>
    <dsp:sp modelId="{B3A5EE1E-0FF2-47B1-99DF-FA83EFC9EB1C}">
      <dsp:nvSpPr>
        <dsp:cNvPr id="0" name=""/>
        <dsp:cNvSpPr/>
      </dsp:nvSpPr>
      <dsp:spPr>
        <a:xfrm rot="10800000">
          <a:off x="2609576" y="4863076"/>
          <a:ext cx="1275708" cy="42844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738109" y="4948765"/>
        <a:ext cx="1018641" cy="257067"/>
      </dsp:txXfrm>
    </dsp:sp>
    <dsp:sp modelId="{8A827106-5BEC-4997-B6EB-13A31E37A418}">
      <dsp:nvSpPr>
        <dsp:cNvPr id="0" name=""/>
        <dsp:cNvSpPr/>
      </dsp:nvSpPr>
      <dsp:spPr>
        <a:xfrm>
          <a:off x="1854" y="4465234"/>
          <a:ext cx="2448258" cy="122412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Supply side factors</a:t>
          </a:r>
          <a:endParaRPr lang="en-US" sz="3200" kern="1200" dirty="0"/>
        </a:p>
      </dsp:txBody>
      <dsp:txXfrm>
        <a:off x="37708" y="4501088"/>
        <a:ext cx="2376550" cy="1152421"/>
      </dsp:txXfrm>
    </dsp:sp>
    <dsp:sp modelId="{0B48FCC5-46F3-4E86-833B-DFA76558FD94}">
      <dsp:nvSpPr>
        <dsp:cNvPr id="0" name=""/>
        <dsp:cNvSpPr/>
      </dsp:nvSpPr>
      <dsp:spPr>
        <a:xfrm rot="18000000">
          <a:off x="1598852" y="3112451"/>
          <a:ext cx="1275708" cy="42844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727386" y="3198140"/>
        <a:ext cx="1018641" cy="257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52684-DDA5-40DE-B25F-D70BDEBD4A87}">
      <dsp:nvSpPr>
        <dsp:cNvPr id="0" name=""/>
        <dsp:cNvSpPr/>
      </dsp:nvSpPr>
      <dsp:spPr>
        <a:xfrm>
          <a:off x="1078197" y="0"/>
          <a:ext cx="2904664" cy="5918400"/>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ABFE3-4994-41BF-A455-E188C28B30AC}">
      <dsp:nvSpPr>
        <dsp:cNvPr id="0" name=""/>
        <dsp:cNvSpPr/>
      </dsp:nvSpPr>
      <dsp:spPr>
        <a:xfrm>
          <a:off x="2530529" y="595018"/>
          <a:ext cx="2345672" cy="1400996"/>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Stability, Safety, Integrity, Inclusion, Competition, Innovation</a:t>
          </a:r>
          <a:endParaRPr lang="en-US" sz="1900" kern="1200" dirty="0"/>
        </a:p>
      </dsp:txBody>
      <dsp:txXfrm>
        <a:off x="2598920" y="663409"/>
        <a:ext cx="2208890" cy="1264214"/>
      </dsp:txXfrm>
    </dsp:sp>
    <dsp:sp modelId="{6C8AA398-B2AF-4790-A155-97012C2DE9C3}">
      <dsp:nvSpPr>
        <dsp:cNvPr id="0" name=""/>
        <dsp:cNvSpPr/>
      </dsp:nvSpPr>
      <dsp:spPr>
        <a:xfrm>
          <a:off x="2530529" y="2171139"/>
          <a:ext cx="2345672" cy="1400996"/>
        </a:xfrm>
        <a:prstGeom prst="round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Trust and </a:t>
          </a:r>
          <a:r>
            <a:rPr lang="en-US" sz="1900" b="1" kern="1200" dirty="0" smtClean="0"/>
            <a:t>Fair Treatment of Customer</a:t>
          </a:r>
          <a:endParaRPr lang="en-US" sz="1900" b="1" kern="1200" dirty="0"/>
        </a:p>
      </dsp:txBody>
      <dsp:txXfrm>
        <a:off x="2598920" y="2239530"/>
        <a:ext cx="2208890" cy="1264214"/>
      </dsp:txXfrm>
    </dsp:sp>
    <dsp:sp modelId="{4A831F1B-2090-4B49-A04A-84148D77EDFE}">
      <dsp:nvSpPr>
        <dsp:cNvPr id="0" name=""/>
        <dsp:cNvSpPr/>
      </dsp:nvSpPr>
      <dsp:spPr>
        <a:xfrm>
          <a:off x="2530529" y="3747260"/>
          <a:ext cx="2345672" cy="1400996"/>
        </a:xfrm>
        <a:prstGeom prst="round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MC outcomes, robust supervision</a:t>
          </a:r>
          <a:endParaRPr lang="en-US" sz="1900" kern="1200" dirty="0"/>
        </a:p>
      </dsp:txBody>
      <dsp:txXfrm>
        <a:off x="2598920" y="3815651"/>
        <a:ext cx="2208890" cy="1264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A5BB8-C3B8-4657-89D2-A4E689309D95}">
      <dsp:nvSpPr>
        <dsp:cNvPr id="0" name=""/>
        <dsp:cNvSpPr/>
      </dsp:nvSpPr>
      <dsp:spPr>
        <a:xfrm>
          <a:off x="5362" y="180636"/>
          <a:ext cx="2055768" cy="9288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MC regulation</a:t>
          </a:r>
          <a:endParaRPr lang="en-US" sz="2800" b="1" kern="1200" dirty="0">
            <a:solidFill>
              <a:schemeClr val="bg1"/>
            </a:solidFill>
          </a:endParaRPr>
        </a:p>
      </dsp:txBody>
      <dsp:txXfrm>
        <a:off x="5362" y="180636"/>
        <a:ext cx="2055768" cy="928837"/>
      </dsp:txXfrm>
    </dsp:sp>
    <dsp:sp modelId="{C035E761-3BCA-40FE-AC86-77F1D55239F7}">
      <dsp:nvSpPr>
        <dsp:cNvPr id="0" name=""/>
        <dsp:cNvSpPr/>
      </dsp:nvSpPr>
      <dsp:spPr>
        <a:xfrm>
          <a:off x="5362" y="1056208"/>
          <a:ext cx="2055768" cy="36892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Laws</a:t>
          </a:r>
          <a:endParaRPr lang="en-US" sz="2000" kern="1200" dirty="0"/>
        </a:p>
        <a:p>
          <a:pPr marL="228600" lvl="1" indent="-228600" algn="l" defTabSz="889000">
            <a:lnSpc>
              <a:spcPct val="90000"/>
            </a:lnSpc>
            <a:spcBef>
              <a:spcPct val="0"/>
            </a:spcBef>
            <a:spcAft>
              <a:spcPct val="15000"/>
            </a:spcAft>
            <a:buChar char="••"/>
          </a:pPr>
          <a:r>
            <a:rPr lang="en-US" sz="2000" kern="1200" dirty="0" smtClean="0"/>
            <a:t>Regulations</a:t>
          </a:r>
          <a:endParaRPr lang="en-US" sz="2000" kern="1200" dirty="0"/>
        </a:p>
        <a:p>
          <a:pPr marL="228600" lvl="1" indent="-228600" algn="l" defTabSz="889000">
            <a:lnSpc>
              <a:spcPct val="90000"/>
            </a:lnSpc>
            <a:spcBef>
              <a:spcPct val="0"/>
            </a:spcBef>
            <a:spcAft>
              <a:spcPct val="15000"/>
            </a:spcAft>
            <a:buChar char="••"/>
          </a:pPr>
          <a:r>
            <a:rPr lang="en-US" sz="2000" kern="1200" dirty="0" smtClean="0"/>
            <a:t>Behavioral research support </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5362" y="1056208"/>
        <a:ext cx="2055768" cy="3689280"/>
      </dsp:txXfrm>
    </dsp:sp>
    <dsp:sp modelId="{5CFA67EC-5CCD-412E-8BD2-B31C21DCBEC5}">
      <dsp:nvSpPr>
        <dsp:cNvPr id="0" name=""/>
        <dsp:cNvSpPr/>
      </dsp:nvSpPr>
      <dsp:spPr>
        <a:xfrm>
          <a:off x="2348939" y="180636"/>
          <a:ext cx="2055768" cy="9288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MC supervision</a:t>
          </a:r>
          <a:endParaRPr lang="en-US" sz="2400" b="1" kern="1200" dirty="0">
            <a:solidFill>
              <a:schemeClr val="bg1"/>
            </a:solidFill>
          </a:endParaRPr>
        </a:p>
      </dsp:txBody>
      <dsp:txXfrm>
        <a:off x="2348939" y="180636"/>
        <a:ext cx="2055768" cy="928837"/>
      </dsp:txXfrm>
    </dsp:sp>
    <dsp:sp modelId="{BCA11A88-1A44-4623-BE48-613E1DF1B43D}">
      <dsp:nvSpPr>
        <dsp:cNvPr id="0" name=""/>
        <dsp:cNvSpPr/>
      </dsp:nvSpPr>
      <dsp:spPr>
        <a:xfrm>
          <a:off x="2348939" y="1056208"/>
          <a:ext cx="2055768" cy="36892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Market </a:t>
          </a:r>
          <a:r>
            <a:rPr lang="en-US" sz="2000" kern="1200" dirty="0" err="1" smtClean="0"/>
            <a:t>Surveilance</a:t>
          </a:r>
          <a:endParaRPr lang="en-US" sz="2000" kern="1200" dirty="0"/>
        </a:p>
        <a:p>
          <a:pPr marL="228600" lvl="1" indent="-228600" algn="l" defTabSz="889000">
            <a:lnSpc>
              <a:spcPct val="90000"/>
            </a:lnSpc>
            <a:spcBef>
              <a:spcPct val="0"/>
            </a:spcBef>
            <a:spcAft>
              <a:spcPct val="15000"/>
            </a:spcAft>
            <a:buChar char="••"/>
          </a:pPr>
          <a:r>
            <a:rPr lang="en-US" sz="2000" kern="1200" dirty="0" smtClean="0"/>
            <a:t>RBS</a:t>
          </a:r>
          <a:endParaRPr lang="en-US" sz="2000" kern="1200" dirty="0"/>
        </a:p>
        <a:p>
          <a:pPr marL="228600" lvl="1" indent="-228600" algn="l" defTabSz="889000">
            <a:lnSpc>
              <a:spcPct val="90000"/>
            </a:lnSpc>
            <a:spcBef>
              <a:spcPct val="0"/>
            </a:spcBef>
            <a:spcAft>
              <a:spcPct val="15000"/>
            </a:spcAft>
            <a:buChar char="••"/>
          </a:pPr>
          <a:r>
            <a:rPr lang="en-US" sz="2000" kern="1200" dirty="0" smtClean="0"/>
            <a:t>Offsite</a:t>
          </a:r>
          <a:endParaRPr lang="en-US" sz="2000" kern="1200" dirty="0"/>
        </a:p>
        <a:p>
          <a:pPr marL="228600" lvl="1" indent="-228600" algn="l" defTabSz="889000">
            <a:lnSpc>
              <a:spcPct val="90000"/>
            </a:lnSpc>
            <a:spcBef>
              <a:spcPct val="0"/>
            </a:spcBef>
            <a:spcAft>
              <a:spcPct val="15000"/>
            </a:spcAft>
            <a:buChar char="••"/>
          </a:pPr>
          <a:r>
            <a:rPr lang="en-US" sz="2000" kern="1200" dirty="0" smtClean="0"/>
            <a:t>On-site</a:t>
          </a:r>
          <a:endParaRPr lang="en-US" sz="2000" kern="1200" dirty="0"/>
        </a:p>
        <a:p>
          <a:pPr marL="228600" lvl="1" indent="-228600" algn="l" defTabSz="889000">
            <a:lnSpc>
              <a:spcPct val="90000"/>
            </a:lnSpc>
            <a:spcBef>
              <a:spcPct val="0"/>
            </a:spcBef>
            <a:spcAft>
              <a:spcPct val="15000"/>
            </a:spcAft>
            <a:buChar char="••"/>
          </a:pPr>
          <a:r>
            <a:rPr lang="en-US" sz="2000" kern="1200" dirty="0" smtClean="0"/>
            <a:t>Complaints</a:t>
          </a:r>
          <a:endParaRPr lang="en-US" sz="2000" kern="1200" dirty="0"/>
        </a:p>
        <a:p>
          <a:pPr marL="228600" lvl="1" indent="-228600" algn="l" defTabSz="889000">
            <a:lnSpc>
              <a:spcPct val="90000"/>
            </a:lnSpc>
            <a:spcBef>
              <a:spcPct val="0"/>
            </a:spcBef>
            <a:spcAft>
              <a:spcPct val="15000"/>
            </a:spcAft>
            <a:buChar char="••"/>
          </a:pPr>
          <a:r>
            <a:rPr lang="en-US" sz="2000" kern="1200" dirty="0" smtClean="0"/>
            <a:t>Mystery Shopping</a:t>
          </a:r>
          <a:endParaRPr lang="en-US" sz="2000" kern="1200" dirty="0"/>
        </a:p>
        <a:p>
          <a:pPr marL="228600" lvl="1" indent="-228600" algn="l" defTabSz="889000">
            <a:lnSpc>
              <a:spcPct val="90000"/>
            </a:lnSpc>
            <a:spcBef>
              <a:spcPct val="0"/>
            </a:spcBef>
            <a:spcAft>
              <a:spcPct val="15000"/>
            </a:spcAft>
            <a:buChar char="••"/>
          </a:pPr>
          <a:r>
            <a:rPr lang="en-US" sz="2000" kern="1200" dirty="0" smtClean="0"/>
            <a:t>Focus group research</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endParaRPr lang="en-US" sz="2000" kern="1200" dirty="0"/>
        </a:p>
      </dsp:txBody>
      <dsp:txXfrm>
        <a:off x="2348939" y="1056208"/>
        <a:ext cx="2055768" cy="3689280"/>
      </dsp:txXfrm>
    </dsp:sp>
    <dsp:sp modelId="{B8EFC17F-F2AB-4074-8370-F34B8AA31EF3}">
      <dsp:nvSpPr>
        <dsp:cNvPr id="0" name=""/>
        <dsp:cNvSpPr/>
      </dsp:nvSpPr>
      <dsp:spPr>
        <a:xfrm>
          <a:off x="4692515" y="180636"/>
          <a:ext cx="2055768" cy="9288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Redress &amp; Complaints Handling</a:t>
          </a:r>
        </a:p>
      </dsp:txBody>
      <dsp:txXfrm>
        <a:off x="4692515" y="180636"/>
        <a:ext cx="2055768" cy="928837"/>
      </dsp:txXfrm>
    </dsp:sp>
    <dsp:sp modelId="{7455DC1A-C610-4B20-A2AF-A4A3480F706C}">
      <dsp:nvSpPr>
        <dsp:cNvPr id="0" name=""/>
        <dsp:cNvSpPr/>
      </dsp:nvSpPr>
      <dsp:spPr>
        <a:xfrm>
          <a:off x="4692515" y="1056208"/>
          <a:ext cx="2055768" cy="36892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FIs</a:t>
          </a:r>
          <a:endParaRPr lang="en-US" sz="2000" kern="1200" dirty="0"/>
        </a:p>
        <a:p>
          <a:pPr marL="228600" lvl="1" indent="-228600" algn="l" defTabSz="889000">
            <a:lnSpc>
              <a:spcPct val="90000"/>
            </a:lnSpc>
            <a:spcBef>
              <a:spcPct val="0"/>
            </a:spcBef>
            <a:spcAft>
              <a:spcPct val="15000"/>
            </a:spcAft>
            <a:buChar char="••"/>
          </a:pPr>
          <a:r>
            <a:rPr lang="en-US" sz="2000" kern="1200" dirty="0" smtClean="0"/>
            <a:t>Regulator</a:t>
          </a:r>
          <a:endParaRPr lang="en-US" sz="2000" kern="1200" dirty="0"/>
        </a:p>
        <a:p>
          <a:pPr marL="228600" lvl="1" indent="-228600" algn="l" defTabSz="889000">
            <a:lnSpc>
              <a:spcPct val="90000"/>
            </a:lnSpc>
            <a:spcBef>
              <a:spcPct val="0"/>
            </a:spcBef>
            <a:spcAft>
              <a:spcPct val="15000"/>
            </a:spcAft>
            <a:buChar char="••"/>
          </a:pPr>
          <a:r>
            <a:rPr lang="en-US" sz="2000" kern="1200" dirty="0" smtClean="0"/>
            <a:t>Call center</a:t>
          </a:r>
          <a:endParaRPr lang="en-US" sz="2000" kern="1200" dirty="0"/>
        </a:p>
        <a:p>
          <a:pPr marL="228600" lvl="1" indent="-228600" algn="l" defTabSz="889000">
            <a:lnSpc>
              <a:spcPct val="90000"/>
            </a:lnSpc>
            <a:spcBef>
              <a:spcPct val="0"/>
            </a:spcBef>
            <a:spcAft>
              <a:spcPct val="15000"/>
            </a:spcAft>
            <a:buChar char="••"/>
          </a:pPr>
          <a:r>
            <a:rPr lang="en-US" sz="2000" kern="1200" dirty="0" smtClean="0"/>
            <a:t>ADR</a:t>
          </a:r>
          <a:endParaRPr lang="en-US" sz="2000" kern="1200" dirty="0"/>
        </a:p>
        <a:p>
          <a:pPr marL="228600" lvl="1" indent="-228600" algn="l" defTabSz="889000">
            <a:lnSpc>
              <a:spcPct val="90000"/>
            </a:lnSpc>
            <a:spcBef>
              <a:spcPct val="0"/>
            </a:spcBef>
            <a:spcAft>
              <a:spcPct val="15000"/>
            </a:spcAft>
            <a:buChar char="••"/>
          </a:pPr>
          <a:r>
            <a:rPr lang="en-US" sz="2000" kern="1200" dirty="0" smtClean="0"/>
            <a:t>Processes</a:t>
          </a:r>
          <a:endParaRPr lang="en-US" sz="2000" kern="1200" dirty="0"/>
        </a:p>
        <a:p>
          <a:pPr marL="228600" lvl="1" indent="-228600" algn="l" defTabSz="889000">
            <a:lnSpc>
              <a:spcPct val="90000"/>
            </a:lnSpc>
            <a:spcBef>
              <a:spcPct val="0"/>
            </a:spcBef>
            <a:spcAft>
              <a:spcPct val="15000"/>
            </a:spcAft>
            <a:buChar char="••"/>
          </a:pPr>
          <a:r>
            <a:rPr lang="en-US" sz="2000" kern="1200" dirty="0" smtClean="0"/>
            <a:t>Reports </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endParaRPr lang="en-US" sz="2000" kern="1200" dirty="0"/>
        </a:p>
      </dsp:txBody>
      <dsp:txXfrm>
        <a:off x="4692515" y="1056208"/>
        <a:ext cx="2055768" cy="3689280"/>
      </dsp:txXfrm>
    </dsp:sp>
    <dsp:sp modelId="{F2F13D68-DDB9-4B5E-B1FB-BCC36D1A7EB0}">
      <dsp:nvSpPr>
        <dsp:cNvPr id="0" name=""/>
        <dsp:cNvSpPr/>
      </dsp:nvSpPr>
      <dsp:spPr>
        <a:xfrm>
          <a:off x="7036092" y="180636"/>
          <a:ext cx="2055768" cy="9288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Financial Education</a:t>
          </a:r>
          <a:endParaRPr lang="en-US" sz="2800" b="1" kern="1200" dirty="0">
            <a:solidFill>
              <a:schemeClr val="bg1"/>
            </a:solidFill>
          </a:endParaRPr>
        </a:p>
      </dsp:txBody>
      <dsp:txXfrm>
        <a:off x="7036092" y="180636"/>
        <a:ext cx="2055768" cy="928837"/>
      </dsp:txXfrm>
    </dsp:sp>
    <dsp:sp modelId="{05DF3D7F-C222-487B-B3DF-F1E30838311B}">
      <dsp:nvSpPr>
        <dsp:cNvPr id="0" name=""/>
        <dsp:cNvSpPr/>
      </dsp:nvSpPr>
      <dsp:spPr>
        <a:xfrm>
          <a:off x="7036092" y="1056208"/>
          <a:ext cx="2055768" cy="36892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Institutional setup</a:t>
          </a:r>
          <a:endParaRPr lang="en-US" sz="2000" kern="1200" dirty="0"/>
        </a:p>
        <a:p>
          <a:pPr marL="228600" lvl="1" indent="-228600" algn="l" defTabSz="889000">
            <a:lnSpc>
              <a:spcPct val="90000"/>
            </a:lnSpc>
            <a:spcBef>
              <a:spcPct val="0"/>
            </a:spcBef>
            <a:spcAft>
              <a:spcPct val="15000"/>
            </a:spcAft>
            <a:buChar char="••"/>
          </a:pPr>
          <a:r>
            <a:rPr lang="en-US" sz="2000" kern="1200" dirty="0" smtClean="0"/>
            <a:t>Programs</a:t>
          </a:r>
          <a:endParaRPr lang="en-US" sz="2000" kern="1200" dirty="0"/>
        </a:p>
        <a:p>
          <a:pPr marL="228600" lvl="1" indent="-228600" algn="l" defTabSz="889000">
            <a:lnSpc>
              <a:spcPct val="90000"/>
            </a:lnSpc>
            <a:spcBef>
              <a:spcPct val="0"/>
            </a:spcBef>
            <a:spcAft>
              <a:spcPct val="15000"/>
            </a:spcAft>
            <a:buChar char="••"/>
          </a:pPr>
          <a:r>
            <a:rPr lang="en-US" sz="2000" kern="1200" dirty="0" smtClean="0"/>
            <a:t>Coordination mechanism</a:t>
          </a:r>
          <a:endParaRPr lang="en-US" sz="2000" kern="1200" dirty="0"/>
        </a:p>
        <a:p>
          <a:pPr marL="228600" lvl="1" indent="-228600" algn="l" defTabSz="889000">
            <a:lnSpc>
              <a:spcPct val="90000"/>
            </a:lnSpc>
            <a:spcBef>
              <a:spcPct val="0"/>
            </a:spcBef>
            <a:spcAft>
              <a:spcPct val="15000"/>
            </a:spcAft>
            <a:buChar char="••"/>
          </a:pPr>
          <a:r>
            <a:rPr lang="en-US" sz="2000" kern="1200" dirty="0" smtClean="0"/>
            <a:t>Evaluation &amp; monitoring</a:t>
          </a:r>
          <a:endParaRPr lang="en-US" sz="2000" kern="1200" dirty="0"/>
        </a:p>
        <a:p>
          <a:pPr marL="228600" lvl="1" indent="-228600" algn="l" defTabSz="889000">
            <a:lnSpc>
              <a:spcPct val="90000"/>
            </a:lnSpc>
            <a:spcBef>
              <a:spcPct val="0"/>
            </a:spcBef>
            <a:spcAft>
              <a:spcPct val="15000"/>
            </a:spcAft>
            <a:buChar char="••"/>
          </a:pPr>
          <a:r>
            <a:rPr lang="en-US" sz="2000" kern="1200" dirty="0" smtClean="0"/>
            <a:t>Research</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endParaRPr lang="en-US" sz="2000" kern="1200" dirty="0"/>
        </a:p>
      </dsp:txBody>
      <dsp:txXfrm>
        <a:off x="7036092" y="1056208"/>
        <a:ext cx="2055768" cy="3689280"/>
      </dsp:txXfrm>
    </dsp:sp>
    <dsp:sp modelId="{AA201CAA-7720-4BF3-A7F2-8D02C85D0FC8}">
      <dsp:nvSpPr>
        <dsp:cNvPr id="0" name=""/>
        <dsp:cNvSpPr/>
      </dsp:nvSpPr>
      <dsp:spPr>
        <a:xfrm>
          <a:off x="9379668" y="157860"/>
          <a:ext cx="2055768" cy="10199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Institutional setup</a:t>
          </a:r>
          <a:endParaRPr lang="en-US" sz="2800" b="1" kern="1200" dirty="0">
            <a:solidFill>
              <a:schemeClr val="bg1"/>
            </a:solidFill>
          </a:endParaRPr>
        </a:p>
      </dsp:txBody>
      <dsp:txXfrm>
        <a:off x="9379668" y="157860"/>
        <a:ext cx="2055768" cy="1019940"/>
      </dsp:txXfrm>
    </dsp:sp>
    <dsp:sp modelId="{9031B952-19B9-472C-89BF-909ED1ECC929}">
      <dsp:nvSpPr>
        <dsp:cNvPr id="0" name=""/>
        <dsp:cNvSpPr/>
      </dsp:nvSpPr>
      <dsp:spPr>
        <a:xfrm>
          <a:off x="9379668" y="1078984"/>
          <a:ext cx="2055768" cy="36892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Mandate</a:t>
          </a:r>
          <a:endParaRPr lang="en-US" sz="2000" kern="1200" dirty="0"/>
        </a:p>
        <a:p>
          <a:pPr marL="228600" lvl="1" indent="-228600" algn="l" defTabSz="889000">
            <a:lnSpc>
              <a:spcPct val="90000"/>
            </a:lnSpc>
            <a:spcBef>
              <a:spcPct val="0"/>
            </a:spcBef>
            <a:spcAft>
              <a:spcPct val="15000"/>
            </a:spcAft>
            <a:buChar char="••"/>
          </a:pPr>
          <a:r>
            <a:rPr lang="en-US" sz="2000" kern="1200" dirty="0" smtClean="0"/>
            <a:t>Organizational Structure + staff</a:t>
          </a:r>
          <a:endParaRPr lang="en-US" sz="2000" kern="1200" dirty="0"/>
        </a:p>
        <a:p>
          <a:pPr marL="228600" lvl="1" indent="-228600" algn="l" defTabSz="889000">
            <a:lnSpc>
              <a:spcPct val="90000"/>
            </a:lnSpc>
            <a:spcBef>
              <a:spcPct val="0"/>
            </a:spcBef>
            <a:spcAft>
              <a:spcPct val="15000"/>
            </a:spcAft>
            <a:buChar char="••"/>
          </a:pPr>
          <a:r>
            <a:rPr lang="en-US" sz="2000" kern="1200" dirty="0" smtClean="0"/>
            <a:t>Cooperation mechanism with other regulators</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endParaRPr lang="en-US" sz="2000" kern="1200" dirty="0"/>
        </a:p>
      </dsp:txBody>
      <dsp:txXfrm>
        <a:off x="9379668" y="1078984"/>
        <a:ext cx="2055768" cy="3689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3B7E0-C258-46E4-B178-2C32EFED8BFF}">
      <dsp:nvSpPr>
        <dsp:cNvPr id="0" name=""/>
        <dsp:cNvSpPr/>
      </dsp:nvSpPr>
      <dsp:spPr>
        <a:xfrm>
          <a:off x="1420055" y="3373121"/>
          <a:ext cx="1650169" cy="1416975"/>
        </a:xfrm>
        <a:prstGeom prst="hexagon">
          <a:avLst>
            <a:gd name="adj" fmla="val 25000"/>
            <a:gd name="vf" fmla="val 11547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OECD</a:t>
          </a:r>
          <a:endParaRPr lang="en-US" sz="2400" kern="1200" dirty="0">
            <a:solidFill>
              <a:schemeClr val="bg1">
                <a:lumMod val="50000"/>
              </a:schemeClr>
            </a:solidFill>
          </a:endParaRPr>
        </a:p>
      </dsp:txBody>
      <dsp:txXfrm>
        <a:off x="1675650" y="3592597"/>
        <a:ext cx="1138979" cy="978023"/>
      </dsp:txXfrm>
    </dsp:sp>
    <dsp:sp modelId="{B8D00A36-8B2E-4EFA-B241-28B9DC3201D8}">
      <dsp:nvSpPr>
        <dsp:cNvPr id="0" name=""/>
        <dsp:cNvSpPr/>
      </dsp:nvSpPr>
      <dsp:spPr>
        <a:xfrm>
          <a:off x="1459428" y="4006792"/>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9787D-D659-480C-8D23-4543B4267EC8}">
      <dsp:nvSpPr>
        <dsp:cNvPr id="0" name=""/>
        <dsp:cNvSpPr/>
      </dsp:nvSpPr>
      <dsp:spPr>
        <a:xfrm>
          <a:off x="0" y="2589816"/>
          <a:ext cx="1650169" cy="141697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D05A7-3D25-4F62-A2C3-041D30AE0C2C}">
      <dsp:nvSpPr>
        <dsp:cNvPr id="0" name=""/>
        <dsp:cNvSpPr/>
      </dsp:nvSpPr>
      <dsp:spPr>
        <a:xfrm>
          <a:off x="1130444" y="3818835"/>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9C50E-01BF-4C79-9FC3-FDC730080B67}">
      <dsp:nvSpPr>
        <dsp:cNvPr id="0" name=""/>
        <dsp:cNvSpPr/>
      </dsp:nvSpPr>
      <dsp:spPr>
        <a:xfrm>
          <a:off x="2840111" y="2585710"/>
          <a:ext cx="1650169" cy="1416975"/>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World Bank </a:t>
          </a:r>
        </a:p>
      </dsp:txBody>
      <dsp:txXfrm>
        <a:off x="3095706" y="2805186"/>
        <a:ext cx="1138979" cy="978023"/>
      </dsp:txXfrm>
    </dsp:sp>
    <dsp:sp modelId="{47C69FEB-D468-447C-B1CF-7F84318F0803}">
      <dsp:nvSpPr>
        <dsp:cNvPr id="0" name=""/>
        <dsp:cNvSpPr/>
      </dsp:nvSpPr>
      <dsp:spPr>
        <a:xfrm>
          <a:off x="3975806" y="3811079"/>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2629C-90BB-405A-B610-E74C5F37FA69}">
      <dsp:nvSpPr>
        <dsp:cNvPr id="0" name=""/>
        <dsp:cNvSpPr/>
      </dsp:nvSpPr>
      <dsp:spPr>
        <a:xfrm>
          <a:off x="4259292" y="3370384"/>
          <a:ext cx="1650169" cy="141697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43170-A7F1-47AF-8F4D-DDB1A597B868}">
      <dsp:nvSpPr>
        <dsp:cNvPr id="0" name=""/>
        <dsp:cNvSpPr/>
      </dsp:nvSpPr>
      <dsp:spPr>
        <a:xfrm>
          <a:off x="4299540" y="4000861"/>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44292B-527E-4393-93FC-E736292E3413}">
      <dsp:nvSpPr>
        <dsp:cNvPr id="0" name=""/>
        <dsp:cNvSpPr/>
      </dsp:nvSpPr>
      <dsp:spPr>
        <a:xfrm>
          <a:off x="1420055" y="1806966"/>
          <a:ext cx="1650169" cy="1416975"/>
        </a:xfrm>
        <a:prstGeom prst="hexagon">
          <a:avLst>
            <a:gd name="adj" fmla="val 25000"/>
            <a:gd name="vf" fmla="val 115470"/>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AFI</a:t>
          </a:r>
          <a:endParaRPr lang="en-US" sz="2400" kern="1200" dirty="0">
            <a:solidFill>
              <a:schemeClr val="bg1">
                <a:lumMod val="50000"/>
              </a:schemeClr>
            </a:solidFill>
          </a:endParaRPr>
        </a:p>
      </dsp:txBody>
      <dsp:txXfrm>
        <a:off x="1675650" y="2026442"/>
        <a:ext cx="1138979" cy="978023"/>
      </dsp:txXfrm>
    </dsp:sp>
    <dsp:sp modelId="{E258AFD2-14A6-4199-9A09-5125B9F82C9E}">
      <dsp:nvSpPr>
        <dsp:cNvPr id="0" name=""/>
        <dsp:cNvSpPr/>
      </dsp:nvSpPr>
      <dsp:spPr>
        <a:xfrm>
          <a:off x="2550500" y="1833883"/>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855D83-A0C1-414D-8F05-87FA7917F389}">
      <dsp:nvSpPr>
        <dsp:cNvPr id="0" name=""/>
        <dsp:cNvSpPr/>
      </dsp:nvSpPr>
      <dsp:spPr>
        <a:xfrm>
          <a:off x="2840111" y="1019099"/>
          <a:ext cx="1650169" cy="141697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4000" r="-8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442191-B8D6-44DF-8502-182DB3E56776}">
      <dsp:nvSpPr>
        <dsp:cNvPr id="0" name=""/>
        <dsp:cNvSpPr/>
      </dsp:nvSpPr>
      <dsp:spPr>
        <a:xfrm>
          <a:off x="2886484" y="1646838"/>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25F8F2-FEC1-4400-9AB1-34E9EA427A43}">
      <dsp:nvSpPr>
        <dsp:cNvPr id="0" name=""/>
        <dsp:cNvSpPr/>
      </dsp:nvSpPr>
      <dsp:spPr>
        <a:xfrm>
          <a:off x="4259292" y="1803773"/>
          <a:ext cx="1650169" cy="1416975"/>
        </a:xfrm>
        <a:prstGeom prst="hexagon">
          <a:avLst>
            <a:gd name="adj" fmla="val 25000"/>
            <a:gd name="vf" fmla="val 115470"/>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SMART </a:t>
          </a:r>
          <a:r>
            <a:rPr lang="en-US" sz="2400" kern="1200" dirty="0" err="1" smtClean="0">
              <a:solidFill>
                <a:schemeClr val="bg1">
                  <a:lumMod val="50000"/>
                </a:schemeClr>
              </a:solidFill>
            </a:rPr>
            <a:t>Accion</a:t>
          </a:r>
          <a:endParaRPr lang="en-US" sz="2400" kern="1200" dirty="0">
            <a:solidFill>
              <a:schemeClr val="bg1">
                <a:lumMod val="50000"/>
              </a:schemeClr>
            </a:solidFill>
          </a:endParaRPr>
        </a:p>
      </dsp:txBody>
      <dsp:txXfrm>
        <a:off x="4514887" y="2023249"/>
        <a:ext cx="1138979" cy="978023"/>
      </dsp:txXfrm>
    </dsp:sp>
    <dsp:sp modelId="{97D8F0BA-BB54-4CCE-82CA-659AFFEE4B94}">
      <dsp:nvSpPr>
        <dsp:cNvPr id="0" name=""/>
        <dsp:cNvSpPr/>
      </dsp:nvSpPr>
      <dsp:spPr>
        <a:xfrm>
          <a:off x="5687223" y="2431512"/>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4C7D6-1F44-4341-94E2-B89AA3364AD4}">
      <dsp:nvSpPr>
        <dsp:cNvPr id="0" name=""/>
        <dsp:cNvSpPr/>
      </dsp:nvSpPr>
      <dsp:spPr>
        <a:xfrm>
          <a:off x="5679348" y="2600309"/>
          <a:ext cx="1650169" cy="141697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752EE6-1A4D-4421-B66E-AA825D8F16B3}">
      <dsp:nvSpPr>
        <dsp:cNvPr id="0" name=""/>
        <dsp:cNvSpPr/>
      </dsp:nvSpPr>
      <dsp:spPr>
        <a:xfrm>
          <a:off x="6001332" y="2625856"/>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2ED8D6-89B6-461D-81CE-7D1A303E3C0D}">
      <dsp:nvSpPr>
        <dsp:cNvPr id="0" name=""/>
        <dsp:cNvSpPr/>
      </dsp:nvSpPr>
      <dsp:spPr>
        <a:xfrm>
          <a:off x="5679348" y="1034154"/>
          <a:ext cx="1650169" cy="1416975"/>
        </a:xfrm>
        <a:prstGeom prst="hexagon">
          <a:avLst>
            <a:gd name="adj" fmla="val 25000"/>
            <a:gd name="vf" fmla="val 11547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lumMod val="50000"/>
                </a:schemeClr>
              </a:solidFill>
            </a:rPr>
            <a:t>FinCoNet</a:t>
          </a:r>
          <a:endParaRPr lang="en-US" sz="2400" kern="1200" dirty="0">
            <a:solidFill>
              <a:schemeClr val="bg1">
                <a:lumMod val="50000"/>
              </a:schemeClr>
            </a:solidFill>
          </a:endParaRPr>
        </a:p>
      </dsp:txBody>
      <dsp:txXfrm>
        <a:off x="5934943" y="1253630"/>
        <a:ext cx="1138979" cy="978023"/>
      </dsp:txXfrm>
    </dsp:sp>
    <dsp:sp modelId="{F409E3C6-2DBE-44C3-8E64-AE0F12B5E2B2}">
      <dsp:nvSpPr>
        <dsp:cNvPr id="0" name=""/>
        <dsp:cNvSpPr/>
      </dsp:nvSpPr>
      <dsp:spPr>
        <a:xfrm>
          <a:off x="7107278" y="1669192"/>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96504B-C9E4-48CF-8FA5-0050DE66326D}">
      <dsp:nvSpPr>
        <dsp:cNvPr id="0" name=""/>
        <dsp:cNvSpPr/>
      </dsp:nvSpPr>
      <dsp:spPr>
        <a:xfrm>
          <a:off x="7099404" y="1824758"/>
          <a:ext cx="1650169" cy="1416975"/>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99DB5-41FB-43A7-9B4A-7EEA11C2F7C0}">
      <dsp:nvSpPr>
        <dsp:cNvPr id="0" name=""/>
        <dsp:cNvSpPr/>
      </dsp:nvSpPr>
      <dsp:spPr>
        <a:xfrm>
          <a:off x="7428388" y="1856237"/>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D3625D-1571-4B13-B00B-F35F302E6FDF}">
      <dsp:nvSpPr>
        <dsp:cNvPr id="0" name=""/>
        <dsp:cNvSpPr/>
      </dsp:nvSpPr>
      <dsp:spPr>
        <a:xfrm>
          <a:off x="7099404" y="3388632"/>
          <a:ext cx="1650169" cy="1416975"/>
        </a:xfrm>
        <a:prstGeom prst="hexagon">
          <a:avLst>
            <a:gd name="adj" fmla="val 25000"/>
            <a:gd name="vf" fmla="val 11547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GPFI</a:t>
          </a:r>
          <a:endParaRPr lang="en-US" sz="2400" kern="1200" dirty="0">
            <a:solidFill>
              <a:schemeClr val="bg1">
                <a:lumMod val="50000"/>
              </a:schemeClr>
            </a:solidFill>
          </a:endParaRPr>
        </a:p>
      </dsp:txBody>
      <dsp:txXfrm>
        <a:off x="7354999" y="3608108"/>
        <a:ext cx="1138979" cy="978023"/>
      </dsp:txXfrm>
    </dsp:sp>
    <dsp:sp modelId="{FC87BABD-7418-43E2-BC6C-BFDB623D08B1}">
      <dsp:nvSpPr>
        <dsp:cNvPr id="0" name=""/>
        <dsp:cNvSpPr/>
      </dsp:nvSpPr>
      <dsp:spPr>
        <a:xfrm>
          <a:off x="7426638" y="4629513"/>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3638C7-E07C-4415-A3C5-0AEF1F33484E}">
      <dsp:nvSpPr>
        <dsp:cNvPr id="0" name=""/>
        <dsp:cNvSpPr/>
      </dsp:nvSpPr>
      <dsp:spPr>
        <a:xfrm>
          <a:off x="5679348" y="4164183"/>
          <a:ext cx="1650169" cy="141697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64000" r="-6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BB898-3E8B-4269-A295-3A3079ED075A}">
      <dsp:nvSpPr>
        <dsp:cNvPr id="0" name=""/>
        <dsp:cNvSpPr/>
      </dsp:nvSpPr>
      <dsp:spPr>
        <a:xfrm>
          <a:off x="7120403" y="4785991"/>
          <a:ext cx="192490" cy="1660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C7BBB-B573-4B06-B2C6-FF3BF1C213BA}">
      <dsp:nvSpPr>
        <dsp:cNvPr id="0" name=""/>
        <dsp:cNvSpPr/>
      </dsp:nvSpPr>
      <dsp:spPr>
        <a:xfrm>
          <a:off x="2403723" y="0"/>
          <a:ext cx="2433612" cy="1467048"/>
        </a:xfrm>
        <a:prstGeom prst="trapezoid">
          <a:avLst>
            <a:gd name="adj" fmla="val 82942"/>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ts val="0"/>
            </a:spcAft>
          </a:pPr>
          <a:r>
            <a:rPr lang="en-US" sz="1800" kern="1200" dirty="0" smtClean="0">
              <a:solidFill>
                <a:schemeClr val="bg1"/>
              </a:solidFill>
            </a:rPr>
            <a:t>TRUST &amp; FAIR TREATMENT</a:t>
          </a:r>
          <a:endParaRPr lang="en-US" sz="1800" kern="1200" dirty="0">
            <a:solidFill>
              <a:schemeClr val="bg1"/>
            </a:solidFill>
          </a:endParaRPr>
        </a:p>
      </dsp:txBody>
      <dsp:txXfrm>
        <a:off x="2403723" y="0"/>
        <a:ext cx="2433612" cy="1467048"/>
      </dsp:txXfrm>
    </dsp:sp>
    <dsp:sp modelId="{34D24697-353B-45B7-914E-1AF4EE9EB3F4}">
      <dsp:nvSpPr>
        <dsp:cNvPr id="0" name=""/>
        <dsp:cNvSpPr/>
      </dsp:nvSpPr>
      <dsp:spPr>
        <a:xfrm>
          <a:off x="1943657" y="1467048"/>
          <a:ext cx="3353745" cy="554681"/>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solidFill>
                <a:schemeClr val="bg1"/>
              </a:solidFill>
            </a:rPr>
            <a:t>1. INCLUSIVE AND COMPETITIVE MARKETPLACE</a:t>
          </a:r>
          <a:endParaRPr lang="en-US" sz="1400" kern="1200" dirty="0">
            <a:solidFill>
              <a:schemeClr val="bg1"/>
            </a:solidFill>
          </a:endParaRPr>
        </a:p>
      </dsp:txBody>
      <dsp:txXfrm>
        <a:off x="2530562" y="1467048"/>
        <a:ext cx="2179934" cy="554681"/>
      </dsp:txXfrm>
    </dsp:sp>
    <dsp:sp modelId="{E304E8B6-C666-453E-B76B-AAC10B411A0E}">
      <dsp:nvSpPr>
        <dsp:cNvPr id="0" name=""/>
        <dsp:cNvSpPr/>
      </dsp:nvSpPr>
      <dsp:spPr>
        <a:xfrm>
          <a:off x="1743359" y="2021729"/>
          <a:ext cx="3754341" cy="241490"/>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smtClean="0">
              <a:solidFill>
                <a:schemeClr val="bg1"/>
              </a:solidFill>
            </a:rPr>
            <a:t>2. SUITABILITY</a:t>
          </a:r>
          <a:endParaRPr lang="en-US" sz="1400" kern="1200" dirty="0">
            <a:solidFill>
              <a:schemeClr val="bg1"/>
            </a:solidFill>
          </a:endParaRPr>
        </a:p>
      </dsp:txBody>
      <dsp:txXfrm>
        <a:off x="2400369" y="2021729"/>
        <a:ext cx="2440321" cy="241490"/>
      </dsp:txXfrm>
    </dsp:sp>
    <dsp:sp modelId="{16E70A14-1881-4DFA-8168-F23BB2961D3F}">
      <dsp:nvSpPr>
        <dsp:cNvPr id="0" name=""/>
        <dsp:cNvSpPr/>
      </dsp:nvSpPr>
      <dsp:spPr>
        <a:xfrm>
          <a:off x="1543061" y="2263219"/>
          <a:ext cx="4154936" cy="241490"/>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solidFill>
                <a:schemeClr val="bg1"/>
              </a:solidFill>
            </a:rPr>
            <a:t>3. TRANSPARENCY AND MARKETING</a:t>
          </a:r>
          <a:endParaRPr lang="en-US" sz="1400" kern="1200" dirty="0">
            <a:solidFill>
              <a:schemeClr val="bg1"/>
            </a:solidFill>
          </a:endParaRPr>
        </a:p>
      </dsp:txBody>
      <dsp:txXfrm>
        <a:off x="2270175" y="2263219"/>
        <a:ext cx="2700709" cy="241490"/>
      </dsp:txXfrm>
    </dsp:sp>
    <dsp:sp modelId="{A1AB74E3-A570-4569-B078-8BF8D15F97C9}">
      <dsp:nvSpPr>
        <dsp:cNvPr id="0" name=""/>
        <dsp:cNvSpPr/>
      </dsp:nvSpPr>
      <dsp:spPr>
        <a:xfrm>
          <a:off x="1342763" y="2504710"/>
          <a:ext cx="4555532" cy="241490"/>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solidFill>
                <a:schemeClr val="bg1"/>
              </a:solidFill>
            </a:rPr>
            <a:t>4. ETHICS AND PROFESSIONAL</a:t>
          </a:r>
          <a:endParaRPr lang="en-US" sz="1400" kern="1200" dirty="0">
            <a:solidFill>
              <a:schemeClr val="bg1"/>
            </a:solidFill>
          </a:endParaRPr>
        </a:p>
      </dsp:txBody>
      <dsp:txXfrm>
        <a:off x="2139981" y="2504710"/>
        <a:ext cx="2961096" cy="241490"/>
      </dsp:txXfrm>
    </dsp:sp>
    <dsp:sp modelId="{8746D976-8417-45EE-AD6D-52DE0852050C}">
      <dsp:nvSpPr>
        <dsp:cNvPr id="0" name=""/>
        <dsp:cNvSpPr/>
      </dsp:nvSpPr>
      <dsp:spPr>
        <a:xfrm>
          <a:off x="1142465" y="2746200"/>
          <a:ext cx="4956128" cy="241490"/>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solidFill>
                <a:schemeClr val="bg1"/>
              </a:solidFill>
            </a:rPr>
            <a:t>STANDARDS</a:t>
          </a:r>
          <a:endParaRPr lang="en-US" sz="1400" kern="1200" dirty="0">
            <a:solidFill>
              <a:schemeClr val="bg1"/>
            </a:solidFill>
          </a:endParaRPr>
        </a:p>
      </dsp:txBody>
      <dsp:txXfrm>
        <a:off x="2009788" y="2746200"/>
        <a:ext cx="3221483" cy="241490"/>
      </dsp:txXfrm>
    </dsp:sp>
    <dsp:sp modelId="{DA7D5B41-9D43-4947-BB32-9D93B610EACB}">
      <dsp:nvSpPr>
        <dsp:cNvPr id="0" name=""/>
        <dsp:cNvSpPr/>
      </dsp:nvSpPr>
      <dsp:spPr>
        <a:xfrm>
          <a:off x="942167" y="2987690"/>
          <a:ext cx="5356724" cy="241490"/>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solidFill>
                <a:schemeClr val="bg1"/>
              </a:solidFill>
            </a:rPr>
            <a:t>5. DUE CARE</a:t>
          </a:r>
          <a:endParaRPr lang="en-US" sz="1400" kern="1200" dirty="0">
            <a:solidFill>
              <a:schemeClr val="bg1"/>
            </a:solidFill>
          </a:endParaRPr>
        </a:p>
      </dsp:txBody>
      <dsp:txXfrm>
        <a:off x="1879594" y="2987690"/>
        <a:ext cx="3481871" cy="241490"/>
      </dsp:txXfrm>
    </dsp:sp>
    <dsp:sp modelId="{08F4AFAF-A366-4E09-8870-B854E7BD70D2}">
      <dsp:nvSpPr>
        <dsp:cNvPr id="0" name=""/>
        <dsp:cNvSpPr/>
      </dsp:nvSpPr>
      <dsp:spPr>
        <a:xfrm>
          <a:off x="741869" y="3229180"/>
          <a:ext cx="5757320" cy="241490"/>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solidFill>
                <a:schemeClr val="bg1"/>
              </a:solidFill>
            </a:rPr>
            <a:t>6. SAFETY AND SECURITY</a:t>
          </a:r>
          <a:endParaRPr lang="en-US" sz="1400" kern="1200" dirty="0">
            <a:solidFill>
              <a:schemeClr val="bg1"/>
            </a:solidFill>
          </a:endParaRPr>
        </a:p>
      </dsp:txBody>
      <dsp:txXfrm>
        <a:off x="1749400" y="3229180"/>
        <a:ext cx="3742258" cy="241490"/>
      </dsp:txXfrm>
    </dsp:sp>
    <dsp:sp modelId="{F3FA83C5-79C0-4726-99CA-2CF2C0AB2EE7}">
      <dsp:nvSpPr>
        <dsp:cNvPr id="0" name=""/>
        <dsp:cNvSpPr/>
      </dsp:nvSpPr>
      <dsp:spPr>
        <a:xfrm>
          <a:off x="541571" y="3470671"/>
          <a:ext cx="6157916" cy="241490"/>
        </a:xfrm>
        <a:prstGeom prst="trapezoid">
          <a:avLst>
            <a:gd name="adj" fmla="val 829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solidFill>
                <a:schemeClr val="bg1"/>
              </a:solidFill>
            </a:rPr>
            <a:t>7. LEGAL ENVIRONMENT</a:t>
          </a:r>
          <a:endParaRPr lang="en-US" sz="1400" kern="1200" dirty="0">
            <a:solidFill>
              <a:schemeClr val="bg1"/>
            </a:solidFill>
          </a:endParaRPr>
        </a:p>
      </dsp:txBody>
      <dsp:txXfrm>
        <a:off x="1619207" y="3470671"/>
        <a:ext cx="4002645" cy="241490"/>
      </dsp:txXfrm>
    </dsp:sp>
    <dsp:sp modelId="{F927341A-E4B3-47D7-938E-17A9549C445C}">
      <dsp:nvSpPr>
        <dsp:cNvPr id="0" name=""/>
        <dsp:cNvSpPr/>
      </dsp:nvSpPr>
      <dsp:spPr>
        <a:xfrm>
          <a:off x="0" y="3712161"/>
          <a:ext cx="7241060" cy="652948"/>
        </a:xfrm>
        <a:prstGeom prst="trapezoid">
          <a:avLst>
            <a:gd name="adj" fmla="val 82942"/>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kern="1200" dirty="0" smtClean="0">
              <a:solidFill>
                <a:schemeClr val="tx1"/>
              </a:solidFill>
            </a:rPr>
            <a:t>MARKET CONDUCT POLICY OUTCOMES UNDER THE CONTROL OF FSPs</a:t>
          </a:r>
          <a:endParaRPr lang="en-US" sz="1800" kern="1200" dirty="0">
            <a:solidFill>
              <a:schemeClr val="tx1"/>
            </a:solidFill>
          </a:endParaRPr>
        </a:p>
      </dsp:txBody>
      <dsp:txXfrm>
        <a:off x="1267185" y="3712161"/>
        <a:ext cx="4706689" cy="652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41448-4336-42DA-9C00-6A839B1520BB}">
      <dsp:nvSpPr>
        <dsp:cNvPr id="0" name=""/>
        <dsp:cNvSpPr/>
      </dsp:nvSpPr>
      <dsp:spPr>
        <a:xfrm rot="10800000">
          <a:off x="750201" y="1243"/>
          <a:ext cx="1997963" cy="987817"/>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600" tIns="121920" rIns="227584" bIns="121920" numCol="1" spcCol="1270" anchor="ctr" anchorCtr="0">
          <a:noAutofit/>
        </a:bodyPr>
        <a:lstStyle/>
        <a:p>
          <a:pPr lvl="0" algn="l" defTabSz="1422400">
            <a:lnSpc>
              <a:spcPct val="90000"/>
            </a:lnSpc>
            <a:spcBef>
              <a:spcPct val="0"/>
            </a:spcBef>
            <a:spcAft>
              <a:spcPct val="35000"/>
            </a:spcAft>
          </a:pPr>
          <a:r>
            <a:rPr lang="en-US" sz="3200" kern="1200" dirty="0" smtClean="0"/>
            <a:t>lens</a:t>
          </a:r>
          <a:endParaRPr lang="en-US" sz="3200" kern="1200" dirty="0"/>
        </a:p>
      </dsp:txBody>
      <dsp:txXfrm rot="10800000">
        <a:off x="997155" y="1243"/>
        <a:ext cx="1751009" cy="987817"/>
      </dsp:txXfrm>
    </dsp:sp>
    <dsp:sp modelId="{67ECCBCF-67EF-47A8-BBE4-B9DD030CFE54}">
      <dsp:nvSpPr>
        <dsp:cNvPr id="0" name=""/>
        <dsp:cNvSpPr/>
      </dsp:nvSpPr>
      <dsp:spPr>
        <a:xfrm>
          <a:off x="256292" y="1243"/>
          <a:ext cx="987817" cy="9878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AF899-1FBF-462B-8FFB-0AD74B4E7248}">
      <dsp:nvSpPr>
        <dsp:cNvPr id="0" name=""/>
        <dsp:cNvSpPr/>
      </dsp:nvSpPr>
      <dsp:spPr>
        <a:xfrm rot="10800000">
          <a:off x="750201" y="1283932"/>
          <a:ext cx="1997963" cy="987817"/>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600" tIns="121920" rIns="227584" bIns="121920" numCol="1" spcCol="1270" anchor="ctr" anchorCtr="0">
          <a:noAutofit/>
        </a:bodyPr>
        <a:lstStyle/>
        <a:p>
          <a:pPr lvl="0" algn="l" defTabSz="1422400">
            <a:lnSpc>
              <a:spcPct val="90000"/>
            </a:lnSpc>
            <a:spcBef>
              <a:spcPct val="0"/>
            </a:spcBef>
            <a:spcAft>
              <a:spcPct val="35000"/>
            </a:spcAft>
          </a:pPr>
          <a:r>
            <a:rPr lang="en-US" sz="3200" kern="1200" dirty="0" smtClean="0"/>
            <a:t>Goal</a:t>
          </a:r>
          <a:endParaRPr lang="en-US" sz="3200" kern="1200" dirty="0"/>
        </a:p>
      </dsp:txBody>
      <dsp:txXfrm rot="10800000">
        <a:off x="997155" y="1283932"/>
        <a:ext cx="1751009" cy="987817"/>
      </dsp:txXfrm>
    </dsp:sp>
    <dsp:sp modelId="{AD4640A0-9C47-4CA8-8ACC-DC9E09CF8EE2}">
      <dsp:nvSpPr>
        <dsp:cNvPr id="0" name=""/>
        <dsp:cNvSpPr/>
      </dsp:nvSpPr>
      <dsp:spPr>
        <a:xfrm>
          <a:off x="256292" y="1283932"/>
          <a:ext cx="987817" cy="98781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6BB84-6670-446C-8E48-222A7B45033A}">
      <dsp:nvSpPr>
        <dsp:cNvPr id="0" name=""/>
        <dsp:cNvSpPr/>
      </dsp:nvSpPr>
      <dsp:spPr>
        <a:xfrm rot="10800000">
          <a:off x="750201" y="2566621"/>
          <a:ext cx="1997963" cy="987817"/>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600" tIns="121920" rIns="227584" bIns="121920" numCol="1" spcCol="1270" anchor="ctr" anchorCtr="0">
          <a:noAutofit/>
        </a:bodyPr>
        <a:lstStyle/>
        <a:p>
          <a:pPr lvl="0" algn="l" defTabSz="1422400">
            <a:lnSpc>
              <a:spcPct val="90000"/>
            </a:lnSpc>
            <a:spcBef>
              <a:spcPct val="0"/>
            </a:spcBef>
            <a:spcAft>
              <a:spcPct val="35000"/>
            </a:spcAft>
          </a:pPr>
          <a:r>
            <a:rPr lang="en-US" sz="3200" kern="1200" dirty="0" smtClean="0"/>
            <a:t>Risk </a:t>
          </a:r>
          <a:endParaRPr lang="en-US" sz="3200" kern="1200" dirty="0"/>
        </a:p>
      </dsp:txBody>
      <dsp:txXfrm rot="10800000">
        <a:off x="997155" y="2566621"/>
        <a:ext cx="1751009" cy="987817"/>
      </dsp:txXfrm>
    </dsp:sp>
    <dsp:sp modelId="{004A503C-65ED-488A-B9CB-8B3951A8B085}">
      <dsp:nvSpPr>
        <dsp:cNvPr id="0" name=""/>
        <dsp:cNvSpPr/>
      </dsp:nvSpPr>
      <dsp:spPr>
        <a:xfrm>
          <a:off x="256292" y="2566621"/>
          <a:ext cx="987817" cy="9878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3536-099A-4ED1-B093-E2D940A9CE04}">
      <dsp:nvSpPr>
        <dsp:cNvPr id="0" name=""/>
        <dsp:cNvSpPr/>
      </dsp:nvSpPr>
      <dsp:spPr>
        <a:xfrm>
          <a:off x="0" y="7830"/>
          <a:ext cx="3817257" cy="1104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Capital and solvency of FSP</a:t>
          </a:r>
          <a:endParaRPr lang="en-US" sz="2400" kern="1200" dirty="0"/>
        </a:p>
      </dsp:txBody>
      <dsp:txXfrm>
        <a:off x="53916" y="61746"/>
        <a:ext cx="3709425" cy="996648"/>
      </dsp:txXfrm>
    </dsp:sp>
    <dsp:sp modelId="{59E1C164-E01C-4BDB-87AA-0BEE6ACB5EDF}">
      <dsp:nvSpPr>
        <dsp:cNvPr id="0" name=""/>
        <dsp:cNvSpPr/>
      </dsp:nvSpPr>
      <dsp:spPr>
        <a:xfrm>
          <a:off x="0" y="1282230"/>
          <a:ext cx="3817257" cy="1104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Financial stability of FSP</a:t>
          </a:r>
          <a:endParaRPr lang="en-US" sz="2400" kern="1200" dirty="0"/>
        </a:p>
      </dsp:txBody>
      <dsp:txXfrm>
        <a:off x="53916" y="1336146"/>
        <a:ext cx="3709425" cy="996648"/>
      </dsp:txXfrm>
    </dsp:sp>
    <dsp:sp modelId="{5D7C385A-6454-4CDF-8A58-01956AC1A81B}">
      <dsp:nvSpPr>
        <dsp:cNvPr id="0" name=""/>
        <dsp:cNvSpPr/>
      </dsp:nvSpPr>
      <dsp:spPr>
        <a:xfrm>
          <a:off x="0" y="2556630"/>
          <a:ext cx="3817257" cy="1104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Risk to soundness</a:t>
          </a:r>
          <a:endParaRPr lang="en-US" sz="2400" kern="1200" dirty="0"/>
        </a:p>
      </dsp:txBody>
      <dsp:txXfrm>
        <a:off x="53916" y="2610546"/>
        <a:ext cx="3709425" cy="996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3536-099A-4ED1-B093-E2D940A9CE04}">
      <dsp:nvSpPr>
        <dsp:cNvPr id="0" name=""/>
        <dsp:cNvSpPr/>
      </dsp:nvSpPr>
      <dsp:spPr>
        <a:xfrm>
          <a:off x="0" y="15930"/>
          <a:ext cx="4343400" cy="1085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(Retail) customer of FSP</a:t>
          </a:r>
          <a:endParaRPr lang="en-US" sz="2400" kern="1200" dirty="0"/>
        </a:p>
      </dsp:txBody>
      <dsp:txXfrm>
        <a:off x="53002" y="68932"/>
        <a:ext cx="4237396" cy="979756"/>
      </dsp:txXfrm>
    </dsp:sp>
    <dsp:sp modelId="{59E1C164-E01C-4BDB-87AA-0BEE6ACB5EDF}">
      <dsp:nvSpPr>
        <dsp:cNvPr id="0" name=""/>
        <dsp:cNvSpPr/>
      </dsp:nvSpPr>
      <dsp:spPr>
        <a:xfrm>
          <a:off x="0" y="1268730"/>
          <a:ext cx="4343400" cy="1085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Fair treatment of customers</a:t>
          </a:r>
        </a:p>
      </dsp:txBody>
      <dsp:txXfrm>
        <a:off x="53002" y="1321732"/>
        <a:ext cx="4237396" cy="979756"/>
      </dsp:txXfrm>
    </dsp:sp>
    <dsp:sp modelId="{5D7C385A-6454-4CDF-8A58-01956AC1A81B}">
      <dsp:nvSpPr>
        <dsp:cNvPr id="0" name=""/>
        <dsp:cNvSpPr/>
      </dsp:nvSpPr>
      <dsp:spPr>
        <a:xfrm>
          <a:off x="0" y="2521529"/>
          <a:ext cx="4343400" cy="1085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risk to customers (creditors, depositors, ..)</a:t>
          </a:r>
          <a:endParaRPr lang="en-US" sz="2400" kern="1200" dirty="0"/>
        </a:p>
      </dsp:txBody>
      <dsp:txXfrm>
        <a:off x="53002" y="2574531"/>
        <a:ext cx="4237396" cy="9797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1A478-717D-4AEB-A6CD-1A82C71FD686}" type="datetimeFigureOut">
              <a:rPr lang="en-US" smtClean="0"/>
              <a:t>8/5/2018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FC7B1-C013-4B15-AA2A-0501F6A2F24F}" type="slidenum">
              <a:rPr lang="en-US" smtClean="0"/>
              <a:t>‹#›</a:t>
            </a:fld>
            <a:endParaRPr lang="en-US"/>
          </a:p>
        </p:txBody>
      </p:sp>
    </p:spTree>
    <p:extLst>
      <p:ext uri="{BB962C8B-B14F-4D97-AF65-F5344CB8AC3E}">
        <p14:creationId xmlns:p14="http://schemas.microsoft.com/office/powerpoint/2010/main" val="80171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a:t>
            </a:fld>
            <a:endParaRPr lang="en-US"/>
          </a:p>
        </p:txBody>
      </p:sp>
    </p:spTree>
    <p:extLst>
      <p:ext uri="{BB962C8B-B14F-4D97-AF65-F5344CB8AC3E}">
        <p14:creationId xmlns:p14="http://schemas.microsoft.com/office/powerpoint/2010/main" val="419338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CONDUCT POLICY OUTCOMES - </a:t>
            </a:r>
            <a:r>
              <a:rPr lang="en-US" sz="1200" dirty="0" smtClean="0"/>
              <a:t>Consumers (including disadvantaged and low-income segments of society) are confident they will benefit from these outcomes:</a:t>
            </a:r>
          </a:p>
          <a:p>
            <a:r>
              <a:rPr lang="en-US" dirty="0" smtClean="0"/>
              <a:t>FSP MARKET CONDUCT OUTCOMES - </a:t>
            </a:r>
            <a:r>
              <a:rPr lang="en-US" sz="1200" dirty="0" smtClean="0"/>
              <a:t>An FSP is able to provide the following outcomes: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14</a:t>
            </a:fld>
            <a:endParaRPr lang="en-US"/>
          </a:p>
        </p:txBody>
      </p:sp>
    </p:spTree>
    <p:extLst>
      <p:ext uri="{BB962C8B-B14F-4D97-AF65-F5344CB8AC3E}">
        <p14:creationId xmlns:p14="http://schemas.microsoft.com/office/powerpoint/2010/main" val="260375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dirty="0" smtClean="0"/>
              <a:t>The outcomes in these seven areas may overlap with prudential supervision goals. For example, data protection is important to the soundness of an FSP from a financial stability perspective, and market conduct supervisors can rely on the findings of prudential supervisors. However, prudential supervisors may not focus on market conduct; for example, an FSP may have a good data protection system, but its internal processes are not efficient or effective at updating inaccurate customer information. Supervisors should therefore cooperate to avoid duplicating activities.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15</a:t>
            </a:fld>
            <a:endParaRPr lang="en-US"/>
          </a:p>
        </p:txBody>
      </p:sp>
    </p:spTree>
    <p:extLst>
      <p:ext uri="{BB962C8B-B14F-4D97-AF65-F5344CB8AC3E}">
        <p14:creationId xmlns:p14="http://schemas.microsoft.com/office/powerpoint/2010/main" val="26027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US" sz="1200" dirty="0" smtClean="0">
                <a:solidFill>
                  <a:schemeClr val="bg1">
                    <a:lumMod val="50000"/>
                  </a:schemeClr>
                </a:solidFill>
              </a:rPr>
              <a:t>IAIS, Issues Paper on Conduct of Business Risk and </a:t>
            </a:r>
          </a:p>
          <a:p>
            <a:pPr marL="0" indent="0" algn="l">
              <a:spcBef>
                <a:spcPts val="0"/>
              </a:spcBef>
              <a:buNone/>
            </a:pPr>
            <a:r>
              <a:rPr lang="en-US" sz="1200" dirty="0" smtClean="0">
                <a:solidFill>
                  <a:schemeClr val="bg1">
                    <a:lumMod val="50000"/>
                  </a:schemeClr>
                </a:solidFill>
              </a:rPr>
              <a:t>its Management, November 2015</a:t>
            </a:r>
          </a:p>
          <a:p>
            <a:pPr marL="0" indent="0" algn="ctr">
              <a:buNone/>
            </a:pPr>
            <a:endParaRPr lang="en-US" sz="2000" dirty="0" smtClean="0"/>
          </a:p>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1572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18</a:t>
            </a:fld>
            <a:endParaRPr lang="en-US"/>
          </a:p>
        </p:txBody>
      </p:sp>
    </p:spTree>
    <p:extLst>
      <p:ext uri="{BB962C8B-B14F-4D97-AF65-F5344CB8AC3E}">
        <p14:creationId xmlns:p14="http://schemas.microsoft.com/office/powerpoint/2010/main" val="83812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19</a:t>
            </a:fld>
            <a:endParaRPr lang="en-US"/>
          </a:p>
        </p:txBody>
      </p:sp>
    </p:spTree>
    <p:extLst>
      <p:ext uri="{BB962C8B-B14F-4D97-AF65-F5344CB8AC3E}">
        <p14:creationId xmlns:p14="http://schemas.microsoft.com/office/powerpoint/2010/main" val="408940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DFA6427F-FFC3-49BB-9414-4578228FF319}" type="slidenum">
              <a:rPr lang="en-US" smtClean="0"/>
              <a:pPr/>
              <a:t>20</a:t>
            </a:fld>
            <a:endParaRPr lang="en-US"/>
          </a:p>
        </p:txBody>
      </p:sp>
    </p:spTree>
    <p:extLst>
      <p:ext uri="{BB962C8B-B14F-4D97-AF65-F5344CB8AC3E}">
        <p14:creationId xmlns:p14="http://schemas.microsoft.com/office/powerpoint/2010/main" val="116493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DFA6427F-FFC3-49BB-9414-4578228FF319}" type="slidenum">
              <a:rPr lang="en-US" smtClean="0"/>
              <a:pPr/>
              <a:t>21</a:t>
            </a:fld>
            <a:endParaRPr lang="en-US"/>
          </a:p>
        </p:txBody>
      </p:sp>
    </p:spTree>
    <p:extLst>
      <p:ext uri="{BB962C8B-B14F-4D97-AF65-F5344CB8AC3E}">
        <p14:creationId xmlns:p14="http://schemas.microsoft.com/office/powerpoint/2010/main" val="282893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800"/>
              </a:spcBef>
              <a:spcAft>
                <a:spcPts val="800"/>
              </a:spcAft>
              <a:buNone/>
            </a:pPr>
            <a:r>
              <a:rPr lang="en-US" sz="1200" dirty="0" smtClean="0"/>
              <a:t>Why do we say that there are potential conflicts between prudential and market conduct supervision?</a:t>
            </a:r>
          </a:p>
          <a:p>
            <a:pPr marL="0" indent="0">
              <a:spcBef>
                <a:spcPts val="800"/>
              </a:spcBef>
              <a:spcAft>
                <a:spcPts val="800"/>
              </a:spcAft>
              <a:buNone/>
            </a:pPr>
            <a:r>
              <a:rPr lang="en-US" sz="1200" dirty="0" smtClean="0"/>
              <a:t>A typical example: disclosure of financial situation</a:t>
            </a:r>
          </a:p>
          <a:p>
            <a:pPr>
              <a:spcBef>
                <a:spcPts val="800"/>
              </a:spcBef>
              <a:spcAft>
                <a:spcPts val="800"/>
              </a:spcAft>
            </a:pPr>
            <a:r>
              <a:rPr lang="en-US" sz="1200" dirty="0" smtClean="0"/>
              <a:t>Market conduct perspective      good for consumers since it increases transparency and provides information important for decision-making process</a:t>
            </a:r>
          </a:p>
          <a:p>
            <a:pPr>
              <a:spcBef>
                <a:spcPts val="800"/>
              </a:spcBef>
              <a:spcAft>
                <a:spcPts val="800"/>
              </a:spcAft>
            </a:pPr>
            <a:r>
              <a:rPr lang="en-US" sz="1200" dirty="0" smtClean="0"/>
              <a:t>Prudential perspective      may have destabilizing effects on a specific institution or the whole system, particularly when the statements get </a:t>
            </a:r>
            <a:r>
              <a:rPr lang="en-US" sz="1200" dirty="0" err="1" smtClean="0"/>
              <a:t>mis</a:t>
            </a:r>
            <a:r>
              <a:rPr lang="en-US" sz="1200" dirty="0" smtClean="0"/>
              <a:t>-interpreted (by consumers or media)</a:t>
            </a:r>
          </a:p>
          <a:p>
            <a:endParaRPr lang="en-US" dirty="0" smtClean="0"/>
          </a:p>
          <a:p>
            <a:r>
              <a:rPr lang="en-US" dirty="0" smtClean="0"/>
              <a:t>When the conflict becomes an issue a cooperative solution needs to be found, but ultimately a guiding principle needed on how to solve the conflict</a:t>
            </a:r>
          </a:p>
          <a:p>
            <a:r>
              <a:rPr lang="en-US" dirty="0" smtClean="0"/>
              <a:t>In the UK, under section 31 of FSMA the PRA may direct the FCA not to exercise its powers (or not to exercise it in a specified manner) if the PRA believes that such exercise would:</a:t>
            </a:r>
          </a:p>
          <a:p>
            <a:r>
              <a:rPr lang="en-US" dirty="0" smtClean="0"/>
              <a:t>Threaten the stability of the UK financial system; or</a:t>
            </a:r>
          </a:p>
          <a:p>
            <a:r>
              <a:rPr lang="en-US" dirty="0" smtClean="0"/>
              <a:t>Result in the failure of a PRA- </a:t>
            </a:r>
            <a:r>
              <a:rPr lang="en-US" dirty="0" err="1" smtClean="0"/>
              <a:t>authorised</a:t>
            </a:r>
            <a:r>
              <a:rPr lang="en-US" dirty="0" smtClean="0"/>
              <a:t> firm that would adversely affect the UK financial system.</a:t>
            </a:r>
          </a:p>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24</a:t>
            </a:fld>
            <a:endParaRPr lang="en-US"/>
          </a:p>
        </p:txBody>
      </p:sp>
    </p:spTree>
    <p:extLst>
      <p:ext uri="{BB962C8B-B14F-4D97-AF65-F5344CB8AC3E}">
        <p14:creationId xmlns:p14="http://schemas.microsoft.com/office/powerpoint/2010/main" val="1176574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Source: CGAP: “Financial Inclusion and the Linkages to Stability, Integrity and Protection: Insights from the South African Experience” </a:t>
            </a:r>
          </a:p>
          <a:p>
            <a:endParaRPr lang="en-US" dirty="0" smtClean="0"/>
          </a:p>
          <a:p>
            <a:r>
              <a:rPr lang="en-US" dirty="0" smtClean="0"/>
              <a:t>“Both country level policy makers and increasingly also international financial sector standard-setting bodies simultaneously pursue the objectives of financial inclusion (I), financial stability (S), financial integrity (I), and financial consumer protection (P) (collectively I-SIP). There is good reason to believe that, at the level of outcomes, I-SIP objectives may be mutually reinforcing and interdependent. In practice, at the policy level, the linkages are less well known and policy makers face choices that are often unnecessarily framed as tradeoffs. This report introduces and develops the concept that a proportionate approach to any financial inclusion measure (and specifically to its regulatory and supervisory design and implementation) should seek to optimize the I-SIP linkages: maximizing synergies and minimizing tradeoffs and other negative outcomes.”</a:t>
            </a:r>
          </a:p>
          <a:p>
            <a:endParaRPr lang="en-US" dirty="0" smtClean="0"/>
          </a:p>
          <a:p>
            <a:r>
              <a:rPr lang="en-US" dirty="0" smtClean="0"/>
              <a:t>general recognition that financial inclusion, financial integrity </a:t>
            </a:r>
            <a:r>
              <a:rPr lang="en-US" i="1" dirty="0" smtClean="0"/>
              <a:t>and</a:t>
            </a:r>
            <a:r>
              <a:rPr lang="en-US" dirty="0" smtClean="0"/>
              <a:t> financial stability are not only compatible, but also mutually reinforcing.</a:t>
            </a:r>
          </a:p>
          <a:p>
            <a:r>
              <a:rPr lang="en-US" dirty="0" smtClean="0"/>
              <a:t>CGAP: Called the I-SIP </a:t>
            </a:r>
            <a:r>
              <a:rPr lang="en-US" dirty="0" err="1" smtClean="0"/>
              <a:t>frameworkMarket</a:t>
            </a:r>
            <a:r>
              <a:rPr lang="en-US" dirty="0" smtClean="0"/>
              <a:t> conduct regulators and supervisors should focus on the following four key goals:  </a:t>
            </a:r>
          </a:p>
          <a:p>
            <a:r>
              <a:rPr lang="en-US" dirty="0" smtClean="0"/>
              <a:t>– Inclusiveness, sustainable deepening and healthy development of the formal financial sector – social mandate </a:t>
            </a:r>
          </a:p>
          <a:p>
            <a:r>
              <a:rPr lang="en-US" dirty="0" smtClean="0"/>
              <a:t>– Stability of the financial sector – prudential mandate </a:t>
            </a:r>
          </a:p>
          <a:p>
            <a:r>
              <a:rPr lang="en-US" dirty="0" smtClean="0"/>
              <a:t>– Integrity of all providers of financial services – security mandate </a:t>
            </a:r>
          </a:p>
          <a:p>
            <a:r>
              <a:rPr lang="en-US" dirty="0" smtClean="0"/>
              <a:t>– Protection of consumers of financial services – market conduct / consumer protection mandate </a:t>
            </a:r>
          </a:p>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25</a:t>
            </a:fld>
            <a:endParaRPr lang="en-US"/>
          </a:p>
        </p:txBody>
      </p:sp>
    </p:spTree>
    <p:extLst>
      <p:ext uri="{BB962C8B-B14F-4D97-AF65-F5344CB8AC3E}">
        <p14:creationId xmlns:p14="http://schemas.microsoft.com/office/powerpoint/2010/main" val="367197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Challenges and Benefits of Risk-Based Regulation in Achieving Scheme Outcomes,</a:t>
            </a:r>
            <a:r>
              <a:rPr lang="en-US" baseline="0" dirty="0" smtClean="0"/>
              <a:t> </a:t>
            </a:r>
            <a:r>
              <a:rPr lang="en-US" dirty="0" smtClean="0"/>
              <a:t>Andrew Nicholls , November 2015</a:t>
            </a:r>
          </a:p>
          <a:p>
            <a:endParaRPr lang="en-US" dirty="0" smtClean="0"/>
          </a:p>
          <a:p>
            <a:r>
              <a:rPr lang="en-US" dirty="0" smtClean="0"/>
              <a:t>A risk-based approach to regulation will focus on those risks that hamper the delivery of public value rather than expending resources on ensuring compliance to laws where no real harm is being done – sometimes pejoratively described as</a:t>
            </a:r>
          </a:p>
          <a:p>
            <a:r>
              <a:rPr lang="en-US" dirty="0" smtClean="0"/>
              <a:t>Malcolm Sparrow, the Harvard academic, has described this as a shift from a focus on illegality into a more agile approach aimed at </a:t>
            </a:r>
            <a:r>
              <a:rPr lang="en-US" dirty="0" err="1" smtClean="0"/>
              <a:t>minimising</a:t>
            </a:r>
            <a:r>
              <a:rPr lang="en-US" dirty="0" smtClean="0"/>
              <a:t> harms (Sparrow, 2011). Sparrow makes the point that not everything that is illegal is harmful, and many things that are legal can cause harm (Sparrow, 2008).  ‘tick-a-box’ regulation.</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30</a:t>
            </a:fld>
            <a:endParaRPr lang="en-US"/>
          </a:p>
        </p:txBody>
      </p:sp>
    </p:spTree>
    <p:extLst>
      <p:ext uri="{BB962C8B-B14F-4D97-AF65-F5344CB8AC3E}">
        <p14:creationId xmlns:p14="http://schemas.microsoft.com/office/powerpoint/2010/main" val="95394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DFA6427F-FFC3-49BB-9414-4578228FF319}" type="slidenum">
              <a:rPr lang="en-US" smtClean="0"/>
              <a:pPr/>
              <a:t>2</a:t>
            </a:fld>
            <a:endParaRPr lang="en-US"/>
          </a:p>
        </p:txBody>
      </p:sp>
    </p:spTree>
    <p:extLst>
      <p:ext uri="{BB962C8B-B14F-4D97-AF65-F5344CB8AC3E}">
        <p14:creationId xmlns:p14="http://schemas.microsoft.com/office/powerpoint/2010/main" val="3056923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RBS is a relatively new approach to addressing the supervisory challenges in an increasingly interconnected marketplace. It is a forward-looking approach, with a focus on evaluating both present and future risks, identifying emerging problems, and facilitating prompt intervention and early corrective actions by focusing on the inherent risks of an FSPs business model and product offerings. RBS replaces a compliance-based approach and is expected to become more inclusive, risk-based and data centric.</a:t>
            </a:r>
          </a:p>
          <a:p>
            <a:endParaRPr lang="en-US" dirty="0" smtClean="0"/>
          </a:p>
          <a:p>
            <a:r>
              <a:rPr lang="en-US" dirty="0" smtClean="0"/>
              <a:t>Under a compliance based approach, supervisory activities focus on the financial situation of the supervised entities at a given point in time. RBS on the contrary is a dynamic process where the emphasis is more on understanding and anticipating the possible risks the supervised entity will be facing when executing its business plan thus going beyond its current financial situation. For example, under an RBS approach, the supervisor in considering an insurer’s business plan to introduce new products would focus more on the effects on the insurer’s capital if the initiatives were unsuccessful or, even, too successful. Compliance focuses more on whether the insurer currently has sufficient capital and follows the rules that, it is assumed, are sufficient to ensure the objectives of supervision are met. In a sense, RBS can be said to be more preventative. </a:t>
            </a:r>
          </a:p>
          <a:p>
            <a:r>
              <a:rPr lang="en-US" dirty="0" smtClean="0"/>
              <a:t>There is a greater degree of flexibility generally in RBS. Compliance relies on rules which the insurer must observe, while under RBS the authority is more focused on principles. If the rules are contained in legislation or subordinate legislation it may be costly and time consuming to change those rules in response to changes in the market. An interesting example arises from the purchase by some institutions of highly rated; yet high yielding complex financial products—one of the events that led to the 2008 global financial crisis. A RBS approach is more likely to have identified the apparent anomaly between the high credit rating and the high rate of return and required the insurer to demonstrate that its capital was adequate to be able to hold these instruments. The supervisor’s approach would have been based on questioning why other instruments with which it was familiar and which had similar yields carried a lower credit rating. This analysis would have substituted for reliance on the ratings assigned externally to instruments which the market in retrospect did not understand. 4 Risk Based Supervision A compliance approach would have relied more on the authority prescribing rules concerning the instruments with the high rating. Traditional compliance approaches focus on a limited number of risks that are the subject of the rules. These are normally credit, liquidity, market and insurance risk. Because RBS is forward looking, the starting point for supervisors is the business strategy of the insurer. Having to understand the insurer’s business strategy properly obliges supervisors to consider other risks such as the risks inherent in the strategy, the risk that the Board and Management cannot execute the strategy effectively or the Board and Management not being aware of any legal constraints. RBS takes into consideration risks that are external to the individual insurers. In looking at an insurer’s business strategy, supervisors need to understand the economy, the insurance market and the activities of the insurer’s competitors and the risks arising from these factors on the insurer. Compliance generally does not take these factors into consideration because it is based on rules for the entire industry and not the risks of individual insurers. Where an insurer is looking to expand its business lines, for example, RBS may impose a requirement for additional capital to support the lines on an insurer that has not done an appropriate analysis of the market, the competition and the risks and has not taken measures to mitigate those risks. The central tenet of RBS is the relationship between risks and capital—the higher the risk profile of an insurer, the higher the capital it must hold. Excess capital is not desirable from an insurer’s perspective because of the costs of servicing that capital. Therefore, there is a significant incentive for insurers to maintain strong risk management practices in order to avoid holding additional capital. An insurer that is </a:t>
            </a:r>
            <a:r>
              <a:rPr lang="en-US" dirty="0" err="1" smtClean="0"/>
              <a:t>under-pricing</a:t>
            </a:r>
            <a:r>
              <a:rPr lang="en-US" dirty="0" smtClean="0"/>
              <a:t> its products relative to the risks because it needs to compete with lower cost providers has high insurance risk. The normal response of authorities under RBS is to require the insurer to raise its capital to deal with the risk. The insurer is faced with the option of raising the capital or trying to improve its risk management practices— that is to align premium and risk more closely to avoid the capital “penalty”. Both supervisory approaches require some amount of transaction testing—compliance requires supervisors to satisfy themselves that insurers comply with sometimes complex rules. RBS requires supervisors to be satisfied that insurers are complying with their own formal risk management practices. In doing so, supervisors under RBS must have a holistic view of the insurer and understand the relationships between the risks. Compliance based approaches require extensive transaction testing, validating financial statements, reviewing individual files and verifying Risk Based Supervision 5 assets. Compliance based supervision can, to an extent, duplicate the work of the internal and external auditors. RBS gives the supervisor a formal framework to allocate scarce supervisory resources. Resources can be directed to the insurers that present higher risks relative to their peers and allocated to particular higher risk areas within individual insurers. Under RBS there is a process of continuously updating risk assessments through onsite reviews, offsite reviews and market intelligence that creates an “early warning” or “rating” system for the supervisory authority to anticipate and deal with emerging issues. For example, the occurrence of a major risk event which an authority has become aware of through news channels would prompt it to revisit the risk ratings and capital positions of all insurers that underwrite the particular risk. The supervisory authority can observe readily how the risk profile of both individual insurers and the industry changes over time. These observations are useful from the perspectives of the authority looking at the adequacy of the legislation, alerting policymakers and in discussions with industry bodies. The supervisory authorities can benchmarks institutions against their peers and the industry in a meaningful way. Compliance based approaches are more likely to benchmark on the basis of asset size, asset growth or capital strength. Benchmarking on the basis of risk is preferable from the perspective of the authority. There are advantages to RBS but also additional risks. RBS requires experienced and knowledgeable supervisors to exercise subjective judgments on a continuous basis. Compliance based approaches require supervisors to determine whether or not insurers comply with a requirement so is a “yes” or “no” type decision whereas RBS requires supervisors to evaluate “how well or otherwise” an insurer handles its business. Successful implementation requires authorities that are properly structured to train and manage supervisors to ensure consistent application of risk rating principles across all supervisors and to have more highly trained supervisors with an understanding of business risks and management of them. Successful implementation is not an easy task and despite the advantages discussed above, authorities find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31</a:t>
            </a:fld>
            <a:endParaRPr lang="en-US"/>
          </a:p>
        </p:txBody>
      </p:sp>
    </p:spTree>
    <p:extLst>
      <p:ext uri="{BB962C8B-B14F-4D97-AF65-F5344CB8AC3E}">
        <p14:creationId xmlns:p14="http://schemas.microsoft.com/office/powerpoint/2010/main" val="76548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ctr">
              <a:buNone/>
            </a:pPr>
            <a:r>
              <a:rPr lang="en-US" b="1" dirty="0" smtClean="0"/>
              <a:t>Risk-Based Supervision:</a:t>
            </a:r>
          </a:p>
          <a:p>
            <a:pPr marL="0" lvl="1" indent="0" algn="ctr">
              <a:buNone/>
            </a:pPr>
            <a:endParaRPr lang="en-US" b="1" dirty="0" smtClean="0"/>
          </a:p>
          <a:p>
            <a:pPr marL="0" indent="0">
              <a:buNone/>
            </a:pPr>
            <a:r>
              <a:rPr lang="en-US" sz="2000" dirty="0" smtClean="0"/>
              <a:t>Risk-based supervision is a mechanism whereby the supervisory authority assesses an institution's likelihood of default and the implications of defaulting whereby allocating its scares resources in the most effective manner to the institutions under its supervision.</a:t>
            </a:r>
          </a:p>
          <a:p>
            <a:pPr marL="0" indent="0">
              <a:buNone/>
            </a:pPr>
            <a:endParaRPr lang="en-US" sz="2800" dirty="0" smtClean="0"/>
          </a:p>
          <a:p>
            <a:endParaRPr lang="en-US" dirty="0" smtClean="0"/>
          </a:p>
          <a:p>
            <a:r>
              <a:rPr lang="en-US" dirty="0" smtClean="0"/>
              <a:t>a forward-looking approach, with a focus on evaluating both present and future risks, identifying emerging problems, and facilitating prompt intervention and early corrective actions by focusing on the inherent risks of an FSPs business model and product offerings. RBS replaces a compliance-based approach and is expected to become more inclusive, risk-based and data centric.3</a:t>
            </a:r>
          </a:p>
          <a:p>
            <a:endParaRPr lang="en-US" dirty="0" smtClean="0"/>
          </a:p>
          <a:p>
            <a:r>
              <a:rPr lang="en-US" dirty="0" smtClean="0"/>
              <a:t>The guiding principle of RBS is to focus on areas that pose the greatest potential risk to the financial soundness of an FSP. An RBS approach maps FSPs based on their impact and risks, and allows scarce supervisory resources to be allocated efficiently. Impact has traditionally been considered the potential impact of the failure of an FSP on a country’s financial system and economy. In the context of market conduct, impact can be understood as consumer confidence and trust in a </a:t>
            </a:r>
            <a:r>
              <a:rPr lang="en-US" dirty="0" err="1" smtClean="0"/>
              <a:t>wellfunctioning</a:t>
            </a:r>
            <a:r>
              <a:rPr lang="en-US" dirty="0" smtClean="0"/>
              <a:t> financial market, which in turn affects financial inclusion, poverty reduction, social well-being and the reputation of a country. Risks are those generated by an FSP’s business activities, as well as the FSP’s appetite for risk and the major mitigating factors it uses to manage risks. Based on its impact and risk ratings, an FSA can determine the supervisory strategy and the intensity of its supervision. More resources are directed toward supervising systemically important institutions and institutions with higher risk profiles, and preventing and mitigating risks with early interventions. An FSA rated ‘low risk-low impact’, would take more reactive supervisory actions (e.g. off-site monitoring) or conduct thematic reviews. Based on its supervisory strategy and the intensity of its supervision, an FSP would then develop a supervisory plan and begin conducting supervision activities. RBS has potential benefits for all parties— consumers, FSPs, regulators and governments. These benefits include: transparent regulation, better understanding of risks, alignment with corporate governance, a proactive approach to preventing or solving problems, a systemic focus on the marketplace and consumers, greater regulatory efficiency and lower regulatory costs for well-managed market participants.4 Despite the complexity of consumer protection regulations and the lack of international standards for consumer protection supervision, the familiar principles of effective prudential supervision are generally applicable and compatible with market conduct supervision. For instance, both prudential and market conduct supervisors expect financial institutions to have strong corporate governance standards, since transparent and well-governed institutions are more likely to adopt good business practices that do not harm consumers. Additionally, both prudential supervision and market conduct supervision seek to address the reputational risks FSPs face.</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33</a:t>
            </a:fld>
            <a:endParaRPr lang="en-US"/>
          </a:p>
        </p:txBody>
      </p:sp>
    </p:spTree>
    <p:extLst>
      <p:ext uri="{BB962C8B-B14F-4D97-AF65-F5344CB8AC3E}">
        <p14:creationId xmlns:p14="http://schemas.microsoft.com/office/powerpoint/2010/main" val="2194771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Impact</a:t>
            </a:r>
            <a:r>
              <a:rPr lang="en-US" dirty="0" smtClean="0"/>
              <a:t> has traditionally been considered the potential impact of the failure of an FSP on a country’s financial system and economy. In the context of market conduct, impact can be understood as consumer confidence and trust in a </a:t>
            </a:r>
            <a:r>
              <a:rPr lang="en-US" dirty="0" err="1" smtClean="0"/>
              <a:t>wellfunctioning</a:t>
            </a:r>
            <a:r>
              <a:rPr lang="en-US" dirty="0" smtClean="0"/>
              <a:t> financial market, which in turn affects financial inclusion, poverty reduction, social well-being and the reputation of a country. Impact rating measures the potential impact of the significant failure of an FSPs market conduct outcomes on consumer confidence and trust in a well-functioning financial market. This in turn can have a negative effect on the financial system, financial inclusion, the social wellbeing of a population, economic growth and the reputation of a country. </a:t>
            </a:r>
          </a:p>
          <a:p>
            <a:endParaRPr lang="en-US" dirty="0" smtClean="0"/>
          </a:p>
          <a:p>
            <a:r>
              <a:rPr lang="en-US" b="1" dirty="0" smtClean="0"/>
              <a:t>Risks</a:t>
            </a:r>
            <a:r>
              <a:rPr lang="en-US" dirty="0" smtClean="0"/>
              <a:t> are those generated by an FSP’s business activities, as well as the FSP’s appetite for risk and the major mitigating factors it uses to manage risks. Risk rating assesses the overall riskiness of an FSP by assessing the inherent risks of its business activities, its ability to manage and control these risks, the effectiveness of its oversight and governance structure and whether its financial resources are adequate to absorb losses in the pursuit and delivery of market conduct outcomes.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34</a:t>
            </a:fld>
            <a:endParaRPr lang="en-US"/>
          </a:p>
        </p:txBody>
      </p:sp>
    </p:spTree>
    <p:extLst>
      <p:ext uri="{BB962C8B-B14F-4D97-AF65-F5344CB8AC3E}">
        <p14:creationId xmlns:p14="http://schemas.microsoft.com/office/powerpoint/2010/main" val="208200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Impact</a:t>
            </a:r>
            <a:r>
              <a:rPr lang="en-US" dirty="0" smtClean="0"/>
              <a:t> has traditionally been considered the potential impact of the failure of an FSP on a country’s financial system and economy. In the context of market conduct, impact can be understood as consumer confidence and trust in a </a:t>
            </a:r>
            <a:r>
              <a:rPr lang="en-US" dirty="0" err="1" smtClean="0"/>
              <a:t>wellfunctioning</a:t>
            </a:r>
            <a:r>
              <a:rPr lang="en-US" dirty="0" smtClean="0"/>
              <a:t> financial market, which in turn affects financial inclusion, poverty reduction, social well-being and the reputation of a country. </a:t>
            </a:r>
          </a:p>
          <a:p>
            <a:endParaRPr lang="en-US" dirty="0" smtClean="0"/>
          </a:p>
          <a:p>
            <a:r>
              <a:rPr lang="en-US" b="1" dirty="0" smtClean="0"/>
              <a:t>Risks</a:t>
            </a:r>
            <a:r>
              <a:rPr lang="en-US" dirty="0" smtClean="0"/>
              <a:t> are those generated by an FSP’s business activities, as well as the FSP’s appetite for risk and the major mitigating factors it uses to manage risks. </a:t>
            </a:r>
          </a:p>
          <a:p>
            <a:endParaRPr lang="en-US" dirty="0" smtClean="0"/>
          </a:p>
          <a:p>
            <a:r>
              <a:rPr lang="en-US" dirty="0" smtClean="0"/>
              <a:t>A supervisory strategy is developed based on the impact and risk ratings of an FSP, as well as the FSA’s appetite for risk. More resources are directed toward supervising systemically important institutions and institutions with higher risk profiles. ‘High risk-high impact’ requires a high level of supervision (prevention, mitigation of risks, early intervention) and ‘low risk-low impact’ requires reactive supervisory actions or thematic reviews (off-site monitoring). The amount of supervisory resources required varies (see Figure 1). All FSPs should have a standard, base level of supervision. A supervisory strategy should help a supervisor understand areas of supervision, resources to be allocated, internal processes, supervision tools, action plans, progress monitoring, reporting and other aspects of supervising an FSP.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35</a:t>
            </a:fld>
            <a:endParaRPr lang="en-US"/>
          </a:p>
        </p:txBody>
      </p:sp>
    </p:spTree>
    <p:extLst>
      <p:ext uri="{BB962C8B-B14F-4D97-AF65-F5344CB8AC3E}">
        <p14:creationId xmlns:p14="http://schemas.microsoft.com/office/powerpoint/2010/main" val="409728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36</a:t>
            </a:fld>
            <a:endParaRPr lang="en-US"/>
          </a:p>
        </p:txBody>
      </p:sp>
    </p:spTree>
    <p:extLst>
      <p:ext uri="{BB962C8B-B14F-4D97-AF65-F5344CB8AC3E}">
        <p14:creationId xmlns:p14="http://schemas.microsoft.com/office/powerpoint/2010/main" val="3524590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MC-RBS risk assessment process is guided by five main concepts: significant activities, inherent risks, internal controls (controlling factors at the institutional level and for each significant activity), net risk and overall risk. </a:t>
            </a:r>
          </a:p>
          <a:p>
            <a:endParaRPr lang="en-US" dirty="0" smtClean="0"/>
          </a:p>
          <a:p>
            <a:r>
              <a:rPr lang="en-US" dirty="0" smtClean="0"/>
              <a:t>Inherent risk can be defined as the probability (the likelihood of a particular issue or event occurring) of harm to market conduct outcomes arising from the undesirable market conduct practices of an FSP or its representatives/agents. Inherent risks are those associated with the FSPs significant retail activities (deposits, consumer credit, money transfers, etc.). While using the FSP’s products, consumers are exposed to risks throughout the service process (pre-contract, contract and post contract), which can lead to failed market conduct outcomes. For example, they could be treated unfairly due to the misconduct of the FSP or its representatives. </a:t>
            </a:r>
          </a:p>
          <a:p>
            <a:endParaRPr lang="en-US" dirty="0" smtClean="0"/>
          </a:p>
          <a:p>
            <a:r>
              <a:rPr lang="en-US" dirty="0" smtClean="0"/>
              <a:t>However, the FSP mitigates and controls these inherent risks through its </a:t>
            </a:r>
            <a:r>
              <a:rPr lang="en-US" b="1" dirty="0" smtClean="0"/>
              <a:t>internal control system</a:t>
            </a:r>
            <a:r>
              <a:rPr lang="en-US" dirty="0" smtClean="0"/>
              <a:t>, which includes controls for every significant activity and institutional function (dispute resolution, corporate governance, internal audit and responsible crisis management). Internal controls include the internal processes designed to provide assurance that established market conduct outcomes will be achieved: effective risk measurement, management and control processes, effective day-to-day management and independent oversight of those processes.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37</a:t>
            </a:fld>
            <a:endParaRPr lang="en-US"/>
          </a:p>
        </p:txBody>
      </p:sp>
    </p:spTree>
    <p:extLst>
      <p:ext uri="{BB962C8B-B14F-4D97-AF65-F5344CB8AC3E}">
        <p14:creationId xmlns:p14="http://schemas.microsoft.com/office/powerpoint/2010/main" val="30226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begins by identifying the significant activities of an FSP. Then, the inherent risks and controlling factors for each significant activity are identified. </a:t>
            </a:r>
          </a:p>
          <a:p>
            <a:endParaRPr lang="en-US" dirty="0" smtClean="0"/>
          </a:p>
          <a:p>
            <a:r>
              <a:rPr lang="en-US" dirty="0" smtClean="0"/>
              <a:t>Based on this, the net risk of each significant activity can be calculated, which is the inherent risk of a significant activity once it has been mitigated by an internal control (inherent risk -/+ internal control factors for each significant activity). The sum of the net risks of all significant activities determines the institution’s market conduct risk profile—its net market conduct risk. </a:t>
            </a:r>
          </a:p>
          <a:p>
            <a:endParaRPr lang="en-US" dirty="0" smtClean="0"/>
          </a:p>
          <a:p>
            <a:r>
              <a:rPr lang="en-US" dirty="0" smtClean="0"/>
              <a:t>An FSP’s net market conduct risk can be mitigated by general risk mitigating factors, such as corporate governance, dispute resolution, internal audit and responsible crisis management. Once the FSP’s net market conduct risk is calculated, the control factors at the institutional level can be assessed. Net market conduct risk mitigated by institutional internal control factors gives the overall risk rating (net market conduct risk -/+ institutional internal control factors)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38</a:t>
            </a:fld>
            <a:endParaRPr lang="en-US"/>
          </a:p>
        </p:txBody>
      </p:sp>
    </p:spTree>
    <p:extLst>
      <p:ext uri="{BB962C8B-B14F-4D97-AF65-F5344CB8AC3E}">
        <p14:creationId xmlns:p14="http://schemas.microsoft.com/office/powerpoint/2010/main" val="189621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assessment process begins by identifying the retail activities (products, services, other activities) that are material to the institution, known as “significant activities.” For example, an insurance company’s significant activities may include motor insurance and </a:t>
            </a:r>
            <a:r>
              <a:rPr lang="en-US" dirty="0" err="1" smtClean="0"/>
              <a:t>microinsurance</a:t>
            </a:r>
            <a:r>
              <a:rPr lang="en-US" dirty="0" smtClean="0"/>
              <a:t>, whereas for a bank it may be deposits or consumer credit. Examples of other activities are financial education, corporate social responsibility (CSR) activities and internal/outsourced processes that may have an impact on market conduct outcomes, such as collateral evaluation, debt collection and agent delivery channel. Some examples of the criteria used to identify significant activities are: &gt; </a:t>
            </a:r>
          </a:p>
          <a:p>
            <a:pPr marL="171450" indent="-171450">
              <a:buFont typeface="Arial" panose="020B0604020202020204" pitchFamily="34" charset="0"/>
              <a:buChar char="•"/>
            </a:pPr>
            <a:r>
              <a:rPr lang="en-US" dirty="0" smtClean="0"/>
              <a:t>Quantitative: number of customers, financial measures (assets, revenue, premiums, capital, etc.), staff headcount (number of representatives, salespersons, agents, number of complaints, etc.) </a:t>
            </a:r>
          </a:p>
          <a:p>
            <a:pPr marL="171450" indent="-171450">
              <a:buFont typeface="Arial" panose="020B0604020202020204" pitchFamily="34" charset="0"/>
              <a:buChar char="•"/>
            </a:pPr>
            <a:r>
              <a:rPr lang="en-US" dirty="0" smtClean="0"/>
              <a:t>Qualitative: brand value of the product, strategic importance, or whether it is critical to ongoing operations.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39</a:t>
            </a:fld>
            <a:endParaRPr lang="en-US"/>
          </a:p>
        </p:txBody>
      </p:sp>
    </p:spTree>
    <p:extLst>
      <p:ext uri="{BB962C8B-B14F-4D97-AF65-F5344CB8AC3E}">
        <p14:creationId xmlns:p14="http://schemas.microsoft.com/office/powerpoint/2010/main" val="19271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defining the significant activities, the inherent risks of those activities to market conduct outcomes should be assessed. Based on the defined market conduct outcomes (Table 1), there are seven categories of inherent risks: 1 Inclusive and competitive marketplace 2 Transparency and marketing 3 Suitability 4 Professional Ethics and Standards 5 Due care 6 Safety and security risk 7 Legal environment (compliance)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40</a:t>
            </a:fld>
            <a:endParaRPr lang="en-US"/>
          </a:p>
        </p:txBody>
      </p:sp>
    </p:spTree>
    <p:extLst>
      <p:ext uri="{BB962C8B-B14F-4D97-AF65-F5344CB8AC3E}">
        <p14:creationId xmlns:p14="http://schemas.microsoft.com/office/powerpoint/2010/main" val="1478067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measurement – a supervisor determines whether an FSP has proper market conduct risk measurement processes in place for every significant activity. &gt;</a:t>
            </a:r>
          </a:p>
          <a:p>
            <a:r>
              <a:rPr lang="en-US" dirty="0" smtClean="0"/>
              <a:t> Policymaking – a supervisor verifies whether an FSP has processes for establishing policy (strategy papers, regulations, guidelines, etc.) pertinent to the significant activity, which are able to manage the risks the FSP poses to consumer protection and comply with legal and regulatory requirements. &gt; </a:t>
            </a:r>
          </a:p>
          <a:p>
            <a:r>
              <a:rPr lang="en-US" dirty="0" smtClean="0"/>
              <a:t>Policy implementation – a supervisor verifies whether the activities of an FSP in selected areas comply with the established policy. &gt; </a:t>
            </a:r>
          </a:p>
          <a:p>
            <a:r>
              <a:rPr lang="en-US" dirty="0" smtClean="0"/>
              <a:t>Information management – a supervisor verifies whether all data and documents related to a consumer are properly filed and managed. It is also important to have an internal communication system for managing all the significant activities, in order to assure a level playing field and integrate internal processes.</a:t>
            </a:r>
          </a:p>
          <a:p>
            <a:endParaRPr lang="en-US" dirty="0" smtClean="0"/>
          </a:p>
          <a:p>
            <a:r>
              <a:rPr lang="en-US" dirty="0" smtClean="0"/>
              <a:t>In addition to managing and controlling significant activities, an FSP may be able to reduce its risks through proper risk management systems at the institutional level, including corporate governance, internal audit, dispute resolution and crisis management. Corporate governance. Consumers should be confident they are dealing with FSPs that have the fair treatment of customers at the core of their governance and corporate culture, and feel assured of the continuity and certainty of their investments. An FSP should not focus on its own risks when doing so may be to the detriment of its customers. The approval of policy, oversight and governance rests with an FSP’s board of directors and senior management. They are the custodians of good corporate governance and are responsible for ensuring the institution’s activities are conducted in a safe and sound manner, and in line with high standards of professionalism and sound business practice. Dispute resolution mitigates risk for an FSP. A good dispute resolution system can easily reveal problems within the institution (policy, processes, systems, etc.) and allow an FSP to solve them at an early stage and promote consumer confidence. The FSP can provide customers with reasonable channels to submit claims, make complaints, seek redress and not pose unreasonable barriers. Dispute resolution mechanisms should be objective, easy, available and timely. The procedures should allow complaints to be reviewed objectively without conflict of interest and be properly managed. The FSP should inform consumers of their right to seek further remedy or redress from FSAs or other channels.</a:t>
            </a:r>
          </a:p>
          <a:p>
            <a:endParaRPr lang="en-US" dirty="0" smtClean="0"/>
          </a:p>
          <a:p>
            <a:r>
              <a:rPr lang="en-US" dirty="0" smtClean="0"/>
              <a:t>Responsible crisis management. Many consumer rights violations happen during times of instability or crisis, such as large deposit withdrawals and exchange rate fluctuations. FSPs are often less responsive to addressing their customers’ needs during a mass crisis, when large numbers of customers suffer losses as a result of the FSP’s actions. During these difficult times, an FSP may miscommunicate, mislead or behave improperly with its customers. It is therefore important to have crisis management procedures in place that allow the company to provide timely, clear, objective communication with customers, and swift and objective dispute resolution for everyone. A supervisor should ensure that processes are in place to ensure that in times of macroeconomic instability, the FSP does not neglect or violate the rights of consumers, and strong communication to prevent them from panicking. Internal audits provide independent oversight of an FSP’s market conduct and consumer protection practices, and ensures practices are consistent across significant activities.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42</a:t>
            </a:fld>
            <a:endParaRPr lang="en-US"/>
          </a:p>
        </p:txBody>
      </p:sp>
    </p:spTree>
    <p:extLst>
      <p:ext uri="{BB962C8B-B14F-4D97-AF65-F5344CB8AC3E}">
        <p14:creationId xmlns:p14="http://schemas.microsoft.com/office/powerpoint/2010/main" val="289493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conduct is influenced by many factors, including: </a:t>
            </a:r>
          </a:p>
          <a:p>
            <a:r>
              <a:rPr lang="en-US" dirty="0" smtClean="0"/>
              <a:t>1 Institutional framework – law, infrastructure and institutions </a:t>
            </a:r>
          </a:p>
          <a:p>
            <a:r>
              <a:rPr lang="en-US" dirty="0" smtClean="0"/>
              <a:t>2 Supply-side factors – established organization culture, best practices and conduct of FSPs </a:t>
            </a:r>
          </a:p>
          <a:p>
            <a:r>
              <a:rPr lang="en-US" dirty="0" smtClean="0"/>
              <a:t>3 Demand-side factors – consumer expectations, consumer trust and financial capability. </a:t>
            </a:r>
          </a:p>
          <a:p>
            <a:endParaRPr lang="en-US" dirty="0" smtClean="0"/>
          </a:p>
          <a:p>
            <a:r>
              <a:rPr lang="en-US" dirty="0" smtClean="0"/>
              <a:t>FSAs use market conduct policies to enhance these three factors and create a more sustainable, fair and sound financial ecosystem for consumers. On the supply side, FSAs protect the public from unfair market practices by setting requirements and overseeing an FSP’s market entry, market activities and market exit, through licensing, monitoring on-site examinations and other supervisory processes. Taken together, these regulatory practices constitute market conduct regulation and supervision</a:t>
            </a:r>
            <a:r>
              <a:rPr lang="en-US" dirty="0" smtClean="0"/>
              <a:t>.</a:t>
            </a:r>
          </a:p>
          <a:p>
            <a:endParaRPr lang="en-US" dirty="0" smtClean="0"/>
          </a:p>
          <a:p>
            <a:pPr marL="171450" indent="-171450">
              <a:buFontTx/>
              <a:buChar char="-"/>
            </a:pPr>
            <a:r>
              <a:rPr lang="en-US" baseline="0" dirty="0" smtClean="0"/>
              <a:t>In the broad sense the framework includes (4 pillars of the market conduct framework):</a:t>
            </a:r>
          </a:p>
          <a:p>
            <a:pPr marL="628650" lvl="1" indent="-171450">
              <a:buFont typeface="Arial"/>
              <a:buChar char="•"/>
            </a:pPr>
            <a:r>
              <a:rPr lang="en-US" baseline="0" dirty="0" smtClean="0"/>
              <a:t>Laws and regulations (regulatory framework)</a:t>
            </a:r>
          </a:p>
          <a:p>
            <a:pPr marL="628650" lvl="1" indent="-171450">
              <a:buFont typeface="Arial"/>
              <a:buChar char="•"/>
            </a:pPr>
            <a:r>
              <a:rPr lang="en-US" baseline="0" dirty="0" smtClean="0"/>
              <a:t>Institutional arrangements + mandate</a:t>
            </a:r>
          </a:p>
          <a:p>
            <a:pPr marL="628650" lvl="1" indent="-171450">
              <a:buFont typeface="Arial"/>
              <a:buChar char="•"/>
            </a:pPr>
            <a:r>
              <a:rPr lang="en-US" baseline="0" dirty="0" smtClean="0"/>
              <a:t>Supervisory tools and enforcement</a:t>
            </a:r>
          </a:p>
          <a:p>
            <a:pPr marL="628650" lvl="1" indent="-171450">
              <a:buFont typeface="Arial"/>
              <a:buChar char="•"/>
            </a:pPr>
            <a:r>
              <a:rPr lang="en-US" baseline="0" dirty="0" smtClean="0"/>
              <a:t>Arrangements for financial education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4</a:t>
            </a:fld>
            <a:endParaRPr lang="en-US"/>
          </a:p>
        </p:txBody>
      </p:sp>
    </p:spTree>
    <p:extLst>
      <p:ext uri="{BB962C8B-B14F-4D97-AF65-F5344CB8AC3E}">
        <p14:creationId xmlns:p14="http://schemas.microsoft.com/office/powerpoint/2010/main" val="4116070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Overall Risk Scorecard provides a detailed assessment and diagnostics of an FSP’s consumer protection practices (Table 3). The scorecard is compiled based on the assessment of significant activities, inherent risks and internal controls. Like net risk, calculating overall risk is not a simple mechanical subtraction; rather, it is based on the subjective judgment of a supervisor and depends on the market environment and the FSP’s impact rating. In the example above, the Overall Inherent Risk of the FSP is medium-low, with important variations between significant activities. However, internal control is very poor for most of the significant activities, posing high risks in the near future. Moreover, internal controls at the institutional level are not sound. Inherent risks may increase significantly if there are any changes in management or the external environment of the FSP. Therefore, the FSP’s net risk for consumer credit may be assessed as H (high).</a:t>
            </a:r>
          </a:p>
          <a:p>
            <a:endParaRPr lang="en-US" dirty="0" smtClean="0"/>
          </a:p>
          <a:p>
            <a:r>
              <a:rPr lang="en-US" dirty="0" smtClean="0"/>
              <a:t>The overall risk scorecard provides a concise snapshot of an FSP’s current significant activities and risk management procedures. The scorecard allows supervisors to be more flexible in their analysis of the FSP and the supervisory actions they could take, in particular: &gt; The horizontal estimates and the averages show the existing risk of a particular significant activity and the general picture of internal control for that activity. &gt; The vertical estimates show the average estimates of aggregate inherent risk, internal control system for the significant activities, institutional internal control factors, and overall risk. &gt; The overall rating shows the aggregate risk level for market conduct outcomes.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43</a:t>
            </a:fld>
            <a:endParaRPr lang="en-US"/>
          </a:p>
        </p:txBody>
      </p:sp>
    </p:spTree>
    <p:extLst>
      <p:ext uri="{BB962C8B-B14F-4D97-AF65-F5344CB8AC3E}">
        <p14:creationId xmlns:p14="http://schemas.microsoft.com/office/powerpoint/2010/main" val="406368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assessment is the second pillar of the MC-RBS framework. It allows supervisors to separate systemically important FSPs and prevent the risks they pose by watching closely and intervening early. It also allows them to allocate supervisory resources effectively—first to systemically important and risky FSPs and only afterward to others. Impact rating measures the potential impact of the significant failure of an FSP’s market conduct outcomes on consumer confidence and trust in a well-functioning financial market. This in turn would have a negative effect on financial inclusion, economic growth and the reputation of a country. Impact ratings can be measured through several sets of indicators: 1 Consumer coverage: number and share of consumers in product markets (loans, deposits, assets, etc.), geographical coverage, vulnerable groups involved (farmers, illiterate, etc.), etc. 2 Nature of products: technology, innovation, variety, complexity, high impact on the well-being of consumers (mortgage), tied to poor infrastructure and technology, etc. 3 Market power: product market share, pricing, substitutability of products and infrastructure, know-how of business/technology, etc. 4 Intermediation: scale, model, channels, etc. 5 Interconnectedness: impact of the supply chain on other suppliers, product markets, intermediation channels, reputation, etc. Special focus is needed to assess the impact of an FSP that belongs to local or international financial groups.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44</a:t>
            </a:fld>
            <a:endParaRPr lang="en-US"/>
          </a:p>
        </p:txBody>
      </p:sp>
    </p:spTree>
    <p:extLst>
      <p:ext uri="{BB962C8B-B14F-4D97-AF65-F5344CB8AC3E}">
        <p14:creationId xmlns:p14="http://schemas.microsoft.com/office/powerpoint/2010/main" val="2309355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conduct refers only to financial services and products, and not to other services provided by an FSP (e.g. telecommunications in the case of mobile network operators) in a particular context.</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46</a:t>
            </a:fld>
            <a:endParaRPr lang="en-US"/>
          </a:p>
        </p:txBody>
      </p:sp>
    </p:spTree>
    <p:extLst>
      <p:ext uri="{BB962C8B-B14F-4D97-AF65-F5344CB8AC3E}">
        <p14:creationId xmlns:p14="http://schemas.microsoft.com/office/powerpoint/2010/main" val="3103336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net risk of a significant activity is the inherent risk of every significant activity once it has been mitigated by control factors (inherent risk +/- control factor). Every significant activity has its own net risk scorecard that rates how high the inherent risks are, how well the FSP is controlling them and what direction the risks might take in the future (Table 2). A four score assessment system (high risk (H); medium-high risk (MH); medium-low risk (ML); and low risk (L) may be used for both inherent risks and internal controls. Calculating net risk requires the subjective judgment of a supervisor and also depends on the market environment and the FSP’s impact rating. The overall net risk of an FSP’s significant activities may be calculated as the average net risk of all significant activities. Risk direction shows the potential change in the net risk of a particular significant activity: increasing, decreasing or stable. Risk direction is assessed based on current and potential changes and trends both within the FSP and in the external environment. In the example above, the overall inherent risk of Significant Activity 1 is low at the moment. However, internal controls are very poor, elevating the level of risk. This means that although the FSP is currently in a good position (probably due to the high motivation and professionalism of the manager responsible for SA1), inherent risks may increase with any changes in management since the sustainable institutional processes for risk measurement, information management, policy development and implementation are either not in place or not sufficient. Therefore, the FSP’s net risk for consumer credit may be assessed as medium-high.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47</a:t>
            </a:fld>
            <a:endParaRPr lang="en-US"/>
          </a:p>
        </p:txBody>
      </p:sp>
    </p:spTree>
    <p:extLst>
      <p:ext uri="{BB962C8B-B14F-4D97-AF65-F5344CB8AC3E}">
        <p14:creationId xmlns:p14="http://schemas.microsoft.com/office/powerpoint/2010/main" val="2620478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5C5B1-0543-4180-AB57-F31A371C454D}" type="slidenum">
              <a:rPr lang="en-US" smtClean="0"/>
              <a:t>49</a:t>
            </a:fld>
            <a:endParaRPr lang="en-US"/>
          </a:p>
        </p:txBody>
      </p:sp>
    </p:spTree>
    <p:extLst>
      <p:ext uri="{BB962C8B-B14F-4D97-AF65-F5344CB8AC3E}">
        <p14:creationId xmlns:p14="http://schemas.microsoft.com/office/powerpoint/2010/main" val="3275059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EB2EA70-2E44-478C-B8E4-827F2EC7CC38}" type="slidenum">
              <a:rPr lang="de-DE" smtClean="0">
                <a:cs typeface="Arial" charset="0"/>
              </a:rPr>
              <a:pPr/>
              <a:t>51</a:t>
            </a:fld>
            <a:endParaRPr lang="de-DE" smtClean="0">
              <a:cs typeface="Arial" charset="0"/>
            </a:endParaRPr>
          </a:p>
        </p:txBody>
      </p:sp>
      <p:sp>
        <p:nvSpPr>
          <p:cNvPr id="31747" name="Rectangle 2"/>
          <p:cNvSpPr>
            <a:spLocks noGrp="1" noRot="1" noChangeAspect="1" noChangeArrowheads="1" noTextEdit="1"/>
          </p:cNvSpPr>
          <p:nvPr>
            <p:ph type="sldImg"/>
          </p:nvPr>
        </p:nvSpPr>
        <p:spPr>
          <a:xfrm>
            <a:off x="381000" y="685800"/>
            <a:ext cx="6096000" cy="3430588"/>
          </a:xfrm>
          <a:ln/>
        </p:spPr>
      </p:sp>
      <p:sp>
        <p:nvSpPr>
          <p:cNvPr id="31748" name="Rectangle 3"/>
          <p:cNvSpPr>
            <a:spLocks noGrp="1" noChangeArrowheads="1"/>
          </p:cNvSpPr>
          <p:nvPr>
            <p:ph type="body" idx="1"/>
          </p:nvPr>
        </p:nvSpPr>
        <p:spPr>
          <a:noFill/>
          <a:ln/>
        </p:spPr>
        <p:txBody>
          <a:bodyPr/>
          <a:lstStyle/>
          <a:p>
            <a:pPr eaLnBrk="1" hangingPunct="1"/>
            <a:endParaRPr lang="en-GB" noProof="1" smtClean="0"/>
          </a:p>
        </p:txBody>
      </p:sp>
    </p:spTree>
    <p:extLst>
      <p:ext uri="{BB962C8B-B14F-4D97-AF65-F5344CB8AC3E}">
        <p14:creationId xmlns:p14="http://schemas.microsoft.com/office/powerpoint/2010/main" val="3104351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EB2EA70-2E44-478C-B8E4-827F2EC7CC38}" type="slidenum">
              <a:rPr lang="de-DE" smtClean="0">
                <a:cs typeface="Arial" charset="0"/>
              </a:rPr>
              <a:pPr/>
              <a:t>60</a:t>
            </a:fld>
            <a:endParaRPr lang="de-DE" smtClean="0">
              <a:cs typeface="Arial" charset="0"/>
            </a:endParaRPr>
          </a:p>
        </p:txBody>
      </p:sp>
      <p:sp>
        <p:nvSpPr>
          <p:cNvPr id="31747" name="Rectangle 2"/>
          <p:cNvSpPr>
            <a:spLocks noGrp="1" noRot="1" noChangeAspect="1" noChangeArrowheads="1" noTextEdit="1"/>
          </p:cNvSpPr>
          <p:nvPr>
            <p:ph type="sldImg"/>
          </p:nvPr>
        </p:nvSpPr>
        <p:spPr>
          <a:xfrm>
            <a:off x="381000" y="685800"/>
            <a:ext cx="6096000" cy="3430588"/>
          </a:xfrm>
          <a:ln/>
        </p:spPr>
      </p:sp>
      <p:sp>
        <p:nvSpPr>
          <p:cNvPr id="31748" name="Rectangle 3"/>
          <p:cNvSpPr>
            <a:spLocks noGrp="1" noChangeArrowheads="1"/>
          </p:cNvSpPr>
          <p:nvPr>
            <p:ph type="body" idx="1"/>
          </p:nvPr>
        </p:nvSpPr>
        <p:spPr>
          <a:noFill/>
          <a:ln/>
        </p:spPr>
        <p:txBody>
          <a:bodyPr/>
          <a:lstStyle/>
          <a:p>
            <a:pPr eaLnBrk="1" hangingPunct="1"/>
            <a:endParaRPr lang="en-GB" noProof="1" smtClean="0"/>
          </a:p>
        </p:txBody>
      </p:sp>
    </p:spTree>
    <p:extLst>
      <p:ext uri="{BB962C8B-B14F-4D97-AF65-F5344CB8AC3E}">
        <p14:creationId xmlns:p14="http://schemas.microsoft.com/office/powerpoint/2010/main" val="1070120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IAIS mission Fair, safe and stable insurance markets for the benefit  and protection of policyholders </a:t>
            </a:r>
          </a:p>
          <a:p>
            <a:r>
              <a:rPr lang="en-GB" dirty="0" smtClean="0"/>
              <a:t>b) Contribute to global financial stability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risk to customers, insurers, the insurance sector or the insurance market if FTC fails</a:t>
            </a:r>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AFI</a:t>
            </a:r>
            <a:r>
              <a:rPr lang="en-GB" baseline="0" dirty="0" smtClean="0"/>
              <a:t> mission – empowering policy makers </a:t>
            </a:r>
            <a:r>
              <a:rPr lang="en-GB" dirty="0" smtClean="0"/>
              <a:t>to increase access to quality financial services for the poorest populations</a:t>
            </a:r>
          </a:p>
          <a:p>
            <a:endParaRPr lang="en-GB" dirty="0"/>
          </a:p>
        </p:txBody>
      </p:sp>
      <p:sp>
        <p:nvSpPr>
          <p:cNvPr id="4" name="Slide Number Placeholder 3"/>
          <p:cNvSpPr>
            <a:spLocks noGrp="1"/>
          </p:cNvSpPr>
          <p:nvPr>
            <p:ph type="sldNum" sz="quarter" idx="10"/>
          </p:nvPr>
        </p:nvSpPr>
        <p:spPr/>
        <p:txBody>
          <a:bodyPr/>
          <a:lstStyle/>
          <a:p>
            <a:fld id="{B775C5B1-0543-4180-AB57-F31A371C454D}" type="slidenum">
              <a:rPr lang="en-US" smtClean="0"/>
              <a:t>61</a:t>
            </a:fld>
            <a:endParaRPr lang="en-US"/>
          </a:p>
        </p:txBody>
      </p:sp>
    </p:spTree>
    <p:extLst>
      <p:ext uri="{BB962C8B-B14F-4D97-AF65-F5344CB8AC3E}">
        <p14:creationId xmlns:p14="http://schemas.microsoft.com/office/powerpoint/2010/main" val="416516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6</a:t>
            </a:fld>
            <a:endParaRPr lang="en-US"/>
          </a:p>
        </p:txBody>
      </p:sp>
    </p:spTree>
    <p:extLst>
      <p:ext uri="{BB962C8B-B14F-4D97-AF65-F5344CB8AC3E}">
        <p14:creationId xmlns:p14="http://schemas.microsoft.com/office/powerpoint/2010/main" val="341129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stability board</a:t>
            </a:r>
            <a:endParaRPr lang="en-US" dirty="0"/>
          </a:p>
        </p:txBody>
      </p:sp>
      <p:sp>
        <p:nvSpPr>
          <p:cNvPr id="4" name="Slide Number Placeholder 3"/>
          <p:cNvSpPr>
            <a:spLocks noGrp="1"/>
          </p:cNvSpPr>
          <p:nvPr>
            <p:ph type="sldNum" sz="quarter" idx="10"/>
          </p:nvPr>
        </p:nvSpPr>
        <p:spPr/>
        <p:txBody>
          <a:bodyPr/>
          <a:lstStyle/>
          <a:p>
            <a:fld id="{B775C5B1-0543-4180-AB57-F31A371C454D}" type="slidenum">
              <a:rPr lang="en-US" smtClean="0"/>
              <a:t>9</a:t>
            </a:fld>
            <a:endParaRPr lang="en-US"/>
          </a:p>
        </p:txBody>
      </p:sp>
    </p:spTree>
    <p:extLst>
      <p:ext uri="{BB962C8B-B14F-4D97-AF65-F5344CB8AC3E}">
        <p14:creationId xmlns:p14="http://schemas.microsoft.com/office/powerpoint/2010/main" val="22919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However, market conduct is unique, especially given the new national financial inclusion policies emerging alongside more traditional financial stability concerns. For example, a payment institution may not be systemically important from a financial stability perspective, but it may play an important social role in government-to-people (G2P) payments in rural areas, creating ‘high impact’ in terms of market conduct supervision, but not prudential supervision.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10</a:t>
            </a:fld>
            <a:endParaRPr lang="en-US"/>
          </a:p>
        </p:txBody>
      </p:sp>
    </p:spTree>
    <p:extLst>
      <p:ext uri="{BB962C8B-B14F-4D97-AF65-F5344CB8AC3E}">
        <p14:creationId xmlns:p14="http://schemas.microsoft.com/office/powerpoint/2010/main" val="315449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However, market conduct is unique, especially given the new national financial inclusion policies emerging alongside more traditional financial stability concerns. For example, a payment institution may not be systemically important from a financial stability perspective, but it may play an important social role in government-to-people (G2P) payments in rural areas, creating ‘high impact’ in terms of market conduct supervision, but not prudential supervision.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11</a:t>
            </a:fld>
            <a:endParaRPr lang="en-US"/>
          </a:p>
        </p:txBody>
      </p:sp>
    </p:spTree>
    <p:extLst>
      <p:ext uri="{BB962C8B-B14F-4D97-AF65-F5344CB8AC3E}">
        <p14:creationId xmlns:p14="http://schemas.microsoft.com/office/powerpoint/2010/main" val="104558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12</a:t>
            </a:fld>
            <a:endParaRPr lang="en-US"/>
          </a:p>
        </p:txBody>
      </p:sp>
    </p:spTree>
    <p:extLst>
      <p:ext uri="{BB962C8B-B14F-4D97-AF65-F5344CB8AC3E}">
        <p14:creationId xmlns:p14="http://schemas.microsoft.com/office/powerpoint/2010/main" val="369919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CONDUCT POLICY OUTCOMES - </a:t>
            </a:r>
            <a:r>
              <a:rPr lang="en-US" sz="1200" dirty="0" smtClean="0"/>
              <a:t>Consumers (including disadvantaged and low-income segments of society) are confident they will benefit from these outcomes:</a:t>
            </a:r>
          </a:p>
          <a:p>
            <a:r>
              <a:rPr lang="en-US" dirty="0" smtClean="0"/>
              <a:t>FSP MARKET CONDUCT OUTCOMES - </a:t>
            </a:r>
            <a:r>
              <a:rPr lang="en-US" sz="1200" dirty="0" smtClean="0"/>
              <a:t>An FSP is able to provide the following outcomes: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13</a:t>
            </a:fld>
            <a:endParaRPr lang="en-US"/>
          </a:p>
        </p:txBody>
      </p:sp>
    </p:spTree>
    <p:extLst>
      <p:ext uri="{BB962C8B-B14F-4D97-AF65-F5344CB8AC3E}">
        <p14:creationId xmlns:p14="http://schemas.microsoft.com/office/powerpoint/2010/main" val="161501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BCA76-FF0A-41FD-9B02-878DF743B1A2}"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222401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BCA76-FF0A-41FD-9B02-878DF743B1A2}"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279829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BCA76-FF0A-41FD-9B02-878DF743B1A2}"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12278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CA" dirty="0" smtClean="0"/>
              <a:t>Click to edit Master title style</a:t>
            </a:r>
            <a:endParaRPr lang="en-US" dirty="0"/>
          </a:p>
        </p:txBody>
      </p:sp>
      <p:sp>
        <p:nvSpPr>
          <p:cNvPr id="3" name="Content Placeholder 2"/>
          <p:cNvSpPr>
            <a:spLocks noGrp="1"/>
          </p:cNvSpPr>
          <p:nvPr>
            <p:ph idx="1"/>
          </p:nvPr>
        </p:nvSpPr>
        <p:spPr>
          <a:xfrm>
            <a:off x="1380067" y="1600201"/>
            <a:ext cx="9391651" cy="4343400"/>
          </a:xfrm>
        </p:spPr>
        <p:txBody>
          <a:bodyPr/>
          <a:lstStyle>
            <a:lvl1pPr marL="180000" indent="-180000">
              <a:spcAft>
                <a:spcPts val="0"/>
              </a:spcAft>
              <a:buSzPct val="100000"/>
              <a:buFont typeface="Arial"/>
              <a:buChar char="•"/>
              <a:defRPr sz="2000" b="0">
                <a:latin typeface="+mn-lt"/>
              </a:defRPr>
            </a:lvl1pPr>
            <a:lvl2pPr marL="720000" indent="-179388">
              <a:spcAft>
                <a:spcPts val="0"/>
              </a:spcAft>
              <a:buSzPct val="80000"/>
              <a:buFont typeface="Wingdings" charset="2"/>
              <a:buChar char="§"/>
              <a:defRPr sz="1800">
                <a:latin typeface="+mn-lt"/>
              </a:defRPr>
            </a:lvl2pPr>
            <a:lvl3pPr marL="1080000" indent="-179388">
              <a:spcAft>
                <a:spcPts val="0"/>
              </a:spcAft>
              <a:buSzPct val="100000"/>
              <a:buFont typeface="Arial"/>
              <a:buChar char="•"/>
              <a:defRPr sz="1600">
                <a:latin typeface="+mn-lt"/>
              </a:defRPr>
            </a:lvl3pPr>
            <a:lvl4pPr marL="1440000">
              <a:buSzPct val="100000"/>
              <a:defRPr>
                <a:latin typeface="+mn-lt"/>
              </a:defRPr>
            </a:lvl4pPr>
            <a:lvl5pPr marL="1800000" indent="-180000">
              <a:defRPr b="1">
                <a:latin typeface="+mn-lt"/>
              </a:defRPr>
            </a:lvl5pPr>
          </a:lstStyle>
          <a:p>
            <a:pPr lvl="0"/>
            <a:r>
              <a:rPr lang="en-CA" dirty="0" smtClean="0"/>
              <a:t>Click to edit Master text styles</a:t>
            </a:r>
          </a:p>
          <a:p>
            <a:pPr lvl="1"/>
            <a:r>
              <a:rPr lang="en-CA" dirty="0" smtClean="0"/>
              <a:t>First level</a:t>
            </a:r>
          </a:p>
          <a:p>
            <a:pPr lvl="2"/>
            <a:r>
              <a:rPr lang="en-CA" dirty="0" smtClean="0"/>
              <a:t>Second level</a:t>
            </a:r>
          </a:p>
          <a:p>
            <a:pPr lvl="3"/>
            <a:r>
              <a:rPr lang="en-CA" dirty="0" smtClean="0"/>
              <a:t>Third level</a:t>
            </a:r>
          </a:p>
          <a:p>
            <a:pPr lvl="4"/>
            <a:r>
              <a:rPr lang="en-CA" dirty="0" smtClean="0"/>
              <a:t>Fourth level</a:t>
            </a:r>
            <a:endParaRPr lang="en-US" dirty="0"/>
          </a:p>
        </p:txBody>
      </p:sp>
      <p:sp>
        <p:nvSpPr>
          <p:cNvPr id="4" name="Slide Number Placeholder 5"/>
          <p:cNvSpPr>
            <a:spLocks noGrp="1"/>
          </p:cNvSpPr>
          <p:nvPr>
            <p:ph type="sldNum" sz="quarter" idx="10"/>
          </p:nvPr>
        </p:nvSpPr>
        <p:spPr/>
        <p:txBody>
          <a:bodyPr/>
          <a:lstStyle>
            <a:lvl1pPr>
              <a:defRPr/>
            </a:lvl1pPr>
          </a:lstStyle>
          <a:p>
            <a:fld id="{6459F09A-9EA4-493D-BA34-19F198B28F34}" type="slidenum">
              <a:rPr lang="en-US" altLang="en-US"/>
              <a:pPr/>
              <a:t>‹#›</a:t>
            </a:fld>
            <a:endParaRPr lang="en-US" altLang="en-US"/>
          </a:p>
        </p:txBody>
      </p:sp>
    </p:spTree>
    <p:extLst>
      <p:ext uri="{BB962C8B-B14F-4D97-AF65-F5344CB8AC3E}">
        <p14:creationId xmlns:p14="http://schemas.microsoft.com/office/powerpoint/2010/main" val="27868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BCA76-FF0A-41FD-9B02-878DF743B1A2}"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250185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BCA76-FF0A-41FD-9B02-878DF743B1A2}"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332288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51344"/>
            <a:ext cx="5181600" cy="47256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51344"/>
            <a:ext cx="5181600" cy="47256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CEBCA76-FF0A-41FD-9B02-878DF743B1A2}"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17814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02649" y="104775"/>
            <a:ext cx="9351151"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8200" y="14668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290726"/>
            <a:ext cx="5157787" cy="38989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0612" y="14303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290726"/>
            <a:ext cx="5183188" cy="38989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CEBCA76-FF0A-41FD-9B02-878DF743B1A2}" type="datetimeFigureOut">
              <a:rPr lang="en-US" smtClean="0"/>
              <a:t>8/5/2018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30341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BCA76-FF0A-41FD-9B02-878DF743B1A2}" type="datetimeFigureOut">
              <a:rPr lang="en-US" smtClean="0"/>
              <a:t>8/5/2018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299082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BCA76-FF0A-41FD-9B02-878DF743B1A2}" type="datetimeFigureOut">
              <a:rPr lang="en-US" smtClean="0"/>
              <a:t>8/5/2018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390420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BCA76-FF0A-41FD-9B02-878DF743B1A2}"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282722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BCA76-FF0A-41FD-9B02-878DF743B1A2}"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13FEF-FB66-4D22-8DA3-6C3594D60906}" type="slidenum">
              <a:rPr lang="en-US" smtClean="0"/>
              <a:t>‹#›</a:t>
            </a:fld>
            <a:endParaRPr lang="en-US"/>
          </a:p>
        </p:txBody>
      </p:sp>
    </p:spTree>
    <p:extLst>
      <p:ext uri="{BB962C8B-B14F-4D97-AF65-F5344CB8AC3E}">
        <p14:creationId xmlns:p14="http://schemas.microsoft.com/office/powerpoint/2010/main" val="361758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a:stretch>
            <a:fillRect/>
          </a:stretch>
        </p:blipFill>
        <p:spPr>
          <a:xfrm>
            <a:off x="168348" y="137892"/>
            <a:ext cx="1733196" cy="803064"/>
          </a:xfrm>
          <a:prstGeom prst="rect">
            <a:avLst/>
          </a:prstGeom>
        </p:spPr>
      </p:pic>
      <p:pic>
        <p:nvPicPr>
          <p:cNvPr id="8" name="Picture 7"/>
          <p:cNvPicPr>
            <a:picLocks noChangeAspect="1"/>
          </p:cNvPicPr>
          <p:nvPr userDrawn="1"/>
        </p:nvPicPr>
        <p:blipFill>
          <a:blip r:embed="rId15"/>
          <a:stretch>
            <a:fillRect/>
          </a:stretch>
        </p:blipFill>
        <p:spPr>
          <a:xfrm>
            <a:off x="3849991" y="1690688"/>
            <a:ext cx="4608975" cy="4901609"/>
          </a:xfrm>
          <a:prstGeom prst="rect">
            <a:avLst/>
          </a:prstGeom>
        </p:spPr>
      </p:pic>
      <p:sp>
        <p:nvSpPr>
          <p:cNvPr id="2" name="Title Placeholder 1"/>
          <p:cNvSpPr>
            <a:spLocks noGrp="1"/>
          </p:cNvSpPr>
          <p:nvPr>
            <p:ph type="title"/>
          </p:nvPr>
        </p:nvSpPr>
        <p:spPr>
          <a:xfrm>
            <a:off x="2083981" y="84728"/>
            <a:ext cx="9399181"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88558"/>
            <a:ext cx="10515600" cy="46884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BCA76-FF0A-41FD-9B02-878DF743B1A2}" type="datetimeFigureOut">
              <a:rPr lang="en-US" smtClean="0"/>
              <a:t>8/5/2018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13FEF-FB66-4D22-8DA3-6C3594D60906}" type="slidenum">
              <a:rPr lang="en-US" smtClean="0"/>
              <a:t>‹#›</a:t>
            </a:fld>
            <a:endParaRPr lang="en-US"/>
          </a:p>
        </p:txBody>
      </p:sp>
    </p:spTree>
    <p:extLst>
      <p:ext uri="{BB962C8B-B14F-4D97-AF65-F5344CB8AC3E}">
        <p14:creationId xmlns:p14="http://schemas.microsoft.com/office/powerpoint/2010/main" val="138022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2.xml"/><Relationship Id="rId16" Type="http://schemas.openxmlformats.org/officeDocument/2006/relationships/diagramColors" Target="../diagrams/colors9.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3.xml"/><Relationship Id="rId16" Type="http://schemas.openxmlformats.org/officeDocument/2006/relationships/diagramColors" Target="../diagrams/colors12.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abcfinance.am/" TargetMode="External"/><Relationship Id="rId2" Type="http://schemas.openxmlformats.org/officeDocument/2006/relationships/hyperlink" Target="http://www.cba.am/"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afi-global.org/publications/2350/Guideline-Note-21-Market-Conduct-Supervision-of-Financial-Services-Providers-A-Risk-Based-Supervision-Framewor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osfibsif.gc.ca/Eng/Docs/sframew.pdf" TargetMode="External"/><Relationship Id="rId4" Type="http://schemas.openxmlformats.org/officeDocument/2006/relationships/hyperlink" Target="http://www.ccir-ccrra.org/en/init/rbmc/Approach_to_RbMC_%20FinalDoc_Oct10.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abcfinance.am/" TargetMode="External"/><Relationship Id="rId2" Type="http://schemas.openxmlformats.org/officeDocument/2006/relationships/hyperlink" Target="http://www.cba.am/"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MARKET CONDUCT SUPERVISION</a:t>
            </a:r>
            <a:endParaRPr lang="en-US" dirty="0"/>
          </a:p>
        </p:txBody>
      </p:sp>
      <p:sp>
        <p:nvSpPr>
          <p:cNvPr id="3" name="Subtitle 2"/>
          <p:cNvSpPr>
            <a:spLocks noGrp="1"/>
          </p:cNvSpPr>
          <p:nvPr>
            <p:ph type="subTitle" idx="1"/>
          </p:nvPr>
        </p:nvSpPr>
        <p:spPr/>
        <p:txBody>
          <a:bodyPr>
            <a:normAutofit lnSpcReduction="10000"/>
          </a:bodyPr>
          <a:lstStyle/>
          <a:p>
            <a:pPr algn="r"/>
            <a:r>
              <a:rPr lang="en-US" altLang="en-US" dirty="0"/>
              <a:t>Market Conduct Supervision Training Program</a:t>
            </a:r>
          </a:p>
          <a:p>
            <a:pPr algn="r"/>
            <a:r>
              <a:rPr lang="en-US" dirty="0"/>
              <a:t>Armenuhi Mkrtchyan</a:t>
            </a:r>
          </a:p>
          <a:p>
            <a:pPr algn="r"/>
            <a:endParaRPr lang="en-US" dirty="0"/>
          </a:p>
          <a:p>
            <a:pPr algn="r"/>
            <a:r>
              <a:rPr lang="en-US"/>
              <a:t>6-10 August 2018, Harare</a:t>
            </a:r>
          </a:p>
          <a:p>
            <a:endParaRPr lang="en-US" dirty="0"/>
          </a:p>
        </p:txBody>
      </p:sp>
    </p:spTree>
    <p:extLst>
      <p:ext uri="{BB962C8B-B14F-4D97-AF65-F5344CB8AC3E}">
        <p14:creationId xmlns:p14="http://schemas.microsoft.com/office/powerpoint/2010/main" val="2806076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Market Conduct</a:t>
            </a:r>
            <a:endParaRPr lang="en-US" dirty="0"/>
          </a:p>
        </p:txBody>
      </p:sp>
      <p:sp>
        <p:nvSpPr>
          <p:cNvPr id="3" name="Content Placeholder 2"/>
          <p:cNvSpPr>
            <a:spLocks noGrp="1"/>
          </p:cNvSpPr>
          <p:nvPr>
            <p:ph idx="1"/>
          </p:nvPr>
        </p:nvSpPr>
        <p:spPr>
          <a:xfrm>
            <a:off x="4937759" y="313509"/>
            <a:ext cx="7080069" cy="6296297"/>
          </a:xfrm>
        </p:spPr>
        <p:txBody>
          <a:bodyPr>
            <a:noAutofit/>
          </a:bodyPr>
          <a:lstStyle/>
          <a:p>
            <a:pPr marL="0" indent="0" algn="ctr">
              <a:buNone/>
            </a:pPr>
            <a:r>
              <a:rPr lang="en-US" sz="2800" dirty="0" smtClean="0"/>
              <a:t>“</a:t>
            </a:r>
            <a:r>
              <a:rPr lang="en-US" sz="2800" dirty="0"/>
              <a:t>Conduct of business risk can be described as the </a:t>
            </a:r>
            <a:r>
              <a:rPr lang="en-US" sz="2800" b="1" dirty="0">
                <a:solidFill>
                  <a:schemeClr val="accent2"/>
                </a:solidFill>
              </a:rPr>
              <a:t>risk to customers, insurers, the insurance sector or the insurance </a:t>
            </a:r>
            <a:r>
              <a:rPr lang="en-US" sz="2800" dirty="0"/>
              <a:t>market that arises from insurers and/or intermediaries conducting their business in a way that does not ensure fair treatment of customers</a:t>
            </a:r>
            <a:r>
              <a:rPr lang="en-US" sz="2800" dirty="0" smtClean="0"/>
              <a:t>.”</a:t>
            </a:r>
          </a:p>
          <a:p>
            <a:pPr marL="0" indent="0" algn="r">
              <a:spcBef>
                <a:spcPts val="0"/>
              </a:spcBef>
              <a:buNone/>
            </a:pPr>
            <a:r>
              <a:rPr lang="en-US" sz="1400" dirty="0" smtClean="0">
                <a:solidFill>
                  <a:schemeClr val="bg1">
                    <a:lumMod val="50000"/>
                  </a:schemeClr>
                </a:solidFill>
              </a:rPr>
              <a:t>IAIS, Issues </a:t>
            </a:r>
            <a:r>
              <a:rPr lang="en-US" sz="1400" dirty="0">
                <a:solidFill>
                  <a:schemeClr val="bg1">
                    <a:lumMod val="50000"/>
                  </a:schemeClr>
                </a:solidFill>
              </a:rPr>
              <a:t>Paper on Conduct of Business Risk and </a:t>
            </a:r>
            <a:endParaRPr lang="en-US" sz="1400" dirty="0" smtClean="0">
              <a:solidFill>
                <a:schemeClr val="bg1">
                  <a:lumMod val="50000"/>
                </a:schemeClr>
              </a:solidFill>
            </a:endParaRPr>
          </a:p>
          <a:p>
            <a:pPr marL="0" indent="0" algn="r">
              <a:spcBef>
                <a:spcPts val="0"/>
              </a:spcBef>
              <a:buNone/>
            </a:pPr>
            <a:r>
              <a:rPr lang="en-US" sz="1400" dirty="0" smtClean="0">
                <a:solidFill>
                  <a:schemeClr val="bg1">
                    <a:lumMod val="50000"/>
                  </a:schemeClr>
                </a:solidFill>
              </a:rPr>
              <a:t>its Management, November 2015</a:t>
            </a:r>
            <a:endParaRPr lang="en-US" sz="1400" dirty="0">
              <a:solidFill>
                <a:schemeClr val="bg1">
                  <a:lumMod val="50000"/>
                </a:schemeClr>
              </a:solidFill>
            </a:endParaRPr>
          </a:p>
          <a:p>
            <a:pPr marL="0" indent="0" algn="ctr">
              <a:buNone/>
            </a:pPr>
            <a:endParaRPr lang="en-US" sz="2800" dirty="0" smtClean="0"/>
          </a:p>
          <a:p>
            <a:pPr marL="0" indent="0" algn="ctr">
              <a:buNone/>
            </a:pPr>
            <a:r>
              <a:rPr lang="en-US" sz="2800" dirty="0" smtClean="0"/>
              <a:t>Market </a:t>
            </a:r>
            <a:r>
              <a:rPr lang="en-US" sz="2800" dirty="0" smtClean="0"/>
              <a:t>Conduct is the manner in which an FSP </a:t>
            </a:r>
            <a:r>
              <a:rPr lang="en-US" sz="2800" b="1" dirty="0" smtClean="0">
                <a:solidFill>
                  <a:schemeClr val="accent2"/>
                </a:solidFill>
              </a:rPr>
              <a:t>designs its products and services </a:t>
            </a:r>
            <a:r>
              <a:rPr lang="en-US" sz="2800" dirty="0" smtClean="0"/>
              <a:t>and manages its </a:t>
            </a:r>
            <a:r>
              <a:rPr lang="en-US" sz="2800" b="1" dirty="0" smtClean="0">
                <a:solidFill>
                  <a:schemeClr val="accent2"/>
                </a:solidFill>
              </a:rPr>
              <a:t>relationship with clients and public</a:t>
            </a:r>
            <a:r>
              <a:rPr lang="en-US" sz="2800" dirty="0" smtClean="0"/>
              <a:t>, including the use of intermediaries (representatives or agents). </a:t>
            </a:r>
            <a:r>
              <a:rPr lang="en-US" sz="2800" b="1" dirty="0" smtClean="0">
                <a:solidFill>
                  <a:schemeClr val="accent2"/>
                </a:solidFill>
              </a:rPr>
              <a:t>Goal </a:t>
            </a:r>
            <a:r>
              <a:rPr lang="en-US" sz="2800" dirty="0" smtClean="0"/>
              <a:t>of market conduct is </a:t>
            </a:r>
            <a:r>
              <a:rPr lang="en-US" sz="2800" dirty="0" smtClean="0">
                <a:solidFill>
                  <a:schemeClr val="accent2"/>
                </a:solidFill>
              </a:rPr>
              <a:t>trust and fair treatment of customers</a:t>
            </a:r>
            <a:r>
              <a:rPr lang="en-US" sz="2800" dirty="0" smtClean="0"/>
              <a:t>.</a:t>
            </a:r>
          </a:p>
          <a:p>
            <a:pPr marL="0" indent="0" algn="r">
              <a:spcBef>
                <a:spcPts val="0"/>
              </a:spcBef>
              <a:buNone/>
            </a:pPr>
            <a:r>
              <a:rPr lang="en-US" sz="1400" dirty="0" smtClean="0">
                <a:solidFill>
                  <a:schemeClr val="bg1">
                    <a:lumMod val="50000"/>
                  </a:schemeClr>
                </a:solidFill>
              </a:rPr>
              <a:t>AFI, Market Conduct Supervision of Financial Services Providers: </a:t>
            </a:r>
          </a:p>
          <a:p>
            <a:pPr marL="0" indent="0" algn="r">
              <a:spcBef>
                <a:spcPts val="0"/>
              </a:spcBef>
              <a:buNone/>
            </a:pPr>
            <a:r>
              <a:rPr lang="en-US" sz="1400" dirty="0" smtClean="0">
                <a:solidFill>
                  <a:schemeClr val="bg1">
                    <a:lumMod val="50000"/>
                  </a:schemeClr>
                </a:solidFill>
              </a:rPr>
              <a:t>A risk based Supervision Approach, August 2016</a:t>
            </a:r>
            <a:endParaRPr lang="en-US" sz="1400" dirty="0" smtClean="0"/>
          </a:p>
          <a:p>
            <a:pPr marL="0" indent="0">
              <a:buNone/>
            </a:pPr>
            <a:endParaRPr lang="en-US" sz="2800" dirty="0"/>
          </a:p>
        </p:txBody>
      </p:sp>
      <p:sp>
        <p:nvSpPr>
          <p:cNvPr id="4" name="Text Placeholder 3"/>
          <p:cNvSpPr>
            <a:spLocks noGrp="1"/>
          </p:cNvSpPr>
          <p:nvPr>
            <p:ph type="body" sz="half" idx="2"/>
          </p:nvPr>
        </p:nvSpPr>
        <p:spPr/>
        <p:txBody>
          <a:bodyPr>
            <a:normAutofit/>
          </a:bodyPr>
          <a:lstStyle/>
          <a:p>
            <a:endParaRPr lang="en-US" sz="2000" dirty="0" smtClean="0">
              <a:solidFill>
                <a:schemeClr val="bg1">
                  <a:lumMod val="50000"/>
                </a:schemeClr>
              </a:solidFill>
            </a:endParaRPr>
          </a:p>
          <a:p>
            <a:endParaRPr lang="en-US" sz="2000" dirty="0">
              <a:solidFill>
                <a:schemeClr val="bg1">
                  <a:lumMod val="50000"/>
                </a:schemeClr>
              </a:solidFill>
            </a:endParaRPr>
          </a:p>
          <a:p>
            <a:r>
              <a:rPr lang="en-US" sz="2000" dirty="0" smtClean="0">
                <a:solidFill>
                  <a:schemeClr val="bg1">
                    <a:lumMod val="50000"/>
                  </a:schemeClr>
                </a:solidFill>
              </a:rPr>
              <a:t>Business conduct v market conduct – used interchangeably</a:t>
            </a:r>
          </a:p>
          <a:p>
            <a:endParaRPr lang="en-US" sz="2000" dirty="0">
              <a:solidFill>
                <a:schemeClr val="bg1">
                  <a:lumMod val="50000"/>
                </a:schemeClr>
              </a:solidFill>
            </a:endParaRPr>
          </a:p>
          <a:p>
            <a:r>
              <a:rPr lang="en-US" sz="2000" dirty="0" smtClean="0">
                <a:solidFill>
                  <a:schemeClr val="bg1">
                    <a:lumMod val="50000"/>
                  </a:schemeClr>
                </a:solidFill>
              </a:rPr>
              <a:t>Usually market conduct  is broader concept and besides BC includes market efficiency and infrastructure.  </a:t>
            </a:r>
            <a:endParaRPr lang="en-US" sz="2000" dirty="0">
              <a:solidFill>
                <a:schemeClr val="bg1">
                  <a:lumMod val="50000"/>
                </a:schemeClr>
              </a:solidFill>
            </a:endParaRPr>
          </a:p>
        </p:txBody>
      </p:sp>
    </p:spTree>
    <p:extLst>
      <p:ext uri="{BB962C8B-B14F-4D97-AF65-F5344CB8AC3E}">
        <p14:creationId xmlns:p14="http://schemas.microsoft.com/office/powerpoint/2010/main" val="181047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Market conduct of an FSP is defined as </a:t>
            </a:r>
          </a:p>
          <a:p>
            <a:pPr marL="0" indent="0" algn="ctr">
              <a:buNone/>
            </a:pPr>
            <a:endParaRPr lang="en-US" sz="4000" dirty="0" smtClean="0"/>
          </a:p>
          <a:p>
            <a:pPr marL="0" indent="0" algn="ctr">
              <a:buNone/>
            </a:pPr>
            <a:r>
              <a:rPr lang="en-US" sz="4000" dirty="0" smtClean="0"/>
              <a:t>the manner in which an FSP </a:t>
            </a:r>
            <a:r>
              <a:rPr lang="en-US" sz="4000" b="1" dirty="0" smtClean="0">
                <a:solidFill>
                  <a:schemeClr val="accent2"/>
                </a:solidFill>
              </a:rPr>
              <a:t>designs its products and services </a:t>
            </a:r>
            <a:r>
              <a:rPr lang="en-US" sz="4000" dirty="0" smtClean="0"/>
              <a:t>and manages its </a:t>
            </a:r>
            <a:r>
              <a:rPr lang="en-US" sz="4000" b="1" dirty="0" smtClean="0">
                <a:solidFill>
                  <a:schemeClr val="accent2"/>
                </a:solidFill>
              </a:rPr>
              <a:t>relationship with clients and public</a:t>
            </a:r>
            <a:r>
              <a:rPr lang="en-US" sz="4000" dirty="0" smtClean="0"/>
              <a:t>, including the use of intermediaries (representatives or agents).</a:t>
            </a:r>
          </a:p>
          <a:p>
            <a:pPr marL="0" indent="0">
              <a:buNone/>
            </a:pPr>
            <a:endParaRPr lang="en-US" sz="4000" dirty="0"/>
          </a:p>
        </p:txBody>
      </p:sp>
    </p:spTree>
    <p:extLst>
      <p:ext uri="{BB962C8B-B14F-4D97-AF65-F5344CB8AC3E}">
        <p14:creationId xmlns:p14="http://schemas.microsoft.com/office/powerpoint/2010/main" val="618662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Goals of Market Conduct Policy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3900437"/>
              </p:ext>
            </p:extLst>
          </p:nvPr>
        </p:nvGraphicFramePr>
        <p:xfrm>
          <a:off x="815545" y="1825625"/>
          <a:ext cx="7241060" cy="4365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8217243" y="1964724"/>
            <a:ext cx="0" cy="1173892"/>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02147" y="5844748"/>
            <a:ext cx="327453"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17243" y="5622324"/>
            <a:ext cx="0" cy="56841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217243" y="3274541"/>
            <a:ext cx="12357" cy="212536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47935" y="4312511"/>
            <a:ext cx="1581665" cy="2471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52768" y="2432096"/>
            <a:ext cx="3064475" cy="219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637373" y="2271049"/>
            <a:ext cx="2273643" cy="369332"/>
          </a:xfrm>
          <a:prstGeom prst="rect">
            <a:avLst/>
          </a:prstGeom>
          <a:noFill/>
        </p:spPr>
        <p:txBody>
          <a:bodyPr wrap="square" rtlCol="0">
            <a:spAutoFit/>
          </a:bodyPr>
          <a:lstStyle/>
          <a:p>
            <a:r>
              <a:rPr lang="en-US" dirty="0" smtClean="0">
                <a:solidFill>
                  <a:schemeClr val="accent2"/>
                </a:solidFill>
              </a:rPr>
              <a:t>OVERARCHING GOAL</a:t>
            </a:r>
            <a:endParaRPr lang="en-US" dirty="0">
              <a:solidFill>
                <a:schemeClr val="accent2"/>
              </a:solidFill>
            </a:endParaRPr>
          </a:p>
        </p:txBody>
      </p:sp>
      <p:sp>
        <p:nvSpPr>
          <p:cNvPr id="28" name="TextBox 27"/>
          <p:cNvSpPr txBox="1"/>
          <p:nvPr/>
        </p:nvSpPr>
        <p:spPr>
          <a:xfrm>
            <a:off x="8489092" y="4043880"/>
            <a:ext cx="3361038" cy="646331"/>
          </a:xfrm>
          <a:prstGeom prst="rect">
            <a:avLst/>
          </a:prstGeom>
          <a:noFill/>
        </p:spPr>
        <p:txBody>
          <a:bodyPr wrap="square" rtlCol="0">
            <a:spAutoFit/>
          </a:bodyPr>
          <a:lstStyle/>
          <a:p>
            <a:r>
              <a:rPr lang="en-US" dirty="0" smtClean="0">
                <a:solidFill>
                  <a:schemeClr val="accent2"/>
                </a:solidFill>
              </a:rPr>
              <a:t>MARKET CONDUCT POLICY GOALS</a:t>
            </a:r>
          </a:p>
          <a:p>
            <a:r>
              <a:rPr lang="en-US" dirty="0" smtClean="0">
                <a:solidFill>
                  <a:schemeClr val="accent2"/>
                </a:solidFill>
              </a:rPr>
              <a:t>AT THE MARKET LEVEL</a:t>
            </a:r>
            <a:endParaRPr lang="en-US" dirty="0">
              <a:solidFill>
                <a:schemeClr val="accent2"/>
              </a:solidFill>
            </a:endParaRPr>
          </a:p>
        </p:txBody>
      </p:sp>
      <p:sp>
        <p:nvSpPr>
          <p:cNvPr id="29" name="TextBox 28"/>
          <p:cNvSpPr txBox="1"/>
          <p:nvPr/>
        </p:nvSpPr>
        <p:spPr>
          <a:xfrm>
            <a:off x="8489092" y="5583363"/>
            <a:ext cx="3361038" cy="369332"/>
          </a:xfrm>
          <a:prstGeom prst="rect">
            <a:avLst/>
          </a:prstGeom>
          <a:noFill/>
        </p:spPr>
        <p:txBody>
          <a:bodyPr wrap="square" rtlCol="0">
            <a:spAutoFit/>
          </a:bodyPr>
          <a:lstStyle/>
          <a:p>
            <a:r>
              <a:rPr lang="en-US" dirty="0" smtClean="0">
                <a:solidFill>
                  <a:schemeClr val="accent2"/>
                </a:solidFill>
              </a:rPr>
              <a:t>MC-RBS GOALS AT THE FSP LEVEL</a:t>
            </a:r>
            <a:endParaRPr lang="en-US" dirty="0">
              <a:solidFill>
                <a:schemeClr val="accent2"/>
              </a:solidFill>
            </a:endParaRPr>
          </a:p>
        </p:txBody>
      </p:sp>
      <p:pic>
        <p:nvPicPr>
          <p:cNvPr id="2050" name="Picture 2" descr="http://www.ranklogos.com/wp-content/uploads/2015/06/Alliance-For-Financial-Inclusion-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156" y="1267922"/>
            <a:ext cx="2855808" cy="100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Market Conduct Policy Outcomes</a:t>
            </a:r>
            <a:endParaRPr lang="en-US" cap="smal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1382883"/>
              </p:ext>
            </p:extLst>
          </p:nvPr>
        </p:nvGraphicFramePr>
        <p:xfrm>
          <a:off x="838200" y="1825625"/>
          <a:ext cx="10515600" cy="4663440"/>
        </p:xfrm>
        <a:graphic>
          <a:graphicData uri="http://schemas.openxmlformats.org/drawingml/2006/table">
            <a:tbl>
              <a:tblPr firstRow="1" bandRow="1">
                <a:tableStyleId>{72833802-FEF1-4C79-8D5D-14CF1EAF98D9}</a:tableStyleId>
              </a:tblPr>
              <a:tblGrid>
                <a:gridCol w="2053281"/>
                <a:gridCol w="4621427"/>
                <a:gridCol w="3840892"/>
              </a:tblGrid>
              <a:tr h="364116">
                <a:tc>
                  <a:txBody>
                    <a:bodyPr/>
                    <a:lstStyle/>
                    <a:p>
                      <a:endParaRPr lang="en-US" sz="2400" dirty="0"/>
                    </a:p>
                  </a:txBody>
                  <a:tcPr marL="80889" marR="80889"/>
                </a:tc>
                <a:tc>
                  <a:txBody>
                    <a:bodyPr/>
                    <a:lstStyle/>
                    <a:p>
                      <a:pPr algn="ctr"/>
                      <a:r>
                        <a:rPr lang="en-US" sz="2400" dirty="0" smtClean="0"/>
                        <a:t>MARKET CONDUCT POLICY OUTCOMES</a:t>
                      </a:r>
                    </a:p>
                  </a:txBody>
                  <a:tcPr marL="80889" marR="80889"/>
                </a:tc>
                <a:tc>
                  <a:txBody>
                    <a:bodyPr/>
                    <a:lstStyle/>
                    <a:p>
                      <a:pPr algn="ctr"/>
                      <a:r>
                        <a:rPr lang="en-US" sz="2400" dirty="0" smtClean="0"/>
                        <a:t>FSP MARKET CONDUCT OUTCOMES</a:t>
                      </a:r>
                    </a:p>
                  </a:txBody>
                  <a:tcPr marL="80889" marR="80889"/>
                </a:tc>
              </a:tr>
              <a:tr h="1167166">
                <a:tc>
                  <a:txBody>
                    <a:bodyPr/>
                    <a:lstStyle/>
                    <a:p>
                      <a:r>
                        <a:rPr lang="en-US" sz="2400" b="1" dirty="0" smtClean="0">
                          <a:solidFill>
                            <a:schemeClr val="accent2"/>
                          </a:solidFill>
                        </a:rPr>
                        <a:t>1. INCLUSIVE AND</a:t>
                      </a:r>
                    </a:p>
                    <a:p>
                      <a:r>
                        <a:rPr lang="en-US" sz="2400" b="1" dirty="0" smtClean="0">
                          <a:solidFill>
                            <a:schemeClr val="accent2"/>
                          </a:solidFill>
                        </a:rPr>
                        <a:t>COMPETITIVE</a:t>
                      </a:r>
                    </a:p>
                    <a:p>
                      <a:r>
                        <a:rPr lang="en-US" sz="2400" b="1" dirty="0" smtClean="0">
                          <a:solidFill>
                            <a:schemeClr val="accent2"/>
                          </a:solidFill>
                        </a:rPr>
                        <a:t>MARKETPLACE</a:t>
                      </a:r>
                      <a:endParaRPr lang="en-US" sz="2400" b="1" dirty="0">
                        <a:solidFill>
                          <a:schemeClr val="accent2"/>
                        </a:solidFill>
                      </a:endParaRPr>
                    </a:p>
                  </a:txBody>
                  <a:tcPr marL="80889" marR="80889"/>
                </a:tc>
                <a:tc>
                  <a:txBody>
                    <a:bodyPr/>
                    <a:lstStyle/>
                    <a:p>
                      <a:r>
                        <a:rPr lang="en-US" sz="2400" dirty="0" smtClean="0"/>
                        <a:t>Consumers can easily find products that meet their needs, are affordable and suit their financial capability. They have choice, and can easily change products and switch providers. </a:t>
                      </a:r>
                      <a:endParaRPr lang="en-US" sz="2400" dirty="0"/>
                    </a:p>
                  </a:txBody>
                  <a:tcPr marL="80889" marR="80889"/>
                </a:tc>
                <a:tc>
                  <a:txBody>
                    <a:bodyPr/>
                    <a:lstStyle/>
                    <a:p>
                      <a:pPr marL="285750" indent="-285750">
                        <a:buFont typeface="Arial" panose="020B0604020202020204" pitchFamily="34" charset="0"/>
                        <a:buChar char="•"/>
                      </a:pPr>
                      <a:r>
                        <a:rPr lang="en-US" sz="2400" dirty="0" smtClean="0"/>
                        <a:t>Product and delivery design</a:t>
                      </a:r>
                    </a:p>
                    <a:p>
                      <a:pPr marL="285750" indent="-285750">
                        <a:buFont typeface="Arial" panose="020B0604020202020204" pitchFamily="34" charset="0"/>
                        <a:buChar char="•"/>
                      </a:pPr>
                      <a:r>
                        <a:rPr lang="en-US" sz="2400" dirty="0" smtClean="0"/>
                        <a:t>Product complexity </a:t>
                      </a:r>
                    </a:p>
                    <a:p>
                      <a:pPr marL="285750" indent="-285750">
                        <a:buFont typeface="Arial" panose="020B0604020202020204" pitchFamily="34" charset="0"/>
                        <a:buChar char="•"/>
                      </a:pPr>
                      <a:r>
                        <a:rPr lang="en-US" sz="2400" dirty="0" smtClean="0"/>
                        <a:t>Penalties </a:t>
                      </a:r>
                    </a:p>
                    <a:p>
                      <a:pPr marL="285750" indent="-285750">
                        <a:buFont typeface="Arial" panose="020B0604020202020204" pitchFamily="34" charset="0"/>
                        <a:buChar char="•"/>
                      </a:pPr>
                      <a:r>
                        <a:rPr lang="en-US" sz="2400" dirty="0" smtClean="0"/>
                        <a:t>Entry and exit barriers </a:t>
                      </a:r>
                      <a:endParaRPr lang="en-US" sz="2400" dirty="0"/>
                    </a:p>
                  </a:txBody>
                  <a:tcPr marL="80889" marR="80889">
                    <a:solidFill>
                      <a:schemeClr val="accent2">
                        <a:lumMod val="20000"/>
                        <a:lumOff val="80000"/>
                      </a:schemeClr>
                    </a:solidFill>
                  </a:tcPr>
                </a:tc>
              </a:tr>
              <a:tr h="897820">
                <a:tc>
                  <a:txBody>
                    <a:bodyPr/>
                    <a:lstStyle/>
                    <a:p>
                      <a:r>
                        <a:rPr lang="en-US" sz="2400" b="1" dirty="0" smtClean="0">
                          <a:solidFill>
                            <a:schemeClr val="accent2"/>
                          </a:solidFill>
                        </a:rPr>
                        <a:t>2. SUITABILITY</a:t>
                      </a:r>
                      <a:endParaRPr lang="en-US" sz="2400" b="1" dirty="0">
                        <a:solidFill>
                          <a:schemeClr val="accent2"/>
                        </a:solidFill>
                      </a:endParaRPr>
                    </a:p>
                  </a:txBody>
                  <a:tcPr marL="80889" marR="80889"/>
                </a:tc>
                <a:tc>
                  <a:txBody>
                    <a:bodyPr/>
                    <a:lstStyle/>
                    <a:p>
                      <a:r>
                        <a:rPr lang="en-US" sz="2400" dirty="0" smtClean="0"/>
                        <a:t>Consumers are offered the product best suited to their needs and financial capability when they ask for it.</a:t>
                      </a:r>
                      <a:endParaRPr lang="en-US" sz="2400" dirty="0"/>
                    </a:p>
                  </a:txBody>
                  <a:tcPr marL="80889" marR="80889"/>
                </a:tc>
                <a:tc>
                  <a:txBody>
                    <a:bodyPr/>
                    <a:lstStyle/>
                    <a:p>
                      <a:pPr marL="285750" indent="-285750">
                        <a:buFont typeface="Arial" panose="020B0604020202020204" pitchFamily="34" charset="0"/>
                        <a:buChar char="•"/>
                      </a:pPr>
                      <a:r>
                        <a:rPr lang="en-US" sz="2400" dirty="0" smtClean="0"/>
                        <a:t>Suitable Advice </a:t>
                      </a:r>
                      <a:endParaRPr lang="en-US" sz="2400" dirty="0"/>
                    </a:p>
                  </a:txBody>
                  <a:tcPr marL="80889" marR="80889">
                    <a:solidFill>
                      <a:schemeClr val="accent2">
                        <a:lumMod val="20000"/>
                        <a:lumOff val="80000"/>
                      </a:schemeClr>
                    </a:solidFill>
                  </a:tcPr>
                </a:tc>
              </a:tr>
            </a:tbl>
          </a:graphicData>
        </a:graphic>
      </p:graphicFrame>
    </p:spTree>
    <p:extLst>
      <p:ext uri="{BB962C8B-B14F-4D97-AF65-F5344CB8AC3E}">
        <p14:creationId xmlns:p14="http://schemas.microsoft.com/office/powerpoint/2010/main" val="108605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Market Conduct Policy Outcomes</a:t>
            </a:r>
            <a:endParaRPr lang="en-US" cap="smal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5504728"/>
              </p:ext>
            </p:extLst>
          </p:nvPr>
        </p:nvGraphicFramePr>
        <p:xfrm>
          <a:off x="683813" y="1825625"/>
          <a:ext cx="10669988" cy="5029200"/>
        </p:xfrm>
        <a:graphic>
          <a:graphicData uri="http://schemas.openxmlformats.org/drawingml/2006/table">
            <a:tbl>
              <a:tblPr firstRow="1" bandRow="1">
                <a:tableStyleId>{72833802-FEF1-4C79-8D5D-14CF1EAF98D9}</a:tableStyleId>
              </a:tblPr>
              <a:tblGrid>
                <a:gridCol w="2083427"/>
                <a:gridCol w="4689278"/>
                <a:gridCol w="3897283"/>
              </a:tblGrid>
              <a:tr h="364116">
                <a:tc>
                  <a:txBody>
                    <a:bodyPr/>
                    <a:lstStyle/>
                    <a:p>
                      <a:endParaRPr lang="en-US" sz="2400" dirty="0"/>
                    </a:p>
                  </a:txBody>
                  <a:tcPr marL="80889" marR="80889"/>
                </a:tc>
                <a:tc>
                  <a:txBody>
                    <a:bodyPr/>
                    <a:lstStyle/>
                    <a:p>
                      <a:pPr algn="ctr"/>
                      <a:r>
                        <a:rPr lang="en-US" sz="2400" dirty="0" smtClean="0"/>
                        <a:t>MARKET CONDUCT POLICY OUTCOMES</a:t>
                      </a:r>
                    </a:p>
                  </a:txBody>
                  <a:tcPr marL="80889" marR="80889"/>
                </a:tc>
                <a:tc>
                  <a:txBody>
                    <a:bodyPr/>
                    <a:lstStyle/>
                    <a:p>
                      <a:r>
                        <a:rPr lang="en-US" sz="2400" dirty="0" smtClean="0"/>
                        <a:t>FSP MARKET CONDUCT OUTCOMES</a:t>
                      </a:r>
                    </a:p>
                  </a:txBody>
                  <a:tcPr marL="80889" marR="80889"/>
                </a:tc>
              </a:tr>
              <a:tr h="1705859">
                <a:tc>
                  <a:txBody>
                    <a:bodyPr/>
                    <a:lstStyle/>
                    <a:p>
                      <a:r>
                        <a:rPr lang="en-US" sz="2400" b="1" dirty="0" smtClean="0">
                          <a:solidFill>
                            <a:schemeClr val="accent2"/>
                          </a:solidFill>
                        </a:rPr>
                        <a:t>3. TRANSPARENCY AND MARKETING</a:t>
                      </a:r>
                      <a:endParaRPr lang="en-US" sz="2400" b="1" dirty="0">
                        <a:solidFill>
                          <a:schemeClr val="accent2"/>
                        </a:solidFill>
                      </a:endParaRPr>
                    </a:p>
                  </a:txBody>
                  <a:tcPr marL="80889" marR="80889"/>
                </a:tc>
                <a:tc>
                  <a:txBody>
                    <a:bodyPr/>
                    <a:lstStyle/>
                    <a:p>
                      <a:r>
                        <a:rPr lang="en-US" sz="2400" dirty="0" smtClean="0"/>
                        <a:t>Consumers are at all times properly informed about the product to make effective and informed decisions. They are not misled. They are able to compare the nature, value and cost of products and make informed choices.</a:t>
                      </a:r>
                      <a:endParaRPr lang="en-US" sz="2400" dirty="0"/>
                    </a:p>
                  </a:txBody>
                  <a:tcPr marL="80889" marR="80889"/>
                </a:tc>
                <a:tc>
                  <a:txBody>
                    <a:bodyPr/>
                    <a:lstStyle/>
                    <a:p>
                      <a:pPr marL="285750" indent="-285750">
                        <a:buFont typeface="Arial" panose="020B0604020202020204" pitchFamily="34" charset="0"/>
                        <a:buChar char="•"/>
                      </a:pPr>
                      <a:r>
                        <a:rPr lang="en-US" sz="2400" dirty="0" smtClean="0"/>
                        <a:t>free, clear, fair, not misleading information </a:t>
                      </a:r>
                    </a:p>
                    <a:p>
                      <a:pPr marL="285750" indent="-285750">
                        <a:buFont typeface="Arial" panose="020B0604020202020204" pitchFamily="34" charset="0"/>
                        <a:buChar char="•"/>
                      </a:pPr>
                      <a:r>
                        <a:rPr lang="en-US" sz="2400" dirty="0" smtClean="0"/>
                        <a:t>appropriate channels </a:t>
                      </a:r>
                    </a:p>
                    <a:p>
                      <a:pPr marL="285750" indent="-285750">
                        <a:buFont typeface="Arial" panose="020B0604020202020204" pitchFamily="34" charset="0"/>
                        <a:buChar char="•"/>
                      </a:pPr>
                      <a:r>
                        <a:rPr lang="en-US" sz="2400" dirty="0" smtClean="0"/>
                        <a:t>before, during and after the point of sale</a:t>
                      </a:r>
                    </a:p>
                    <a:p>
                      <a:pPr marL="285750" indent="-285750">
                        <a:buFont typeface="Arial" panose="020B0604020202020204" pitchFamily="34" charset="0"/>
                        <a:buChar char="•"/>
                      </a:pPr>
                      <a:r>
                        <a:rPr lang="en-US" sz="2400" dirty="0" smtClean="0"/>
                        <a:t>information needs of clients.</a:t>
                      </a:r>
                      <a:endParaRPr lang="en-US" sz="2400" dirty="0"/>
                    </a:p>
                  </a:txBody>
                  <a:tcPr marL="80889" marR="80889"/>
                </a:tc>
              </a:tr>
              <a:tr h="941885">
                <a:tc>
                  <a:txBody>
                    <a:bodyPr/>
                    <a:lstStyle/>
                    <a:p>
                      <a:r>
                        <a:rPr lang="en-US" sz="2400" b="1" kern="1200" dirty="0" smtClean="0">
                          <a:solidFill>
                            <a:schemeClr val="accent2"/>
                          </a:solidFill>
                          <a:latin typeface="+mn-lt"/>
                          <a:ea typeface="+mn-ea"/>
                          <a:cs typeface="+mn-cs"/>
                        </a:rPr>
                        <a:t>4. PROFESSIONAL ETHICS AND STANDARDS</a:t>
                      </a:r>
                      <a:endParaRPr lang="en-US" sz="2400" b="1" kern="1200" dirty="0">
                        <a:solidFill>
                          <a:schemeClr val="accent2"/>
                        </a:solidFill>
                        <a:latin typeface="+mn-lt"/>
                        <a:ea typeface="+mn-ea"/>
                        <a:cs typeface="+mn-cs"/>
                      </a:endParaRPr>
                    </a:p>
                  </a:txBody>
                  <a:tcPr marL="80889" marR="80889"/>
                </a:tc>
                <a:tc>
                  <a:txBody>
                    <a:bodyPr/>
                    <a:lstStyle/>
                    <a:p>
                      <a:r>
                        <a:rPr lang="en-US" sz="2400" dirty="0" smtClean="0"/>
                        <a:t>Consumers are served according to professional ethics and acceptable standards.</a:t>
                      </a:r>
                      <a:endParaRPr lang="en-US" sz="2400" dirty="0"/>
                    </a:p>
                  </a:txBody>
                  <a:tcPr marL="80889" marR="80889"/>
                </a:tc>
                <a:tc>
                  <a:txBody>
                    <a:bodyPr/>
                    <a:lstStyle/>
                    <a:p>
                      <a:pPr marL="285750" indent="-285750">
                        <a:buFont typeface="Arial" panose="020B0604020202020204" pitchFamily="34" charset="0"/>
                        <a:buChar char="•"/>
                      </a:pPr>
                      <a:r>
                        <a:rPr lang="en-US" sz="2400" dirty="0" smtClean="0"/>
                        <a:t>Standards of professionalism</a:t>
                      </a:r>
                    </a:p>
                    <a:p>
                      <a:pPr marL="285750" indent="-285750">
                        <a:buFont typeface="Arial" panose="020B0604020202020204" pitchFamily="34" charset="0"/>
                        <a:buChar char="•"/>
                      </a:pPr>
                      <a:r>
                        <a:rPr lang="en-US" sz="2400" dirty="0" smtClean="0"/>
                        <a:t>Conflicts of interest </a:t>
                      </a:r>
                      <a:endParaRPr lang="en-US" sz="2400" dirty="0"/>
                    </a:p>
                  </a:txBody>
                  <a:tcPr marL="80889" marR="80889"/>
                </a:tc>
              </a:tr>
            </a:tbl>
          </a:graphicData>
        </a:graphic>
      </p:graphicFrame>
    </p:spTree>
    <p:extLst>
      <p:ext uri="{BB962C8B-B14F-4D97-AF65-F5344CB8AC3E}">
        <p14:creationId xmlns:p14="http://schemas.microsoft.com/office/powerpoint/2010/main" val="2321928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Market Conduct Policy Outcomes</a:t>
            </a:r>
            <a:endParaRPr lang="en-US" cap="smal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5563773"/>
              </p:ext>
            </p:extLst>
          </p:nvPr>
        </p:nvGraphicFramePr>
        <p:xfrm>
          <a:off x="906780" y="1410291"/>
          <a:ext cx="10515136" cy="4632960"/>
        </p:xfrm>
        <a:graphic>
          <a:graphicData uri="http://schemas.openxmlformats.org/drawingml/2006/table">
            <a:tbl>
              <a:tblPr firstRow="1" bandRow="1">
                <a:tableStyleId>{72833802-FEF1-4C79-8D5D-14CF1EAF98D9}</a:tableStyleId>
              </a:tblPr>
              <a:tblGrid>
                <a:gridCol w="2053190"/>
                <a:gridCol w="4621223"/>
                <a:gridCol w="3840723"/>
              </a:tblGrid>
              <a:tr h="370840">
                <a:tc>
                  <a:txBody>
                    <a:bodyPr/>
                    <a:lstStyle/>
                    <a:p>
                      <a:endParaRPr lang="en-US" sz="2000" dirty="0"/>
                    </a:p>
                  </a:txBody>
                  <a:tcPr marL="80868" marR="80868"/>
                </a:tc>
                <a:tc>
                  <a:txBody>
                    <a:bodyPr/>
                    <a:lstStyle/>
                    <a:p>
                      <a:pPr algn="ctr"/>
                      <a:r>
                        <a:rPr lang="en-US" sz="2000" dirty="0" smtClean="0"/>
                        <a:t>MARKET CONDUCT POLICY OUTCOMES</a:t>
                      </a:r>
                    </a:p>
                  </a:txBody>
                  <a:tcPr marL="80868" marR="80868"/>
                </a:tc>
                <a:tc>
                  <a:txBody>
                    <a:bodyPr/>
                    <a:lstStyle/>
                    <a:p>
                      <a:r>
                        <a:rPr lang="en-US" sz="2000" dirty="0" smtClean="0"/>
                        <a:t>FSP MARKET CONDUCT OUTCOMES</a:t>
                      </a:r>
                    </a:p>
                  </a:txBody>
                  <a:tcPr marL="80868" marR="80868"/>
                </a:tc>
              </a:tr>
              <a:tr h="370840">
                <a:tc>
                  <a:txBody>
                    <a:bodyPr/>
                    <a:lstStyle/>
                    <a:p>
                      <a:r>
                        <a:rPr lang="en-US" sz="2000" b="1" dirty="0" smtClean="0">
                          <a:solidFill>
                            <a:schemeClr val="accent2"/>
                          </a:solidFill>
                        </a:rPr>
                        <a:t>5.</a:t>
                      </a:r>
                      <a:r>
                        <a:rPr lang="en-US" sz="2000" b="1" baseline="0" dirty="0" smtClean="0">
                          <a:solidFill>
                            <a:schemeClr val="accent2"/>
                          </a:solidFill>
                        </a:rPr>
                        <a:t> </a:t>
                      </a:r>
                      <a:r>
                        <a:rPr lang="en-US" sz="2000" b="1" dirty="0" smtClean="0">
                          <a:solidFill>
                            <a:schemeClr val="accent2"/>
                          </a:solidFill>
                        </a:rPr>
                        <a:t>DUE CARE</a:t>
                      </a:r>
                      <a:endParaRPr lang="en-US" sz="2000" b="1" dirty="0">
                        <a:solidFill>
                          <a:schemeClr val="accent2"/>
                        </a:solidFill>
                      </a:endParaRPr>
                    </a:p>
                  </a:txBody>
                  <a:tcPr marL="80868" marR="80868"/>
                </a:tc>
                <a:tc>
                  <a:txBody>
                    <a:bodyPr/>
                    <a:lstStyle/>
                    <a:p>
                      <a:r>
                        <a:rPr lang="en-US" sz="2000" dirty="0" smtClean="0"/>
                        <a:t>Consumers are treated fairly, with due care and diligence over the entire duration of product usage.</a:t>
                      </a:r>
                      <a:endParaRPr lang="en-US" sz="2000" dirty="0"/>
                    </a:p>
                  </a:txBody>
                  <a:tcPr marL="80868" marR="80868"/>
                </a:tc>
                <a:tc>
                  <a:txBody>
                    <a:bodyPr/>
                    <a:lstStyle/>
                    <a:p>
                      <a:pPr marL="285750" indent="-285750">
                        <a:buFont typeface="Arial" panose="020B0604020202020204" pitchFamily="34" charset="0"/>
                        <a:buChar char="•"/>
                      </a:pPr>
                      <a:r>
                        <a:rPr lang="en-US" sz="2000" dirty="0" smtClean="0"/>
                        <a:t>Responsible conduct</a:t>
                      </a:r>
                    </a:p>
                    <a:p>
                      <a:pPr marL="285750" indent="-285750">
                        <a:buFont typeface="Arial" panose="020B0604020202020204" pitchFamily="34" charset="0"/>
                        <a:buChar char="•"/>
                      </a:pPr>
                      <a:r>
                        <a:rPr lang="en-US" sz="2000" dirty="0" smtClean="0"/>
                        <a:t>Responsible finance</a:t>
                      </a:r>
                    </a:p>
                    <a:p>
                      <a:pPr marL="285750" indent="-285750">
                        <a:buFont typeface="Arial" panose="020B0604020202020204" pitchFamily="34" charset="0"/>
                        <a:buChar char="•"/>
                      </a:pPr>
                      <a:r>
                        <a:rPr lang="en-US" sz="2000" dirty="0" smtClean="0"/>
                        <a:t>Debt collection</a:t>
                      </a:r>
                    </a:p>
                    <a:p>
                      <a:pPr marL="285750" indent="-285750">
                        <a:buFont typeface="Arial" panose="020B0604020202020204" pitchFamily="34" charset="0"/>
                        <a:buChar char="•"/>
                      </a:pPr>
                      <a:r>
                        <a:rPr lang="en-US" sz="2000" dirty="0" smtClean="0"/>
                        <a:t>Collateral realization</a:t>
                      </a:r>
                      <a:endParaRPr lang="en-US" sz="2000" dirty="0"/>
                    </a:p>
                  </a:txBody>
                  <a:tcPr marL="80868" marR="80868"/>
                </a:tc>
              </a:tr>
              <a:tr h="370840">
                <a:tc>
                  <a:txBody>
                    <a:bodyPr/>
                    <a:lstStyle/>
                    <a:p>
                      <a:r>
                        <a:rPr lang="en-US" sz="2000" b="1" dirty="0" smtClean="0">
                          <a:solidFill>
                            <a:schemeClr val="accent2"/>
                          </a:solidFill>
                        </a:rPr>
                        <a:t>6.</a:t>
                      </a:r>
                      <a:r>
                        <a:rPr lang="en-US" sz="2000" b="1" baseline="0" dirty="0" smtClean="0">
                          <a:solidFill>
                            <a:schemeClr val="accent2"/>
                          </a:solidFill>
                        </a:rPr>
                        <a:t> SAFETY AND</a:t>
                      </a:r>
                    </a:p>
                    <a:p>
                      <a:r>
                        <a:rPr lang="en-US" sz="2000" b="1" baseline="0" dirty="0" smtClean="0">
                          <a:solidFill>
                            <a:schemeClr val="accent2"/>
                          </a:solidFill>
                        </a:rPr>
                        <a:t>SECURITY</a:t>
                      </a:r>
                      <a:endParaRPr lang="en-US" sz="2000" b="1" dirty="0">
                        <a:solidFill>
                          <a:schemeClr val="accent2"/>
                        </a:solidFill>
                      </a:endParaRPr>
                    </a:p>
                  </a:txBody>
                  <a:tcPr marL="80868" marR="80868"/>
                </a:tc>
                <a:tc>
                  <a:txBody>
                    <a:bodyPr/>
                    <a:lstStyle/>
                    <a:p>
                      <a:r>
                        <a:rPr lang="en-US" sz="2000" dirty="0" smtClean="0"/>
                        <a:t>Consumers feel protected from harm and,</a:t>
                      </a:r>
                    </a:p>
                    <a:p>
                      <a:r>
                        <a:rPr lang="en-US" sz="2000" dirty="0" smtClean="0"/>
                        <a:t>if the FSP fails, have proper protection</a:t>
                      </a:r>
                    </a:p>
                    <a:p>
                      <a:r>
                        <a:rPr lang="en-US" sz="2000" dirty="0" smtClean="0"/>
                        <a:t>(including guarantee schemes). They</a:t>
                      </a:r>
                    </a:p>
                    <a:p>
                      <a:r>
                        <a:rPr lang="en-US" sz="2000" dirty="0" smtClean="0"/>
                        <a:t>are protected from the loss of personal</a:t>
                      </a:r>
                    </a:p>
                    <a:p>
                      <a:r>
                        <a:rPr lang="en-US" sz="2000" dirty="0" smtClean="0"/>
                        <a:t>assets and data, misuse and fraud or other</a:t>
                      </a:r>
                    </a:p>
                    <a:p>
                      <a:r>
                        <a:rPr lang="en-US" sz="2000" dirty="0" smtClean="0"/>
                        <a:t>unwanted intrusion.</a:t>
                      </a:r>
                      <a:endParaRPr lang="en-US" sz="2000" dirty="0"/>
                    </a:p>
                  </a:txBody>
                  <a:tcPr marL="80868" marR="80868"/>
                </a:tc>
                <a:tc>
                  <a:txBody>
                    <a:bodyPr/>
                    <a:lstStyle/>
                    <a:p>
                      <a:pPr marL="285750" indent="-285750">
                        <a:buFont typeface="Arial" panose="020B0604020202020204" pitchFamily="34" charset="0"/>
                        <a:buChar char="•"/>
                      </a:pPr>
                      <a:r>
                        <a:rPr lang="en-US" sz="2000" dirty="0" smtClean="0"/>
                        <a:t>Insurance</a:t>
                      </a:r>
                    </a:p>
                    <a:p>
                      <a:pPr marL="285750" indent="-285750">
                        <a:buFont typeface="Arial" panose="020B0604020202020204" pitchFamily="34" charset="0"/>
                        <a:buChar char="•"/>
                      </a:pPr>
                      <a:r>
                        <a:rPr lang="en-US" sz="2000" dirty="0" smtClean="0"/>
                        <a:t>Safety schemes</a:t>
                      </a:r>
                    </a:p>
                    <a:p>
                      <a:pPr marL="285750" indent="-285750">
                        <a:buFont typeface="Arial" panose="020B0604020202020204" pitchFamily="34" charset="0"/>
                        <a:buChar char="•"/>
                      </a:pPr>
                      <a:r>
                        <a:rPr lang="en-US" sz="2000" dirty="0" smtClean="0"/>
                        <a:t>Data protection</a:t>
                      </a:r>
                    </a:p>
                    <a:p>
                      <a:pPr marL="285750" indent="-285750">
                        <a:buFont typeface="Arial" panose="020B0604020202020204" pitchFamily="34" charset="0"/>
                        <a:buChar char="•"/>
                      </a:pPr>
                      <a:r>
                        <a:rPr lang="en-US" sz="2000" dirty="0" smtClean="0"/>
                        <a:t>Assets protection</a:t>
                      </a:r>
                      <a:endParaRPr lang="en-US" sz="2000" dirty="0"/>
                    </a:p>
                  </a:txBody>
                  <a:tcPr marL="80868" marR="80868"/>
                </a:tc>
              </a:tr>
              <a:tr h="370840">
                <a:tc>
                  <a:txBody>
                    <a:bodyPr/>
                    <a:lstStyle/>
                    <a:p>
                      <a:r>
                        <a:rPr lang="en-US" sz="2000" b="1" dirty="0" smtClean="0">
                          <a:solidFill>
                            <a:schemeClr val="accent2"/>
                          </a:solidFill>
                        </a:rPr>
                        <a:t>7.</a:t>
                      </a:r>
                      <a:r>
                        <a:rPr lang="en-US" sz="2000" b="1" baseline="0" dirty="0" smtClean="0">
                          <a:solidFill>
                            <a:schemeClr val="accent2"/>
                          </a:solidFill>
                        </a:rPr>
                        <a:t> LEGAL</a:t>
                      </a:r>
                    </a:p>
                    <a:p>
                      <a:r>
                        <a:rPr lang="en-US" sz="2000" b="1" baseline="0" dirty="0" smtClean="0">
                          <a:solidFill>
                            <a:schemeClr val="accent2"/>
                          </a:solidFill>
                        </a:rPr>
                        <a:t>ENVIRONMENT</a:t>
                      </a:r>
                    </a:p>
                  </a:txBody>
                  <a:tcPr marL="80868" marR="80868"/>
                </a:tc>
                <a:tc>
                  <a:txBody>
                    <a:bodyPr/>
                    <a:lstStyle/>
                    <a:p>
                      <a:r>
                        <a:rPr lang="en-US" sz="2000" dirty="0" smtClean="0"/>
                        <a:t>Consumers are confident that the law protects their rights and interests.</a:t>
                      </a:r>
                      <a:endParaRPr lang="en-US" sz="2000" dirty="0"/>
                    </a:p>
                  </a:txBody>
                  <a:tcPr marL="80868" marR="80868"/>
                </a:tc>
                <a:tc>
                  <a:txBody>
                    <a:bodyPr/>
                    <a:lstStyle/>
                    <a:p>
                      <a:pPr marL="285750" indent="-285750">
                        <a:buFont typeface="Arial" panose="020B0604020202020204" pitchFamily="34" charset="0"/>
                        <a:buChar char="•"/>
                      </a:pPr>
                      <a:r>
                        <a:rPr lang="en-US" sz="2000" dirty="0" smtClean="0"/>
                        <a:t>compliance</a:t>
                      </a:r>
                      <a:endParaRPr lang="en-US" sz="2000" dirty="0"/>
                    </a:p>
                  </a:txBody>
                  <a:tcPr marL="80868" marR="80868"/>
                </a:tc>
              </a:tr>
            </a:tbl>
          </a:graphicData>
        </a:graphic>
      </p:graphicFrame>
    </p:spTree>
    <p:extLst>
      <p:ext uri="{BB962C8B-B14F-4D97-AF65-F5344CB8AC3E}">
        <p14:creationId xmlns:p14="http://schemas.microsoft.com/office/powerpoint/2010/main" val="168310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chor="ctr">
            <a:normAutofit/>
          </a:bodyPr>
          <a:lstStyle/>
          <a:p>
            <a:pPr marL="0" indent="0" algn="ctr">
              <a:buNone/>
            </a:pPr>
            <a:r>
              <a:rPr lang="en-US" sz="4400" dirty="0" smtClean="0"/>
              <a:t>What is </a:t>
            </a:r>
            <a:r>
              <a:rPr lang="en-US" sz="4400" b="1" cap="small" dirty="0" smtClean="0">
                <a:solidFill>
                  <a:schemeClr val="accent2"/>
                </a:solidFill>
              </a:rPr>
              <a:t>difference</a:t>
            </a:r>
            <a:r>
              <a:rPr lang="en-US" sz="4400" dirty="0" smtClean="0"/>
              <a:t> between </a:t>
            </a:r>
          </a:p>
          <a:p>
            <a:pPr marL="0" indent="0" algn="ctr">
              <a:buNone/>
            </a:pPr>
            <a:r>
              <a:rPr lang="en-US" sz="4400" b="1" cap="small" dirty="0" smtClean="0">
                <a:solidFill>
                  <a:schemeClr val="accent2"/>
                </a:solidFill>
              </a:rPr>
              <a:t>market conduct </a:t>
            </a:r>
            <a:r>
              <a:rPr lang="en-US" sz="4400" dirty="0" smtClean="0"/>
              <a:t>&amp; </a:t>
            </a:r>
            <a:r>
              <a:rPr lang="en-US" sz="4400" b="1" cap="small" dirty="0" smtClean="0">
                <a:solidFill>
                  <a:schemeClr val="accent2"/>
                </a:solidFill>
              </a:rPr>
              <a:t>prudential</a:t>
            </a:r>
            <a:r>
              <a:rPr lang="en-US" sz="4400" cap="small" dirty="0" smtClean="0"/>
              <a:t> </a:t>
            </a:r>
            <a:r>
              <a:rPr lang="en-US" sz="4400" dirty="0" smtClean="0"/>
              <a:t>supervisions?</a:t>
            </a:r>
            <a:endParaRPr lang="en-US" sz="4400" dirty="0">
              <a:solidFill>
                <a:schemeClr val="accent2"/>
              </a:solidFill>
            </a:endParaRPr>
          </a:p>
        </p:txBody>
      </p:sp>
    </p:spTree>
    <p:extLst>
      <p:ext uri="{BB962C8B-B14F-4D97-AF65-F5344CB8AC3E}">
        <p14:creationId xmlns:p14="http://schemas.microsoft.com/office/powerpoint/2010/main" val="138683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87980" y="878999"/>
            <a:ext cx="8610600" cy="503555"/>
          </a:xfrm>
        </p:spPr>
        <p:txBody>
          <a:bodyPr>
            <a:normAutofit fontScale="90000"/>
          </a:bodyPr>
          <a:lstStyle/>
          <a:p>
            <a:pPr algn="ctr"/>
            <a:r>
              <a:rPr lang="en-US" sz="3200" b="1" dirty="0">
                <a:solidFill>
                  <a:schemeClr val="accent2"/>
                </a:solidFill>
              </a:rPr>
              <a:t>Prudential </a:t>
            </a:r>
            <a:r>
              <a:rPr lang="en-US" sz="3200" b="1" dirty="0" smtClean="0">
                <a:solidFill>
                  <a:schemeClr val="accent2"/>
                </a:solidFill>
              </a:rPr>
              <a:t>		v  	   Market Conduct</a:t>
            </a:r>
            <a:endParaRPr lang="en-US" sz="3200" b="1" dirty="0">
              <a:solidFill>
                <a:schemeClr val="accent2"/>
              </a:solidFill>
            </a:endParaRPr>
          </a:p>
        </p:txBody>
      </p:sp>
      <p:graphicFrame>
        <p:nvGraphicFramePr>
          <p:cNvPr id="4" name="Content Placeholder 3"/>
          <p:cNvGraphicFramePr>
            <a:graphicFrameLocks noGrp="1"/>
          </p:cNvGraphicFramePr>
          <p:nvPr>
            <p:ph sz="half" idx="1"/>
            <p:extLst/>
          </p:nvPr>
        </p:nvGraphicFramePr>
        <p:xfrm>
          <a:off x="0" y="2621279"/>
          <a:ext cx="3004457" cy="355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13"/>
          <p:cNvGraphicFramePr>
            <a:graphicFrameLocks noGrp="1"/>
          </p:cNvGraphicFramePr>
          <p:nvPr>
            <p:ph sz="half" idx="2"/>
            <p:extLst/>
          </p:nvPr>
        </p:nvGraphicFramePr>
        <p:xfrm>
          <a:off x="3098800" y="2514600"/>
          <a:ext cx="3817257" cy="36689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Content Placeholder 13"/>
          <p:cNvGraphicFramePr>
            <a:graphicFrameLocks/>
          </p:cNvGraphicFramePr>
          <p:nvPr>
            <p:extLst>
              <p:ext uri="{D42A27DB-BD31-4B8C-83A1-F6EECF244321}">
                <p14:modId xmlns:p14="http://schemas.microsoft.com/office/powerpoint/2010/main" val="283634110"/>
              </p:ext>
            </p:extLst>
          </p:nvPr>
        </p:nvGraphicFramePr>
        <p:xfrm>
          <a:off x="7184573" y="2560320"/>
          <a:ext cx="4343400" cy="36232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extBox 1"/>
          <p:cNvSpPr txBox="1"/>
          <p:nvPr/>
        </p:nvSpPr>
        <p:spPr>
          <a:xfrm>
            <a:off x="1173479" y="1535460"/>
            <a:ext cx="1661161" cy="584775"/>
          </a:xfrm>
          <a:prstGeom prst="rect">
            <a:avLst/>
          </a:prstGeom>
          <a:noFill/>
        </p:spPr>
        <p:txBody>
          <a:bodyPr wrap="square" rtlCol="0">
            <a:spAutoFit/>
          </a:bodyPr>
          <a:lstStyle/>
          <a:p>
            <a:pPr algn="ctr"/>
            <a:r>
              <a:rPr lang="en-GB" sz="3200" dirty="0" smtClean="0"/>
              <a:t>Mission </a:t>
            </a:r>
            <a:endParaRPr lang="en-GB" sz="3200" dirty="0"/>
          </a:p>
        </p:txBody>
      </p:sp>
      <p:sp>
        <p:nvSpPr>
          <p:cNvPr id="3" name="TextBox 2"/>
          <p:cNvSpPr txBox="1"/>
          <p:nvPr/>
        </p:nvSpPr>
        <p:spPr>
          <a:xfrm>
            <a:off x="3465195" y="1658570"/>
            <a:ext cx="7559040" cy="461665"/>
          </a:xfrm>
          <a:prstGeom prst="rect">
            <a:avLst/>
          </a:prstGeom>
          <a:noFill/>
        </p:spPr>
        <p:txBody>
          <a:bodyPr wrap="square" rtlCol="0">
            <a:spAutoFit/>
          </a:bodyPr>
          <a:lstStyle/>
          <a:p>
            <a:pPr algn="ctr"/>
            <a:r>
              <a:rPr lang="en-GB" sz="2400" dirty="0" smtClean="0"/>
              <a:t>Fair, safe, competitive, inclusive and stable markets </a:t>
            </a:r>
            <a:endParaRPr lang="en-GB" sz="2400" dirty="0">
              <a:solidFill>
                <a:schemeClr val="bg1">
                  <a:lumMod val="75000"/>
                </a:schemeClr>
              </a:solidFill>
            </a:endParaRPr>
          </a:p>
        </p:txBody>
      </p:sp>
    </p:spTree>
    <p:extLst>
      <p:ext uri="{BB962C8B-B14F-4D97-AF65-F5344CB8AC3E}">
        <p14:creationId xmlns:p14="http://schemas.microsoft.com/office/powerpoint/2010/main" val="342553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199" y="365125"/>
            <a:ext cx="8784773" cy="1325563"/>
          </a:xfrm>
        </p:spPr>
        <p:txBody>
          <a:bodyPr>
            <a:normAutofit/>
          </a:bodyPr>
          <a:lstStyle/>
          <a:p>
            <a:pPr algn="ctr"/>
            <a:r>
              <a:rPr lang="en-US" b="1" dirty="0">
                <a:solidFill>
                  <a:schemeClr val="accent2"/>
                </a:solidFill>
              </a:rPr>
              <a:t>Prudential </a:t>
            </a:r>
            <a:r>
              <a:rPr lang="en-US" b="1" dirty="0" smtClean="0">
                <a:solidFill>
                  <a:schemeClr val="accent2"/>
                </a:solidFill>
              </a:rPr>
              <a:t>	      v     Market Conduct</a:t>
            </a:r>
            <a:endParaRPr lang="en-US" b="1" dirty="0">
              <a:solidFill>
                <a:schemeClr val="accent2"/>
              </a:solidFill>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650741457"/>
              </p:ext>
            </p:extLst>
          </p:nvPr>
        </p:nvGraphicFramePr>
        <p:xfrm>
          <a:off x="0" y="1825625"/>
          <a:ext cx="300445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426226600"/>
              </p:ext>
            </p:extLst>
          </p:nvPr>
        </p:nvGraphicFramePr>
        <p:xfrm>
          <a:off x="3098800" y="1848105"/>
          <a:ext cx="3817257"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Content Placeholder 13"/>
          <p:cNvGraphicFramePr>
            <a:graphicFrameLocks/>
          </p:cNvGraphicFramePr>
          <p:nvPr>
            <p:extLst>
              <p:ext uri="{D42A27DB-BD31-4B8C-83A1-F6EECF244321}">
                <p14:modId xmlns:p14="http://schemas.microsoft.com/office/powerpoint/2010/main" val="2553598975"/>
              </p:ext>
            </p:extLst>
          </p:nvPr>
        </p:nvGraphicFramePr>
        <p:xfrm>
          <a:off x="7184573" y="1832202"/>
          <a:ext cx="4343400" cy="43513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22707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Prudential &amp; </a:t>
            </a:r>
            <a:r>
              <a:rPr lang="en-US" dirty="0" smtClean="0"/>
              <a:t> Market </a:t>
            </a:r>
            <a:r>
              <a:rPr lang="en-US" dirty="0"/>
              <a:t>Conduct Supervision </a:t>
            </a:r>
            <a:endParaRPr lang="cs-CZ"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4830943"/>
              </p:ext>
            </p:extLst>
          </p:nvPr>
        </p:nvGraphicFramePr>
        <p:xfrm>
          <a:off x="838198" y="1494845"/>
          <a:ext cx="10762754" cy="4999341"/>
        </p:xfrm>
        <a:graphic>
          <a:graphicData uri="http://schemas.openxmlformats.org/drawingml/2006/table">
            <a:tbl>
              <a:tblPr firstRow="1" bandRow="1">
                <a:tableStyleId>{9D7B26C5-4107-4FEC-AEDC-1716B250A1EF}</a:tableStyleId>
              </a:tblPr>
              <a:tblGrid>
                <a:gridCol w="2087882"/>
                <a:gridCol w="4214191"/>
                <a:gridCol w="4460681"/>
              </a:tblGrid>
              <a:tr h="477077">
                <a:tc>
                  <a:txBody>
                    <a:bodyPr/>
                    <a:lstStyle/>
                    <a:p>
                      <a:pPr algn="ctr"/>
                      <a:endParaRPr lang="en-US" sz="2400" noProof="0" dirty="0"/>
                    </a:p>
                  </a:txBody>
                  <a:tcPr marL="102842" marR="102842"/>
                </a:tc>
                <a:tc>
                  <a:txBody>
                    <a:bodyPr/>
                    <a:lstStyle/>
                    <a:p>
                      <a:pPr algn="ctr"/>
                      <a:r>
                        <a:rPr lang="en-US" sz="2400" noProof="0" dirty="0" smtClean="0"/>
                        <a:t>Market</a:t>
                      </a:r>
                      <a:r>
                        <a:rPr lang="en-US" sz="2400" baseline="0" noProof="0" dirty="0" smtClean="0"/>
                        <a:t> Conduct </a:t>
                      </a:r>
                      <a:r>
                        <a:rPr lang="en-US" sz="2400" noProof="0" dirty="0" smtClean="0"/>
                        <a:t> Supervision</a:t>
                      </a:r>
                    </a:p>
                  </a:txBody>
                  <a:tcPr marL="102842" marR="102842"/>
                </a:tc>
                <a:tc>
                  <a:txBody>
                    <a:bodyPr/>
                    <a:lstStyle/>
                    <a:p>
                      <a:pPr algn="ctr"/>
                      <a:r>
                        <a:rPr lang="en-US" sz="2400" noProof="0" dirty="0" smtClean="0"/>
                        <a:t>Prudential</a:t>
                      </a:r>
                      <a:r>
                        <a:rPr lang="en-US" sz="2400" baseline="0" noProof="0" dirty="0" smtClean="0"/>
                        <a:t> Supervision</a:t>
                      </a:r>
                      <a:endParaRPr lang="en-US" sz="2400" noProof="0" dirty="0"/>
                    </a:p>
                  </a:txBody>
                  <a:tcPr marL="102842" marR="102842"/>
                </a:tc>
              </a:tr>
              <a:tr h="1416443">
                <a:tc>
                  <a:txBody>
                    <a:bodyPr/>
                    <a:lstStyle/>
                    <a:p>
                      <a:r>
                        <a:rPr lang="en-US" sz="2400" b="1" noProof="0" dirty="0" smtClean="0"/>
                        <a:t>Focus</a:t>
                      </a:r>
                      <a:endParaRPr lang="en-US" sz="2400" b="1" noProof="0" dirty="0"/>
                    </a:p>
                  </a:txBody>
                  <a:tcPr marL="102842" marR="102842"/>
                </a:tc>
                <a:tc>
                  <a:txBody>
                    <a:bodyPr/>
                    <a:lstStyle/>
                    <a:p>
                      <a:r>
                        <a:rPr lang="en-US" sz="2400" noProof="0" dirty="0" smtClean="0"/>
                        <a:t>focus on the fairness of individual consumer interactions </a:t>
                      </a:r>
                      <a:endParaRPr lang="en-US" sz="2400" noProof="0" dirty="0"/>
                    </a:p>
                  </a:txBody>
                  <a:tcPr marL="102842" marR="102842"/>
                </a:tc>
                <a:tc>
                  <a:txBody>
                    <a:bodyPr/>
                    <a:lstStyle/>
                    <a:p>
                      <a:r>
                        <a:rPr lang="en-US" sz="2400" noProof="0" dirty="0" smtClean="0"/>
                        <a:t>focus on financial stability of institutions and markets, </a:t>
                      </a:r>
                      <a:r>
                        <a:rPr lang="en-US" sz="2400" baseline="0" noProof="0" dirty="0" smtClean="0"/>
                        <a:t>FI solvency and safety of deposits  </a:t>
                      </a:r>
                      <a:endParaRPr lang="en-US" sz="2400" noProof="0" dirty="0">
                        <a:solidFill>
                          <a:srgbClr val="3C3C3C"/>
                        </a:solidFill>
                      </a:endParaRPr>
                    </a:p>
                  </a:txBody>
                  <a:tcPr marL="102842" marR="102842"/>
                </a:tc>
              </a:tr>
              <a:tr h="1416443">
                <a:tc>
                  <a:txBody>
                    <a:bodyPr/>
                    <a:lstStyle/>
                    <a:p>
                      <a:r>
                        <a:rPr lang="en-US" sz="2400" b="1" noProof="0" dirty="0" smtClean="0"/>
                        <a:t>Supervisory Approach</a:t>
                      </a:r>
                      <a:endParaRPr lang="en-US" sz="2400" b="1" noProof="0" dirty="0"/>
                    </a:p>
                  </a:txBody>
                  <a:tcPr marL="102842" marR="102842"/>
                </a:tc>
                <a:tc>
                  <a:txBody>
                    <a:bodyPr/>
                    <a:lstStyle/>
                    <a:p>
                      <a:r>
                        <a:rPr lang="en-US" sz="2400" u="none" noProof="0" dirty="0" smtClean="0"/>
                        <a:t>qualitative, consumer behavior-based </a:t>
                      </a:r>
                    </a:p>
                  </a:txBody>
                  <a:tcPr marL="102842" marR="102842"/>
                </a:tc>
                <a:tc>
                  <a:txBody>
                    <a:bodyPr/>
                    <a:lstStyle/>
                    <a:p>
                      <a:r>
                        <a:rPr lang="en-US" sz="2400" noProof="0" dirty="0" smtClean="0"/>
                        <a:t>quantitative, data &amp; compliance-based, RBS</a:t>
                      </a:r>
                      <a:r>
                        <a:rPr lang="en-US" sz="2400" baseline="0" noProof="0" dirty="0" smtClean="0"/>
                        <a:t> approach focus on FI risk management</a:t>
                      </a:r>
                      <a:endParaRPr lang="en-US" sz="2400" noProof="0" dirty="0">
                        <a:solidFill>
                          <a:srgbClr val="3C3C3C"/>
                        </a:solidFill>
                      </a:endParaRPr>
                    </a:p>
                  </a:txBody>
                  <a:tcPr marL="102842" marR="102842"/>
                </a:tc>
              </a:tr>
              <a:tr h="844689">
                <a:tc>
                  <a:txBody>
                    <a:bodyPr/>
                    <a:lstStyle/>
                    <a:p>
                      <a:r>
                        <a:rPr lang="en-US" sz="2400" b="1" noProof="0" dirty="0" smtClean="0"/>
                        <a:t>Level playing field</a:t>
                      </a:r>
                      <a:endParaRPr lang="en-US" sz="2400" b="1" noProof="0" dirty="0"/>
                    </a:p>
                  </a:txBody>
                  <a:tcPr marL="102842" marR="102842"/>
                </a:tc>
                <a:tc>
                  <a:txBody>
                    <a:bodyPr/>
                    <a:lstStyle/>
                    <a:p>
                      <a:r>
                        <a:rPr lang="en-US" sz="2400" noProof="0" dirty="0" smtClean="0"/>
                        <a:t>same rules for same</a:t>
                      </a:r>
                      <a:r>
                        <a:rPr lang="en-US" sz="2400" baseline="0" noProof="0" dirty="0" smtClean="0"/>
                        <a:t> types of</a:t>
                      </a:r>
                      <a:r>
                        <a:rPr lang="en-US" sz="2400" noProof="0" dirty="0" smtClean="0"/>
                        <a:t> products / services</a:t>
                      </a:r>
                    </a:p>
                  </a:txBody>
                  <a:tcPr marL="102842" marR="102842"/>
                </a:tc>
                <a:tc>
                  <a:txBody>
                    <a:bodyPr/>
                    <a:lstStyle/>
                    <a:p>
                      <a:r>
                        <a:rPr lang="en-US" sz="2400" noProof="0" smtClean="0"/>
                        <a:t>same rules for same types of institutions </a:t>
                      </a:r>
                      <a:endParaRPr lang="en-US" sz="2400" noProof="0"/>
                    </a:p>
                  </a:txBody>
                  <a:tcPr marL="102842" marR="102842"/>
                </a:tc>
              </a:tr>
              <a:tr h="844689">
                <a:tc>
                  <a:txBody>
                    <a:bodyPr/>
                    <a:lstStyle/>
                    <a:p>
                      <a:r>
                        <a:rPr lang="en-US" sz="2400" b="1" noProof="0" dirty="0" smtClean="0"/>
                        <a:t>Development goals</a:t>
                      </a:r>
                      <a:endParaRPr lang="en-US" sz="2400" b="1" noProof="0" dirty="0"/>
                    </a:p>
                  </a:txBody>
                  <a:tcPr marL="102842" marR="102842"/>
                </a:tc>
                <a:tc>
                  <a:txBody>
                    <a:bodyPr/>
                    <a:lstStyle/>
                    <a:p>
                      <a:r>
                        <a:rPr lang="en-US" sz="2400" noProof="0" dirty="0" smtClean="0"/>
                        <a:t>underserved population groups </a:t>
                      </a:r>
                    </a:p>
                  </a:txBody>
                  <a:tcPr marL="102842" marR="102842"/>
                </a:tc>
                <a:tc>
                  <a:txBody>
                    <a:bodyPr/>
                    <a:lstStyle/>
                    <a:p>
                      <a:r>
                        <a:rPr lang="en-US" sz="2400" noProof="0" dirty="0" smtClean="0"/>
                        <a:t>underdeveloped market segments </a:t>
                      </a:r>
                      <a:endParaRPr lang="en-US" sz="2400" noProof="0" dirty="0"/>
                    </a:p>
                  </a:txBody>
                  <a:tcPr marL="102842" marR="102842"/>
                </a:tc>
              </a:tr>
            </a:tbl>
          </a:graphicData>
        </a:graphic>
      </p:graphicFrame>
      <p:sp>
        <p:nvSpPr>
          <p:cNvPr id="4" name="Zástupný symbol pro číslo snímku 3"/>
          <p:cNvSpPr>
            <a:spLocks noGrp="1"/>
          </p:cNvSpPr>
          <p:nvPr>
            <p:ph type="sldNum" sz="quarter" idx="12"/>
          </p:nvPr>
        </p:nvSpPr>
        <p:spPr/>
        <p:txBody>
          <a:bodyPr/>
          <a:lstStyle/>
          <a:p>
            <a:fld id="{36EEB1ED-2F04-42EE-920F-B6228DEFFC90}" type="slidenum">
              <a:rPr lang="en-CA"/>
              <a:pPr/>
              <a:t>19</a:t>
            </a:fld>
            <a:endParaRPr lang="en-CA" dirty="0"/>
          </a:p>
        </p:txBody>
      </p:sp>
    </p:spTree>
    <p:extLst>
      <p:ext uri="{BB962C8B-B14F-4D97-AF65-F5344CB8AC3E}">
        <p14:creationId xmlns:p14="http://schemas.microsoft.com/office/powerpoint/2010/main" val="2409672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sz="4000" cap="small" dirty="0" smtClean="0"/>
              <a:t>Overview</a:t>
            </a:r>
            <a:endParaRPr lang="cs-CZ" sz="4000" cap="small"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02509351"/>
              </p:ext>
            </p:extLst>
          </p:nvPr>
        </p:nvGraphicFramePr>
        <p:xfrm>
          <a:off x="838200" y="1178169"/>
          <a:ext cx="5181600" cy="4998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6172200" y="1043354"/>
            <a:ext cx="5181600" cy="5133610"/>
          </a:xfrm>
        </p:spPr>
        <p:txBody>
          <a:bodyPr anchor="ctr">
            <a:normAutofit/>
          </a:bodyPr>
          <a:lstStyle/>
          <a:p>
            <a:r>
              <a:rPr lang="en-US" sz="2000" dirty="0" smtClean="0"/>
              <a:t>Before moving to MC, we will overview FCP framework. </a:t>
            </a:r>
            <a:r>
              <a:rPr lang="en-US" sz="2000" dirty="0" smtClean="0"/>
              <a:t>MC is one of the pillars of FCP.</a:t>
            </a:r>
            <a:endParaRPr lang="en-US" sz="2000" dirty="0" smtClean="0"/>
          </a:p>
          <a:p>
            <a:r>
              <a:rPr lang="en-US" sz="2000" dirty="0" smtClean="0"/>
              <a:t>Then will define Market Conduct: What </a:t>
            </a:r>
            <a:r>
              <a:rPr lang="en-US" sz="2000" dirty="0" smtClean="0"/>
              <a:t>is market conduct? What means consumer is protected? </a:t>
            </a:r>
            <a:r>
              <a:rPr lang="en-US" sz="2000" dirty="0" smtClean="0"/>
              <a:t>What can be goals of MC policy?</a:t>
            </a:r>
            <a:endParaRPr lang="en-US" sz="2000" dirty="0" smtClean="0"/>
          </a:p>
          <a:p>
            <a:r>
              <a:rPr lang="en-US" sz="2000" dirty="0" smtClean="0"/>
              <a:t>To make it more practical, will look into difference between </a:t>
            </a:r>
            <a:r>
              <a:rPr lang="en-US" sz="2000" dirty="0" smtClean="0"/>
              <a:t>prudential and market conduct supervisions.</a:t>
            </a:r>
          </a:p>
          <a:p>
            <a:r>
              <a:rPr lang="en-US" sz="2000" dirty="0" smtClean="0"/>
              <a:t>Finally will overview the new risk-based approach to  MC supervision. RBS largely used in prudential supervision. Its application to MC supervision also becomes must do.</a:t>
            </a:r>
            <a:endParaRPr lang="en-US" sz="2000"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2</a:t>
            </a:fld>
            <a:endParaRPr lang="en-CA" dirty="0"/>
          </a:p>
        </p:txBody>
      </p:sp>
    </p:spTree>
    <p:extLst>
      <p:ext uri="{BB962C8B-B14F-4D97-AF65-F5344CB8AC3E}">
        <p14:creationId xmlns:p14="http://schemas.microsoft.com/office/powerpoint/2010/main" val="4131829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Market Conduct </a:t>
            </a:r>
            <a:r>
              <a:rPr lang="en-US" sz="4000" dirty="0" smtClean="0"/>
              <a:t>vs Prudential Supervision</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1021665"/>
              </p:ext>
            </p:extLst>
          </p:nvPr>
        </p:nvGraphicFramePr>
        <p:xfrm>
          <a:off x="675860" y="1287348"/>
          <a:ext cx="10676726" cy="5577840"/>
        </p:xfrm>
        <a:graphic>
          <a:graphicData uri="http://schemas.openxmlformats.org/drawingml/2006/table">
            <a:tbl>
              <a:tblPr firstRow="1" bandRow="1">
                <a:tableStyleId>{9D7B26C5-4107-4FEC-AEDC-1716B250A1EF}</a:tableStyleId>
              </a:tblPr>
              <a:tblGrid>
                <a:gridCol w="5338363"/>
                <a:gridCol w="5338363"/>
              </a:tblGrid>
              <a:tr h="392636">
                <a:tc>
                  <a:txBody>
                    <a:bodyPr/>
                    <a:lstStyle/>
                    <a:p>
                      <a:r>
                        <a:rPr lang="en-US" sz="2400" dirty="0" smtClean="0"/>
                        <a:t>Market Conduct Supervision</a:t>
                      </a:r>
                      <a:endParaRPr lang="en-US" sz="2400" dirty="0"/>
                    </a:p>
                  </a:txBody>
                  <a:tcPr marL="99722" marR="99722"/>
                </a:tc>
                <a:tc>
                  <a:txBody>
                    <a:bodyPr/>
                    <a:lstStyle/>
                    <a:p>
                      <a:r>
                        <a:rPr lang="en-US" sz="2400" dirty="0" smtClean="0"/>
                        <a:t>Prudential Supervision</a:t>
                      </a:r>
                      <a:endParaRPr lang="en-US" sz="2400" dirty="0"/>
                    </a:p>
                  </a:txBody>
                  <a:tcPr marL="99722" marR="99722"/>
                </a:tc>
              </a:tr>
              <a:tr h="392636">
                <a:tc gridSpan="2">
                  <a:txBody>
                    <a:bodyPr/>
                    <a:lstStyle/>
                    <a:p>
                      <a:r>
                        <a:rPr lang="en-US" sz="2400" dirty="0" smtClean="0"/>
                        <a:t>Credit</a:t>
                      </a:r>
                      <a:endParaRPr lang="en-US" sz="2400" dirty="0"/>
                    </a:p>
                  </a:txBody>
                  <a:tcPr marL="99722" marR="99722"/>
                </a:tc>
                <a:tc hMerge="1">
                  <a:txBody>
                    <a:bodyPr/>
                    <a:lstStyle/>
                    <a:p>
                      <a:endParaRPr lang="en-US" dirty="0"/>
                    </a:p>
                  </a:txBody>
                  <a:tcPr/>
                </a:tc>
              </a:tr>
              <a:tr h="2201932">
                <a:tc>
                  <a:txBody>
                    <a:bodyPr/>
                    <a:lstStyle/>
                    <a:p>
                      <a:pPr marL="285750" indent="-285750">
                        <a:buFont typeface="Arial" panose="020B0604020202020204" pitchFamily="34" charset="0"/>
                        <a:buChar char="•"/>
                      </a:pPr>
                      <a:r>
                        <a:rPr lang="en-US" sz="2400" dirty="0" smtClean="0"/>
                        <a:t>Creditworthiness/suitability test</a:t>
                      </a:r>
                    </a:p>
                    <a:p>
                      <a:pPr marL="285750" indent="-285750">
                        <a:buFont typeface="Arial" panose="020B0604020202020204" pitchFamily="34" charset="0"/>
                        <a:buChar char="•"/>
                      </a:pPr>
                      <a:r>
                        <a:rPr lang="en-US" sz="2400" dirty="0" smtClean="0"/>
                        <a:t>Complexity</a:t>
                      </a:r>
                      <a:r>
                        <a:rPr lang="en-US" sz="2400" baseline="0" dirty="0" smtClean="0"/>
                        <a:t> of pre-contractual disclosure</a:t>
                      </a:r>
                    </a:p>
                    <a:p>
                      <a:pPr marL="285750" indent="-285750">
                        <a:buFont typeface="Arial" panose="020B0604020202020204" pitchFamily="34" charset="0"/>
                        <a:buChar char="•"/>
                      </a:pPr>
                      <a:r>
                        <a:rPr lang="en-US" sz="2400" baseline="0" dirty="0" smtClean="0"/>
                        <a:t>Form of disclosure</a:t>
                      </a:r>
                    </a:p>
                    <a:p>
                      <a:pPr marL="285750" indent="-285750">
                        <a:buFont typeface="Arial" panose="020B0604020202020204" pitchFamily="34" charset="0"/>
                        <a:buChar char="•"/>
                      </a:pPr>
                      <a:r>
                        <a:rPr lang="en-US" sz="2400" baseline="0" dirty="0" smtClean="0"/>
                        <a:t>Regular account statements</a:t>
                      </a:r>
                    </a:p>
                    <a:p>
                      <a:pPr marL="285750" indent="-285750">
                        <a:buFont typeface="Arial" panose="020B0604020202020204" pitchFamily="34" charset="0"/>
                        <a:buChar char="•"/>
                      </a:pPr>
                      <a:r>
                        <a:rPr lang="en-US" sz="2400" baseline="0" dirty="0" smtClean="0"/>
                        <a:t>Training of staff</a:t>
                      </a:r>
                      <a:endParaRPr lang="en-US" sz="2400" dirty="0" smtClean="0"/>
                    </a:p>
                  </a:txBody>
                  <a:tcPr marL="99722" marR="99722"/>
                </a:tc>
                <a:tc>
                  <a:txBody>
                    <a:bodyPr/>
                    <a:lstStyle/>
                    <a:p>
                      <a:pPr marL="285750" indent="-285750">
                        <a:buFont typeface="Arial" panose="020B0604020202020204" pitchFamily="34" charset="0"/>
                        <a:buChar char="•"/>
                      </a:pPr>
                      <a:r>
                        <a:rPr lang="en-US" sz="2400" dirty="0" smtClean="0"/>
                        <a:t>Underwriting criteria</a:t>
                      </a:r>
                    </a:p>
                    <a:p>
                      <a:pPr marL="285750" indent="-285750">
                        <a:buFont typeface="Arial" panose="020B0604020202020204" pitchFamily="34" charset="0"/>
                        <a:buChar char="•"/>
                      </a:pPr>
                      <a:r>
                        <a:rPr lang="en-US" sz="2400" dirty="0" smtClean="0"/>
                        <a:t>Stability</a:t>
                      </a:r>
                      <a:r>
                        <a:rPr lang="en-US" sz="2400" baseline="0" dirty="0" smtClean="0"/>
                        <a:t> of portfolio (stress testing)</a:t>
                      </a:r>
                      <a:endParaRPr lang="en-US" sz="2400" dirty="0" smtClean="0"/>
                    </a:p>
                    <a:p>
                      <a:pPr marL="285750" indent="-285750">
                        <a:buFont typeface="Arial" panose="020B0604020202020204" pitchFamily="34" charset="0"/>
                        <a:buChar char="•"/>
                      </a:pPr>
                      <a:r>
                        <a:rPr lang="en-US" sz="2400" dirty="0" smtClean="0"/>
                        <a:t>Risk management</a:t>
                      </a:r>
                    </a:p>
                    <a:p>
                      <a:pPr marL="285750" indent="-285750">
                        <a:buFont typeface="Arial" panose="020B0604020202020204" pitchFamily="34" charset="0"/>
                        <a:buChar char="•"/>
                      </a:pPr>
                      <a:r>
                        <a:rPr lang="en-US" sz="2400" dirty="0" smtClean="0"/>
                        <a:t>Provisioning</a:t>
                      </a:r>
                    </a:p>
                    <a:p>
                      <a:pPr marL="285750" indent="-285750">
                        <a:buFont typeface="Arial" panose="020B0604020202020204" pitchFamily="34" charset="0"/>
                        <a:buChar char="•"/>
                      </a:pPr>
                      <a:r>
                        <a:rPr lang="en-US" sz="2400" dirty="0" smtClean="0"/>
                        <a:t>Capital requirements</a:t>
                      </a:r>
                    </a:p>
                    <a:p>
                      <a:pPr marL="285750" indent="-285750">
                        <a:buFont typeface="Arial" panose="020B0604020202020204" pitchFamily="34" charset="0"/>
                        <a:buChar char="•"/>
                      </a:pPr>
                      <a:r>
                        <a:rPr lang="en-US" sz="2400" dirty="0" smtClean="0"/>
                        <a:t>AML/CFT</a:t>
                      </a:r>
                    </a:p>
                    <a:p>
                      <a:pPr marL="285750" indent="-285750">
                        <a:buFont typeface="Arial" panose="020B0604020202020204" pitchFamily="34" charset="0"/>
                        <a:buChar char="•"/>
                      </a:pPr>
                      <a:r>
                        <a:rPr lang="en-US" sz="2400" dirty="0" smtClean="0"/>
                        <a:t>Anti-fraud control</a:t>
                      </a:r>
                      <a:endParaRPr lang="en-US" sz="2400" dirty="0"/>
                    </a:p>
                  </a:txBody>
                  <a:tcPr marL="99722" marR="99722"/>
                </a:tc>
              </a:tr>
              <a:tr h="392636">
                <a:tc>
                  <a:txBody>
                    <a:bodyPr/>
                    <a:lstStyle/>
                    <a:p>
                      <a:r>
                        <a:rPr lang="en-US" sz="2400" dirty="0" smtClean="0"/>
                        <a:t>Know-Your-Customer</a:t>
                      </a:r>
                      <a:endParaRPr lang="en-US" sz="2400" dirty="0"/>
                    </a:p>
                  </a:txBody>
                  <a:tcPr marL="99722" marR="99722"/>
                </a:tc>
                <a:tc>
                  <a:txBody>
                    <a:bodyPr/>
                    <a:lstStyle/>
                    <a:p>
                      <a:pPr marL="285750" indent="-285750">
                        <a:buFontTx/>
                        <a:buChar char="-"/>
                      </a:pPr>
                      <a:endParaRPr lang="en-US" sz="2400" dirty="0"/>
                    </a:p>
                  </a:txBody>
                  <a:tcPr marL="99722" marR="99722"/>
                </a:tc>
              </a:tr>
              <a:tr h="1290788">
                <a:tc>
                  <a:txBody>
                    <a:bodyPr/>
                    <a:lstStyle/>
                    <a:p>
                      <a:pPr marL="285750" indent="-285750">
                        <a:buFont typeface="Arial" panose="020B0604020202020204" pitchFamily="34" charset="0"/>
                        <a:buChar char="•"/>
                      </a:pPr>
                      <a:r>
                        <a:rPr lang="en-US" sz="2400" dirty="0" smtClean="0"/>
                        <a:t>Creditworthiness</a:t>
                      </a:r>
                      <a:r>
                        <a:rPr lang="en-US" sz="2400" baseline="0" dirty="0" smtClean="0"/>
                        <a:t> assessment</a:t>
                      </a:r>
                    </a:p>
                    <a:p>
                      <a:pPr marL="285750" indent="-285750">
                        <a:buFont typeface="Arial" panose="020B0604020202020204" pitchFamily="34" charset="0"/>
                        <a:buChar char="•"/>
                      </a:pPr>
                      <a:r>
                        <a:rPr lang="en-US" sz="2400" baseline="0" dirty="0" smtClean="0"/>
                        <a:t>Affordability test</a:t>
                      </a:r>
                    </a:p>
                    <a:p>
                      <a:pPr marL="285750" indent="-285750">
                        <a:buFont typeface="Arial" panose="020B0604020202020204" pitchFamily="34" charset="0"/>
                        <a:buChar char="•"/>
                      </a:pPr>
                      <a:r>
                        <a:rPr lang="en-US" sz="2400" baseline="0" dirty="0" smtClean="0"/>
                        <a:t>Appropriateness test</a:t>
                      </a:r>
                    </a:p>
                    <a:p>
                      <a:pPr marL="285750" indent="-285750">
                        <a:buFont typeface="Arial" panose="020B0604020202020204" pitchFamily="34" charset="0"/>
                        <a:buChar char="•"/>
                      </a:pPr>
                      <a:r>
                        <a:rPr lang="en-US" sz="2400" baseline="0" dirty="0" smtClean="0"/>
                        <a:t>Suitability test</a:t>
                      </a:r>
                      <a:endParaRPr lang="en-US" sz="2400" dirty="0"/>
                    </a:p>
                  </a:txBody>
                  <a:tcPr marL="99722" marR="99722"/>
                </a:tc>
                <a:tc>
                  <a:txBody>
                    <a:bodyPr/>
                    <a:lstStyle/>
                    <a:p>
                      <a:pPr marL="285750" indent="-285750">
                        <a:buFont typeface="Arial" panose="020B0604020202020204" pitchFamily="34" charset="0"/>
                        <a:buChar char="•"/>
                      </a:pPr>
                      <a:r>
                        <a:rPr lang="en-US" sz="2400" dirty="0" smtClean="0"/>
                        <a:t>Anti-money laundering / counter-financing</a:t>
                      </a:r>
                      <a:r>
                        <a:rPr lang="en-US" sz="2400" baseline="0" dirty="0" smtClean="0"/>
                        <a:t> terrorism</a:t>
                      </a:r>
                      <a:endParaRPr lang="en-US" sz="2400" dirty="0" smtClean="0"/>
                    </a:p>
                    <a:p>
                      <a:pPr marL="285750" indent="-285750">
                        <a:buFont typeface="Arial" panose="020B0604020202020204" pitchFamily="34" charset="0"/>
                        <a:buChar char="•"/>
                      </a:pPr>
                      <a:r>
                        <a:rPr lang="en-US" sz="2400" dirty="0" smtClean="0"/>
                        <a:t>Identification of customer</a:t>
                      </a:r>
                    </a:p>
                    <a:p>
                      <a:pPr marL="285750" indent="-285750">
                        <a:buFont typeface="Arial" panose="020B0604020202020204" pitchFamily="34" charset="0"/>
                        <a:buChar char="•"/>
                      </a:pPr>
                      <a:r>
                        <a:rPr lang="en-US" sz="2400" dirty="0" smtClean="0"/>
                        <a:t>Controls</a:t>
                      </a:r>
                      <a:endParaRPr lang="en-US" sz="2400" dirty="0"/>
                    </a:p>
                  </a:txBody>
                  <a:tcPr marL="99722" marR="99722"/>
                </a:tc>
              </a:tr>
            </a:tbl>
          </a:graphicData>
        </a:graphic>
      </p:graphicFrame>
      <p:sp>
        <p:nvSpPr>
          <p:cNvPr id="4" name="Slide Number Placeholder 3"/>
          <p:cNvSpPr>
            <a:spLocks noGrp="1"/>
          </p:cNvSpPr>
          <p:nvPr>
            <p:ph type="sldNum" sz="quarter" idx="12"/>
          </p:nvPr>
        </p:nvSpPr>
        <p:spPr/>
        <p:txBody>
          <a:bodyPr/>
          <a:lstStyle/>
          <a:p>
            <a:fld id="{36EEB1ED-2F04-42EE-920F-B6228DEFFC90}" type="slidenum">
              <a:rPr lang="en-CA"/>
              <a:pPr/>
              <a:t>20</a:t>
            </a:fld>
            <a:endParaRPr lang="en-CA" dirty="0"/>
          </a:p>
        </p:txBody>
      </p:sp>
    </p:spTree>
    <p:extLst>
      <p:ext uri="{BB962C8B-B14F-4D97-AF65-F5344CB8AC3E}">
        <p14:creationId xmlns:p14="http://schemas.microsoft.com/office/powerpoint/2010/main" val="2958404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Market Conduct </a:t>
            </a:r>
            <a:r>
              <a:rPr lang="en-US" sz="4000" dirty="0" smtClean="0"/>
              <a:t>vs</a:t>
            </a:r>
            <a:r>
              <a:rPr lang="en-US" sz="4000" dirty="0"/>
              <a:t>. Prudential Supervision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8148589"/>
              </p:ext>
            </p:extLst>
          </p:nvPr>
        </p:nvGraphicFramePr>
        <p:xfrm>
          <a:off x="838198" y="1343770"/>
          <a:ext cx="10730950" cy="5321070"/>
        </p:xfrm>
        <a:graphic>
          <a:graphicData uri="http://schemas.openxmlformats.org/drawingml/2006/table">
            <a:tbl>
              <a:tblPr firstRow="1" bandRow="1">
                <a:tableStyleId>{9D7B26C5-4107-4FEC-AEDC-1716B250A1EF}</a:tableStyleId>
              </a:tblPr>
              <a:tblGrid>
                <a:gridCol w="1249872"/>
                <a:gridCol w="4958058"/>
                <a:gridCol w="4523020"/>
              </a:tblGrid>
              <a:tr h="743765">
                <a:tc>
                  <a:txBody>
                    <a:bodyPr/>
                    <a:lstStyle/>
                    <a:p>
                      <a:endParaRPr lang="en-US" sz="2800" dirty="0"/>
                    </a:p>
                  </a:txBody>
                  <a:tcPr marL="92535" marR="92535"/>
                </a:tc>
                <a:tc>
                  <a:txBody>
                    <a:bodyPr/>
                    <a:lstStyle/>
                    <a:p>
                      <a:r>
                        <a:rPr lang="en-US" sz="2800" dirty="0" smtClean="0"/>
                        <a:t>Market Conduct Supervision</a:t>
                      </a:r>
                      <a:endParaRPr lang="en-US" sz="2800" dirty="0"/>
                    </a:p>
                  </a:txBody>
                  <a:tcPr marL="92535" marR="92535"/>
                </a:tc>
                <a:tc>
                  <a:txBody>
                    <a:bodyPr/>
                    <a:lstStyle/>
                    <a:p>
                      <a:r>
                        <a:rPr lang="en-US" sz="2800" dirty="0" smtClean="0"/>
                        <a:t>Prudential Supervision</a:t>
                      </a:r>
                      <a:endParaRPr lang="en-US" sz="2800" dirty="0"/>
                    </a:p>
                  </a:txBody>
                  <a:tcPr marL="92535" marR="92535"/>
                </a:tc>
              </a:tr>
              <a:tr h="2727572">
                <a:tc>
                  <a:txBody>
                    <a:bodyPr/>
                    <a:lstStyle/>
                    <a:p>
                      <a:pPr algn="ctr"/>
                      <a:r>
                        <a:rPr lang="en-US" sz="2800" dirty="0" smtClean="0"/>
                        <a:t>Off site</a:t>
                      </a:r>
                      <a:endParaRPr lang="en-US" sz="2800" b="1" i="1" dirty="0"/>
                    </a:p>
                  </a:txBody>
                  <a:tcPr marL="92535" marR="92535"/>
                </a:tc>
                <a:tc>
                  <a:txBody>
                    <a:bodyPr/>
                    <a:lstStyle/>
                    <a:p>
                      <a:pPr marL="285750" indent="-285750">
                        <a:buFont typeface="Arial" panose="020B0604020202020204" pitchFamily="34" charset="0"/>
                        <a:buChar char="•"/>
                      </a:pPr>
                      <a:r>
                        <a:rPr lang="en-US" sz="2800" dirty="0" smtClean="0"/>
                        <a:t>Information</a:t>
                      </a:r>
                      <a:r>
                        <a:rPr lang="en-US" sz="2800" baseline="0" dirty="0" smtClean="0"/>
                        <a:t> collected about customers</a:t>
                      </a:r>
                    </a:p>
                    <a:p>
                      <a:pPr marL="285750" indent="-285750">
                        <a:buFont typeface="Arial" panose="020B0604020202020204" pitchFamily="34" charset="0"/>
                        <a:buChar char="•"/>
                      </a:pPr>
                      <a:r>
                        <a:rPr lang="en-US" sz="2800" baseline="0" dirty="0" smtClean="0"/>
                        <a:t>Information disclosed to consumers</a:t>
                      </a:r>
                    </a:p>
                    <a:p>
                      <a:pPr marL="285750" indent="-285750">
                        <a:buFont typeface="Arial" panose="020B0604020202020204" pitchFamily="34" charset="0"/>
                        <a:buChar char="•"/>
                      </a:pPr>
                      <a:r>
                        <a:rPr lang="en-US" sz="2800" baseline="0" dirty="0" smtClean="0"/>
                        <a:t>Complaints</a:t>
                      </a:r>
                    </a:p>
                    <a:p>
                      <a:pPr marL="285750" indent="-285750">
                        <a:buFont typeface="Arial" panose="020B0604020202020204" pitchFamily="34" charset="0"/>
                        <a:buChar char="•"/>
                      </a:pPr>
                      <a:r>
                        <a:rPr lang="en-US" sz="2800" baseline="0" dirty="0" smtClean="0"/>
                        <a:t>Consumer agreements</a:t>
                      </a:r>
                      <a:endParaRPr lang="en-US" sz="2800" dirty="0"/>
                    </a:p>
                  </a:txBody>
                  <a:tcPr marL="92535" marR="92535"/>
                </a:tc>
                <a:tc>
                  <a:txBody>
                    <a:bodyPr/>
                    <a:lstStyle/>
                    <a:p>
                      <a:pPr marL="285750" indent="-285750">
                        <a:buFont typeface="Arial" panose="020B0604020202020204" pitchFamily="34" charset="0"/>
                        <a:buChar char="•"/>
                      </a:pPr>
                      <a:r>
                        <a:rPr lang="en-US" sz="2800" baseline="0" dirty="0" smtClean="0"/>
                        <a:t>Account books</a:t>
                      </a:r>
                    </a:p>
                    <a:p>
                      <a:pPr marL="285750" indent="-285750">
                        <a:buFont typeface="Arial" panose="020B0604020202020204" pitchFamily="34" charset="0"/>
                        <a:buChar char="•"/>
                      </a:pPr>
                      <a:r>
                        <a:rPr lang="en-US" sz="2800" baseline="0" dirty="0" smtClean="0"/>
                        <a:t>Reports (e.g. stress tests outputs)</a:t>
                      </a:r>
                    </a:p>
                    <a:p>
                      <a:pPr marL="285750" indent="-285750">
                        <a:buFont typeface="Arial" panose="020B0604020202020204" pitchFamily="34" charset="0"/>
                        <a:buChar char="•"/>
                      </a:pPr>
                      <a:r>
                        <a:rPr lang="en-US" sz="2800" baseline="0" dirty="0" smtClean="0"/>
                        <a:t>Business plan</a:t>
                      </a:r>
                    </a:p>
                    <a:p>
                      <a:pPr marL="285750" indent="-285750">
                        <a:buFont typeface="Arial" panose="020B0604020202020204" pitchFamily="34" charset="0"/>
                        <a:buChar char="•"/>
                      </a:pPr>
                      <a:r>
                        <a:rPr lang="en-US" sz="2800" baseline="0" dirty="0" smtClean="0"/>
                        <a:t>Outsourcing</a:t>
                      </a:r>
                    </a:p>
                  </a:txBody>
                  <a:tcPr marL="92535" marR="92535"/>
                </a:tc>
              </a:tr>
              <a:tr h="1849733">
                <a:tc>
                  <a:txBody>
                    <a:bodyPr/>
                    <a:lstStyle/>
                    <a:p>
                      <a:pPr algn="ctr"/>
                      <a:r>
                        <a:rPr lang="en-US" sz="2800" dirty="0" smtClean="0"/>
                        <a:t>On site</a:t>
                      </a:r>
                      <a:endParaRPr lang="en-US" sz="2800" b="1" i="1" dirty="0"/>
                    </a:p>
                  </a:txBody>
                  <a:tcPr marL="92535" marR="92535"/>
                </a:tc>
                <a:tc>
                  <a:txBody>
                    <a:bodyPr/>
                    <a:lstStyle/>
                    <a:p>
                      <a:pPr marL="285750" indent="-285750">
                        <a:buFont typeface="Arial" panose="020B0604020202020204" pitchFamily="34" charset="0"/>
                        <a:buChar char="•"/>
                      </a:pPr>
                      <a:r>
                        <a:rPr lang="en-US" sz="2800" baseline="0" dirty="0" smtClean="0"/>
                        <a:t>Protection of data</a:t>
                      </a:r>
                    </a:p>
                    <a:p>
                      <a:pPr marL="285750" indent="-285750">
                        <a:buFont typeface="Arial" panose="020B0604020202020204" pitchFamily="34" charset="0"/>
                        <a:buChar char="•"/>
                      </a:pPr>
                      <a:r>
                        <a:rPr lang="en-US" sz="2800" baseline="0" dirty="0" smtClean="0"/>
                        <a:t>Training of staff</a:t>
                      </a:r>
                    </a:p>
                    <a:p>
                      <a:pPr marL="285750" indent="-285750">
                        <a:buFont typeface="Arial" panose="020B0604020202020204" pitchFamily="34" charset="0"/>
                        <a:buChar char="•"/>
                      </a:pPr>
                      <a:r>
                        <a:rPr lang="en-US" sz="2800" baseline="0" dirty="0" smtClean="0"/>
                        <a:t>Disclosed information</a:t>
                      </a:r>
                      <a:endParaRPr lang="en-US" sz="2800" dirty="0"/>
                    </a:p>
                  </a:txBody>
                  <a:tcPr marL="92535" marR="92535"/>
                </a:tc>
                <a:tc>
                  <a:txBody>
                    <a:bodyPr/>
                    <a:lstStyle/>
                    <a:p>
                      <a:pPr marL="285750" indent="-285750">
                        <a:buFont typeface="Arial" panose="020B0604020202020204" pitchFamily="34" charset="0"/>
                        <a:buChar char="•"/>
                      </a:pPr>
                      <a:r>
                        <a:rPr lang="en-US" sz="2800" dirty="0" smtClean="0"/>
                        <a:t>IT security</a:t>
                      </a:r>
                    </a:p>
                    <a:p>
                      <a:pPr marL="285750" indent="-285750">
                        <a:buFont typeface="Arial" panose="020B0604020202020204" pitchFamily="34" charset="0"/>
                        <a:buChar char="•"/>
                      </a:pPr>
                      <a:r>
                        <a:rPr lang="en-US" sz="2800" dirty="0" smtClean="0"/>
                        <a:t>Risk management</a:t>
                      </a:r>
                    </a:p>
                    <a:p>
                      <a:pPr marL="285750" indent="-285750">
                        <a:buFont typeface="Arial" panose="020B0604020202020204" pitchFamily="34" charset="0"/>
                        <a:buChar char="•"/>
                      </a:pPr>
                      <a:r>
                        <a:rPr lang="en-US" sz="2800" dirty="0" smtClean="0"/>
                        <a:t>Auditing </a:t>
                      </a:r>
                      <a:endParaRPr lang="en-US" sz="2800" dirty="0"/>
                    </a:p>
                  </a:txBody>
                  <a:tcPr marL="92535" marR="92535"/>
                </a:tc>
              </a:tr>
            </a:tbl>
          </a:graphicData>
        </a:graphic>
      </p:graphicFrame>
      <p:sp>
        <p:nvSpPr>
          <p:cNvPr id="4" name="Slide Number Placeholder 3"/>
          <p:cNvSpPr>
            <a:spLocks noGrp="1"/>
          </p:cNvSpPr>
          <p:nvPr>
            <p:ph type="sldNum" sz="quarter" idx="12"/>
          </p:nvPr>
        </p:nvSpPr>
        <p:spPr/>
        <p:txBody>
          <a:bodyPr/>
          <a:lstStyle/>
          <a:p>
            <a:fld id="{36EEB1ED-2F04-42EE-920F-B6228DEFFC90}" type="slidenum">
              <a:rPr lang="en-CA"/>
              <a:pPr/>
              <a:t>21</a:t>
            </a:fld>
            <a:endParaRPr lang="en-CA" dirty="0"/>
          </a:p>
        </p:txBody>
      </p:sp>
    </p:spTree>
    <p:extLst>
      <p:ext uri="{BB962C8B-B14F-4D97-AF65-F5344CB8AC3E}">
        <p14:creationId xmlns:p14="http://schemas.microsoft.com/office/powerpoint/2010/main" val="3343829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lvl="1"/>
            <a:r>
              <a:rPr lang="en-US" sz="4400" b="1" cap="small" dirty="0">
                <a:latin typeface="+mn-lt"/>
              </a:rPr>
              <a:t>Special </a:t>
            </a:r>
            <a:r>
              <a:rPr lang="en-US" sz="4400" b="1" cap="small" dirty="0" smtClean="0">
                <a:latin typeface="+mn-lt"/>
              </a:rPr>
              <a:t>Skills Needed for MC Supervisors</a:t>
            </a:r>
            <a:endParaRPr lang="en-US" sz="4400" b="1" cap="small" dirty="0">
              <a:latin typeface="+mn-lt"/>
            </a:endParaRPr>
          </a:p>
        </p:txBody>
      </p:sp>
      <p:sp>
        <p:nvSpPr>
          <p:cNvPr id="2" name="Zástupný symbol pro obsah 1"/>
          <p:cNvSpPr>
            <a:spLocks noGrp="1"/>
          </p:cNvSpPr>
          <p:nvPr>
            <p:ph idx="1"/>
          </p:nvPr>
        </p:nvSpPr>
        <p:spPr/>
        <p:txBody>
          <a:bodyPr>
            <a:normAutofit fontScale="92500" lnSpcReduction="10000"/>
          </a:bodyPr>
          <a:lstStyle/>
          <a:p>
            <a:pPr marL="0" indent="0" algn="just">
              <a:spcAft>
                <a:spcPts val="600"/>
              </a:spcAft>
              <a:buNone/>
            </a:pPr>
            <a:endParaRPr lang="en-US" u="sng" dirty="0" smtClean="0"/>
          </a:p>
          <a:p>
            <a:pPr algn="just">
              <a:spcAft>
                <a:spcPts val="600"/>
              </a:spcAft>
              <a:buFont typeface="Arial" panose="020B0604020202020204" pitchFamily="34" charset="0"/>
              <a:buChar char="•"/>
            </a:pPr>
            <a:r>
              <a:rPr lang="en-US" b="1" dirty="0" smtClean="0"/>
              <a:t>Knowledge</a:t>
            </a:r>
            <a:r>
              <a:rPr lang="en-US" dirty="0" smtClean="0"/>
              <a:t> and understanding of consumer protection agenda</a:t>
            </a:r>
          </a:p>
          <a:p>
            <a:pPr algn="just">
              <a:spcAft>
                <a:spcPts val="600"/>
              </a:spcAft>
              <a:buFont typeface="Arial" panose="020B0604020202020204" pitchFamily="34" charset="0"/>
              <a:buChar char="•"/>
            </a:pPr>
            <a:r>
              <a:rPr lang="en-US" dirty="0" smtClean="0"/>
              <a:t>Knowledge </a:t>
            </a:r>
            <a:r>
              <a:rPr lang="en-US" dirty="0"/>
              <a:t>of </a:t>
            </a:r>
            <a:r>
              <a:rPr lang="en-US" dirty="0" smtClean="0"/>
              <a:t>psychology </a:t>
            </a:r>
            <a:endParaRPr lang="en-US" dirty="0"/>
          </a:p>
          <a:p>
            <a:pPr algn="just">
              <a:spcAft>
                <a:spcPts val="600"/>
              </a:spcAft>
              <a:buFont typeface="Arial" panose="020B0604020202020204" pitchFamily="34" charset="0"/>
              <a:buChar char="•"/>
            </a:pPr>
            <a:r>
              <a:rPr lang="en-US" dirty="0"/>
              <a:t>Knowledge of behavioral </a:t>
            </a:r>
            <a:r>
              <a:rPr lang="en-US" dirty="0" smtClean="0"/>
              <a:t>economics </a:t>
            </a:r>
            <a:endParaRPr lang="en-US" dirty="0"/>
          </a:p>
          <a:p>
            <a:pPr algn="just">
              <a:spcAft>
                <a:spcPts val="600"/>
              </a:spcAft>
              <a:buFont typeface="Arial" panose="020B0604020202020204" pitchFamily="34" charset="0"/>
              <a:buChar char="•"/>
            </a:pPr>
            <a:r>
              <a:rPr lang="en-US" b="1" dirty="0" smtClean="0"/>
              <a:t>Understanding </a:t>
            </a:r>
            <a:r>
              <a:rPr lang="en-US" dirty="0" smtClean="0"/>
              <a:t>of ‘consumer-financial institution’ relationship</a:t>
            </a:r>
          </a:p>
          <a:p>
            <a:pPr algn="just">
              <a:spcAft>
                <a:spcPts val="600"/>
              </a:spcAft>
              <a:buFont typeface="Arial" panose="020B0604020202020204" pitchFamily="34" charset="0"/>
              <a:buChar char="•"/>
            </a:pPr>
            <a:r>
              <a:rPr lang="en-US" dirty="0" smtClean="0"/>
              <a:t>Understanding of retail products – both from the perspective of consumers and financial institutions </a:t>
            </a:r>
          </a:p>
          <a:p>
            <a:pPr algn="just">
              <a:spcAft>
                <a:spcPts val="600"/>
              </a:spcAft>
              <a:buFont typeface="Arial" panose="020B0604020202020204" pitchFamily="34" charset="0"/>
              <a:buChar char="•"/>
            </a:pPr>
            <a:r>
              <a:rPr lang="en-US" b="1" dirty="0" smtClean="0"/>
              <a:t>Social skills</a:t>
            </a:r>
            <a:endParaRPr lang="en-US" dirty="0" smtClean="0"/>
          </a:p>
          <a:p>
            <a:pPr algn="just">
              <a:spcAft>
                <a:spcPts val="600"/>
              </a:spcAft>
              <a:buFont typeface="Arial" panose="020B0604020202020204" pitchFamily="34" charset="0"/>
              <a:buChar char="•"/>
            </a:pPr>
            <a:r>
              <a:rPr lang="en-US" dirty="0" smtClean="0"/>
              <a:t>Strong written (and oral) </a:t>
            </a:r>
            <a:r>
              <a:rPr lang="en-US" b="1" dirty="0" smtClean="0"/>
              <a:t>communication skills</a:t>
            </a:r>
            <a:r>
              <a:rPr lang="en-US" dirty="0" smtClean="0"/>
              <a:t> </a:t>
            </a:r>
          </a:p>
        </p:txBody>
      </p:sp>
      <p:sp>
        <p:nvSpPr>
          <p:cNvPr id="4" name="Zástupný symbol pro číslo snímku 3"/>
          <p:cNvSpPr>
            <a:spLocks noGrp="1"/>
          </p:cNvSpPr>
          <p:nvPr>
            <p:ph type="sldNum" sz="quarter" idx="12"/>
          </p:nvPr>
        </p:nvSpPr>
        <p:spPr/>
        <p:txBody>
          <a:bodyPr/>
          <a:lstStyle/>
          <a:p>
            <a:fld id="{36EEB1ED-2F04-42EE-920F-B6228DEFFC90}" type="slidenum">
              <a:rPr lang="en-CA"/>
              <a:pPr/>
              <a:t>22</a:t>
            </a:fld>
            <a:endParaRPr lang="en-CA" dirty="0"/>
          </a:p>
        </p:txBody>
      </p:sp>
    </p:spTree>
    <p:extLst>
      <p:ext uri="{BB962C8B-B14F-4D97-AF65-F5344CB8AC3E}">
        <p14:creationId xmlns:p14="http://schemas.microsoft.com/office/powerpoint/2010/main" val="4256570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chor="ctr">
            <a:normAutofit/>
          </a:bodyPr>
          <a:lstStyle/>
          <a:p>
            <a:pPr marL="0" indent="0" algn="ctr">
              <a:buNone/>
            </a:pPr>
            <a:r>
              <a:rPr lang="en-US" sz="5400" cap="small" dirty="0" smtClean="0"/>
              <a:t>What if market conduct goal contradicts prudential goal?</a:t>
            </a:r>
          </a:p>
          <a:p>
            <a:pPr marL="0" indent="0" algn="ctr">
              <a:buNone/>
            </a:pPr>
            <a:r>
              <a:rPr lang="en-US" sz="5400" cap="small" dirty="0" smtClean="0">
                <a:solidFill>
                  <a:schemeClr val="accent2"/>
                </a:solidFill>
              </a:rPr>
              <a:t>Balancing Policies</a:t>
            </a:r>
            <a:endParaRPr lang="en-US" sz="5400" cap="small" dirty="0">
              <a:solidFill>
                <a:schemeClr val="accent2"/>
              </a:solidFill>
            </a:endParaRPr>
          </a:p>
        </p:txBody>
      </p:sp>
    </p:spTree>
    <p:extLst>
      <p:ext uri="{BB962C8B-B14F-4D97-AF65-F5344CB8AC3E}">
        <p14:creationId xmlns:p14="http://schemas.microsoft.com/office/powerpoint/2010/main" val="2619769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a:t>Conflicting Goals</a:t>
            </a:r>
          </a:p>
        </p:txBody>
      </p:sp>
      <p:sp>
        <p:nvSpPr>
          <p:cNvPr id="2" name="Content Placeholder 1"/>
          <p:cNvSpPr>
            <a:spLocks noGrp="1"/>
          </p:cNvSpPr>
          <p:nvPr>
            <p:ph idx="1"/>
          </p:nvPr>
        </p:nvSpPr>
        <p:spPr/>
        <p:txBody>
          <a:bodyPr>
            <a:noAutofit/>
          </a:bodyPr>
          <a:lstStyle/>
          <a:p>
            <a:pPr marL="0" indent="0">
              <a:spcBef>
                <a:spcPts val="800"/>
              </a:spcBef>
              <a:spcAft>
                <a:spcPts val="800"/>
              </a:spcAft>
              <a:buNone/>
            </a:pPr>
            <a:r>
              <a:rPr lang="en-US" sz="2400" dirty="0" smtClean="0"/>
              <a:t>Potential </a:t>
            </a:r>
            <a:r>
              <a:rPr lang="en-US" sz="2400" dirty="0"/>
              <a:t>conflicts between prudential and market conduct </a:t>
            </a:r>
            <a:r>
              <a:rPr lang="en-US" sz="2400" dirty="0" smtClean="0"/>
              <a:t>supervision</a:t>
            </a:r>
            <a:endParaRPr lang="en-US" sz="2400" dirty="0"/>
          </a:p>
          <a:p>
            <a:pPr marL="0" indent="0">
              <a:spcBef>
                <a:spcPts val="800"/>
              </a:spcBef>
              <a:spcAft>
                <a:spcPts val="800"/>
              </a:spcAft>
              <a:buNone/>
            </a:pPr>
            <a:r>
              <a:rPr lang="en-US" sz="2400" dirty="0"/>
              <a:t>A typical example: </a:t>
            </a:r>
            <a:r>
              <a:rPr lang="en-US" sz="2400" b="1" dirty="0">
                <a:solidFill>
                  <a:schemeClr val="accent2"/>
                </a:solidFill>
              </a:rPr>
              <a:t>disclosure of financial situation</a:t>
            </a:r>
          </a:p>
          <a:p>
            <a:pPr>
              <a:spcBef>
                <a:spcPts val="800"/>
              </a:spcBef>
              <a:spcAft>
                <a:spcPts val="800"/>
              </a:spcAft>
            </a:pPr>
            <a:r>
              <a:rPr lang="en-US" sz="2400" b="1" dirty="0">
                <a:solidFill>
                  <a:schemeClr val="accent2"/>
                </a:solidFill>
              </a:rPr>
              <a:t>Market conduct perspective      </a:t>
            </a:r>
            <a:r>
              <a:rPr lang="en-US" sz="2400" dirty="0"/>
              <a:t>good for consumers since it increases transparency and provides information important for decision-making process</a:t>
            </a:r>
          </a:p>
          <a:p>
            <a:pPr>
              <a:spcBef>
                <a:spcPts val="800"/>
              </a:spcBef>
              <a:spcAft>
                <a:spcPts val="800"/>
              </a:spcAft>
            </a:pPr>
            <a:r>
              <a:rPr lang="en-US" sz="2400" b="1" dirty="0">
                <a:solidFill>
                  <a:schemeClr val="accent2"/>
                </a:solidFill>
              </a:rPr>
              <a:t>Prudential perspective      </a:t>
            </a:r>
            <a:r>
              <a:rPr lang="en-US" sz="2400" dirty="0"/>
              <a:t>may have destabilizing effects on a specific institution or the whole system, particularly when the statements get </a:t>
            </a:r>
            <a:r>
              <a:rPr lang="en-US" sz="2400" dirty="0" smtClean="0"/>
              <a:t>misinterpreted </a:t>
            </a:r>
            <a:r>
              <a:rPr lang="en-US" sz="2400" dirty="0"/>
              <a:t>(by consumers or media)</a:t>
            </a:r>
          </a:p>
        </p:txBody>
      </p:sp>
      <p:sp>
        <p:nvSpPr>
          <p:cNvPr id="7" name="Text Placeholder 6"/>
          <p:cNvSpPr>
            <a:spLocks noGrp="1"/>
          </p:cNvSpPr>
          <p:nvPr>
            <p:ph type="body" sz="half" idx="2"/>
          </p:nvPr>
        </p:nvSpPr>
        <p:spPr/>
        <p:txBody>
          <a:bodyPr>
            <a:noAutofit/>
          </a:bodyPr>
          <a:lstStyle/>
          <a:p>
            <a:r>
              <a:rPr lang="en-US" sz="1800" dirty="0"/>
              <a:t>When the conflict becomes an issue a cooperative solution needs to be found, but ultimately a guiding principle needed on how to solve the conflict</a:t>
            </a:r>
          </a:p>
          <a:p>
            <a:r>
              <a:rPr lang="en-US" sz="1800" dirty="0"/>
              <a:t>In the UK, under section 31 of FSMA the PRA may direct the FCA not to exercise its powers (or not to exercise it in a specified manner) if the PRA believes that such exercise would:</a:t>
            </a:r>
          </a:p>
          <a:p>
            <a:pPr marL="285750" indent="-285750">
              <a:buFont typeface="Arial" panose="020B0604020202020204" pitchFamily="34" charset="0"/>
              <a:buChar char="•"/>
            </a:pPr>
            <a:r>
              <a:rPr lang="en-US" sz="1800" dirty="0"/>
              <a:t>Threaten the stability of the UK financial system; or</a:t>
            </a:r>
          </a:p>
          <a:p>
            <a:pPr marL="285750" indent="-285750">
              <a:buFont typeface="Arial" panose="020B0604020202020204" pitchFamily="34" charset="0"/>
              <a:buChar char="•"/>
            </a:pPr>
            <a:r>
              <a:rPr lang="en-US" sz="1800" dirty="0"/>
              <a:t>Result in the failure of a PRA- </a:t>
            </a:r>
            <a:r>
              <a:rPr lang="en-US" sz="1800" dirty="0" err="1"/>
              <a:t>authorised</a:t>
            </a:r>
            <a:r>
              <a:rPr lang="en-US" sz="1800" dirty="0"/>
              <a:t> firm that would adversely affect the UK financial system.</a:t>
            </a:r>
          </a:p>
          <a:p>
            <a:endParaRPr lang="en-US" sz="1800" dirty="0"/>
          </a:p>
        </p:txBody>
      </p:sp>
      <p:sp>
        <p:nvSpPr>
          <p:cNvPr id="4" name="Slide Number Placeholder 3"/>
          <p:cNvSpPr>
            <a:spLocks noGrp="1"/>
          </p:cNvSpPr>
          <p:nvPr>
            <p:ph type="sldNum" sz="quarter" idx="12"/>
          </p:nvPr>
        </p:nvSpPr>
        <p:spPr/>
        <p:txBody>
          <a:bodyPr/>
          <a:lstStyle/>
          <a:p>
            <a:fld id="{36EEB1ED-2F04-42EE-920F-B6228DEFFC90}" type="slidenum">
              <a:rPr lang="en-CA"/>
              <a:pPr/>
              <a:t>24</a:t>
            </a:fld>
            <a:endParaRPr lang="en-CA" dirty="0"/>
          </a:p>
        </p:txBody>
      </p:sp>
    </p:spTree>
    <p:extLst>
      <p:ext uri="{BB962C8B-B14F-4D97-AF65-F5344CB8AC3E}">
        <p14:creationId xmlns:p14="http://schemas.microsoft.com/office/powerpoint/2010/main" val="1461006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Policies</a:t>
            </a:r>
            <a:endParaRPr lang="en-US" dirty="0"/>
          </a:p>
        </p:txBody>
      </p:sp>
      <p:pic>
        <p:nvPicPr>
          <p:cNvPr id="7" name="Shape 53"/>
          <p:cNvPicPr preferRelativeResize="0">
            <a:picLocks noGrp="1"/>
          </p:cNvPicPr>
          <p:nvPr>
            <p:ph sz="half" idx="1"/>
          </p:nvPr>
        </p:nvPicPr>
        <p:blipFill>
          <a:blip r:embed="rId3"/>
          <a:stretch>
            <a:fillRect/>
          </a:stretch>
        </p:blipFill>
        <p:spPr>
          <a:xfrm>
            <a:off x="838200" y="2009727"/>
            <a:ext cx="5181600" cy="3983134"/>
          </a:xfrm>
          <a:prstGeom prst="rect">
            <a:avLst/>
          </a:prstGeom>
        </p:spPr>
      </p:pic>
      <p:pic>
        <p:nvPicPr>
          <p:cNvPr id="8" name="Shape 74"/>
          <p:cNvPicPr preferRelativeResize="0">
            <a:picLocks noGrp="1"/>
          </p:cNvPicPr>
          <p:nvPr>
            <p:ph sz="half" idx="2"/>
          </p:nvPr>
        </p:nvPicPr>
        <p:blipFill>
          <a:blip r:embed="rId4"/>
          <a:stretch>
            <a:fillRect/>
          </a:stretch>
        </p:blipFill>
        <p:spPr>
          <a:xfrm>
            <a:off x="6172200" y="2050237"/>
            <a:ext cx="5181600" cy="3902114"/>
          </a:xfrm>
          <a:prstGeom prst="rect">
            <a:avLst/>
          </a:prstGeom>
        </p:spPr>
      </p:pic>
    </p:spTree>
    <p:extLst>
      <p:ext uri="{BB962C8B-B14F-4D97-AF65-F5344CB8AC3E}">
        <p14:creationId xmlns:p14="http://schemas.microsoft.com/office/powerpoint/2010/main" val="2158388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chor="ctr">
            <a:normAutofit/>
          </a:bodyPr>
          <a:lstStyle/>
          <a:p>
            <a:pPr marL="0" indent="0" algn="ctr">
              <a:buNone/>
            </a:pPr>
            <a:r>
              <a:rPr lang="en-US" sz="5400" b="1" dirty="0" smtClean="0">
                <a:solidFill>
                  <a:schemeClr val="accent2">
                    <a:lumMod val="75000"/>
                  </a:schemeClr>
                </a:solidFill>
              </a:rPr>
              <a:t>Risk Based Supervision</a:t>
            </a:r>
          </a:p>
          <a:p>
            <a:pPr marL="0" indent="0" algn="ctr">
              <a:buNone/>
            </a:pPr>
            <a:r>
              <a:rPr lang="en-US" sz="5400" dirty="0" smtClean="0"/>
              <a:t>A new approach for Market Conduct</a:t>
            </a:r>
            <a:endParaRPr lang="en-US" sz="5400" dirty="0"/>
          </a:p>
        </p:txBody>
      </p:sp>
    </p:spTree>
    <p:extLst>
      <p:ext uri="{BB962C8B-B14F-4D97-AF65-F5344CB8AC3E}">
        <p14:creationId xmlns:p14="http://schemas.microsoft.com/office/powerpoint/2010/main" val="2148269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503" y="-87086"/>
            <a:ext cx="9972988" cy="1325563"/>
          </a:xfrm>
        </p:spPr>
        <p:txBody>
          <a:bodyPr/>
          <a:lstStyle/>
          <a:p>
            <a:r>
              <a:rPr lang="en-US" dirty="0" smtClean="0"/>
              <a:t>Old Approach - </a:t>
            </a:r>
            <a:r>
              <a:rPr lang="en-US" dirty="0" smtClean="0"/>
              <a:t>Compliance </a:t>
            </a:r>
            <a:r>
              <a:rPr lang="en-US" dirty="0" smtClean="0"/>
              <a:t>Based Supervision</a:t>
            </a:r>
            <a:endParaRPr lang="en-US" dirty="0"/>
          </a:p>
        </p:txBody>
      </p:sp>
      <p:graphicFrame>
        <p:nvGraphicFramePr>
          <p:cNvPr id="7" name="Content Placeholder 6"/>
          <p:cNvGraphicFramePr>
            <a:graphicFrameLocks noGrp="1"/>
          </p:cNvGraphicFramePr>
          <p:nvPr>
            <p:ph sz="half" idx="1"/>
            <p:extLst/>
          </p:nvPr>
        </p:nvGraphicFramePr>
        <p:xfrm>
          <a:off x="838199" y="1825626"/>
          <a:ext cx="5043791" cy="4796550"/>
        </p:xfrm>
        <a:graphic>
          <a:graphicData uri="http://schemas.openxmlformats.org/drawingml/2006/table">
            <a:tbl>
              <a:tblPr firstRow="1" bandRow="1">
                <a:tableStyleId>{5940675A-B579-460E-94D1-54222C63F5DA}</a:tableStyleId>
              </a:tblPr>
              <a:tblGrid>
                <a:gridCol w="4139901"/>
                <a:gridCol w="903890"/>
              </a:tblGrid>
              <a:tr h="630435">
                <a:tc gridSpan="2">
                  <a:txBody>
                    <a:bodyPr/>
                    <a:lstStyle/>
                    <a:p>
                      <a:pPr algn="ctr"/>
                      <a:r>
                        <a:rPr lang="en-US" sz="3200" dirty="0" smtClean="0">
                          <a:latin typeface="MV Boli" panose="02000500030200090000" pitchFamily="2" charset="0"/>
                          <a:cs typeface="MV Boli" panose="02000500030200090000" pitchFamily="2" charset="0"/>
                        </a:rPr>
                        <a:t>Checklist</a:t>
                      </a:r>
                      <a:endParaRPr lang="en-US" sz="3200" dirty="0">
                        <a:latin typeface="MV Boli" panose="02000500030200090000" pitchFamily="2" charset="0"/>
                        <a:cs typeface="MV Boli" panose="0200050003020009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0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V Boli" panose="02000500030200090000" pitchFamily="2" charset="0"/>
                          <a:cs typeface="MV Boli" panose="02000500030200090000" pitchFamily="2" charset="0"/>
                        </a:rPr>
                        <a:t>There is pricing in the agency?</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400" dirty="0" smtClean="0">
                          <a:solidFill>
                            <a:srgbClr val="00B050"/>
                          </a:solidFill>
                          <a:sym typeface="Wingdings 2" panose="05020102010507070707" pitchFamily="18" charset="2"/>
                        </a:rPr>
                        <a:t></a:t>
                      </a:r>
                      <a:endParaRPr lang="en-US" sz="44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0435">
                <a:tc>
                  <a:txBody>
                    <a:bodyPr/>
                    <a:lstStyle/>
                    <a:p>
                      <a:r>
                        <a:rPr lang="en-US" sz="2400" dirty="0" smtClean="0">
                          <a:latin typeface="MV Boli" panose="02000500030200090000" pitchFamily="2" charset="0"/>
                          <a:cs typeface="MV Boli" panose="02000500030200090000" pitchFamily="2" charset="0"/>
                        </a:rPr>
                        <a:t>provision of pre-contractual information to the client</a:t>
                      </a:r>
                      <a:endParaRPr lang="en-US" sz="2400" dirty="0">
                        <a:latin typeface="MV Boli" panose="02000500030200090000" pitchFamily="2" charset="0"/>
                        <a:cs typeface="MV Boli" panose="0200050003020009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400" dirty="0" smtClean="0">
                          <a:solidFill>
                            <a:srgbClr val="FF0000"/>
                          </a:solidFill>
                          <a:sym typeface="Wingdings 2" panose="05020102010507070707" pitchFamily="18" charset="2"/>
                        </a:rPr>
                        <a:t></a:t>
                      </a:r>
                      <a:endParaRPr lang="en-US" sz="4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0435">
                <a:tc>
                  <a:txBody>
                    <a:bodyPr/>
                    <a:lstStyle/>
                    <a:p>
                      <a:r>
                        <a:rPr lang="en-US" sz="2400" kern="1200" dirty="0" smtClean="0">
                          <a:solidFill>
                            <a:schemeClr val="tx1"/>
                          </a:solidFill>
                          <a:latin typeface="MV Boli" panose="02000500030200090000" pitchFamily="2" charset="0"/>
                          <a:ea typeface="+mn-ea"/>
                          <a:cs typeface="MV Boli" panose="02000500030200090000" pitchFamily="2" charset="0"/>
                        </a:rPr>
                        <a:t>Smiling staff</a:t>
                      </a:r>
                      <a:endParaRPr lang="en-US" sz="2400" kern="1200" dirty="0">
                        <a:solidFill>
                          <a:schemeClr val="tx1"/>
                        </a:solidFill>
                        <a:latin typeface="MV Boli" panose="02000500030200090000" pitchFamily="2" charset="0"/>
                        <a:ea typeface="+mn-ea"/>
                        <a:cs typeface="MV Boli" panose="0200050003020009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400" dirty="0" smtClean="0">
                          <a:solidFill>
                            <a:srgbClr val="FF0000"/>
                          </a:solidFill>
                          <a:sym typeface="Wingdings 2" panose="05020102010507070707" pitchFamily="18" charset="2"/>
                        </a:rPr>
                        <a:t></a:t>
                      </a:r>
                      <a:endParaRPr lang="en-US" sz="4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0435">
                <a:tc>
                  <a:txBody>
                    <a:bodyPr/>
                    <a:lstStyle/>
                    <a:p>
                      <a:r>
                        <a:rPr lang="en-US" sz="2400" kern="1200" dirty="0" smtClean="0">
                          <a:solidFill>
                            <a:schemeClr val="tx1"/>
                          </a:solidFill>
                          <a:latin typeface="MV Boli" panose="02000500030200090000" pitchFamily="2" charset="0"/>
                          <a:ea typeface="+mn-ea"/>
                          <a:cs typeface="MV Boli" panose="02000500030200090000" pitchFamily="2" charset="0"/>
                        </a:rPr>
                        <a:t>Complaints  book</a:t>
                      </a:r>
                      <a:endParaRPr lang="en-US" sz="2400" kern="1200" dirty="0">
                        <a:solidFill>
                          <a:schemeClr val="tx1"/>
                        </a:solidFill>
                        <a:latin typeface="MV Boli" panose="02000500030200090000" pitchFamily="2" charset="0"/>
                        <a:ea typeface="+mn-ea"/>
                        <a:cs typeface="MV Boli" panose="0200050003020009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400" dirty="0" smtClean="0">
                          <a:solidFill>
                            <a:srgbClr val="00B050"/>
                          </a:solidFill>
                          <a:sym typeface="Wingdings 2" panose="05020102010507070707" pitchFamily="18" charset="2"/>
                        </a:rPr>
                        <a:t></a:t>
                      </a:r>
                      <a:endParaRPr lang="en-US" sz="44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0435">
                <a:tc>
                  <a:txBody>
                    <a:bodyPr/>
                    <a:lstStyle/>
                    <a:p>
                      <a:r>
                        <a:rPr lang="en-US" sz="2400" kern="1200" dirty="0" smtClean="0">
                          <a:solidFill>
                            <a:schemeClr val="tx1"/>
                          </a:solidFill>
                          <a:latin typeface="MV Boli" panose="02000500030200090000" pitchFamily="2" charset="0"/>
                          <a:ea typeface="+mn-ea"/>
                          <a:cs typeface="MV Boli" panose="02000500030200090000" pitchFamily="2" charset="0"/>
                        </a:rPr>
                        <a:t>…</a:t>
                      </a:r>
                      <a:endParaRPr lang="en-US" sz="2400" kern="1200" dirty="0">
                        <a:solidFill>
                          <a:schemeClr val="tx1"/>
                        </a:solidFill>
                        <a:latin typeface="MV Boli" panose="02000500030200090000" pitchFamily="2" charset="0"/>
                        <a:ea typeface="+mn-ea"/>
                        <a:cs typeface="MV Boli" panose="0200050003020009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ontent Placeholder 4"/>
          <p:cNvSpPr>
            <a:spLocks noGrp="1"/>
          </p:cNvSpPr>
          <p:nvPr>
            <p:ph sz="half" idx="2"/>
          </p:nvPr>
        </p:nvSpPr>
        <p:spPr/>
        <p:txBody>
          <a:bodyPr>
            <a:normAutofit/>
          </a:bodyPr>
          <a:lstStyle/>
          <a:p>
            <a:pPr marL="0" indent="0" algn="ctr">
              <a:buNone/>
            </a:pPr>
            <a:r>
              <a:rPr lang="en-US" sz="3600" b="1" dirty="0" smtClean="0">
                <a:solidFill>
                  <a:srgbClr val="FF0000"/>
                </a:solidFill>
              </a:rPr>
              <a:t>What do you miss?</a:t>
            </a:r>
          </a:p>
          <a:p>
            <a:endParaRPr lang="en-US" dirty="0" smtClean="0"/>
          </a:p>
          <a:p>
            <a:r>
              <a:rPr lang="en-US" dirty="0" smtClean="0"/>
              <a:t>Is the bank important?</a:t>
            </a:r>
          </a:p>
          <a:p>
            <a:endParaRPr lang="en-US" dirty="0" smtClean="0"/>
          </a:p>
          <a:p>
            <a:r>
              <a:rPr lang="en-US" dirty="0" smtClean="0"/>
              <a:t>What is the business model?</a:t>
            </a:r>
          </a:p>
          <a:p>
            <a:endParaRPr lang="en-US" dirty="0" smtClean="0"/>
          </a:p>
          <a:p>
            <a:r>
              <a:rPr lang="en-US" dirty="0" smtClean="0"/>
              <a:t>What are the future risks?</a:t>
            </a:r>
          </a:p>
          <a:p>
            <a:endParaRPr lang="en-US" dirty="0" smtClean="0"/>
          </a:p>
          <a:p>
            <a:r>
              <a:rPr lang="en-US" dirty="0" smtClean="0"/>
              <a:t>What is the core problem?</a:t>
            </a:r>
          </a:p>
          <a:p>
            <a:endParaRPr lang="en-US" dirty="0"/>
          </a:p>
        </p:txBody>
      </p:sp>
    </p:spTree>
    <p:extLst>
      <p:ext uri="{BB962C8B-B14F-4D97-AF65-F5344CB8AC3E}">
        <p14:creationId xmlns:p14="http://schemas.microsoft.com/office/powerpoint/2010/main" val="8780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60146" y="3683540"/>
            <a:ext cx="1728800" cy="2942718"/>
          </a:xfrm>
          <a:prstGeom prst="rect">
            <a:avLst/>
          </a:prstGeom>
        </p:spPr>
      </p:pic>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a:stretch>
            <a:fillRect/>
          </a:stretch>
        </p:blipFill>
        <p:spPr>
          <a:xfrm>
            <a:off x="434501" y="1820100"/>
            <a:ext cx="3808379" cy="2643833"/>
          </a:xfrm>
          <a:prstGeom prst="rect">
            <a:avLst/>
          </a:prstGeom>
        </p:spPr>
      </p:pic>
      <p:pic>
        <p:nvPicPr>
          <p:cNvPr id="6" name="Content Placeholder 5"/>
          <p:cNvPicPr>
            <a:picLocks noGrp="1" noChangeAspect="1"/>
          </p:cNvPicPr>
          <p:nvPr>
            <p:ph sz="half" idx="2"/>
          </p:nvPr>
        </p:nvPicPr>
        <p:blipFill>
          <a:blip r:embed="rId4"/>
          <a:stretch>
            <a:fillRect/>
          </a:stretch>
        </p:blipFill>
        <p:spPr>
          <a:xfrm>
            <a:off x="6970915" y="2002375"/>
            <a:ext cx="4087352" cy="2032848"/>
          </a:xfrm>
          <a:prstGeom prst="rect">
            <a:avLst/>
          </a:prstGeom>
        </p:spPr>
      </p:pic>
      <p:pic>
        <p:nvPicPr>
          <p:cNvPr id="8" name="Picture 7"/>
          <p:cNvPicPr>
            <a:picLocks noChangeAspect="1"/>
          </p:cNvPicPr>
          <p:nvPr/>
        </p:nvPicPr>
        <p:blipFill>
          <a:blip r:embed="rId5"/>
          <a:stretch>
            <a:fillRect/>
          </a:stretch>
        </p:blipFill>
        <p:spPr>
          <a:xfrm>
            <a:off x="10041554" y="3970372"/>
            <a:ext cx="1794397" cy="2385235"/>
          </a:xfrm>
          <a:prstGeom prst="rect">
            <a:avLst/>
          </a:prstGeom>
        </p:spPr>
      </p:pic>
      <p:sp>
        <p:nvSpPr>
          <p:cNvPr id="9" name="Right Arrow 8"/>
          <p:cNvSpPr/>
          <p:nvPr/>
        </p:nvSpPr>
        <p:spPr>
          <a:xfrm>
            <a:off x="5220511" y="2380034"/>
            <a:ext cx="1258110" cy="10051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827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chor="ctr">
            <a:normAutofit/>
          </a:bodyPr>
          <a:lstStyle/>
          <a:p>
            <a:pPr marL="0" indent="0" algn="ctr">
              <a:buNone/>
            </a:pPr>
            <a:r>
              <a:rPr lang="en-US" sz="5400" cap="small" dirty="0" smtClean="0"/>
              <a:t>What can be done Better?</a:t>
            </a:r>
            <a:endParaRPr lang="en-US" sz="5400" cap="small" dirty="0"/>
          </a:p>
        </p:txBody>
      </p:sp>
    </p:spTree>
    <p:extLst>
      <p:ext uri="{BB962C8B-B14F-4D97-AF65-F5344CB8AC3E}">
        <p14:creationId xmlns:p14="http://schemas.microsoft.com/office/powerpoint/2010/main" val="732286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dirty="0" smtClean="0"/>
              <a:t>What is </a:t>
            </a:r>
            <a:r>
              <a:rPr lang="en-US" sz="4400" dirty="0" smtClean="0">
                <a:solidFill>
                  <a:schemeClr val="accent2">
                    <a:lumMod val="75000"/>
                  </a:schemeClr>
                </a:solidFill>
              </a:rPr>
              <a:t>Financial Consumer </a:t>
            </a:r>
            <a:r>
              <a:rPr lang="en-US" sz="4400" dirty="0" smtClean="0">
                <a:solidFill>
                  <a:schemeClr val="accent2">
                    <a:lumMod val="75000"/>
                  </a:schemeClr>
                </a:solidFill>
              </a:rPr>
              <a:t>Protection </a:t>
            </a:r>
            <a:r>
              <a:rPr lang="en-US" sz="4400" dirty="0" smtClean="0"/>
              <a:t>is About</a:t>
            </a:r>
            <a:br>
              <a:rPr lang="en-US" sz="4400" dirty="0" smtClean="0"/>
            </a:br>
            <a:r>
              <a:rPr lang="en-US" sz="4400" dirty="0" smtClean="0"/>
              <a:t>helicopter view</a:t>
            </a:r>
            <a:endParaRPr lang="en-US" sz="4400" dirty="0"/>
          </a:p>
        </p:txBody>
      </p:sp>
      <p:sp>
        <p:nvSpPr>
          <p:cNvPr id="6" name="Text Placeholder 5"/>
          <p:cNvSpPr>
            <a:spLocks noGrp="1"/>
          </p:cNvSpPr>
          <p:nvPr>
            <p:ph type="body" idx="1"/>
          </p:nvPr>
        </p:nvSpPr>
        <p:spPr/>
        <p:txBody>
          <a:bodyPr/>
          <a:lstStyle/>
          <a:p>
            <a:r>
              <a:rPr lang="en-US" dirty="0" smtClean="0"/>
              <a:t>Before moving </a:t>
            </a:r>
            <a:endParaRPr lang="en-US" dirty="0"/>
          </a:p>
        </p:txBody>
      </p:sp>
    </p:spTree>
    <p:extLst>
      <p:ext uri="{BB962C8B-B14F-4D97-AF65-F5344CB8AC3E}">
        <p14:creationId xmlns:p14="http://schemas.microsoft.com/office/powerpoint/2010/main" val="2135930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RBS – benefits &amp; challenges</a:t>
            </a:r>
            <a:endParaRPr lang="en-US" dirty="0"/>
          </a:p>
        </p:txBody>
      </p:sp>
      <p:graphicFrame>
        <p:nvGraphicFramePr>
          <p:cNvPr id="9" name="Content Placeholder 8"/>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838200" y="3193720"/>
            <a:ext cx="2704194" cy="1015663"/>
          </a:xfrm>
          <a:prstGeom prst="rect">
            <a:avLst/>
          </a:prstGeom>
          <a:noFill/>
        </p:spPr>
        <p:txBody>
          <a:bodyPr wrap="square" rtlCol="0">
            <a:spAutoFit/>
          </a:bodyPr>
          <a:lstStyle/>
          <a:p>
            <a:r>
              <a:rPr lang="en-US" sz="2000" dirty="0">
                <a:solidFill>
                  <a:schemeClr val="accent2"/>
                </a:solidFill>
              </a:rPr>
              <a:t>a proactive approach to preventing or solving problems</a:t>
            </a:r>
          </a:p>
        </p:txBody>
      </p:sp>
      <p:sp>
        <p:nvSpPr>
          <p:cNvPr id="11" name="TextBox 10"/>
          <p:cNvSpPr txBox="1"/>
          <p:nvPr/>
        </p:nvSpPr>
        <p:spPr>
          <a:xfrm>
            <a:off x="440872" y="2212512"/>
            <a:ext cx="2704194" cy="1015663"/>
          </a:xfrm>
          <a:prstGeom prst="rect">
            <a:avLst/>
          </a:prstGeom>
          <a:noFill/>
        </p:spPr>
        <p:txBody>
          <a:bodyPr wrap="square" rtlCol="0">
            <a:spAutoFit/>
          </a:bodyPr>
          <a:lstStyle/>
          <a:p>
            <a:r>
              <a:rPr lang="en-US" sz="2000" dirty="0">
                <a:solidFill>
                  <a:schemeClr val="accent2"/>
                </a:solidFill>
              </a:rPr>
              <a:t>a systemic focus on the marketplace and consumers</a:t>
            </a:r>
          </a:p>
        </p:txBody>
      </p:sp>
      <p:sp>
        <p:nvSpPr>
          <p:cNvPr id="12" name="TextBox 11"/>
          <p:cNvSpPr txBox="1"/>
          <p:nvPr/>
        </p:nvSpPr>
        <p:spPr>
          <a:xfrm>
            <a:off x="1792969" y="4081915"/>
            <a:ext cx="2704194" cy="707886"/>
          </a:xfrm>
          <a:prstGeom prst="rect">
            <a:avLst/>
          </a:prstGeom>
          <a:noFill/>
        </p:spPr>
        <p:txBody>
          <a:bodyPr wrap="square" rtlCol="0">
            <a:spAutoFit/>
          </a:bodyPr>
          <a:lstStyle/>
          <a:p>
            <a:r>
              <a:rPr lang="en-US" sz="2000" dirty="0">
                <a:solidFill>
                  <a:schemeClr val="accent2"/>
                </a:solidFill>
              </a:rPr>
              <a:t>greater regulatory efficiency </a:t>
            </a:r>
          </a:p>
        </p:txBody>
      </p:sp>
      <p:sp>
        <p:nvSpPr>
          <p:cNvPr id="13" name="TextBox 12"/>
          <p:cNvSpPr txBox="1"/>
          <p:nvPr/>
        </p:nvSpPr>
        <p:spPr>
          <a:xfrm>
            <a:off x="7716609" y="1473848"/>
            <a:ext cx="2704194" cy="1323439"/>
          </a:xfrm>
          <a:prstGeom prst="rect">
            <a:avLst/>
          </a:prstGeom>
          <a:noFill/>
        </p:spPr>
        <p:txBody>
          <a:bodyPr wrap="square" rtlCol="0">
            <a:spAutoFit/>
          </a:bodyPr>
          <a:lstStyle/>
          <a:p>
            <a:endParaRPr lang="en-US" sz="2000" dirty="0" smtClean="0">
              <a:solidFill>
                <a:schemeClr val="accent2"/>
              </a:solidFill>
            </a:endParaRPr>
          </a:p>
          <a:p>
            <a:r>
              <a:rPr lang="en-US" sz="2000" dirty="0" smtClean="0">
                <a:solidFill>
                  <a:schemeClr val="accent2"/>
                </a:solidFill>
              </a:rPr>
              <a:t>lower </a:t>
            </a:r>
            <a:r>
              <a:rPr lang="en-US" sz="2000" dirty="0">
                <a:solidFill>
                  <a:schemeClr val="accent2"/>
                </a:solidFill>
              </a:rPr>
              <a:t>regulatory costs for well-managed market participants</a:t>
            </a:r>
          </a:p>
        </p:txBody>
      </p:sp>
      <p:sp>
        <p:nvSpPr>
          <p:cNvPr id="14" name="TextBox 13"/>
          <p:cNvSpPr txBox="1"/>
          <p:nvPr/>
        </p:nvSpPr>
        <p:spPr>
          <a:xfrm>
            <a:off x="9340849" y="4145638"/>
            <a:ext cx="2704194" cy="2246769"/>
          </a:xfrm>
          <a:prstGeom prst="rect">
            <a:avLst/>
          </a:prstGeom>
          <a:noFill/>
        </p:spPr>
        <p:txBody>
          <a:bodyPr wrap="square" rtlCol="0">
            <a:spAutoFit/>
          </a:bodyPr>
          <a:lstStyle/>
          <a:p>
            <a:r>
              <a:rPr lang="en-US" sz="2000" dirty="0" smtClean="0">
                <a:solidFill>
                  <a:schemeClr val="accent2"/>
                </a:solidFill>
              </a:rPr>
              <a:t>Minimizing harms and delivery </a:t>
            </a:r>
            <a:r>
              <a:rPr lang="en-US" sz="2000" dirty="0">
                <a:solidFill>
                  <a:schemeClr val="accent2"/>
                </a:solidFill>
              </a:rPr>
              <a:t>of public </a:t>
            </a:r>
            <a:r>
              <a:rPr lang="en-US" sz="2000" dirty="0" smtClean="0">
                <a:solidFill>
                  <a:schemeClr val="accent2"/>
                </a:solidFill>
              </a:rPr>
              <a:t>value </a:t>
            </a:r>
          </a:p>
          <a:p>
            <a:endParaRPr lang="en-US" sz="2000" dirty="0">
              <a:solidFill>
                <a:schemeClr val="accent2"/>
              </a:solidFill>
            </a:endParaRPr>
          </a:p>
          <a:p>
            <a:r>
              <a:rPr lang="en-US" sz="2000" dirty="0" smtClean="0">
                <a:solidFill>
                  <a:schemeClr val="accent2"/>
                </a:solidFill>
              </a:rPr>
              <a:t>(</a:t>
            </a:r>
            <a:r>
              <a:rPr lang="en-US" sz="2000" dirty="0">
                <a:solidFill>
                  <a:schemeClr val="accent2"/>
                </a:solidFill>
              </a:rPr>
              <a:t>vs compliance to laws</a:t>
            </a:r>
          </a:p>
          <a:p>
            <a:r>
              <a:rPr lang="en-US" sz="2000" dirty="0">
                <a:solidFill>
                  <a:schemeClr val="accent2"/>
                </a:solidFill>
              </a:rPr>
              <a:t>where no real harm is being </a:t>
            </a:r>
            <a:r>
              <a:rPr lang="en-US" sz="2000" dirty="0" smtClean="0">
                <a:solidFill>
                  <a:schemeClr val="accent2"/>
                </a:solidFill>
              </a:rPr>
              <a:t>done)</a:t>
            </a:r>
          </a:p>
          <a:p>
            <a:endParaRPr lang="en-US" sz="2000" dirty="0">
              <a:solidFill>
                <a:schemeClr val="accent2"/>
              </a:solidFill>
            </a:endParaRPr>
          </a:p>
        </p:txBody>
      </p:sp>
      <p:sp>
        <p:nvSpPr>
          <p:cNvPr id="16" name="TextBox 15"/>
          <p:cNvSpPr txBox="1"/>
          <p:nvPr/>
        </p:nvSpPr>
        <p:spPr>
          <a:xfrm>
            <a:off x="146957" y="4708500"/>
            <a:ext cx="2570616" cy="1938992"/>
          </a:xfrm>
          <a:prstGeom prst="rect">
            <a:avLst/>
          </a:prstGeom>
          <a:noFill/>
        </p:spPr>
        <p:txBody>
          <a:bodyPr wrap="square" rtlCol="0">
            <a:spAutoFit/>
          </a:bodyPr>
          <a:lstStyle/>
          <a:p>
            <a:r>
              <a:rPr lang="en-US" sz="2400" b="1" dirty="0" smtClean="0"/>
              <a:t>Challenges:</a:t>
            </a:r>
            <a:endParaRPr lang="en-US" sz="2400" b="1" dirty="0"/>
          </a:p>
          <a:p>
            <a:pPr>
              <a:buFont typeface="Arial" charset="0"/>
              <a:buChar char="•"/>
            </a:pPr>
            <a:r>
              <a:rPr lang="en-US" sz="2400" dirty="0" smtClean="0"/>
              <a:t>Staffing</a:t>
            </a:r>
            <a:endParaRPr lang="en-US" sz="2400" dirty="0"/>
          </a:p>
          <a:p>
            <a:pPr>
              <a:buFont typeface="Arial" charset="0"/>
              <a:buChar char="•"/>
            </a:pPr>
            <a:r>
              <a:rPr lang="en-US" sz="2400" dirty="0"/>
              <a:t>Supervisory </a:t>
            </a:r>
            <a:r>
              <a:rPr lang="en-US" sz="2400" dirty="0" smtClean="0"/>
              <a:t>judgment</a:t>
            </a:r>
          </a:p>
          <a:p>
            <a:pPr>
              <a:buFont typeface="Arial" charset="0"/>
              <a:buChar char="•"/>
            </a:pPr>
            <a:r>
              <a:rPr lang="en-US" sz="2400" dirty="0" smtClean="0"/>
              <a:t>Work organization</a:t>
            </a:r>
            <a:endParaRPr lang="en-US" sz="2400" dirty="0"/>
          </a:p>
        </p:txBody>
      </p:sp>
    </p:spTree>
    <p:extLst>
      <p:ext uri="{BB962C8B-B14F-4D97-AF65-F5344CB8AC3E}">
        <p14:creationId xmlns:p14="http://schemas.microsoft.com/office/powerpoint/2010/main" val="2661083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smtClean="0">
                <a:solidFill>
                  <a:schemeClr val="accent2"/>
                </a:solidFill>
              </a:rPr>
              <a:t>RBS                    v         Compliance</a:t>
            </a:r>
            <a:endParaRPr lang="en-US" cap="small" dirty="0">
              <a:solidFill>
                <a:schemeClr val="accent2"/>
              </a:solidFill>
            </a:endParaRPr>
          </a:p>
        </p:txBody>
      </p:sp>
      <p:sp>
        <p:nvSpPr>
          <p:cNvPr id="6" name="Content Placeholder 5"/>
          <p:cNvSpPr>
            <a:spLocks noGrp="1"/>
          </p:cNvSpPr>
          <p:nvPr>
            <p:ph sz="half" idx="1"/>
          </p:nvPr>
        </p:nvSpPr>
        <p:spPr/>
        <p:txBody>
          <a:bodyPr>
            <a:normAutofit lnSpcReduction="10000"/>
          </a:bodyPr>
          <a:lstStyle/>
          <a:p>
            <a:r>
              <a:rPr lang="en-US" dirty="0"/>
              <a:t>Aim – FSP has low risk profile</a:t>
            </a:r>
          </a:p>
          <a:p>
            <a:r>
              <a:rPr lang="en-US" dirty="0" smtClean="0"/>
              <a:t>Focus </a:t>
            </a:r>
            <a:r>
              <a:rPr lang="en-US" dirty="0"/>
              <a:t>on areas that pose </a:t>
            </a:r>
            <a:r>
              <a:rPr lang="en-US" dirty="0" smtClean="0"/>
              <a:t>the greatest </a:t>
            </a:r>
            <a:r>
              <a:rPr lang="en-US" dirty="0"/>
              <a:t>potential risk </a:t>
            </a:r>
            <a:endParaRPr lang="en-US" dirty="0" smtClean="0"/>
          </a:p>
          <a:p>
            <a:r>
              <a:rPr lang="en-US" dirty="0" smtClean="0"/>
              <a:t>Forward looking</a:t>
            </a:r>
          </a:p>
          <a:p>
            <a:pPr lvl="1"/>
            <a:r>
              <a:rPr lang="en-US" dirty="0" smtClean="0"/>
              <a:t>Present and future risks/anticipating emerging problems</a:t>
            </a:r>
          </a:p>
          <a:p>
            <a:pPr lvl="1"/>
            <a:r>
              <a:rPr lang="en-US" dirty="0" smtClean="0"/>
              <a:t>Facilitating early interventions, preventing</a:t>
            </a:r>
          </a:p>
          <a:p>
            <a:r>
              <a:rPr lang="en-US" dirty="0" smtClean="0"/>
              <a:t>Flexibility in judgments &amp; actions, principle based</a:t>
            </a:r>
          </a:p>
          <a:p>
            <a:r>
              <a:rPr lang="en-US" dirty="0" smtClean="0"/>
              <a:t>Supervisory judgement</a:t>
            </a:r>
          </a:p>
        </p:txBody>
      </p:sp>
      <p:sp>
        <p:nvSpPr>
          <p:cNvPr id="8" name="Content Placeholder 7"/>
          <p:cNvSpPr>
            <a:spLocks noGrp="1"/>
          </p:cNvSpPr>
          <p:nvPr>
            <p:ph sz="half" idx="2"/>
          </p:nvPr>
        </p:nvSpPr>
        <p:spPr/>
        <p:txBody>
          <a:bodyPr>
            <a:normAutofit lnSpcReduction="10000"/>
          </a:bodyPr>
          <a:lstStyle/>
          <a:p>
            <a:r>
              <a:rPr lang="en-US" dirty="0"/>
              <a:t>Aim – FSP comply with existing rules</a:t>
            </a:r>
          </a:p>
          <a:p>
            <a:r>
              <a:rPr lang="en-US" dirty="0" smtClean="0"/>
              <a:t>Focus on all areas </a:t>
            </a:r>
          </a:p>
          <a:p>
            <a:r>
              <a:rPr lang="en-US" dirty="0" smtClean="0"/>
              <a:t>Backward looking/reactive</a:t>
            </a:r>
          </a:p>
          <a:p>
            <a:pPr lvl="1"/>
            <a:r>
              <a:rPr lang="en-US" dirty="0" smtClean="0"/>
              <a:t>Present and past risks</a:t>
            </a:r>
            <a:endParaRPr lang="en-US" dirty="0"/>
          </a:p>
          <a:p>
            <a:pPr lvl="1"/>
            <a:r>
              <a:rPr lang="en-US" dirty="0" smtClean="0"/>
              <a:t>Retrospective, punishing</a:t>
            </a:r>
          </a:p>
          <a:p>
            <a:endParaRPr lang="en-US" dirty="0" smtClean="0"/>
          </a:p>
          <a:p>
            <a:r>
              <a:rPr lang="en-US" dirty="0" smtClean="0"/>
              <a:t>Rule Based, not much flexibility</a:t>
            </a:r>
          </a:p>
          <a:p>
            <a:r>
              <a:rPr lang="en-US" dirty="0" smtClean="0"/>
              <a:t>Technical compliance</a:t>
            </a:r>
            <a:endParaRPr lang="en-US" dirty="0"/>
          </a:p>
        </p:txBody>
      </p:sp>
    </p:spTree>
    <p:extLst>
      <p:ext uri="{BB962C8B-B14F-4D97-AF65-F5344CB8AC3E}">
        <p14:creationId xmlns:p14="http://schemas.microsoft.com/office/powerpoint/2010/main" val="2847989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chor="ctr">
            <a:normAutofit/>
          </a:bodyPr>
          <a:lstStyle/>
          <a:p>
            <a:pPr marL="0" indent="0" algn="ctr">
              <a:buNone/>
            </a:pPr>
            <a:r>
              <a:rPr lang="en-US" sz="4400" dirty="0" smtClean="0"/>
              <a:t>Understanding </a:t>
            </a:r>
            <a:r>
              <a:rPr lang="en-US" sz="4400" b="1" cap="small" dirty="0" smtClean="0">
                <a:solidFill>
                  <a:schemeClr val="accent2"/>
                </a:solidFill>
              </a:rPr>
              <a:t>Risk Base Supervision </a:t>
            </a:r>
            <a:r>
              <a:rPr lang="en-US" sz="4400" dirty="0" smtClean="0"/>
              <a:t>approach</a:t>
            </a:r>
            <a:endParaRPr lang="en-US" sz="4400" dirty="0"/>
          </a:p>
        </p:txBody>
      </p:sp>
    </p:spTree>
    <p:extLst>
      <p:ext uri="{BB962C8B-B14F-4D97-AF65-F5344CB8AC3E}">
        <p14:creationId xmlns:p14="http://schemas.microsoft.com/office/powerpoint/2010/main" val="3830685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Concept or Risk-Based Supervision</a:t>
            </a:r>
            <a:endParaRPr lang="en-US" cap="small" dirty="0"/>
          </a:p>
        </p:txBody>
      </p:sp>
      <p:sp>
        <p:nvSpPr>
          <p:cNvPr id="5" name="Content Placeholder 4"/>
          <p:cNvSpPr>
            <a:spLocks noGrp="1"/>
          </p:cNvSpPr>
          <p:nvPr>
            <p:ph sz="half" idx="1"/>
          </p:nvPr>
        </p:nvSpPr>
        <p:spPr/>
        <p:txBody>
          <a:bodyPr>
            <a:normAutofit fontScale="92500" lnSpcReduction="10000"/>
          </a:bodyPr>
          <a:lstStyle/>
          <a:p>
            <a:r>
              <a:rPr lang="en-US" b="1" dirty="0" smtClean="0">
                <a:solidFill>
                  <a:schemeClr val="accent2"/>
                </a:solidFill>
              </a:rPr>
              <a:t>Forward-looking approach</a:t>
            </a:r>
            <a:r>
              <a:rPr lang="en-US" dirty="0" smtClean="0"/>
              <a:t> </a:t>
            </a:r>
            <a:r>
              <a:rPr lang="en-US" dirty="0"/>
              <a:t>with a focus on evaluating both present and future risks, identifying emerging problems, and</a:t>
            </a:r>
          </a:p>
          <a:p>
            <a:r>
              <a:rPr lang="en-US" b="1" dirty="0" smtClean="0">
                <a:solidFill>
                  <a:schemeClr val="accent2"/>
                </a:solidFill>
              </a:rPr>
              <a:t>Preventive</a:t>
            </a:r>
            <a:r>
              <a:rPr lang="en-US" dirty="0" smtClean="0"/>
              <a:t> - facilitating </a:t>
            </a:r>
            <a:r>
              <a:rPr lang="en-US" dirty="0"/>
              <a:t>prompt intervention and early corrective actions </a:t>
            </a:r>
            <a:r>
              <a:rPr lang="en-US" dirty="0" smtClean="0"/>
              <a:t>by focusing </a:t>
            </a:r>
            <a:r>
              <a:rPr lang="en-US" dirty="0"/>
              <a:t>on the </a:t>
            </a:r>
            <a:r>
              <a:rPr lang="en-US" b="1" dirty="0">
                <a:solidFill>
                  <a:schemeClr val="accent2"/>
                </a:solidFill>
              </a:rPr>
              <a:t>inherent risks </a:t>
            </a:r>
            <a:r>
              <a:rPr lang="en-US" dirty="0"/>
              <a:t>of </a:t>
            </a:r>
            <a:r>
              <a:rPr lang="en-US" dirty="0" smtClean="0"/>
              <a:t>business </a:t>
            </a:r>
            <a:r>
              <a:rPr lang="en-US" dirty="0"/>
              <a:t>model </a:t>
            </a:r>
            <a:r>
              <a:rPr lang="en-US" dirty="0" smtClean="0"/>
              <a:t>and product </a:t>
            </a:r>
            <a:r>
              <a:rPr lang="en-US" dirty="0"/>
              <a:t>offerings. </a:t>
            </a:r>
            <a:endParaRPr lang="en-US" dirty="0" smtClean="0"/>
          </a:p>
          <a:p>
            <a:r>
              <a:rPr lang="en-US" dirty="0" smtClean="0"/>
              <a:t>RBS </a:t>
            </a:r>
            <a:r>
              <a:rPr lang="en-US" dirty="0"/>
              <a:t>replaces a compliance-based </a:t>
            </a:r>
            <a:r>
              <a:rPr lang="en-US" dirty="0" smtClean="0"/>
              <a:t>approach and </a:t>
            </a:r>
            <a:r>
              <a:rPr lang="en-US" dirty="0"/>
              <a:t>is expected to become more inclusive, risk-based and data centric.</a:t>
            </a:r>
          </a:p>
        </p:txBody>
      </p:sp>
      <p:pic>
        <p:nvPicPr>
          <p:cNvPr id="7" name="Content Placeholder 6"/>
          <p:cNvPicPr>
            <a:picLocks noGrp="1" noChangeAspect="1"/>
          </p:cNvPicPr>
          <p:nvPr>
            <p:ph sz="half" idx="2"/>
          </p:nvPr>
        </p:nvPicPr>
        <p:blipFill>
          <a:blip r:embed="rId3"/>
          <a:stretch>
            <a:fillRect/>
          </a:stretch>
        </p:blipFill>
        <p:spPr>
          <a:xfrm>
            <a:off x="6098240" y="1132114"/>
            <a:ext cx="6296139" cy="5486399"/>
          </a:xfrm>
          <a:prstGeom prst="rect">
            <a:avLst/>
          </a:prstGeom>
        </p:spPr>
      </p:pic>
    </p:spTree>
    <p:extLst>
      <p:ext uri="{BB962C8B-B14F-4D97-AF65-F5344CB8AC3E}">
        <p14:creationId xmlns:p14="http://schemas.microsoft.com/office/powerpoint/2010/main" val="797515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Impact </a:t>
            </a:r>
            <a:r>
              <a:rPr lang="en-US" cap="small" dirty="0" smtClean="0"/>
              <a:t>and Risk</a:t>
            </a:r>
            <a:endParaRPr lang="en-US" cap="small" dirty="0"/>
          </a:p>
        </p:txBody>
      </p:sp>
      <p:sp>
        <p:nvSpPr>
          <p:cNvPr id="5" name="Content Placeholder 4"/>
          <p:cNvSpPr>
            <a:spLocks noGrp="1"/>
          </p:cNvSpPr>
          <p:nvPr>
            <p:ph sz="half" idx="1"/>
          </p:nvPr>
        </p:nvSpPr>
        <p:spPr/>
        <p:txBody>
          <a:bodyPr>
            <a:normAutofit fontScale="92500" lnSpcReduction="20000"/>
          </a:bodyPr>
          <a:lstStyle/>
          <a:p>
            <a:pPr marL="0" indent="0">
              <a:buNone/>
            </a:pPr>
            <a:r>
              <a:rPr lang="en-US" b="1" dirty="0" smtClean="0">
                <a:solidFill>
                  <a:schemeClr val="accent2"/>
                </a:solidFill>
              </a:rPr>
              <a:t>IMPAC</a:t>
            </a:r>
            <a:r>
              <a:rPr lang="en-US" b="1" dirty="0">
                <a:solidFill>
                  <a:schemeClr val="accent2"/>
                </a:solidFill>
              </a:rPr>
              <a:t>T </a:t>
            </a:r>
            <a:r>
              <a:rPr lang="en-US" dirty="0"/>
              <a:t>- the potential impact of the failure of an FSP on a country’s financial system and economy. </a:t>
            </a:r>
            <a:endParaRPr lang="en-US" dirty="0" smtClean="0"/>
          </a:p>
          <a:p>
            <a:pPr marL="0" indent="0">
              <a:buNone/>
            </a:pPr>
            <a:r>
              <a:rPr lang="en-US" dirty="0" smtClean="0"/>
              <a:t>MC - as </a:t>
            </a:r>
            <a:r>
              <a:rPr lang="en-US" dirty="0"/>
              <a:t>consumer confidence and trust in a </a:t>
            </a:r>
            <a:r>
              <a:rPr lang="en-US" dirty="0" smtClean="0"/>
              <a:t>well functioning </a:t>
            </a:r>
            <a:r>
              <a:rPr lang="en-US" dirty="0"/>
              <a:t>financial market, which in turn affects financial inclusion, poverty reduction, social well-being and the reputation of a </a:t>
            </a:r>
            <a:r>
              <a:rPr lang="en-US" dirty="0" smtClean="0"/>
              <a:t>country.</a:t>
            </a:r>
          </a:p>
          <a:p>
            <a:pPr marL="0" indent="0">
              <a:buNone/>
            </a:pPr>
            <a:endParaRPr lang="en-US" dirty="0"/>
          </a:p>
          <a:p>
            <a:pPr marL="0" indent="0">
              <a:buNone/>
            </a:pPr>
            <a:r>
              <a:rPr lang="en-US" b="1" dirty="0" smtClean="0">
                <a:solidFill>
                  <a:schemeClr val="accent2"/>
                </a:solidFill>
              </a:rPr>
              <a:t>RISKS </a:t>
            </a:r>
            <a:r>
              <a:rPr lang="en-US" dirty="0"/>
              <a:t>-  generated by an FSP’s business activities, as well as the FSP’s appetite for risk and the major mitigating factors it uses to manage risks</a:t>
            </a:r>
          </a:p>
        </p:txBody>
      </p:sp>
      <p:pic>
        <p:nvPicPr>
          <p:cNvPr id="7" name="Content Placeholder 6"/>
          <p:cNvPicPr>
            <a:picLocks noGrp="1" noChangeAspect="1"/>
          </p:cNvPicPr>
          <p:nvPr>
            <p:ph sz="half" idx="2"/>
          </p:nvPr>
        </p:nvPicPr>
        <p:blipFill>
          <a:blip r:embed="rId3"/>
          <a:stretch>
            <a:fillRect/>
          </a:stretch>
        </p:blipFill>
        <p:spPr>
          <a:xfrm>
            <a:off x="6510935" y="2038865"/>
            <a:ext cx="4842865" cy="4220029"/>
          </a:xfrm>
          <a:prstGeom prst="rect">
            <a:avLst/>
          </a:prstGeom>
        </p:spPr>
      </p:pic>
    </p:spTree>
    <p:extLst>
      <p:ext uri="{BB962C8B-B14F-4D97-AF65-F5344CB8AC3E}">
        <p14:creationId xmlns:p14="http://schemas.microsoft.com/office/powerpoint/2010/main" val="2777476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Supervisory Strategy</a:t>
            </a:r>
            <a:endParaRPr lang="en-US" cap="small" dirty="0"/>
          </a:p>
        </p:txBody>
      </p:sp>
      <p:sp>
        <p:nvSpPr>
          <p:cNvPr id="5" name="Content Placeholder 4"/>
          <p:cNvSpPr>
            <a:spLocks noGrp="1"/>
          </p:cNvSpPr>
          <p:nvPr>
            <p:ph sz="half" idx="1"/>
          </p:nvPr>
        </p:nvSpPr>
        <p:spPr>
          <a:xfrm>
            <a:off x="838200" y="1825625"/>
            <a:ext cx="5630562" cy="4351338"/>
          </a:xfrm>
        </p:spPr>
        <p:txBody>
          <a:bodyPr>
            <a:noAutofit/>
          </a:bodyPr>
          <a:lstStyle/>
          <a:p>
            <a:pPr marL="0" indent="0">
              <a:spcAft>
                <a:spcPts val="600"/>
              </a:spcAft>
              <a:buNone/>
            </a:pPr>
            <a:r>
              <a:rPr lang="en-US" sz="2400" b="1" dirty="0" smtClean="0">
                <a:solidFill>
                  <a:schemeClr val="accent2"/>
                </a:solidFill>
              </a:rPr>
              <a:t>SUPERVISORY STRATEGY </a:t>
            </a:r>
            <a:r>
              <a:rPr lang="en-US" sz="2400" dirty="0" smtClean="0"/>
              <a:t>defines the focus areas and </a:t>
            </a:r>
            <a:r>
              <a:rPr lang="en-US" sz="2400" dirty="0"/>
              <a:t>the intensity of its supervision. </a:t>
            </a:r>
            <a:endParaRPr lang="en-US" sz="2400" dirty="0" smtClean="0"/>
          </a:p>
          <a:p>
            <a:pPr marL="0" indent="0">
              <a:spcAft>
                <a:spcPts val="600"/>
              </a:spcAft>
              <a:buNone/>
            </a:pPr>
            <a:r>
              <a:rPr lang="en-US" sz="2400" b="1" dirty="0" smtClean="0">
                <a:solidFill>
                  <a:schemeClr val="accent2"/>
                </a:solidFill>
              </a:rPr>
              <a:t>FOCUS</a:t>
            </a:r>
            <a:r>
              <a:rPr lang="en-US" sz="2400" dirty="0" smtClean="0"/>
              <a:t> - More resources </a:t>
            </a:r>
            <a:r>
              <a:rPr lang="en-US" sz="2400" dirty="0" smtClean="0">
                <a:sym typeface="Wingdings" panose="05000000000000000000" pitchFamily="2" charset="2"/>
              </a:rPr>
              <a:t>to </a:t>
            </a:r>
            <a:r>
              <a:rPr lang="en-US" sz="2400" dirty="0" smtClean="0"/>
              <a:t>systemically important </a:t>
            </a:r>
            <a:r>
              <a:rPr lang="en-US" sz="2400" dirty="0"/>
              <a:t>institutions and institutions with higher risk </a:t>
            </a:r>
            <a:r>
              <a:rPr lang="en-US" sz="2400" dirty="0" smtClean="0"/>
              <a:t>profiles. ‘</a:t>
            </a:r>
            <a:r>
              <a:rPr lang="en-US" sz="2400" dirty="0"/>
              <a:t>low risk-low impact</a:t>
            </a:r>
            <a:r>
              <a:rPr lang="en-US" sz="2400" dirty="0" smtClean="0"/>
              <a:t>’ </a:t>
            </a:r>
            <a:r>
              <a:rPr lang="en-US" sz="2400" dirty="0" smtClean="0">
                <a:sym typeface="Wingdings" panose="05000000000000000000" pitchFamily="2" charset="2"/>
              </a:rPr>
              <a:t> </a:t>
            </a:r>
            <a:r>
              <a:rPr lang="en-US" sz="2400" dirty="0" smtClean="0"/>
              <a:t>more reactive supervisory </a:t>
            </a:r>
            <a:r>
              <a:rPr lang="en-US" sz="2400" dirty="0"/>
              <a:t>actions (e.g. off-site monitoring) or </a:t>
            </a:r>
            <a:r>
              <a:rPr lang="en-US" sz="2400" dirty="0" smtClean="0"/>
              <a:t>conduct thematic </a:t>
            </a:r>
            <a:r>
              <a:rPr lang="en-US" sz="2400" dirty="0"/>
              <a:t>reviews. </a:t>
            </a:r>
            <a:endParaRPr lang="en-US" sz="2400" dirty="0" smtClean="0"/>
          </a:p>
          <a:p>
            <a:pPr marL="0" indent="0">
              <a:spcAft>
                <a:spcPts val="600"/>
              </a:spcAft>
              <a:buNone/>
            </a:pPr>
            <a:r>
              <a:rPr lang="en-US" sz="2400" b="1" dirty="0" smtClean="0">
                <a:solidFill>
                  <a:schemeClr val="accent2"/>
                </a:solidFill>
              </a:rPr>
              <a:t>SUPERVISORY PLAN </a:t>
            </a:r>
            <a:r>
              <a:rPr lang="en-US" sz="2400" dirty="0" smtClean="0"/>
              <a:t>- Based </a:t>
            </a:r>
            <a:r>
              <a:rPr lang="en-US" sz="2400" dirty="0"/>
              <a:t>on its supervisory strategy </a:t>
            </a:r>
            <a:r>
              <a:rPr lang="en-US" sz="2400" dirty="0" smtClean="0"/>
              <a:t>would </a:t>
            </a:r>
            <a:r>
              <a:rPr lang="en-US" sz="2400" dirty="0"/>
              <a:t>then develop </a:t>
            </a:r>
            <a:r>
              <a:rPr lang="en-US" sz="2400" dirty="0" smtClean="0"/>
              <a:t>a supervisory </a:t>
            </a:r>
            <a:r>
              <a:rPr lang="en-US" sz="2400" dirty="0"/>
              <a:t>plan and begin conducting supervision activities. </a:t>
            </a:r>
          </a:p>
        </p:txBody>
      </p:sp>
      <p:pic>
        <p:nvPicPr>
          <p:cNvPr id="3" name="Content Placeholder 2"/>
          <p:cNvPicPr>
            <a:picLocks noGrp="1" noChangeAspect="1"/>
          </p:cNvPicPr>
          <p:nvPr>
            <p:ph sz="half" idx="2"/>
          </p:nvPr>
        </p:nvPicPr>
        <p:blipFill>
          <a:blip r:embed="rId3"/>
          <a:stretch>
            <a:fillRect/>
          </a:stretch>
        </p:blipFill>
        <p:spPr>
          <a:xfrm>
            <a:off x="5764138" y="1174568"/>
            <a:ext cx="6262358" cy="5234940"/>
          </a:xfrm>
          <a:prstGeom prst="rect">
            <a:avLst/>
          </a:prstGeom>
        </p:spPr>
      </p:pic>
    </p:spTree>
    <p:extLst>
      <p:ext uri="{BB962C8B-B14F-4D97-AF65-F5344CB8AC3E}">
        <p14:creationId xmlns:p14="http://schemas.microsoft.com/office/powerpoint/2010/main" val="2365405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RBS Process</a:t>
            </a:r>
            <a:endParaRPr lang="en-US" cap="small" dirty="0"/>
          </a:p>
        </p:txBody>
      </p:sp>
      <p:graphicFrame>
        <p:nvGraphicFramePr>
          <p:cNvPr id="6" name="Content Placeholder 5"/>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053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 Main Concepts</a:t>
            </a:r>
            <a:endParaRPr lang="en-US" dirty="0"/>
          </a:p>
        </p:txBody>
      </p:sp>
      <p:graphicFrame>
        <p:nvGraphicFramePr>
          <p:cNvPr id="4" name="Content Placeholder 3"/>
          <p:cNvGraphicFramePr>
            <a:graphicFrameLocks noGrp="1"/>
          </p:cNvGraphicFramePr>
          <p:nvPr>
            <p:ph idx="1"/>
            <p:extLst/>
          </p:nvPr>
        </p:nvGraphicFramePr>
        <p:xfrm>
          <a:off x="4723200" y="1825624"/>
          <a:ext cx="7344000" cy="481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2129" y="1690688"/>
            <a:ext cx="4555671" cy="4893647"/>
          </a:xfrm>
          <a:prstGeom prst="rect">
            <a:avLst/>
          </a:prstGeom>
          <a:noFill/>
        </p:spPr>
        <p:txBody>
          <a:bodyPr wrap="square" rtlCol="0">
            <a:spAutoFit/>
          </a:bodyPr>
          <a:lstStyle/>
          <a:p>
            <a:r>
              <a:rPr lang="en-US" sz="2400" b="1" dirty="0">
                <a:solidFill>
                  <a:schemeClr val="accent2"/>
                </a:solidFill>
              </a:rPr>
              <a:t>Inherent risk </a:t>
            </a:r>
            <a:r>
              <a:rPr lang="en-US" sz="2400" dirty="0" smtClean="0"/>
              <a:t>- probability </a:t>
            </a:r>
            <a:r>
              <a:rPr lang="en-US" sz="2400" dirty="0"/>
              <a:t>of harm to market conduct outcomes arising from the undesirable market conduct practices of an FSP or its representatives/agents. </a:t>
            </a:r>
            <a:endParaRPr lang="en-US" sz="2400" dirty="0" smtClean="0"/>
          </a:p>
          <a:p>
            <a:endParaRPr lang="en-US" sz="2400" dirty="0"/>
          </a:p>
          <a:p>
            <a:r>
              <a:rPr lang="en-US" sz="2400" b="1" dirty="0" smtClean="0">
                <a:solidFill>
                  <a:schemeClr val="accent2"/>
                </a:solidFill>
              </a:rPr>
              <a:t>Significant </a:t>
            </a:r>
            <a:r>
              <a:rPr lang="en-US" sz="2400" b="1" dirty="0">
                <a:solidFill>
                  <a:schemeClr val="accent2"/>
                </a:solidFill>
              </a:rPr>
              <a:t>retail activities </a:t>
            </a:r>
            <a:r>
              <a:rPr lang="en-US" sz="2400" dirty="0"/>
              <a:t>(deposits, consumer credit, money transfers, etc</a:t>
            </a:r>
            <a:r>
              <a:rPr lang="en-US" sz="2400" dirty="0" smtClean="0"/>
              <a:t>.).</a:t>
            </a:r>
          </a:p>
          <a:p>
            <a:endParaRPr lang="en-US" sz="2400" dirty="0"/>
          </a:p>
          <a:p>
            <a:r>
              <a:rPr lang="en-US" sz="2400" b="1" dirty="0" smtClean="0">
                <a:solidFill>
                  <a:schemeClr val="accent2"/>
                </a:solidFill>
              </a:rPr>
              <a:t>Internal </a:t>
            </a:r>
            <a:r>
              <a:rPr lang="en-US" sz="2400" b="1" dirty="0">
                <a:solidFill>
                  <a:schemeClr val="accent2"/>
                </a:solidFill>
              </a:rPr>
              <a:t>control </a:t>
            </a:r>
            <a:r>
              <a:rPr lang="en-US" sz="2400" b="1" dirty="0" smtClean="0">
                <a:solidFill>
                  <a:schemeClr val="accent2"/>
                </a:solidFill>
              </a:rPr>
              <a:t>system</a:t>
            </a:r>
            <a:r>
              <a:rPr lang="en-US" sz="2400" b="1" dirty="0">
                <a:solidFill>
                  <a:schemeClr val="accent2"/>
                </a:solidFill>
              </a:rPr>
              <a:t> </a:t>
            </a:r>
            <a:r>
              <a:rPr lang="en-US" sz="2400" dirty="0"/>
              <a:t>- controls for every significant activity and institutional </a:t>
            </a:r>
            <a:r>
              <a:rPr lang="en-US" sz="2400" dirty="0" smtClean="0"/>
              <a:t>function.</a:t>
            </a:r>
            <a:endParaRPr lang="en-US" sz="2400" dirty="0"/>
          </a:p>
        </p:txBody>
      </p:sp>
    </p:spTree>
    <p:extLst>
      <p:ext uri="{BB962C8B-B14F-4D97-AF65-F5344CB8AC3E}">
        <p14:creationId xmlns:p14="http://schemas.microsoft.com/office/powerpoint/2010/main" val="42421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Risk Assessment Process</a:t>
            </a:r>
            <a:endParaRPr lang="en-US" cap="small" dirty="0"/>
          </a:p>
        </p:txBody>
      </p:sp>
      <p:graphicFrame>
        <p:nvGraphicFramePr>
          <p:cNvPr id="4" name="Content Placeholder 3"/>
          <p:cNvGraphicFramePr>
            <a:graphicFrameLocks noGrp="1"/>
          </p:cNvGraphicFramePr>
          <p:nvPr>
            <p:ph idx="1"/>
            <p:extLst/>
          </p:nvPr>
        </p:nvGraphicFramePr>
        <p:xfrm>
          <a:off x="838200" y="2498271"/>
          <a:ext cx="10515600"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ket 6"/>
          <p:cNvSpPr/>
          <p:nvPr/>
        </p:nvSpPr>
        <p:spPr>
          <a:xfrm rot="5400000">
            <a:off x="4619625" y="749754"/>
            <a:ext cx="236764" cy="7799614"/>
          </a:xfrm>
          <a:prstGeom prst="rightBracket">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118756" y="4978276"/>
            <a:ext cx="2204357" cy="461665"/>
          </a:xfrm>
          <a:prstGeom prst="rect">
            <a:avLst/>
          </a:prstGeom>
          <a:noFill/>
        </p:spPr>
        <p:txBody>
          <a:bodyPr wrap="square" rtlCol="0">
            <a:spAutoFit/>
          </a:bodyPr>
          <a:lstStyle/>
          <a:p>
            <a:pPr algn="ctr"/>
            <a:r>
              <a:rPr lang="en-US" sz="2400" dirty="0" smtClean="0">
                <a:solidFill>
                  <a:schemeClr val="accent2"/>
                </a:solidFill>
              </a:rPr>
              <a:t>Net MC Risk</a:t>
            </a:r>
            <a:endParaRPr lang="en-US" sz="2400" dirty="0">
              <a:solidFill>
                <a:schemeClr val="accent2"/>
              </a:solidFill>
            </a:endParaRPr>
          </a:p>
        </p:txBody>
      </p:sp>
      <p:sp>
        <p:nvSpPr>
          <p:cNvPr id="10" name="Right Bracket 9"/>
          <p:cNvSpPr/>
          <p:nvPr/>
        </p:nvSpPr>
        <p:spPr>
          <a:xfrm rot="5400000">
            <a:off x="7705067" y="1909209"/>
            <a:ext cx="164597" cy="7132866"/>
          </a:xfrm>
          <a:prstGeom prst="rightBracket">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825341" y="5750088"/>
            <a:ext cx="2204357" cy="461665"/>
          </a:xfrm>
          <a:prstGeom prst="rect">
            <a:avLst/>
          </a:prstGeom>
          <a:noFill/>
        </p:spPr>
        <p:txBody>
          <a:bodyPr wrap="square" rtlCol="0">
            <a:spAutoFit/>
          </a:bodyPr>
          <a:lstStyle/>
          <a:p>
            <a:pPr algn="ctr"/>
            <a:r>
              <a:rPr lang="en-US" sz="2400" dirty="0" smtClean="0">
                <a:solidFill>
                  <a:schemeClr val="accent2"/>
                </a:solidFill>
              </a:rPr>
              <a:t>Overall Risk</a:t>
            </a:r>
            <a:endParaRPr lang="en-US" sz="2400" dirty="0">
              <a:solidFill>
                <a:schemeClr val="accent2"/>
              </a:solidFill>
            </a:endParaRPr>
          </a:p>
        </p:txBody>
      </p:sp>
      <p:sp>
        <p:nvSpPr>
          <p:cNvPr id="12" name="TextBox 11"/>
          <p:cNvSpPr txBox="1"/>
          <p:nvPr/>
        </p:nvSpPr>
        <p:spPr>
          <a:xfrm>
            <a:off x="2680606" y="2036606"/>
            <a:ext cx="4212770" cy="461665"/>
          </a:xfrm>
          <a:prstGeom prst="rect">
            <a:avLst/>
          </a:prstGeom>
          <a:noFill/>
        </p:spPr>
        <p:txBody>
          <a:bodyPr wrap="square" rtlCol="0">
            <a:spAutoFit/>
          </a:bodyPr>
          <a:lstStyle/>
          <a:p>
            <a:pPr algn="ctr"/>
            <a:r>
              <a:rPr lang="en-US" sz="2400" dirty="0" smtClean="0">
                <a:solidFill>
                  <a:schemeClr val="bg1">
                    <a:lumMod val="50000"/>
                  </a:schemeClr>
                </a:solidFill>
              </a:rPr>
              <a:t>Significant Activity Level</a:t>
            </a:r>
            <a:endParaRPr lang="en-US" sz="2400" dirty="0">
              <a:solidFill>
                <a:schemeClr val="bg1">
                  <a:lumMod val="50000"/>
                </a:schemeClr>
              </a:solidFill>
            </a:endParaRPr>
          </a:p>
        </p:txBody>
      </p:sp>
      <p:sp>
        <p:nvSpPr>
          <p:cNvPr id="13" name="TextBox 12"/>
          <p:cNvSpPr txBox="1"/>
          <p:nvPr/>
        </p:nvSpPr>
        <p:spPr>
          <a:xfrm>
            <a:off x="8643257" y="1846983"/>
            <a:ext cx="2710542" cy="461665"/>
          </a:xfrm>
          <a:prstGeom prst="rect">
            <a:avLst/>
          </a:prstGeom>
          <a:noFill/>
        </p:spPr>
        <p:txBody>
          <a:bodyPr wrap="square" rtlCol="0">
            <a:spAutoFit/>
          </a:bodyPr>
          <a:lstStyle/>
          <a:p>
            <a:pPr algn="ctr"/>
            <a:r>
              <a:rPr lang="en-US" sz="2400" dirty="0" smtClean="0">
                <a:solidFill>
                  <a:schemeClr val="bg1">
                    <a:lumMod val="50000"/>
                  </a:schemeClr>
                </a:solidFill>
              </a:rPr>
              <a:t>Institutional Level</a:t>
            </a:r>
            <a:endParaRPr lang="en-US" sz="2400" dirty="0">
              <a:solidFill>
                <a:schemeClr val="bg1">
                  <a:lumMod val="50000"/>
                </a:schemeClr>
              </a:solidFill>
            </a:endParaRPr>
          </a:p>
        </p:txBody>
      </p:sp>
      <p:cxnSp>
        <p:nvCxnSpPr>
          <p:cNvPr id="19" name="Straight Connector 18"/>
          <p:cNvCxnSpPr/>
          <p:nvPr/>
        </p:nvCxnSpPr>
        <p:spPr>
          <a:xfrm>
            <a:off x="8637814" y="1453243"/>
            <a:ext cx="0" cy="1306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104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Activities</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solidFill>
                  <a:schemeClr val="accent2"/>
                </a:solidFill>
              </a:rPr>
              <a:t>Significant </a:t>
            </a:r>
            <a:r>
              <a:rPr lang="en-US" sz="2400" dirty="0">
                <a:solidFill>
                  <a:schemeClr val="accent2"/>
                </a:solidFill>
              </a:rPr>
              <a:t>activities </a:t>
            </a:r>
            <a:r>
              <a:rPr lang="en-US" sz="2400" dirty="0" smtClean="0">
                <a:solidFill>
                  <a:schemeClr val="accent2"/>
                </a:solidFill>
              </a:rPr>
              <a:t> </a:t>
            </a:r>
            <a:r>
              <a:rPr lang="en-US" sz="2400" dirty="0" smtClean="0"/>
              <a:t>- retail </a:t>
            </a:r>
            <a:r>
              <a:rPr lang="en-US" sz="2400" dirty="0"/>
              <a:t>activities (products, services, other activities) that are material to the </a:t>
            </a:r>
            <a:r>
              <a:rPr lang="en-US" sz="2400" dirty="0" smtClean="0"/>
              <a:t>institution. </a:t>
            </a:r>
          </a:p>
          <a:p>
            <a:pPr marL="0" indent="0">
              <a:buNone/>
            </a:pPr>
            <a:endParaRPr lang="en-US" sz="2400" dirty="0"/>
          </a:p>
          <a:p>
            <a:pPr marL="0" indent="0">
              <a:buNone/>
            </a:pPr>
            <a:r>
              <a:rPr lang="en-US" sz="2400" dirty="0" smtClean="0">
                <a:solidFill>
                  <a:schemeClr val="accent2"/>
                </a:solidFill>
              </a:rPr>
              <a:t>Products</a:t>
            </a:r>
            <a:r>
              <a:rPr lang="en-US" sz="2400" dirty="0" smtClean="0"/>
              <a:t> – consumer credit, digital payments, </a:t>
            </a:r>
            <a:r>
              <a:rPr lang="en-US" sz="2400" dirty="0" err="1" smtClean="0"/>
              <a:t>microinsurance</a:t>
            </a:r>
            <a:r>
              <a:rPr lang="en-US" sz="2400" dirty="0" smtClean="0"/>
              <a:t>, etc.</a:t>
            </a:r>
          </a:p>
          <a:p>
            <a:pPr marL="0" indent="0">
              <a:buNone/>
            </a:pPr>
            <a:endParaRPr lang="en-US" sz="2400" dirty="0"/>
          </a:p>
          <a:p>
            <a:pPr marL="0" indent="0">
              <a:buNone/>
            </a:pPr>
            <a:r>
              <a:rPr lang="en-US" sz="2400" dirty="0" smtClean="0">
                <a:solidFill>
                  <a:schemeClr val="accent2"/>
                </a:solidFill>
              </a:rPr>
              <a:t>Other Activities </a:t>
            </a:r>
            <a:r>
              <a:rPr lang="en-US" sz="2400" dirty="0"/>
              <a:t>- financial education, corporate social </a:t>
            </a:r>
            <a:r>
              <a:rPr lang="en-US" sz="2400" dirty="0" smtClean="0"/>
              <a:t>responsibility (</a:t>
            </a:r>
            <a:r>
              <a:rPr lang="en-US" sz="2400" dirty="0"/>
              <a:t>CSR) activities and internal/outsourced processes </a:t>
            </a:r>
            <a:r>
              <a:rPr lang="en-US" sz="2400" dirty="0" smtClean="0"/>
              <a:t>(collateral evaluation</a:t>
            </a:r>
            <a:r>
              <a:rPr lang="en-US" sz="2400" dirty="0"/>
              <a:t>, debt collection and agent delivery </a:t>
            </a:r>
            <a:r>
              <a:rPr lang="en-US" sz="2400" dirty="0" smtClean="0"/>
              <a:t>channel). </a:t>
            </a:r>
            <a:endParaRPr lang="en-US" sz="2400" dirty="0"/>
          </a:p>
        </p:txBody>
      </p:sp>
      <p:sp>
        <p:nvSpPr>
          <p:cNvPr id="4" name="Content Placeholder 3"/>
          <p:cNvSpPr>
            <a:spLocks noGrp="1"/>
          </p:cNvSpPr>
          <p:nvPr>
            <p:ph sz="half" idx="2"/>
          </p:nvPr>
        </p:nvSpPr>
        <p:spPr/>
        <p:txBody>
          <a:bodyPr>
            <a:normAutofit/>
          </a:bodyPr>
          <a:lstStyle/>
          <a:p>
            <a:pPr marL="0" indent="0">
              <a:buNone/>
            </a:pPr>
            <a:r>
              <a:rPr lang="en-US" sz="2400" dirty="0" smtClean="0">
                <a:solidFill>
                  <a:schemeClr val="accent2"/>
                </a:solidFill>
              </a:rPr>
              <a:t>Criteria to </a:t>
            </a:r>
            <a:r>
              <a:rPr lang="en-US" sz="2400" dirty="0">
                <a:solidFill>
                  <a:schemeClr val="accent2"/>
                </a:solidFill>
              </a:rPr>
              <a:t>identify significant activities are</a:t>
            </a:r>
            <a:r>
              <a:rPr lang="en-US" sz="2400" dirty="0" smtClean="0">
                <a:solidFill>
                  <a:schemeClr val="accent2"/>
                </a:solidFill>
              </a:rPr>
              <a:t>:</a:t>
            </a:r>
            <a:endParaRPr lang="en-US" sz="2400" dirty="0">
              <a:solidFill>
                <a:schemeClr val="accent2"/>
              </a:solidFill>
            </a:endParaRPr>
          </a:p>
          <a:p>
            <a:r>
              <a:rPr lang="en-US" sz="2400" b="1" dirty="0">
                <a:solidFill>
                  <a:schemeClr val="accent2"/>
                </a:solidFill>
              </a:rPr>
              <a:t>Quantitative:</a:t>
            </a:r>
            <a:r>
              <a:rPr lang="en-US" sz="2400" dirty="0"/>
              <a:t> number of customers, financial measures (assets, revenue, premiums, capital, etc.), staff headcount (number of representatives, salespersons, agents, number of complaints, etc.) </a:t>
            </a:r>
          </a:p>
          <a:p>
            <a:r>
              <a:rPr lang="en-US" sz="2400" b="1" dirty="0">
                <a:solidFill>
                  <a:schemeClr val="accent2"/>
                </a:solidFill>
              </a:rPr>
              <a:t>Qualitative:</a:t>
            </a:r>
            <a:r>
              <a:rPr lang="en-US" sz="2400" dirty="0"/>
              <a:t> brand value of the product, strategic importance, or whether it is critical to ongoing operations.</a:t>
            </a:r>
          </a:p>
          <a:p>
            <a:endParaRPr lang="en-US" sz="2400" dirty="0"/>
          </a:p>
        </p:txBody>
      </p:sp>
    </p:spTree>
    <p:extLst>
      <p:ext uri="{BB962C8B-B14F-4D97-AF65-F5344CB8AC3E}">
        <p14:creationId xmlns:p14="http://schemas.microsoft.com/office/powerpoint/2010/main" val="172880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Financial Consumer Protection</a:t>
            </a:r>
            <a:endParaRPr lang="en-US"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388655"/>
              </p:ext>
            </p:extLst>
          </p:nvPr>
        </p:nvGraphicFramePr>
        <p:xfrm>
          <a:off x="5183187" y="0"/>
          <a:ext cx="6494861" cy="6653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half" idx="2"/>
          </p:nvPr>
        </p:nvSpPr>
        <p:spPr/>
        <p:txBody>
          <a:bodyPr>
            <a:noAutofit/>
          </a:bodyPr>
          <a:lstStyle/>
          <a:p>
            <a:r>
              <a:rPr lang="en-US" sz="2400" dirty="0" smtClean="0"/>
              <a:t>Consists of policy practices to enhance these 3 factors by</a:t>
            </a:r>
          </a:p>
          <a:p>
            <a:pPr marL="285750" indent="-285750">
              <a:buFont typeface="Arial" panose="020B0604020202020204" pitchFamily="34" charset="0"/>
              <a:buChar char="•"/>
            </a:pPr>
            <a:r>
              <a:rPr lang="en-US" sz="2400" dirty="0" smtClean="0"/>
              <a:t>by setting requirements and overseeing an FSP’s market entry, market activities and market exit, </a:t>
            </a:r>
          </a:p>
          <a:p>
            <a:pPr marL="285750" indent="-285750">
              <a:buFont typeface="Arial" panose="020B0604020202020204" pitchFamily="34" charset="0"/>
              <a:buChar char="•"/>
            </a:pPr>
            <a:r>
              <a:rPr lang="en-US" sz="2400" dirty="0" smtClean="0"/>
              <a:t>through licensing, monitoring on-site examinations and other supervisory processes.</a:t>
            </a:r>
            <a:endParaRPr lang="en-US" sz="2400" dirty="0"/>
          </a:p>
        </p:txBody>
      </p:sp>
      <p:sp>
        <p:nvSpPr>
          <p:cNvPr id="6" name="TextBox 5"/>
          <p:cNvSpPr txBox="1"/>
          <p:nvPr/>
        </p:nvSpPr>
        <p:spPr>
          <a:xfrm>
            <a:off x="4772025" y="5637686"/>
            <a:ext cx="2838723" cy="1015663"/>
          </a:xfrm>
          <a:prstGeom prst="rect">
            <a:avLst/>
          </a:prstGeom>
          <a:noFill/>
        </p:spPr>
        <p:txBody>
          <a:bodyPr wrap="square" rtlCol="0">
            <a:spAutoFit/>
          </a:bodyPr>
          <a:lstStyle/>
          <a:p>
            <a:pPr algn="ctr"/>
            <a:r>
              <a:rPr lang="en-US" sz="2000" dirty="0" smtClean="0">
                <a:solidFill>
                  <a:schemeClr val="accent2"/>
                </a:solidFill>
              </a:rPr>
              <a:t>corporate culture, conduct and practices of FSPs</a:t>
            </a:r>
            <a:endParaRPr lang="en-US" sz="2000" dirty="0">
              <a:solidFill>
                <a:schemeClr val="accent2"/>
              </a:solidFill>
            </a:endParaRPr>
          </a:p>
        </p:txBody>
      </p:sp>
      <p:sp>
        <p:nvSpPr>
          <p:cNvPr id="7" name="TextBox 6"/>
          <p:cNvSpPr txBox="1"/>
          <p:nvPr/>
        </p:nvSpPr>
        <p:spPr>
          <a:xfrm>
            <a:off x="8834890" y="5637686"/>
            <a:ext cx="2973787" cy="1015663"/>
          </a:xfrm>
          <a:prstGeom prst="rect">
            <a:avLst/>
          </a:prstGeom>
          <a:noFill/>
        </p:spPr>
        <p:txBody>
          <a:bodyPr wrap="square" rtlCol="0">
            <a:spAutoFit/>
          </a:bodyPr>
          <a:lstStyle/>
          <a:p>
            <a:pPr algn="ctr"/>
            <a:r>
              <a:rPr lang="en-US" sz="2000" dirty="0" smtClean="0">
                <a:solidFill>
                  <a:schemeClr val="accent2"/>
                </a:solidFill>
              </a:rPr>
              <a:t>expectations, trust and financial capability of consumers</a:t>
            </a:r>
            <a:endParaRPr lang="en-US" sz="2000" dirty="0">
              <a:solidFill>
                <a:schemeClr val="accent2"/>
              </a:solidFill>
            </a:endParaRPr>
          </a:p>
        </p:txBody>
      </p:sp>
      <p:sp>
        <p:nvSpPr>
          <p:cNvPr id="8" name="TextBox 7"/>
          <p:cNvSpPr txBox="1"/>
          <p:nvPr/>
        </p:nvSpPr>
        <p:spPr>
          <a:xfrm>
            <a:off x="6408683" y="2215273"/>
            <a:ext cx="3721210" cy="830997"/>
          </a:xfrm>
          <a:prstGeom prst="rect">
            <a:avLst/>
          </a:prstGeom>
          <a:noFill/>
        </p:spPr>
        <p:txBody>
          <a:bodyPr wrap="square" rtlCol="0">
            <a:spAutoFit/>
          </a:bodyPr>
          <a:lstStyle/>
          <a:p>
            <a:pPr algn="ctr"/>
            <a:r>
              <a:rPr lang="en-US" sz="2400" dirty="0" smtClean="0">
                <a:solidFill>
                  <a:schemeClr val="accent2"/>
                </a:solidFill>
              </a:rPr>
              <a:t>law, infrastructure and institutions</a:t>
            </a:r>
            <a:endParaRPr lang="en-US" sz="2400" dirty="0">
              <a:solidFill>
                <a:schemeClr val="accent2"/>
              </a:solidFill>
            </a:endParaRPr>
          </a:p>
        </p:txBody>
      </p:sp>
    </p:spTree>
    <p:extLst>
      <p:ext uri="{BB962C8B-B14F-4D97-AF65-F5344CB8AC3E}">
        <p14:creationId xmlns:p14="http://schemas.microsoft.com/office/powerpoint/2010/main" val="2733252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Inherent Risks</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7 </a:t>
            </a:r>
            <a:r>
              <a:rPr lang="en-US" dirty="0"/>
              <a:t>categories of inherent risks:</a:t>
            </a:r>
          </a:p>
          <a:p>
            <a:pPr marL="514350" indent="-514350">
              <a:buFont typeface="+mj-lt"/>
              <a:buAutoNum type="arabicPeriod"/>
            </a:pPr>
            <a:r>
              <a:rPr lang="en-US" dirty="0" smtClean="0"/>
              <a:t>Inclusive </a:t>
            </a:r>
            <a:r>
              <a:rPr lang="en-US" dirty="0"/>
              <a:t>and competitive marketplace</a:t>
            </a:r>
          </a:p>
          <a:p>
            <a:pPr marL="514350" indent="-514350">
              <a:buFont typeface="+mj-lt"/>
              <a:buAutoNum type="arabicPeriod"/>
            </a:pPr>
            <a:r>
              <a:rPr lang="en-US" dirty="0" smtClean="0"/>
              <a:t>Transparency </a:t>
            </a:r>
            <a:r>
              <a:rPr lang="en-US" dirty="0"/>
              <a:t>and marketing</a:t>
            </a:r>
          </a:p>
          <a:p>
            <a:pPr marL="514350" indent="-514350">
              <a:buFont typeface="+mj-lt"/>
              <a:buAutoNum type="arabicPeriod"/>
            </a:pPr>
            <a:r>
              <a:rPr lang="en-US" dirty="0" smtClean="0"/>
              <a:t>Suitability</a:t>
            </a:r>
            <a:endParaRPr lang="en-US" dirty="0"/>
          </a:p>
          <a:p>
            <a:pPr marL="514350" indent="-514350">
              <a:buFont typeface="+mj-lt"/>
              <a:buAutoNum type="arabicPeriod"/>
            </a:pPr>
            <a:r>
              <a:rPr lang="en-US" dirty="0" smtClean="0"/>
              <a:t>Professional </a:t>
            </a:r>
            <a:r>
              <a:rPr lang="en-US" dirty="0"/>
              <a:t>Ethics and Standards</a:t>
            </a:r>
          </a:p>
          <a:p>
            <a:pPr marL="514350" indent="-514350">
              <a:buFont typeface="+mj-lt"/>
              <a:buAutoNum type="arabicPeriod"/>
            </a:pPr>
            <a:r>
              <a:rPr lang="en-US" dirty="0" smtClean="0"/>
              <a:t>Due </a:t>
            </a:r>
            <a:r>
              <a:rPr lang="en-US" dirty="0"/>
              <a:t>care</a:t>
            </a:r>
          </a:p>
          <a:p>
            <a:pPr marL="514350" indent="-514350">
              <a:buFont typeface="+mj-lt"/>
              <a:buAutoNum type="arabicPeriod"/>
            </a:pPr>
            <a:r>
              <a:rPr lang="en-US" dirty="0" smtClean="0"/>
              <a:t>Safety </a:t>
            </a:r>
            <a:r>
              <a:rPr lang="en-US" dirty="0"/>
              <a:t>and security risk</a:t>
            </a:r>
          </a:p>
          <a:p>
            <a:pPr marL="514350" indent="-514350">
              <a:buFont typeface="+mj-lt"/>
              <a:buAutoNum type="arabicPeriod"/>
            </a:pPr>
            <a:r>
              <a:rPr lang="en-US" dirty="0" smtClean="0"/>
              <a:t>Legal </a:t>
            </a:r>
            <a:r>
              <a:rPr lang="en-US" dirty="0"/>
              <a:t>environment (compliance) </a:t>
            </a:r>
          </a:p>
        </p:txBody>
      </p:sp>
      <p:sp>
        <p:nvSpPr>
          <p:cNvPr id="4" name="Content Placeholder 3"/>
          <p:cNvSpPr>
            <a:spLocks noGrp="1"/>
          </p:cNvSpPr>
          <p:nvPr>
            <p:ph sz="half" idx="2"/>
          </p:nvPr>
        </p:nvSpPr>
        <p:spPr/>
        <p:txBody>
          <a:bodyPr>
            <a:normAutofit fontScale="92500"/>
          </a:bodyPr>
          <a:lstStyle/>
          <a:p>
            <a:endParaRPr lang="en-US"/>
          </a:p>
        </p:txBody>
      </p:sp>
    </p:spTree>
    <p:extLst>
      <p:ext uri="{BB962C8B-B14F-4D97-AF65-F5344CB8AC3E}">
        <p14:creationId xmlns:p14="http://schemas.microsoft.com/office/powerpoint/2010/main" val="4269541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Internal Control</a:t>
            </a:r>
            <a:endParaRPr lang="en-US" cap="small" dirty="0"/>
          </a:p>
        </p:txBody>
      </p:sp>
      <p:sp>
        <p:nvSpPr>
          <p:cNvPr id="3" name="Content Placeholder 2"/>
          <p:cNvSpPr>
            <a:spLocks noGrp="1"/>
          </p:cNvSpPr>
          <p:nvPr>
            <p:ph sz="half" idx="1"/>
          </p:nvPr>
        </p:nvSpPr>
        <p:spPr/>
        <p:txBody>
          <a:bodyPr/>
          <a:lstStyle/>
          <a:p>
            <a:pPr marL="0" indent="0">
              <a:buNone/>
            </a:pPr>
            <a:r>
              <a:rPr lang="en-US" dirty="0" smtClean="0"/>
              <a:t>The </a:t>
            </a:r>
            <a:r>
              <a:rPr lang="en-US" dirty="0"/>
              <a:t>ability of the </a:t>
            </a:r>
            <a:r>
              <a:rPr lang="en-US" dirty="0" smtClean="0"/>
              <a:t>FSP </a:t>
            </a:r>
            <a:r>
              <a:rPr lang="en-US" dirty="0"/>
              <a:t>to </a:t>
            </a:r>
            <a:r>
              <a:rPr lang="en-US" dirty="0" smtClean="0"/>
              <a:t>control the </a:t>
            </a:r>
            <a:r>
              <a:rPr lang="en-US" dirty="0"/>
              <a:t>inherent </a:t>
            </a:r>
            <a:r>
              <a:rPr lang="en-US" dirty="0" smtClean="0"/>
              <a:t>risks.</a:t>
            </a:r>
          </a:p>
          <a:p>
            <a:endParaRPr lang="en-US" dirty="0" smtClean="0"/>
          </a:p>
          <a:p>
            <a:endParaRPr lang="en-US" dirty="0" smtClean="0"/>
          </a:p>
          <a:p>
            <a:endParaRPr lang="en-US" dirty="0"/>
          </a:p>
          <a:p>
            <a:r>
              <a:rPr lang="en-US" b="1" dirty="0" smtClean="0">
                <a:solidFill>
                  <a:schemeClr val="accent2"/>
                </a:solidFill>
              </a:rPr>
              <a:t>Internal control system</a:t>
            </a:r>
            <a:endParaRPr lang="en-US" b="1" dirty="0">
              <a:solidFill>
                <a:schemeClr val="accent2"/>
              </a:solidFill>
            </a:endParaRPr>
          </a:p>
        </p:txBody>
      </p:sp>
      <p:sp>
        <p:nvSpPr>
          <p:cNvPr id="8" name="Content Placeholder 7"/>
          <p:cNvSpPr>
            <a:spLocks noGrp="1"/>
          </p:cNvSpPr>
          <p:nvPr>
            <p:ph sz="half" idx="2"/>
          </p:nvPr>
        </p:nvSpPr>
        <p:spPr/>
        <p:txBody>
          <a:bodyPr/>
          <a:lstStyle/>
          <a:p>
            <a:endParaRPr lang="en-US" dirty="0"/>
          </a:p>
        </p:txBody>
      </p:sp>
      <p:sp>
        <p:nvSpPr>
          <p:cNvPr id="9" name="Rounded Rectangle 8"/>
          <p:cNvSpPr/>
          <p:nvPr/>
        </p:nvSpPr>
        <p:spPr>
          <a:xfrm>
            <a:off x="6890657" y="2988141"/>
            <a:ext cx="3690257" cy="11593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institutional level</a:t>
            </a:r>
          </a:p>
        </p:txBody>
      </p:sp>
      <p:sp>
        <p:nvSpPr>
          <p:cNvPr id="10" name="Rounded Rectangle 9"/>
          <p:cNvSpPr/>
          <p:nvPr/>
        </p:nvSpPr>
        <p:spPr>
          <a:xfrm>
            <a:off x="6917871" y="4705816"/>
            <a:ext cx="3690257" cy="11593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significant </a:t>
            </a:r>
            <a:r>
              <a:rPr lang="en-US" sz="2800" dirty="0" smtClean="0">
                <a:solidFill>
                  <a:schemeClr val="tx1"/>
                </a:solidFill>
              </a:rPr>
              <a:t>activity level</a:t>
            </a:r>
            <a:endParaRPr lang="en-US" sz="2800" dirty="0">
              <a:solidFill>
                <a:schemeClr val="tx1"/>
              </a:solidFill>
            </a:endParaRPr>
          </a:p>
        </p:txBody>
      </p:sp>
      <p:cxnSp>
        <p:nvCxnSpPr>
          <p:cNvPr id="12" name="Straight Arrow Connector 11"/>
          <p:cNvCxnSpPr/>
          <p:nvPr/>
        </p:nvCxnSpPr>
        <p:spPr>
          <a:xfrm flipV="1">
            <a:off x="4931229" y="3869871"/>
            <a:ext cx="1796142" cy="65314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31229" y="4588341"/>
            <a:ext cx="1621971" cy="794311"/>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618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a:t>
            </a:r>
            <a:endParaRPr lang="en-US" dirty="0"/>
          </a:p>
        </p:txBody>
      </p:sp>
      <p:sp>
        <p:nvSpPr>
          <p:cNvPr id="6" name="Content Placeholder 5"/>
          <p:cNvSpPr>
            <a:spLocks noGrp="1"/>
          </p:cNvSpPr>
          <p:nvPr>
            <p:ph sz="half" idx="1"/>
          </p:nvPr>
        </p:nvSpPr>
        <p:spPr>
          <a:xfrm>
            <a:off x="313509" y="1451344"/>
            <a:ext cx="5723708" cy="5161047"/>
          </a:xfrm>
        </p:spPr>
        <p:txBody>
          <a:bodyPr>
            <a:noAutofit/>
          </a:bodyPr>
          <a:lstStyle/>
          <a:p>
            <a:r>
              <a:rPr lang="en-US" sz="2000" b="1" dirty="0">
                <a:solidFill>
                  <a:schemeClr val="accent2"/>
                </a:solidFill>
              </a:rPr>
              <a:t>Risk measurement </a:t>
            </a:r>
            <a:r>
              <a:rPr lang="en-US" sz="2000" dirty="0" smtClean="0"/>
              <a:t>–  MC </a:t>
            </a:r>
            <a:r>
              <a:rPr lang="en-US" sz="2000" dirty="0"/>
              <a:t>risk measurement processes in place for every significant activity.</a:t>
            </a:r>
          </a:p>
          <a:p>
            <a:r>
              <a:rPr lang="en-US" sz="2000" b="1" dirty="0">
                <a:solidFill>
                  <a:schemeClr val="accent2"/>
                </a:solidFill>
              </a:rPr>
              <a:t>Policymaking </a:t>
            </a:r>
            <a:r>
              <a:rPr lang="en-US" sz="2000" dirty="0" smtClean="0"/>
              <a:t>– processes </a:t>
            </a:r>
            <a:r>
              <a:rPr lang="en-US" sz="2000" dirty="0"/>
              <a:t>for establishing policy (strategy papers, regulations, guidelines, etc.) pertinent to the significant activity, which are able to manage the risks the FSP poses to consumer protection and comply with legal and regulatory requirements.</a:t>
            </a:r>
          </a:p>
          <a:p>
            <a:r>
              <a:rPr lang="en-US" sz="2000" b="1" dirty="0">
                <a:solidFill>
                  <a:schemeClr val="accent2"/>
                </a:solidFill>
              </a:rPr>
              <a:t>Policy implementation </a:t>
            </a:r>
            <a:r>
              <a:rPr lang="en-US" sz="2000" dirty="0"/>
              <a:t>–whether the activities of an FSP in selected areas comply with the established policy.</a:t>
            </a:r>
          </a:p>
          <a:p>
            <a:r>
              <a:rPr lang="en-US" sz="2000" b="1" dirty="0">
                <a:solidFill>
                  <a:schemeClr val="accent2"/>
                </a:solidFill>
              </a:rPr>
              <a:t>Information management </a:t>
            </a:r>
            <a:r>
              <a:rPr lang="en-US" sz="2000" dirty="0"/>
              <a:t>– whether all data and documents related to a consumer are properly filed and managed. It is also important to have an internal communication system for managing all the significant activities, in order to assure a level playing field and integrate internal processes.</a:t>
            </a:r>
          </a:p>
          <a:p>
            <a:endParaRPr lang="en-US" sz="2000" dirty="0"/>
          </a:p>
        </p:txBody>
      </p:sp>
      <p:sp>
        <p:nvSpPr>
          <p:cNvPr id="8" name="Content Placeholder 7"/>
          <p:cNvSpPr>
            <a:spLocks noGrp="1"/>
          </p:cNvSpPr>
          <p:nvPr>
            <p:ph sz="half" idx="2"/>
          </p:nvPr>
        </p:nvSpPr>
        <p:spPr>
          <a:xfrm>
            <a:off x="6172199" y="1451344"/>
            <a:ext cx="5601789" cy="5080085"/>
          </a:xfrm>
        </p:spPr>
        <p:txBody>
          <a:bodyPr vert="horz" lIns="91440" tIns="45720" rIns="91440" bIns="45720" rtlCol="0">
            <a:noAutofit/>
          </a:bodyPr>
          <a:lstStyle/>
          <a:p>
            <a:r>
              <a:rPr lang="en-US" sz="2000" b="1" dirty="0">
                <a:solidFill>
                  <a:schemeClr val="accent2"/>
                </a:solidFill>
              </a:rPr>
              <a:t>Corporate governance</a:t>
            </a:r>
            <a:r>
              <a:rPr lang="en-US" sz="2000" dirty="0"/>
              <a:t>. Consumers should be confident they are dealing with FSPs that have the fair treatment of customers at the core of their governance and corporate culture, and feel assured of the continuity and certainty of their investments</a:t>
            </a:r>
            <a:r>
              <a:rPr lang="en-US" sz="2000" dirty="0" smtClean="0"/>
              <a:t>.</a:t>
            </a:r>
          </a:p>
          <a:p>
            <a:r>
              <a:rPr lang="en-US" sz="2000" b="1" dirty="0">
                <a:solidFill>
                  <a:schemeClr val="accent2"/>
                </a:solidFill>
              </a:rPr>
              <a:t>Dispute resolution</a:t>
            </a:r>
            <a:r>
              <a:rPr lang="en-US" sz="2000" dirty="0"/>
              <a:t> mitigates risk for an FSP</a:t>
            </a:r>
            <a:r>
              <a:rPr lang="en-US" sz="2000" dirty="0" smtClean="0"/>
              <a:t>.</a:t>
            </a:r>
          </a:p>
          <a:p>
            <a:r>
              <a:rPr lang="en-US" sz="2000" b="1" dirty="0">
                <a:solidFill>
                  <a:schemeClr val="accent2"/>
                </a:solidFill>
              </a:rPr>
              <a:t>Responsible crisis management</a:t>
            </a:r>
            <a:r>
              <a:rPr lang="en-US" sz="2000" dirty="0" smtClean="0"/>
              <a:t>.</a:t>
            </a:r>
          </a:p>
          <a:p>
            <a:r>
              <a:rPr lang="en-US" sz="2000" b="1" dirty="0">
                <a:solidFill>
                  <a:schemeClr val="accent2"/>
                </a:solidFill>
              </a:rPr>
              <a:t>Internal audits </a:t>
            </a:r>
            <a:r>
              <a:rPr lang="en-US" sz="2000" dirty="0"/>
              <a:t>provide independent oversight of an FSP’s market conduct and consumer protection practices, and ensures practices are consistent across significant activities.</a:t>
            </a:r>
          </a:p>
        </p:txBody>
      </p:sp>
      <p:sp>
        <p:nvSpPr>
          <p:cNvPr id="3" name="TextBox 2"/>
          <p:cNvSpPr txBox="1"/>
          <p:nvPr/>
        </p:nvSpPr>
        <p:spPr>
          <a:xfrm>
            <a:off x="1276200" y="887071"/>
            <a:ext cx="9792000" cy="523220"/>
          </a:xfrm>
          <a:prstGeom prst="rect">
            <a:avLst/>
          </a:prstGeom>
          <a:noFill/>
        </p:spPr>
        <p:txBody>
          <a:bodyPr wrap="square" rtlCol="0">
            <a:spAutoFit/>
          </a:bodyPr>
          <a:lstStyle/>
          <a:p>
            <a:r>
              <a:rPr lang="en-US" sz="2800" b="1" dirty="0" smtClean="0">
                <a:solidFill>
                  <a:schemeClr val="accent2"/>
                </a:solidFill>
              </a:rPr>
              <a:t>Significant Activity Level			Institution Level</a:t>
            </a:r>
            <a:endParaRPr lang="en-US" sz="2800" b="1" dirty="0">
              <a:solidFill>
                <a:schemeClr val="accent2"/>
              </a:solidFill>
            </a:endParaRPr>
          </a:p>
        </p:txBody>
      </p:sp>
    </p:spTree>
    <p:extLst>
      <p:ext uri="{BB962C8B-B14F-4D97-AF65-F5344CB8AC3E}">
        <p14:creationId xmlns:p14="http://schemas.microsoft.com/office/powerpoint/2010/main" val="1031534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RISK SCORECARD</a:t>
            </a:r>
          </a:p>
        </p:txBody>
      </p:sp>
      <p:pic>
        <p:nvPicPr>
          <p:cNvPr id="3" name="Picture 2"/>
          <p:cNvPicPr>
            <a:picLocks noChangeAspect="1"/>
          </p:cNvPicPr>
          <p:nvPr/>
        </p:nvPicPr>
        <p:blipFill>
          <a:blip r:embed="rId3"/>
          <a:stretch>
            <a:fillRect/>
          </a:stretch>
        </p:blipFill>
        <p:spPr>
          <a:xfrm>
            <a:off x="348477" y="1575488"/>
            <a:ext cx="11790123" cy="5034111"/>
          </a:xfrm>
          <a:prstGeom prst="rect">
            <a:avLst/>
          </a:prstGeom>
        </p:spPr>
      </p:pic>
    </p:spTree>
    <p:extLst>
      <p:ext uri="{BB962C8B-B14F-4D97-AF65-F5344CB8AC3E}">
        <p14:creationId xmlns:p14="http://schemas.microsoft.com/office/powerpoint/2010/main" val="1410609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 </a:t>
            </a:r>
            <a:r>
              <a:rPr lang="en-US" cap="small" dirty="0" smtClean="0"/>
              <a:t>Impact Assessment</a:t>
            </a:r>
            <a:endParaRPr lang="en-US" cap="small" dirty="0"/>
          </a:p>
        </p:txBody>
      </p:sp>
      <p:sp>
        <p:nvSpPr>
          <p:cNvPr id="3" name="Content Placeholder 2"/>
          <p:cNvSpPr>
            <a:spLocks noGrp="1"/>
          </p:cNvSpPr>
          <p:nvPr>
            <p:ph sz="half" idx="1"/>
          </p:nvPr>
        </p:nvSpPr>
        <p:spPr>
          <a:xfrm>
            <a:off x="838200" y="1825624"/>
            <a:ext cx="5334000" cy="5032375"/>
          </a:xfrm>
        </p:spPr>
        <p:txBody>
          <a:bodyPr>
            <a:noAutofit/>
          </a:bodyPr>
          <a:lstStyle/>
          <a:p>
            <a:pPr marL="0" indent="0">
              <a:buNone/>
            </a:pPr>
            <a:r>
              <a:rPr lang="en-US" sz="3200" dirty="0" smtClean="0">
                <a:solidFill>
                  <a:schemeClr val="accent2"/>
                </a:solidFill>
              </a:rPr>
              <a:t>Impact rating - </a:t>
            </a:r>
            <a:r>
              <a:rPr lang="en-US" sz="3200" dirty="0" smtClean="0"/>
              <a:t>potential impact of the significant failure of an FSP’s market conduct outcomes on consumer confidence and trust in a well-functioning financial market. </a:t>
            </a:r>
          </a:p>
          <a:p>
            <a:pPr marL="0" indent="0">
              <a:buNone/>
            </a:pPr>
            <a:endParaRPr lang="en-US" sz="3200" dirty="0"/>
          </a:p>
          <a:p>
            <a:pPr marL="0" indent="0">
              <a:buNone/>
            </a:pPr>
            <a:r>
              <a:rPr lang="en-US" sz="3200" dirty="0" smtClean="0"/>
              <a:t>Impact ratings can be measured through several sets of indicators: </a:t>
            </a:r>
            <a:endParaRPr lang="en-US" sz="3200" dirty="0"/>
          </a:p>
        </p:txBody>
      </p:sp>
      <p:sp>
        <p:nvSpPr>
          <p:cNvPr id="4" name="Content Placeholder 3"/>
          <p:cNvSpPr>
            <a:spLocks noGrp="1"/>
          </p:cNvSpPr>
          <p:nvPr>
            <p:ph sz="half" idx="2"/>
          </p:nvPr>
        </p:nvSpPr>
        <p:spPr>
          <a:xfrm>
            <a:off x="6311538" y="223248"/>
            <a:ext cx="5595730" cy="6456226"/>
          </a:xfrm>
        </p:spPr>
        <p:txBody>
          <a:bodyPr>
            <a:noAutofit/>
          </a:bodyPr>
          <a:lstStyle/>
          <a:p>
            <a:r>
              <a:rPr lang="en-US" sz="2200" b="1" dirty="0" smtClean="0">
                <a:solidFill>
                  <a:schemeClr val="accent2"/>
                </a:solidFill>
              </a:rPr>
              <a:t>Consumer </a:t>
            </a:r>
            <a:r>
              <a:rPr lang="en-US" sz="2200" b="1" dirty="0">
                <a:solidFill>
                  <a:schemeClr val="accent2"/>
                </a:solidFill>
              </a:rPr>
              <a:t>coverage</a:t>
            </a:r>
            <a:r>
              <a:rPr lang="en-US" sz="2200" dirty="0"/>
              <a:t>: number and share of consumers in product markets (loans, deposits, assets, etc.), geographical coverage, vulnerable groups involved (farmers, illiterate, etc.), etc. </a:t>
            </a:r>
          </a:p>
          <a:p>
            <a:r>
              <a:rPr lang="en-US" sz="2200" b="1" dirty="0" smtClean="0">
                <a:solidFill>
                  <a:schemeClr val="accent2"/>
                </a:solidFill>
              </a:rPr>
              <a:t>Nature </a:t>
            </a:r>
            <a:r>
              <a:rPr lang="en-US" sz="2200" b="1" dirty="0">
                <a:solidFill>
                  <a:schemeClr val="accent2"/>
                </a:solidFill>
              </a:rPr>
              <a:t>of products</a:t>
            </a:r>
            <a:r>
              <a:rPr lang="en-US" sz="2200" dirty="0"/>
              <a:t>: technology, innovation, variety, complexity, high impact on the well-being of consumers (mortgage), tied to poor infrastructure and technology, etc. </a:t>
            </a:r>
          </a:p>
          <a:p>
            <a:r>
              <a:rPr lang="en-US" sz="2200" b="1" dirty="0" smtClean="0">
                <a:solidFill>
                  <a:schemeClr val="accent2"/>
                </a:solidFill>
              </a:rPr>
              <a:t>Market </a:t>
            </a:r>
            <a:r>
              <a:rPr lang="en-US" sz="2200" b="1" dirty="0">
                <a:solidFill>
                  <a:schemeClr val="accent2"/>
                </a:solidFill>
              </a:rPr>
              <a:t>power</a:t>
            </a:r>
            <a:r>
              <a:rPr lang="en-US" sz="2200" dirty="0"/>
              <a:t>: product market share, pricing, substitutability of products and infrastructure, know-how of business/technology, etc. </a:t>
            </a:r>
          </a:p>
          <a:p>
            <a:r>
              <a:rPr lang="en-US" sz="2200" b="1" dirty="0" smtClean="0">
                <a:solidFill>
                  <a:schemeClr val="accent2">
                    <a:lumMod val="75000"/>
                  </a:schemeClr>
                </a:solidFill>
              </a:rPr>
              <a:t>Intermediation</a:t>
            </a:r>
            <a:r>
              <a:rPr lang="en-US" sz="2200" b="1" dirty="0">
                <a:solidFill>
                  <a:schemeClr val="accent2">
                    <a:lumMod val="75000"/>
                  </a:schemeClr>
                </a:solidFill>
              </a:rPr>
              <a:t>:</a:t>
            </a:r>
            <a:r>
              <a:rPr lang="en-US" sz="2200" dirty="0"/>
              <a:t> scale, model, channels, etc. </a:t>
            </a:r>
          </a:p>
          <a:p>
            <a:r>
              <a:rPr lang="en-US" sz="2200" b="1" dirty="0" smtClean="0">
                <a:solidFill>
                  <a:schemeClr val="accent2">
                    <a:lumMod val="75000"/>
                  </a:schemeClr>
                </a:solidFill>
              </a:rPr>
              <a:t>Interconnectedness</a:t>
            </a:r>
            <a:r>
              <a:rPr lang="en-US" sz="2200" b="1" dirty="0">
                <a:solidFill>
                  <a:schemeClr val="accent2">
                    <a:lumMod val="75000"/>
                  </a:schemeClr>
                </a:solidFill>
              </a:rPr>
              <a:t>:</a:t>
            </a:r>
            <a:r>
              <a:rPr lang="en-US" sz="2200" dirty="0"/>
              <a:t> impact of the supply chain on other suppliers, product markets, intermediation channels, reputation, etc.</a:t>
            </a:r>
          </a:p>
          <a:p>
            <a:endParaRPr lang="en-US" sz="2200" dirty="0"/>
          </a:p>
        </p:txBody>
      </p:sp>
    </p:spTree>
    <p:extLst>
      <p:ext uri="{BB962C8B-B14F-4D97-AF65-F5344CB8AC3E}">
        <p14:creationId xmlns:p14="http://schemas.microsoft.com/office/powerpoint/2010/main" val="1343344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31610" y="3042027"/>
            <a:ext cx="7900988" cy="694091"/>
          </a:xfrm>
        </p:spPr>
        <p:txBody>
          <a:bodyPr>
            <a:normAutofit fontScale="90000"/>
          </a:bodyPr>
          <a:lstStyle/>
          <a:p>
            <a:pPr algn="r"/>
            <a:r>
              <a:rPr lang="en-US" dirty="0" smtClean="0">
                <a:solidFill>
                  <a:schemeClr val="accent2"/>
                </a:solidFill>
              </a:rPr>
              <a:t>Questions?</a:t>
            </a:r>
            <a:endParaRPr lang="en-US" dirty="0">
              <a:solidFill>
                <a:schemeClr val="accent2"/>
              </a:solidFill>
            </a:endParaRPr>
          </a:p>
        </p:txBody>
      </p:sp>
      <p:sp>
        <p:nvSpPr>
          <p:cNvPr id="8" name="Text Placeholder 7"/>
          <p:cNvSpPr>
            <a:spLocks noGrp="1"/>
          </p:cNvSpPr>
          <p:nvPr>
            <p:ph type="body" idx="1"/>
          </p:nvPr>
        </p:nvSpPr>
        <p:spPr>
          <a:xfrm>
            <a:off x="1880622" y="4791919"/>
            <a:ext cx="7886700" cy="1423686"/>
          </a:xfrm>
        </p:spPr>
        <p:txBody>
          <a:bodyPr>
            <a:noAutofit/>
          </a:bodyPr>
          <a:lstStyle/>
          <a:p>
            <a:pPr>
              <a:lnSpc>
                <a:spcPct val="100000"/>
              </a:lnSpc>
              <a:spcBef>
                <a:spcPts val="0"/>
              </a:spcBef>
              <a:defRPr/>
            </a:pPr>
            <a:r>
              <a:rPr lang="en-GB" sz="1050" dirty="0">
                <a:solidFill>
                  <a:schemeClr val="tx1"/>
                </a:solidFill>
              </a:rPr>
              <a:t>Armenuhi Mkrtchyan</a:t>
            </a:r>
          </a:p>
          <a:p>
            <a:pPr>
              <a:lnSpc>
                <a:spcPct val="100000"/>
              </a:lnSpc>
              <a:spcBef>
                <a:spcPts val="0"/>
              </a:spcBef>
              <a:defRPr/>
            </a:pPr>
            <a:r>
              <a:rPr lang="en-GB" sz="1050" dirty="0">
                <a:solidFill>
                  <a:schemeClr val="tx1"/>
                </a:solidFill>
              </a:rPr>
              <a:t>Head of Consumer Protection and Financial Education Centre,</a:t>
            </a:r>
          </a:p>
          <a:p>
            <a:pPr>
              <a:lnSpc>
                <a:spcPct val="100000"/>
              </a:lnSpc>
              <a:spcBef>
                <a:spcPts val="0"/>
              </a:spcBef>
              <a:defRPr/>
            </a:pPr>
            <a:r>
              <a:rPr lang="en-GB" sz="1050" dirty="0">
                <a:solidFill>
                  <a:schemeClr val="tx1"/>
                </a:solidFill>
              </a:rPr>
              <a:t>Central Bank of Armenia</a:t>
            </a:r>
          </a:p>
          <a:p>
            <a:pPr>
              <a:lnSpc>
                <a:spcPct val="100000"/>
              </a:lnSpc>
              <a:spcBef>
                <a:spcPts val="0"/>
              </a:spcBef>
              <a:defRPr/>
            </a:pPr>
            <a:r>
              <a:rPr lang="en-GB" sz="1050" dirty="0">
                <a:solidFill>
                  <a:schemeClr val="tx1"/>
                </a:solidFill>
              </a:rPr>
              <a:t>armenuhi.mkrtchyan@cba.am</a:t>
            </a:r>
          </a:p>
          <a:p>
            <a:pPr>
              <a:lnSpc>
                <a:spcPct val="100000"/>
              </a:lnSpc>
              <a:spcBef>
                <a:spcPts val="0"/>
              </a:spcBef>
              <a:defRPr/>
            </a:pPr>
            <a:r>
              <a:rPr lang="en-GB" sz="1050" dirty="0">
                <a:solidFill>
                  <a:schemeClr val="tx1"/>
                </a:solidFill>
                <a:hlinkClick r:id="rId2"/>
              </a:rPr>
              <a:t>www.cba.am</a:t>
            </a:r>
            <a:r>
              <a:rPr lang="en-GB" sz="1050" dirty="0">
                <a:solidFill>
                  <a:schemeClr val="tx1"/>
                </a:solidFill>
              </a:rPr>
              <a:t> – for Armenian legislation</a:t>
            </a:r>
          </a:p>
          <a:p>
            <a:pPr>
              <a:lnSpc>
                <a:spcPct val="100000"/>
              </a:lnSpc>
              <a:spcBef>
                <a:spcPts val="0"/>
              </a:spcBef>
              <a:defRPr/>
            </a:pPr>
            <a:r>
              <a:rPr lang="en-GB" sz="1050" dirty="0">
                <a:solidFill>
                  <a:schemeClr val="tx1"/>
                </a:solidFill>
                <a:hlinkClick r:id="rId3"/>
              </a:rPr>
              <a:t>www.abcfinance.am</a:t>
            </a:r>
            <a:r>
              <a:rPr lang="en-GB" sz="1050" dirty="0">
                <a:solidFill>
                  <a:schemeClr val="tx1"/>
                </a:solidFill>
              </a:rPr>
              <a:t> – financial  education website</a:t>
            </a:r>
          </a:p>
          <a:p>
            <a:pPr>
              <a:lnSpc>
                <a:spcPct val="100000"/>
              </a:lnSpc>
              <a:spcBef>
                <a:spcPts val="0"/>
              </a:spcBef>
            </a:pPr>
            <a:endParaRPr lang="en-US" sz="1050" dirty="0">
              <a:solidFill>
                <a:schemeClr val="tx1"/>
              </a:solidFill>
            </a:endParaRPr>
          </a:p>
        </p:txBody>
      </p:sp>
    </p:spTree>
    <p:extLst>
      <p:ext uri="{BB962C8B-B14F-4D97-AF65-F5344CB8AC3E}">
        <p14:creationId xmlns:p14="http://schemas.microsoft.com/office/powerpoint/2010/main" val="4272332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000" dirty="0" smtClean="0"/>
              <a:t>AFI 2016 – Guideline Note 21: Market Conduct Supervision of Financial Services Providers - A Risk-Based Supervision Framework, </a:t>
            </a:r>
            <a:r>
              <a:rPr lang="en-US" sz="2000" dirty="0" smtClean="0">
                <a:hlinkClick r:id="rId3"/>
              </a:rPr>
              <a:t>http://www.afi-global.org/publications/2350/Guideline-Note-21-Market-Conduct-Supervision-of-Financial-Services-Providers-A-Risk-Based-Supervision-Framework</a:t>
            </a:r>
            <a:endParaRPr lang="en-US" sz="2000" dirty="0" smtClean="0"/>
          </a:p>
          <a:p>
            <a:r>
              <a:rPr lang="en-US" sz="2000" dirty="0" smtClean="0"/>
              <a:t>CCIR 2008 - Canadian Council of Insurance Regulators (CCIR). October 2008. An Approach to Risk-based Market Conduct Regulation: Final report of the Canadian Council of Insurance Regulators. http:// </a:t>
            </a:r>
            <a:r>
              <a:rPr lang="en-US" sz="2000" dirty="0" smtClean="0">
                <a:hlinkClick r:id="rId4"/>
              </a:rPr>
              <a:t>www.ccir-ccrra.org/en/init/rbmc/Approach_to_RbMC_ FinalDoc_Oct10.pdf</a:t>
            </a:r>
            <a:endParaRPr lang="en-US" sz="2000" dirty="0" smtClean="0"/>
          </a:p>
          <a:p>
            <a:r>
              <a:rPr lang="en-US" sz="2000" dirty="0" smtClean="0"/>
              <a:t>OSFI 2010 - Canada’s Office of the Superintendent of Financial Institutions (OSFI). 2010. OSFI Supervisory Framework for Financial Institutions (updated in 2010). </a:t>
            </a:r>
            <a:r>
              <a:rPr lang="en-US" sz="2000" dirty="0" smtClean="0">
                <a:hlinkClick r:id="rId5"/>
              </a:rPr>
              <a:t>http://www.osfibsif.gc.ca/Eng/Docs/sframew.pdf</a:t>
            </a:r>
            <a:r>
              <a:rPr lang="en-US" sz="2000" dirty="0" smtClean="0"/>
              <a:t> </a:t>
            </a:r>
          </a:p>
          <a:p>
            <a:endParaRPr lang="en-US" sz="2000" dirty="0"/>
          </a:p>
          <a:p>
            <a:r>
              <a:rPr lang="en-US" sz="2000" dirty="0" smtClean="0"/>
              <a:t>other</a:t>
            </a:r>
            <a:endParaRPr lang="en-US" sz="2000" dirty="0"/>
          </a:p>
        </p:txBody>
      </p:sp>
    </p:spTree>
    <p:extLst>
      <p:ext uri="{BB962C8B-B14F-4D97-AF65-F5344CB8AC3E}">
        <p14:creationId xmlns:p14="http://schemas.microsoft.com/office/powerpoint/2010/main" val="945833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SIGNIFICANT ACTIVITY NET RISK </a:t>
            </a:r>
            <a:r>
              <a:rPr lang="en-US" dirty="0" smtClean="0"/>
              <a:t>SCORECARD</a:t>
            </a:r>
            <a:endParaRPr lang="en-US" dirty="0"/>
          </a:p>
        </p:txBody>
      </p:sp>
      <p:pic>
        <p:nvPicPr>
          <p:cNvPr id="9" name="Picture 8"/>
          <p:cNvPicPr>
            <a:picLocks noChangeAspect="1"/>
          </p:cNvPicPr>
          <p:nvPr/>
        </p:nvPicPr>
        <p:blipFill>
          <a:blip r:embed="rId3"/>
          <a:stretch>
            <a:fillRect/>
          </a:stretch>
        </p:blipFill>
        <p:spPr>
          <a:xfrm>
            <a:off x="648000" y="1281600"/>
            <a:ext cx="11211684" cy="5093194"/>
          </a:xfrm>
          <a:prstGeom prst="rect">
            <a:avLst/>
          </a:prstGeom>
        </p:spPr>
      </p:pic>
    </p:spTree>
    <p:extLst>
      <p:ext uri="{BB962C8B-B14F-4D97-AF65-F5344CB8AC3E}">
        <p14:creationId xmlns:p14="http://schemas.microsoft.com/office/powerpoint/2010/main" val="1120735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31610" y="3042027"/>
            <a:ext cx="7900988" cy="694091"/>
          </a:xfrm>
        </p:spPr>
        <p:txBody>
          <a:bodyPr>
            <a:normAutofit fontScale="90000"/>
          </a:bodyPr>
          <a:lstStyle/>
          <a:p>
            <a:pPr algn="r"/>
            <a:r>
              <a:rPr lang="en-US" dirty="0" smtClean="0">
                <a:solidFill>
                  <a:schemeClr val="accent2"/>
                </a:solidFill>
              </a:rPr>
              <a:t>Questions?</a:t>
            </a:r>
            <a:endParaRPr lang="en-US" dirty="0">
              <a:solidFill>
                <a:schemeClr val="accent2"/>
              </a:solidFill>
            </a:endParaRPr>
          </a:p>
        </p:txBody>
      </p:sp>
      <p:sp>
        <p:nvSpPr>
          <p:cNvPr id="8" name="Text Placeholder 7"/>
          <p:cNvSpPr>
            <a:spLocks noGrp="1"/>
          </p:cNvSpPr>
          <p:nvPr>
            <p:ph type="body" idx="1"/>
          </p:nvPr>
        </p:nvSpPr>
        <p:spPr>
          <a:xfrm>
            <a:off x="1880622" y="4791919"/>
            <a:ext cx="7886700" cy="1423686"/>
          </a:xfrm>
        </p:spPr>
        <p:txBody>
          <a:bodyPr>
            <a:noAutofit/>
          </a:bodyPr>
          <a:lstStyle/>
          <a:p>
            <a:pPr>
              <a:lnSpc>
                <a:spcPct val="100000"/>
              </a:lnSpc>
              <a:spcBef>
                <a:spcPts val="0"/>
              </a:spcBef>
              <a:defRPr/>
            </a:pPr>
            <a:r>
              <a:rPr lang="en-GB" sz="1050" dirty="0">
                <a:solidFill>
                  <a:schemeClr val="tx1"/>
                </a:solidFill>
              </a:rPr>
              <a:t>Armenuhi Mkrtchyan</a:t>
            </a:r>
          </a:p>
          <a:p>
            <a:pPr>
              <a:lnSpc>
                <a:spcPct val="100000"/>
              </a:lnSpc>
              <a:spcBef>
                <a:spcPts val="0"/>
              </a:spcBef>
              <a:defRPr/>
            </a:pPr>
            <a:r>
              <a:rPr lang="en-GB" sz="1050" dirty="0">
                <a:solidFill>
                  <a:schemeClr val="tx1"/>
                </a:solidFill>
              </a:rPr>
              <a:t>Head of Consumer Protection and Financial Education Centre,</a:t>
            </a:r>
          </a:p>
          <a:p>
            <a:pPr>
              <a:lnSpc>
                <a:spcPct val="100000"/>
              </a:lnSpc>
              <a:spcBef>
                <a:spcPts val="0"/>
              </a:spcBef>
              <a:defRPr/>
            </a:pPr>
            <a:r>
              <a:rPr lang="en-GB" sz="1050" dirty="0">
                <a:solidFill>
                  <a:schemeClr val="tx1"/>
                </a:solidFill>
              </a:rPr>
              <a:t>Central Bank of Armenia</a:t>
            </a:r>
          </a:p>
          <a:p>
            <a:pPr>
              <a:lnSpc>
                <a:spcPct val="100000"/>
              </a:lnSpc>
              <a:spcBef>
                <a:spcPts val="0"/>
              </a:spcBef>
              <a:defRPr/>
            </a:pPr>
            <a:r>
              <a:rPr lang="en-GB" sz="1050" dirty="0">
                <a:solidFill>
                  <a:schemeClr val="tx1"/>
                </a:solidFill>
              </a:rPr>
              <a:t>armenuhi.mkrtchyan@cba.am</a:t>
            </a:r>
          </a:p>
          <a:p>
            <a:pPr>
              <a:lnSpc>
                <a:spcPct val="100000"/>
              </a:lnSpc>
              <a:spcBef>
                <a:spcPts val="0"/>
              </a:spcBef>
              <a:defRPr/>
            </a:pPr>
            <a:r>
              <a:rPr lang="en-GB" sz="1050" dirty="0">
                <a:solidFill>
                  <a:schemeClr val="tx1"/>
                </a:solidFill>
                <a:hlinkClick r:id="rId2"/>
              </a:rPr>
              <a:t>www.cba.am</a:t>
            </a:r>
            <a:r>
              <a:rPr lang="en-GB" sz="1050" dirty="0">
                <a:solidFill>
                  <a:schemeClr val="tx1"/>
                </a:solidFill>
              </a:rPr>
              <a:t> – for Armenian legislation</a:t>
            </a:r>
          </a:p>
          <a:p>
            <a:pPr>
              <a:lnSpc>
                <a:spcPct val="100000"/>
              </a:lnSpc>
              <a:spcBef>
                <a:spcPts val="0"/>
              </a:spcBef>
              <a:defRPr/>
            </a:pPr>
            <a:r>
              <a:rPr lang="en-GB" sz="1050" dirty="0">
                <a:solidFill>
                  <a:schemeClr val="tx1"/>
                </a:solidFill>
                <a:hlinkClick r:id="rId3"/>
              </a:rPr>
              <a:t>www.abcfinance.am</a:t>
            </a:r>
            <a:r>
              <a:rPr lang="en-GB" sz="1050" dirty="0">
                <a:solidFill>
                  <a:schemeClr val="tx1"/>
                </a:solidFill>
              </a:rPr>
              <a:t> – financial  education website</a:t>
            </a:r>
          </a:p>
          <a:p>
            <a:pPr>
              <a:lnSpc>
                <a:spcPct val="100000"/>
              </a:lnSpc>
              <a:spcBef>
                <a:spcPts val="0"/>
              </a:spcBef>
            </a:pPr>
            <a:endParaRPr lang="en-US" sz="1050" dirty="0">
              <a:solidFill>
                <a:schemeClr val="tx1"/>
              </a:solidFill>
            </a:endParaRPr>
          </a:p>
        </p:txBody>
      </p:sp>
    </p:spTree>
    <p:extLst>
      <p:ext uri="{BB962C8B-B14F-4D97-AF65-F5344CB8AC3E}">
        <p14:creationId xmlns:p14="http://schemas.microsoft.com/office/powerpoint/2010/main" val="1543032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Challenges</a:t>
            </a:r>
            <a:endParaRPr lang="en-US" dirty="0"/>
          </a:p>
        </p:txBody>
      </p:sp>
      <p:graphicFrame>
        <p:nvGraphicFramePr>
          <p:cNvPr id="9" name="Content Placeholder 8"/>
          <p:cNvGraphicFramePr>
            <a:graphicFrameLocks noGrp="1"/>
          </p:cNvGraphicFramePr>
          <p:nvPr>
            <p:ph sz="half" idx="1"/>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half" idx="2"/>
          </p:nvPr>
        </p:nvSpPr>
        <p:spPr/>
        <p:txBody>
          <a:bodyPr/>
          <a:lstStyle/>
          <a:p>
            <a:endParaRPr lang="en-US" dirty="0"/>
          </a:p>
        </p:txBody>
      </p:sp>
      <p:sp>
        <p:nvSpPr>
          <p:cNvPr id="8" name="Rectangle 7"/>
          <p:cNvSpPr/>
          <p:nvPr/>
        </p:nvSpPr>
        <p:spPr>
          <a:xfrm>
            <a:off x="6172200" y="1825625"/>
            <a:ext cx="5181600" cy="127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smtClean="0">
                <a:solidFill>
                  <a:schemeClr val="bg1">
                    <a:lumMod val="50000"/>
                  </a:schemeClr>
                </a:solidFill>
              </a:rPr>
              <a:t>E.g. Key Facts Statement (KFS) is not effective if not properly designed (case of Armenia)</a:t>
            </a:r>
          </a:p>
          <a:p>
            <a:endParaRPr lang="en-US" dirty="0">
              <a:solidFill>
                <a:schemeClr val="bg1">
                  <a:lumMod val="50000"/>
                </a:schemeClr>
              </a:solidFill>
            </a:endParaRPr>
          </a:p>
        </p:txBody>
      </p:sp>
      <p:sp>
        <p:nvSpPr>
          <p:cNvPr id="11" name="Rectangle 10"/>
          <p:cNvSpPr/>
          <p:nvPr/>
        </p:nvSpPr>
        <p:spPr>
          <a:xfrm>
            <a:off x="6172200" y="3360676"/>
            <a:ext cx="5181600" cy="1268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smtClean="0">
                <a:solidFill>
                  <a:schemeClr val="bg1">
                    <a:lumMod val="50000"/>
                  </a:schemeClr>
                </a:solidFill>
              </a:rPr>
              <a:t>E.g. Mystery shopping is not bases for enforcement</a:t>
            </a:r>
          </a:p>
          <a:p>
            <a:pPr marL="285750" indent="-285750">
              <a:buFont typeface="Arial" panose="020B0604020202020204" pitchFamily="34" charset="0"/>
              <a:buChar char="•"/>
            </a:pPr>
            <a:r>
              <a:rPr lang="en-US" dirty="0" smtClean="0">
                <a:solidFill>
                  <a:schemeClr val="bg1">
                    <a:lumMod val="50000"/>
                  </a:schemeClr>
                </a:solidFill>
              </a:rPr>
              <a:t>Focus group researches are expensive, not usual for enforcement </a:t>
            </a:r>
            <a:endParaRPr lang="en-US" dirty="0">
              <a:solidFill>
                <a:schemeClr val="bg1">
                  <a:lumMod val="50000"/>
                </a:schemeClr>
              </a:solidFill>
            </a:endParaRPr>
          </a:p>
        </p:txBody>
      </p:sp>
      <p:sp>
        <p:nvSpPr>
          <p:cNvPr id="12" name="Rectangle 11"/>
          <p:cNvSpPr/>
          <p:nvPr/>
        </p:nvSpPr>
        <p:spPr>
          <a:xfrm>
            <a:off x="6172200" y="4894201"/>
            <a:ext cx="5181600" cy="1282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smtClean="0">
                <a:solidFill>
                  <a:schemeClr val="bg1">
                    <a:lumMod val="50000"/>
                  </a:schemeClr>
                </a:solidFill>
              </a:rPr>
              <a:t>Difficult for average consumer to trust and feel safe. </a:t>
            </a:r>
          </a:p>
          <a:p>
            <a:pPr marL="285750" indent="-285750">
              <a:buFont typeface="Arial" panose="020B0604020202020204" pitchFamily="34" charset="0"/>
              <a:buChar char="•"/>
            </a:pPr>
            <a:r>
              <a:rPr lang="en-US" dirty="0" smtClean="0">
                <a:solidFill>
                  <a:schemeClr val="bg1">
                    <a:lumMod val="50000"/>
                  </a:schemeClr>
                </a:solidFill>
              </a:rPr>
              <a:t>Cross sectoral nature make challenging protecting rights.</a:t>
            </a:r>
            <a:endParaRPr lang="en-US" dirty="0">
              <a:solidFill>
                <a:schemeClr val="bg1">
                  <a:lumMod val="50000"/>
                </a:schemeClr>
              </a:solidFill>
            </a:endParaRPr>
          </a:p>
        </p:txBody>
      </p:sp>
    </p:spTree>
    <p:extLst>
      <p:ext uri="{BB962C8B-B14F-4D97-AF65-F5344CB8AC3E}">
        <p14:creationId xmlns:p14="http://schemas.microsoft.com/office/powerpoint/2010/main" val="192332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en-US" dirty="0"/>
              <a:t>Market conduct is influenced by many factors, including: </a:t>
            </a:r>
          </a:p>
          <a:p>
            <a:pPr lvl="0">
              <a:lnSpc>
                <a:spcPct val="120000"/>
              </a:lnSpc>
            </a:pPr>
            <a:r>
              <a:rPr lang="en-US" b="1" dirty="0"/>
              <a:t>Institutional framework</a:t>
            </a:r>
            <a:r>
              <a:rPr lang="en-US" dirty="0"/>
              <a:t> including </a:t>
            </a:r>
            <a:r>
              <a:rPr lang="en-US" dirty="0" smtClean="0"/>
              <a:t>legal framework, </a:t>
            </a:r>
            <a:r>
              <a:rPr lang="en-US" dirty="0"/>
              <a:t>infrastructure and institutions necessary to retain transparent, competitive and fair markets</a:t>
            </a:r>
          </a:p>
          <a:p>
            <a:pPr lvl="0">
              <a:lnSpc>
                <a:spcPct val="120000"/>
              </a:lnSpc>
            </a:pPr>
            <a:r>
              <a:rPr lang="en-US" b="1" dirty="0"/>
              <a:t>Supply-side factors</a:t>
            </a:r>
            <a:r>
              <a:rPr lang="en-US" dirty="0"/>
              <a:t> – established business culture and conduct of financial services. On the supply side, regulators protect the public from unfair market practices by setting requirements and overseeing financial institutions market entry, market activities and market exit, through licensing, monitoring on-site examinations and other supervisory processes. Taken together, these regulatory practices constitute market conduct regulation and supervision.</a:t>
            </a:r>
          </a:p>
          <a:p>
            <a:pPr lvl="0">
              <a:lnSpc>
                <a:spcPct val="120000"/>
              </a:lnSpc>
            </a:pPr>
            <a:r>
              <a:rPr lang="en-US" b="1" dirty="0"/>
              <a:t>Demand-side factors</a:t>
            </a:r>
            <a:r>
              <a:rPr lang="en-US" dirty="0"/>
              <a:t> – consumer expectations, consumer trust and financial capability. </a:t>
            </a:r>
          </a:p>
          <a:p>
            <a:pPr marL="0" indent="0">
              <a:lnSpc>
                <a:spcPct val="120000"/>
              </a:lnSpc>
              <a:buNone/>
            </a:pPr>
            <a:r>
              <a:rPr lang="en-US" dirty="0"/>
              <a:t>Regulators use market conduct policies to enhance these three factors and create a more sustainable, fair and sound financial ecosystem for consumers. </a:t>
            </a:r>
          </a:p>
          <a:p>
            <a:pPr marL="0" indent="0">
              <a:lnSpc>
                <a:spcPct val="120000"/>
              </a:lnSpc>
              <a:buNone/>
            </a:pPr>
            <a:endParaRPr lang="en-US" dirty="0"/>
          </a:p>
        </p:txBody>
      </p:sp>
    </p:spTree>
    <p:extLst>
      <p:ext uri="{BB962C8B-B14F-4D97-AF65-F5344CB8AC3E}">
        <p14:creationId xmlns:p14="http://schemas.microsoft.com/office/powerpoint/2010/main" val="1991848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Institutional Set up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27729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9"/>
          <p:cNvSpPr>
            <a:spLocks noGrp="1" noChangeArrowheads="1"/>
          </p:cNvSpPr>
          <p:nvPr>
            <p:ph type="body" idx="1"/>
          </p:nvPr>
        </p:nvSpPr>
        <p:spPr>
          <a:xfrm>
            <a:off x="4456252" y="1600201"/>
            <a:ext cx="5897423" cy="4773613"/>
          </a:xfrm>
        </p:spPr>
        <p:txBody>
          <a:bodyPr vert="horz" lIns="84216" tIns="42108" rIns="84216" bIns="42108" rtlCol="0">
            <a:normAutofit/>
          </a:bodyPr>
          <a:lstStyle/>
          <a:p>
            <a:pPr marL="0" indent="0">
              <a:buNone/>
            </a:pPr>
            <a:r>
              <a:rPr lang="en-US" dirty="0" smtClean="0"/>
              <a:t>Financial consumer protection should be an integral part of the legal, regulatory and supervisory framework, and should reflect the diversity of national circumstances and global market and regulatory developments within the financial sector. </a:t>
            </a:r>
          </a:p>
          <a:p>
            <a:endParaRPr lang="en-US" dirty="0" smtClean="0"/>
          </a:p>
          <a:p>
            <a:endParaRPr lang="en-US" dirty="0" smtClean="0"/>
          </a:p>
          <a:p>
            <a:pPr lvl="1" eaLnBrk="1" hangingPunct="1">
              <a:buFont typeface="Wingdings" pitchFamily="2" charset="2"/>
              <a:buChar char="ü"/>
            </a:pPr>
            <a:endParaRPr lang="en-US" sz="3000" dirty="0"/>
          </a:p>
          <a:p>
            <a:pPr eaLnBrk="1" hangingPunct="1"/>
            <a:endParaRPr lang="en-US" sz="3000" dirty="0"/>
          </a:p>
          <a:p>
            <a:pPr eaLnBrk="1" hangingPunct="1">
              <a:buFont typeface="Arial" charset="0"/>
              <a:buNone/>
            </a:pPr>
            <a:endParaRPr lang="de-DE" sz="3200" dirty="0"/>
          </a:p>
        </p:txBody>
      </p:sp>
      <p:sp>
        <p:nvSpPr>
          <p:cNvPr id="5" name="Slide Number Placeholder 4"/>
          <p:cNvSpPr>
            <a:spLocks noGrp="1"/>
          </p:cNvSpPr>
          <p:nvPr>
            <p:ph type="sldNum" sz="quarter" idx="12"/>
          </p:nvPr>
        </p:nvSpPr>
        <p:spPr/>
        <p:txBody>
          <a:bodyPr/>
          <a:lstStyle/>
          <a:p>
            <a:fld id="{C0A5DD51-463A-4F63-8001-A74E650C0ADF}" type="slidenum">
              <a:rPr lang="en-US" altLang="en-US" smtClean="0"/>
              <a:pPr/>
              <a:t>51</a:t>
            </a:fld>
            <a:endParaRPr lang="en-US" altLang="en-US" dirty="0"/>
          </a:p>
        </p:txBody>
      </p:sp>
      <p:grpSp>
        <p:nvGrpSpPr>
          <p:cNvPr id="6" name="Group 5"/>
          <p:cNvGrpSpPr/>
          <p:nvPr/>
        </p:nvGrpSpPr>
        <p:grpSpPr>
          <a:xfrm>
            <a:off x="251923" y="1410292"/>
            <a:ext cx="3266781" cy="1425506"/>
            <a:chOff x="8617348" y="-286730"/>
            <a:chExt cx="1887676" cy="2552949"/>
          </a:xfrm>
        </p:grpSpPr>
        <p:sp>
          <p:nvSpPr>
            <p:cNvPr id="10" name="Rectangle 9"/>
            <p:cNvSpPr/>
            <p:nvPr/>
          </p:nvSpPr>
          <p:spPr>
            <a:xfrm>
              <a:off x="8617348" y="-286730"/>
              <a:ext cx="1887676" cy="2552949"/>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10"/>
            <p:cNvSpPr/>
            <p:nvPr/>
          </p:nvSpPr>
          <p:spPr>
            <a:xfrm>
              <a:off x="8617348" y="-286730"/>
              <a:ext cx="1887676" cy="2552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Institutional setup</a:t>
              </a:r>
              <a:endParaRPr lang="en-US" sz="2800" kern="1200" dirty="0"/>
            </a:p>
          </p:txBody>
        </p:sp>
      </p:grpSp>
      <p:grpSp>
        <p:nvGrpSpPr>
          <p:cNvPr id="7" name="Group 6"/>
          <p:cNvGrpSpPr/>
          <p:nvPr/>
        </p:nvGrpSpPr>
        <p:grpSpPr>
          <a:xfrm>
            <a:off x="251923" y="2835797"/>
            <a:ext cx="3266781" cy="3520553"/>
            <a:chOff x="8617348" y="2119818"/>
            <a:chExt cx="1887676" cy="2854800"/>
          </a:xfrm>
        </p:grpSpPr>
        <p:sp>
          <p:nvSpPr>
            <p:cNvPr id="8" name="Rectangle 7"/>
            <p:cNvSpPr/>
            <p:nvPr/>
          </p:nvSpPr>
          <p:spPr>
            <a:xfrm>
              <a:off x="8617348" y="2119818"/>
              <a:ext cx="1887676" cy="2854800"/>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8617348" y="2119818"/>
              <a:ext cx="1887676"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ts val="600"/>
                </a:spcBef>
                <a:spcAft>
                  <a:spcPts val="1200"/>
                </a:spcAft>
                <a:buChar char="••"/>
              </a:pPr>
              <a:r>
                <a:rPr lang="en-US" sz="2400" kern="1200" dirty="0" smtClean="0"/>
                <a:t>Mandate</a:t>
              </a:r>
              <a:endParaRPr lang="en-US" sz="2400" kern="1200" dirty="0"/>
            </a:p>
            <a:p>
              <a:pPr marL="228600" lvl="1" indent="-228600" algn="l" defTabSz="889000">
                <a:lnSpc>
                  <a:spcPct val="90000"/>
                </a:lnSpc>
                <a:spcBef>
                  <a:spcPts val="600"/>
                </a:spcBef>
                <a:spcAft>
                  <a:spcPts val="1200"/>
                </a:spcAft>
                <a:buChar char="••"/>
              </a:pPr>
              <a:r>
                <a:rPr lang="en-US" sz="2400" kern="1200" dirty="0" smtClean="0"/>
                <a:t>Organizational Structure + staff</a:t>
              </a:r>
              <a:endParaRPr lang="en-US" sz="2400" kern="1200" dirty="0"/>
            </a:p>
            <a:p>
              <a:pPr marL="228600" lvl="1" indent="-228600" algn="l" defTabSz="889000">
                <a:lnSpc>
                  <a:spcPct val="90000"/>
                </a:lnSpc>
                <a:spcBef>
                  <a:spcPts val="600"/>
                </a:spcBef>
                <a:spcAft>
                  <a:spcPts val="1200"/>
                </a:spcAft>
                <a:buChar char="••"/>
              </a:pPr>
              <a:r>
                <a:rPr lang="en-US" sz="2400" kern="1200" dirty="0" smtClean="0"/>
                <a:t>Cooperation mechanism with other regulators</a:t>
              </a:r>
              <a:endParaRPr lang="en-US" sz="2400" kern="1200" dirty="0"/>
            </a:p>
          </p:txBody>
        </p:sp>
      </p:gr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080372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 Structural Issues</a:t>
            </a:r>
            <a:endParaRPr lang="en-US" dirty="0"/>
          </a:p>
        </p:txBody>
      </p:sp>
      <p:sp>
        <p:nvSpPr>
          <p:cNvPr id="3" name="Content Placeholder 2"/>
          <p:cNvSpPr>
            <a:spLocks noGrp="1"/>
          </p:cNvSpPr>
          <p:nvPr>
            <p:ph idx="1"/>
          </p:nvPr>
        </p:nvSpPr>
        <p:spPr>
          <a:xfrm>
            <a:off x="838200" y="1058400"/>
            <a:ext cx="10515600" cy="5118563"/>
          </a:xfrm>
        </p:spPr>
        <p:txBody>
          <a:bodyPr>
            <a:noAutofit/>
          </a:bodyPr>
          <a:lstStyle/>
          <a:p>
            <a:pPr marL="0" indent="0">
              <a:lnSpc>
                <a:spcPct val="100000"/>
              </a:lnSpc>
              <a:buNone/>
            </a:pPr>
            <a:r>
              <a:rPr lang="en-US" sz="2000" dirty="0" smtClean="0"/>
              <a:t>CP implementation is conducted mainly through </a:t>
            </a:r>
            <a:r>
              <a:rPr lang="en-US" sz="2000" b="1" dirty="0" smtClean="0"/>
              <a:t>6 process lines</a:t>
            </a:r>
            <a:r>
              <a:rPr lang="en-US" sz="2000" dirty="0" smtClean="0"/>
              <a:t>: </a:t>
            </a:r>
          </a:p>
          <a:p>
            <a:pPr marL="457200" indent="-457200">
              <a:lnSpc>
                <a:spcPct val="100000"/>
              </a:lnSpc>
              <a:buFont typeface="+mj-lt"/>
              <a:buAutoNum type="arabicPeriod"/>
            </a:pPr>
            <a:r>
              <a:rPr lang="en-US" sz="2000" b="1" dirty="0" smtClean="0"/>
              <a:t>market surveillance </a:t>
            </a:r>
            <a:r>
              <a:rPr lang="en-US" sz="2000" b="1" dirty="0" smtClean="0">
                <a:sym typeface="Wingdings" panose="05000000000000000000" pitchFamily="2" charset="2"/>
              </a:rPr>
              <a:t> </a:t>
            </a:r>
            <a:r>
              <a:rPr lang="en-US" sz="2000" dirty="0" smtClean="0"/>
              <a:t>monitoring </a:t>
            </a:r>
            <a:r>
              <a:rPr lang="en-US" sz="2000" dirty="0"/>
              <a:t>and analyzing systemic risks of consumer </a:t>
            </a:r>
            <a:r>
              <a:rPr lang="en-US" sz="2000" dirty="0" smtClean="0"/>
              <a:t>protection, </a:t>
            </a:r>
            <a:endParaRPr lang="en-US" sz="2000" b="1" dirty="0" smtClean="0"/>
          </a:p>
          <a:p>
            <a:pPr marL="457200" indent="-457200">
              <a:lnSpc>
                <a:spcPct val="100000"/>
              </a:lnSpc>
              <a:buFont typeface="+mj-lt"/>
              <a:buAutoNum type="arabicPeriod"/>
            </a:pPr>
            <a:r>
              <a:rPr lang="en-US" sz="2000" b="1" dirty="0" smtClean="0"/>
              <a:t>market </a:t>
            </a:r>
            <a:r>
              <a:rPr lang="en-US" sz="2000" b="1" dirty="0"/>
              <a:t>conduct </a:t>
            </a:r>
            <a:r>
              <a:rPr lang="en-US" sz="2000" b="1" dirty="0" smtClean="0"/>
              <a:t>regulation </a:t>
            </a:r>
            <a:r>
              <a:rPr lang="en-US" sz="2000" b="1" dirty="0" smtClean="0">
                <a:sym typeface="Wingdings" panose="05000000000000000000" pitchFamily="2" charset="2"/>
              </a:rPr>
              <a:t> </a:t>
            </a:r>
            <a:r>
              <a:rPr lang="en-US" sz="2000" dirty="0"/>
              <a:t>setting requirements for financial institutions</a:t>
            </a:r>
            <a:r>
              <a:rPr lang="en-US" sz="2000" b="1" dirty="0" smtClean="0"/>
              <a:t> </a:t>
            </a:r>
          </a:p>
          <a:p>
            <a:pPr marL="457200" indent="-457200">
              <a:lnSpc>
                <a:spcPct val="100000"/>
              </a:lnSpc>
              <a:buFont typeface="+mj-lt"/>
              <a:buAutoNum type="arabicPeriod"/>
            </a:pPr>
            <a:r>
              <a:rPr lang="en-US" sz="2000" b="1" dirty="0" smtClean="0"/>
              <a:t>market </a:t>
            </a:r>
            <a:r>
              <a:rPr lang="en-US" sz="2000" b="1" dirty="0"/>
              <a:t>conduct </a:t>
            </a:r>
            <a:r>
              <a:rPr lang="en-US" sz="2000" b="1" dirty="0" smtClean="0"/>
              <a:t>supervision</a:t>
            </a:r>
            <a:r>
              <a:rPr lang="en-US" sz="2000" b="1" dirty="0"/>
              <a:t> </a:t>
            </a:r>
            <a:r>
              <a:rPr lang="en-US" sz="2000" b="1" dirty="0" smtClean="0">
                <a:sym typeface="Wingdings" panose="05000000000000000000" pitchFamily="2" charset="2"/>
              </a:rPr>
              <a:t> </a:t>
            </a:r>
            <a:r>
              <a:rPr lang="en-US" sz="2000" dirty="0"/>
              <a:t>setting requirements for financial </a:t>
            </a:r>
            <a:r>
              <a:rPr lang="en-US" sz="2000" dirty="0" smtClean="0"/>
              <a:t>institutions</a:t>
            </a:r>
            <a:endParaRPr lang="en-US" sz="2000" b="1" dirty="0" smtClean="0"/>
          </a:p>
          <a:p>
            <a:pPr marL="457200" indent="-457200">
              <a:lnSpc>
                <a:spcPct val="100000"/>
              </a:lnSpc>
              <a:buFont typeface="+mj-lt"/>
              <a:buAutoNum type="arabicPeriod"/>
            </a:pPr>
            <a:r>
              <a:rPr lang="en-US" sz="2000" b="1" dirty="0" smtClean="0"/>
              <a:t>complaints handling </a:t>
            </a:r>
            <a:r>
              <a:rPr lang="en-US" sz="2000" b="1" dirty="0" smtClean="0">
                <a:sym typeface="Wingdings" panose="05000000000000000000" pitchFamily="2" charset="2"/>
              </a:rPr>
              <a:t> </a:t>
            </a:r>
            <a:r>
              <a:rPr lang="en-US" sz="2000" dirty="0"/>
              <a:t>addressing financial consumers complaints</a:t>
            </a:r>
            <a:r>
              <a:rPr lang="en-US" sz="2000" b="1" dirty="0" smtClean="0"/>
              <a:t> </a:t>
            </a:r>
          </a:p>
          <a:p>
            <a:pPr marL="457200" indent="-457200">
              <a:lnSpc>
                <a:spcPct val="100000"/>
              </a:lnSpc>
              <a:buFont typeface="+mj-lt"/>
              <a:buAutoNum type="arabicPeriod"/>
            </a:pPr>
            <a:r>
              <a:rPr lang="en-US" sz="2000" b="1" dirty="0" smtClean="0"/>
              <a:t>financial education </a:t>
            </a:r>
            <a:r>
              <a:rPr lang="en-US" sz="2000" b="1" dirty="0" smtClean="0">
                <a:sym typeface="Wingdings" panose="05000000000000000000" pitchFamily="2" charset="2"/>
              </a:rPr>
              <a:t> </a:t>
            </a:r>
            <a:r>
              <a:rPr lang="en-US" sz="2000" dirty="0"/>
              <a:t>raising financial capabilities and confidence of consumers towards financial system and institutions, and</a:t>
            </a:r>
            <a:endParaRPr lang="en-US" sz="2000" b="1" dirty="0" smtClean="0"/>
          </a:p>
          <a:p>
            <a:pPr marL="457200" indent="-457200">
              <a:lnSpc>
                <a:spcPct val="100000"/>
              </a:lnSpc>
              <a:buFont typeface="+mj-lt"/>
              <a:buAutoNum type="arabicPeriod"/>
            </a:pPr>
            <a:r>
              <a:rPr lang="en-US" sz="2000" b="1" dirty="0" smtClean="0"/>
              <a:t>Development </a:t>
            </a:r>
            <a:r>
              <a:rPr lang="en-US" sz="2000" b="1" dirty="0" smtClean="0">
                <a:sym typeface="Wingdings" panose="05000000000000000000" pitchFamily="2" charset="2"/>
              </a:rPr>
              <a:t> </a:t>
            </a:r>
            <a:r>
              <a:rPr lang="en-US" sz="2000" dirty="0"/>
              <a:t>setting up systems, mechanism, infrastructures and institutions necessary to maintain transparent, competitive and consumer friendly </a:t>
            </a:r>
            <a:r>
              <a:rPr lang="en-US" sz="2000" dirty="0" smtClean="0"/>
              <a:t>markets</a:t>
            </a:r>
          </a:p>
          <a:p>
            <a:pPr marL="0" indent="0">
              <a:lnSpc>
                <a:spcPct val="100000"/>
              </a:lnSpc>
              <a:buNone/>
            </a:pPr>
            <a:r>
              <a:rPr lang="en-US" sz="2000" dirty="0" smtClean="0"/>
              <a:t>Market conduct enforcement, legal, research, public relations</a:t>
            </a:r>
            <a:r>
              <a:rPr lang="en-US" sz="2000" dirty="0"/>
              <a:t>, Operations (including budgeting, accounting, and HR</a:t>
            </a:r>
            <a:r>
              <a:rPr lang="en-US" sz="2000" dirty="0" smtClean="0"/>
              <a:t>), other processes </a:t>
            </a:r>
            <a:r>
              <a:rPr lang="en-US" sz="2000" dirty="0"/>
              <a:t>assigned to the supervisor (e.g. licensing, register of regulated </a:t>
            </a:r>
            <a:r>
              <a:rPr lang="en-US" sz="2000" dirty="0" smtClean="0"/>
              <a:t>entities) might be conducted jointly with prudential supervision</a:t>
            </a:r>
          </a:p>
          <a:p>
            <a:pPr marL="0" indent="0">
              <a:lnSpc>
                <a:spcPct val="100000"/>
              </a:lnSpc>
              <a:buNone/>
            </a:pPr>
            <a:r>
              <a:rPr lang="en-US" sz="2000" dirty="0" smtClean="0"/>
              <a:t>These </a:t>
            </a:r>
            <a:r>
              <a:rPr lang="en-US" sz="2000" dirty="0"/>
              <a:t>lines either can be grouped into one organizational unit (to emphasize the focus and importance) or diluted among other processes (regulation with regulation, supervision with supervision, and so on</a:t>
            </a:r>
            <a:r>
              <a:rPr lang="en-US" sz="2000" dirty="0" smtClean="0"/>
              <a:t>)</a:t>
            </a:r>
            <a:endParaRPr lang="en-US" sz="2000" dirty="0"/>
          </a:p>
        </p:txBody>
      </p:sp>
    </p:spTree>
    <p:extLst>
      <p:ext uri="{BB962C8B-B14F-4D97-AF65-F5344CB8AC3E}">
        <p14:creationId xmlns:p14="http://schemas.microsoft.com/office/powerpoint/2010/main" val="138561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t>Organizational structure that:</a:t>
            </a:r>
          </a:p>
          <a:p>
            <a:r>
              <a:rPr lang="en-US" dirty="0" smtClean="0"/>
              <a:t>6 process lines are covered</a:t>
            </a:r>
          </a:p>
          <a:p>
            <a:r>
              <a:rPr lang="en-US" dirty="0" smtClean="0"/>
              <a:t>Staffed with enough number of suitable experts (expertise)</a:t>
            </a:r>
          </a:p>
          <a:p>
            <a:r>
              <a:rPr lang="en-US" dirty="0" smtClean="0"/>
              <a:t>Conflict of interest issues are addressed</a:t>
            </a:r>
          </a:p>
          <a:p>
            <a:r>
              <a:rPr lang="en-US" dirty="0" smtClean="0"/>
              <a:t>Horizontal coordination of activities are implemented</a:t>
            </a:r>
          </a:p>
          <a:p>
            <a:pPr marL="0" indent="0">
              <a:buNone/>
            </a:pPr>
            <a:r>
              <a:rPr lang="en-US" dirty="0" smtClean="0"/>
              <a:t>Inter- regulatory coordination is necessary for whole </a:t>
            </a:r>
            <a:r>
              <a:rPr lang="en-US" dirty="0" err="1" smtClean="0"/>
              <a:t>insitution</a:t>
            </a:r>
            <a:endParaRPr lang="en-US" dirty="0" smtClean="0"/>
          </a:p>
          <a:p>
            <a:endParaRPr lang="en-US" dirty="0" smtClean="0"/>
          </a:p>
          <a:p>
            <a:endParaRPr lang="en-US" dirty="0"/>
          </a:p>
        </p:txBody>
      </p:sp>
      <p:graphicFrame>
        <p:nvGraphicFramePr>
          <p:cNvPr id="7" name="Content Placeholder 6"/>
          <p:cNvGraphicFramePr>
            <a:graphicFrameLocks noGrp="1"/>
          </p:cNvGraphicFramePr>
          <p:nvPr>
            <p:ph sz="half" idx="2"/>
            <p:extLst/>
          </p:nvPr>
        </p:nvGraphicFramePr>
        <p:xfrm>
          <a:off x="6172199" y="84728"/>
          <a:ext cx="5564529" cy="6092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307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9-13 at 8.57.51 A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78324" y="580704"/>
            <a:ext cx="5902124" cy="5782588"/>
          </a:xfrm>
          <a:prstGeom prst="rect">
            <a:avLst/>
          </a:prstGeom>
        </p:spPr>
      </p:pic>
      <p:sp>
        <p:nvSpPr>
          <p:cNvPr id="3" name="Nadpis 2"/>
          <p:cNvSpPr>
            <a:spLocks noGrp="1"/>
          </p:cNvSpPr>
          <p:nvPr>
            <p:ph type="title"/>
          </p:nvPr>
        </p:nvSpPr>
        <p:spPr/>
        <p:txBody>
          <a:bodyPr/>
          <a:lstStyle/>
          <a:p>
            <a:r>
              <a:rPr lang="en-US" sz="3000" dirty="0"/>
              <a:t>Organization: Prudential Supervisor</a:t>
            </a:r>
            <a:endParaRPr lang="cs-CZ" sz="3000" dirty="0"/>
          </a:p>
        </p:txBody>
      </p:sp>
      <p:sp>
        <p:nvSpPr>
          <p:cNvPr id="2" name="Zástupný symbol pro obsah 1"/>
          <p:cNvSpPr>
            <a:spLocks noGrp="1"/>
          </p:cNvSpPr>
          <p:nvPr>
            <p:ph sz="half" idx="1"/>
          </p:nvPr>
        </p:nvSpPr>
        <p:spPr>
          <a:xfrm>
            <a:off x="323126" y="1161977"/>
            <a:ext cx="5181600" cy="4725619"/>
          </a:xfrm>
        </p:spPr>
        <p:txBody>
          <a:bodyPr>
            <a:noAutofit/>
          </a:bodyPr>
          <a:lstStyle/>
          <a:p>
            <a:pPr algn="just">
              <a:spcAft>
                <a:spcPts val="400"/>
              </a:spcAft>
            </a:pPr>
            <a:r>
              <a:rPr lang="en-US" sz="2000" dirty="0"/>
              <a:t>In many countries, the consumer protection agenda and market conduct supervision is integrated into a prudential supervisor</a:t>
            </a:r>
          </a:p>
          <a:p>
            <a:pPr algn="just">
              <a:spcAft>
                <a:spcPts val="400"/>
              </a:spcAft>
            </a:pPr>
            <a:r>
              <a:rPr lang="en-US" sz="2000" dirty="0"/>
              <a:t>Four steps of implementation (consumer protection agenda exercised by):</a:t>
            </a:r>
          </a:p>
          <a:p>
            <a:pPr marL="800100" indent="-396875" algn="just">
              <a:spcAft>
                <a:spcPts val="400"/>
              </a:spcAft>
              <a:buFont typeface="+mj-lt"/>
              <a:buAutoNum type="romanLcPeriod"/>
            </a:pPr>
            <a:r>
              <a:rPr lang="en-US" sz="2000" dirty="0" smtClean="0"/>
              <a:t>non-specialized prudential examiners</a:t>
            </a:r>
          </a:p>
          <a:p>
            <a:pPr marL="800100" indent="-396875" algn="just">
              <a:spcAft>
                <a:spcPts val="400"/>
              </a:spcAft>
              <a:buFont typeface="+mj-lt"/>
              <a:buAutoNum type="romanLcPeriod"/>
            </a:pPr>
            <a:r>
              <a:rPr lang="en-US" sz="2000" dirty="0"/>
              <a:t>a</a:t>
            </a:r>
            <a:r>
              <a:rPr lang="en-US" sz="2000" dirty="0" smtClean="0"/>
              <a:t> specialist member inside a general (prudential) unit</a:t>
            </a:r>
          </a:p>
          <a:p>
            <a:pPr marL="800100" indent="-396875" algn="just">
              <a:spcAft>
                <a:spcPts val="400"/>
              </a:spcAft>
              <a:buFont typeface="+mj-lt"/>
              <a:buAutoNum type="romanLcPeriod"/>
            </a:pPr>
            <a:r>
              <a:rPr lang="en-US" sz="2000" dirty="0"/>
              <a:t>a</a:t>
            </a:r>
            <a:r>
              <a:rPr lang="en-US" sz="2000" dirty="0" smtClean="0"/>
              <a:t> specialized and dedicated (charged only with consumer protection agenda) team inside a general (prudential) unit</a:t>
            </a:r>
          </a:p>
          <a:p>
            <a:pPr marL="800100" indent="-396875" algn="just">
              <a:spcAft>
                <a:spcPts val="400"/>
              </a:spcAft>
              <a:buFont typeface="+mj-lt"/>
              <a:buAutoNum type="romanLcPeriod"/>
            </a:pPr>
            <a:r>
              <a:rPr lang="en-US" sz="2000" dirty="0" smtClean="0"/>
              <a:t>a specialized and dedicated unit independent from a general (prudential) unit</a:t>
            </a:r>
            <a:endParaRPr lang="en-US" sz="2000"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54</a:t>
            </a:fld>
            <a:endParaRPr lang="en-CA" dirty="0"/>
          </a:p>
        </p:txBody>
      </p:sp>
      <p:sp>
        <p:nvSpPr>
          <p:cNvPr id="7" name="TextBox 6"/>
          <p:cNvSpPr txBox="1"/>
          <p:nvPr/>
        </p:nvSpPr>
        <p:spPr>
          <a:xfrm>
            <a:off x="6846963" y="5989899"/>
            <a:ext cx="3050894" cy="784830"/>
          </a:xfrm>
          <a:prstGeom prst="rect">
            <a:avLst/>
          </a:prstGeom>
          <a:noFill/>
          <a:ln>
            <a:noFill/>
          </a:ln>
        </p:spPr>
        <p:txBody>
          <a:bodyPr wrap="square" rtlCol="0">
            <a:spAutoFit/>
          </a:bodyPr>
          <a:lstStyle/>
          <a:p>
            <a:endParaRPr lang="en-US" dirty="0"/>
          </a:p>
          <a:p>
            <a:r>
              <a:rPr lang="en-US" sz="900" b="1" i="1" dirty="0"/>
              <a:t>Source: Implementing Consumer Protection in Emerging Markets and Developing Economies: A Technical Guide for Bank Supervisors,  CGAP 2013</a:t>
            </a:r>
            <a:endParaRPr lang="en-US" sz="900" i="1" dirty="0"/>
          </a:p>
        </p:txBody>
      </p:sp>
    </p:spTree>
    <p:extLst>
      <p:ext uri="{BB962C8B-B14F-4D97-AF65-F5344CB8AC3E}">
        <p14:creationId xmlns:p14="http://schemas.microsoft.com/office/powerpoint/2010/main" val="5907980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lvl="1"/>
            <a:r>
              <a:rPr lang="en-US" sz="3000" dirty="0" smtClean="0"/>
              <a:t>Skills of MC team </a:t>
            </a:r>
            <a:endParaRPr lang="en-US" sz="3000" dirty="0"/>
          </a:p>
        </p:txBody>
      </p:sp>
      <p:sp>
        <p:nvSpPr>
          <p:cNvPr id="2" name="Zástupný symbol pro obsah 1"/>
          <p:cNvSpPr>
            <a:spLocks noGrp="1"/>
          </p:cNvSpPr>
          <p:nvPr>
            <p:ph sz="half" idx="1"/>
          </p:nvPr>
        </p:nvSpPr>
        <p:spPr/>
        <p:txBody>
          <a:bodyPr>
            <a:normAutofit fontScale="85000" lnSpcReduction="20000"/>
          </a:bodyPr>
          <a:lstStyle/>
          <a:p>
            <a:pPr marL="0" indent="0" algn="just">
              <a:lnSpc>
                <a:spcPct val="120000"/>
              </a:lnSpc>
              <a:spcBef>
                <a:spcPts val="600"/>
              </a:spcBef>
              <a:spcAft>
                <a:spcPts val="1200"/>
              </a:spcAft>
              <a:buNone/>
            </a:pPr>
            <a:r>
              <a:rPr lang="en-US" sz="3400" b="1" dirty="0"/>
              <a:t>General </a:t>
            </a:r>
            <a:r>
              <a:rPr lang="en-US" sz="3400" b="1" dirty="0" smtClean="0"/>
              <a:t>skills: </a:t>
            </a:r>
            <a:endParaRPr lang="en-US" sz="3400" b="1" dirty="0"/>
          </a:p>
          <a:p>
            <a:pPr algn="just">
              <a:lnSpc>
                <a:spcPct val="120000"/>
              </a:lnSpc>
              <a:spcBef>
                <a:spcPts val="600"/>
              </a:spcBef>
              <a:spcAft>
                <a:spcPts val="1200"/>
              </a:spcAft>
              <a:buFont typeface="Arial" panose="020B0604020202020204" pitchFamily="34" charset="0"/>
              <a:buChar char="•"/>
            </a:pPr>
            <a:r>
              <a:rPr lang="en-US" sz="3400" dirty="0"/>
              <a:t>Economic / legal education or training; </a:t>
            </a:r>
          </a:p>
          <a:p>
            <a:pPr algn="just">
              <a:lnSpc>
                <a:spcPct val="120000"/>
              </a:lnSpc>
              <a:spcBef>
                <a:spcPts val="600"/>
              </a:spcBef>
              <a:spcAft>
                <a:spcPts val="1200"/>
              </a:spcAft>
              <a:buFont typeface="Arial" panose="020B0604020202020204" pitchFamily="34" charset="0"/>
              <a:buChar char="•"/>
            </a:pPr>
            <a:r>
              <a:rPr lang="en-US" sz="3400" dirty="0"/>
              <a:t>Analytical capabilities; </a:t>
            </a:r>
          </a:p>
          <a:p>
            <a:pPr algn="just">
              <a:lnSpc>
                <a:spcPct val="120000"/>
              </a:lnSpc>
              <a:spcBef>
                <a:spcPts val="600"/>
              </a:spcBef>
              <a:spcAft>
                <a:spcPts val="1200"/>
              </a:spcAft>
              <a:buFont typeface="Arial" panose="020B0604020202020204" pitchFamily="34" charset="0"/>
              <a:buChar char="•"/>
            </a:pPr>
            <a:r>
              <a:rPr lang="en-US" sz="3400" dirty="0"/>
              <a:t>Ability to assess risks and identify priorities; </a:t>
            </a:r>
          </a:p>
          <a:p>
            <a:pPr algn="just">
              <a:lnSpc>
                <a:spcPct val="120000"/>
              </a:lnSpc>
              <a:spcBef>
                <a:spcPts val="600"/>
              </a:spcBef>
              <a:spcAft>
                <a:spcPts val="1200"/>
              </a:spcAft>
              <a:buFont typeface="Arial" panose="020B0604020202020204" pitchFamily="34" charset="0"/>
              <a:buChar char="•"/>
            </a:pPr>
            <a:r>
              <a:rPr lang="en-US" sz="3400" dirty="0"/>
              <a:t>Personal integrity and confidentiality. </a:t>
            </a:r>
          </a:p>
          <a:p>
            <a:pPr marL="0" indent="0" algn="just">
              <a:lnSpc>
                <a:spcPct val="120000"/>
              </a:lnSpc>
              <a:spcAft>
                <a:spcPts val="1200"/>
              </a:spcAft>
              <a:buNone/>
            </a:pPr>
            <a:endParaRPr lang="en-US" sz="3400" dirty="0"/>
          </a:p>
          <a:p>
            <a:pPr marL="0" indent="0" algn="just">
              <a:lnSpc>
                <a:spcPct val="120000"/>
              </a:lnSpc>
              <a:spcAft>
                <a:spcPts val="1200"/>
              </a:spcAft>
              <a:buNone/>
            </a:pPr>
            <a:endParaRPr lang="en-US" sz="2400" dirty="0"/>
          </a:p>
        </p:txBody>
      </p:sp>
      <p:sp>
        <p:nvSpPr>
          <p:cNvPr id="5" name="Content Placeholder 4"/>
          <p:cNvSpPr>
            <a:spLocks noGrp="1"/>
          </p:cNvSpPr>
          <p:nvPr>
            <p:ph sz="half" idx="2"/>
          </p:nvPr>
        </p:nvSpPr>
        <p:spPr/>
        <p:txBody>
          <a:bodyPr>
            <a:noAutofit/>
          </a:bodyPr>
          <a:lstStyle/>
          <a:p>
            <a:pPr marL="0" indent="0" algn="just">
              <a:lnSpc>
                <a:spcPct val="100000"/>
              </a:lnSpc>
              <a:spcBef>
                <a:spcPts val="0"/>
              </a:spcBef>
              <a:spcAft>
                <a:spcPts val="600"/>
              </a:spcAft>
              <a:buNone/>
            </a:pPr>
            <a:r>
              <a:rPr lang="en-US" sz="2400" b="1" dirty="0"/>
              <a:t>Special </a:t>
            </a:r>
            <a:r>
              <a:rPr lang="en-US" sz="2400" b="1" dirty="0" smtClean="0"/>
              <a:t>skills:</a:t>
            </a:r>
            <a:endParaRPr lang="en-US" sz="2400" b="1" dirty="0"/>
          </a:p>
          <a:p>
            <a:pPr algn="just">
              <a:lnSpc>
                <a:spcPct val="100000"/>
              </a:lnSpc>
              <a:spcBef>
                <a:spcPts val="0"/>
              </a:spcBef>
              <a:spcAft>
                <a:spcPts val="600"/>
              </a:spcAft>
            </a:pPr>
            <a:r>
              <a:rPr lang="en-US" sz="2400" b="1" dirty="0"/>
              <a:t>Knowledge</a:t>
            </a:r>
            <a:r>
              <a:rPr lang="en-US" sz="2400" dirty="0"/>
              <a:t> and understanding of consumer protection agenda</a:t>
            </a:r>
          </a:p>
          <a:p>
            <a:pPr algn="just">
              <a:lnSpc>
                <a:spcPct val="100000"/>
              </a:lnSpc>
              <a:spcBef>
                <a:spcPts val="0"/>
              </a:spcBef>
              <a:spcAft>
                <a:spcPts val="600"/>
              </a:spcAft>
            </a:pPr>
            <a:r>
              <a:rPr lang="en-US" sz="2400" dirty="0"/>
              <a:t>Knowledge of </a:t>
            </a:r>
            <a:r>
              <a:rPr lang="en-US" sz="2400" dirty="0" smtClean="0"/>
              <a:t>psychology, behavioral </a:t>
            </a:r>
            <a:r>
              <a:rPr lang="en-US" sz="2400" dirty="0"/>
              <a:t>economics </a:t>
            </a:r>
          </a:p>
          <a:p>
            <a:pPr algn="just">
              <a:lnSpc>
                <a:spcPct val="100000"/>
              </a:lnSpc>
              <a:spcBef>
                <a:spcPts val="0"/>
              </a:spcBef>
              <a:spcAft>
                <a:spcPts val="600"/>
              </a:spcAft>
            </a:pPr>
            <a:r>
              <a:rPr lang="en-US" sz="2400" b="1" dirty="0"/>
              <a:t>Understanding </a:t>
            </a:r>
            <a:r>
              <a:rPr lang="en-US" sz="2400" dirty="0"/>
              <a:t>of ‘consumer-financial institution’ relationship</a:t>
            </a:r>
          </a:p>
          <a:p>
            <a:pPr algn="just">
              <a:lnSpc>
                <a:spcPct val="100000"/>
              </a:lnSpc>
              <a:spcBef>
                <a:spcPts val="0"/>
              </a:spcBef>
              <a:spcAft>
                <a:spcPts val="600"/>
              </a:spcAft>
            </a:pPr>
            <a:r>
              <a:rPr lang="en-US" sz="2400" dirty="0"/>
              <a:t>Understanding of retail products – both from the perspective of consumers and financial institutions </a:t>
            </a:r>
          </a:p>
          <a:p>
            <a:pPr algn="just">
              <a:lnSpc>
                <a:spcPct val="100000"/>
              </a:lnSpc>
              <a:spcBef>
                <a:spcPts val="0"/>
              </a:spcBef>
              <a:spcAft>
                <a:spcPts val="600"/>
              </a:spcAft>
            </a:pPr>
            <a:r>
              <a:rPr lang="en-US" sz="2400" b="1" dirty="0"/>
              <a:t>Social </a:t>
            </a:r>
            <a:r>
              <a:rPr lang="en-US" sz="2400" b="1" dirty="0" smtClean="0"/>
              <a:t>skills, caring</a:t>
            </a:r>
            <a:endParaRPr lang="en-US" sz="2400" dirty="0"/>
          </a:p>
          <a:p>
            <a:pPr algn="just">
              <a:lnSpc>
                <a:spcPct val="100000"/>
              </a:lnSpc>
              <a:spcBef>
                <a:spcPts val="0"/>
              </a:spcBef>
              <a:spcAft>
                <a:spcPts val="600"/>
              </a:spcAft>
            </a:pPr>
            <a:r>
              <a:rPr lang="en-US" sz="2400" dirty="0"/>
              <a:t>Strong written (and oral) </a:t>
            </a:r>
            <a:r>
              <a:rPr lang="en-US" sz="2400" b="1" dirty="0"/>
              <a:t>communication skills</a:t>
            </a:r>
            <a:r>
              <a:rPr lang="en-US" sz="2400" dirty="0"/>
              <a:t> </a:t>
            </a:r>
          </a:p>
          <a:p>
            <a:pPr>
              <a:lnSpc>
                <a:spcPct val="100000"/>
              </a:lnSpc>
              <a:spcBef>
                <a:spcPts val="0"/>
              </a:spcBef>
            </a:pPr>
            <a:endParaRPr lang="en-US" sz="2400"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55</a:t>
            </a:fld>
            <a:endParaRPr lang="en-CA" dirty="0"/>
          </a:p>
        </p:txBody>
      </p:sp>
    </p:spTree>
    <p:extLst>
      <p:ext uri="{BB962C8B-B14F-4D97-AF65-F5344CB8AC3E}">
        <p14:creationId xmlns:p14="http://schemas.microsoft.com/office/powerpoint/2010/main" val="33865258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lvl="1"/>
            <a:r>
              <a:rPr lang="en-US" sz="3000" dirty="0"/>
              <a:t>Cooperation </a:t>
            </a:r>
            <a:r>
              <a:rPr lang="en-US" sz="3000" dirty="0" smtClean="0"/>
              <a:t>between MC and </a:t>
            </a:r>
            <a:r>
              <a:rPr lang="en-US" sz="3000" dirty="0" err="1" smtClean="0"/>
              <a:t>Prudentials</a:t>
            </a:r>
            <a:endParaRPr lang="en-US" sz="3000" dirty="0"/>
          </a:p>
        </p:txBody>
      </p:sp>
      <p:sp>
        <p:nvSpPr>
          <p:cNvPr id="2" name="Zástupný symbol pro obsah 1"/>
          <p:cNvSpPr>
            <a:spLocks noGrp="1"/>
          </p:cNvSpPr>
          <p:nvPr>
            <p:ph idx="1"/>
          </p:nvPr>
        </p:nvSpPr>
        <p:spPr/>
        <p:txBody>
          <a:bodyPr>
            <a:normAutofit/>
          </a:bodyPr>
          <a:lstStyle/>
          <a:p>
            <a:pPr algn="just">
              <a:lnSpc>
                <a:spcPct val="120000"/>
              </a:lnSpc>
            </a:pPr>
            <a:endParaRPr lang="en-US" sz="2900" dirty="0"/>
          </a:p>
          <a:p>
            <a:pPr marL="0" indent="0" algn="just">
              <a:buNone/>
            </a:pPr>
            <a:endParaRPr lang="en-US" sz="24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36EEB1ED-2F04-42EE-920F-B6228DEFFC90}" type="slidenum">
              <a:rPr lang="en-CA"/>
              <a:pPr/>
              <a:t>56</a:t>
            </a:fld>
            <a:endParaRPr lang="en-CA" dirty="0"/>
          </a:p>
        </p:txBody>
      </p:sp>
      <p:sp>
        <p:nvSpPr>
          <p:cNvPr id="5" name="Content Placeholder 4"/>
          <p:cNvSpPr>
            <a:spLocks noGrp="1"/>
          </p:cNvSpPr>
          <p:nvPr>
            <p:ph sz="half" idx="4294967295"/>
          </p:nvPr>
        </p:nvSpPr>
        <p:spPr>
          <a:xfrm>
            <a:off x="908613" y="1450975"/>
            <a:ext cx="11283387" cy="4725988"/>
          </a:xfrm>
        </p:spPr>
        <p:txBody>
          <a:bodyPr>
            <a:normAutofit fontScale="92500"/>
          </a:bodyPr>
          <a:lstStyle/>
          <a:p>
            <a:pPr marL="0" indent="0" algn="just">
              <a:lnSpc>
                <a:spcPct val="120000"/>
              </a:lnSpc>
              <a:spcAft>
                <a:spcPts val="400"/>
              </a:spcAft>
              <a:buNone/>
            </a:pPr>
            <a:r>
              <a:rPr lang="en-US" dirty="0"/>
              <a:t>To </a:t>
            </a:r>
            <a:r>
              <a:rPr lang="en-US" dirty="0" smtClean="0"/>
              <a:t>strengthen </a:t>
            </a:r>
            <a:r>
              <a:rPr lang="en-US" dirty="0"/>
              <a:t>the cooperation, the following actions may be taken: </a:t>
            </a:r>
          </a:p>
          <a:p>
            <a:pPr algn="just">
              <a:lnSpc>
                <a:spcPct val="120000"/>
              </a:lnSpc>
              <a:spcAft>
                <a:spcPts val="400"/>
              </a:spcAft>
            </a:pPr>
            <a:r>
              <a:rPr lang="en-US" dirty="0"/>
              <a:t>The same examiners are present in both prudential and market conduct teams</a:t>
            </a:r>
          </a:p>
          <a:p>
            <a:pPr algn="just">
              <a:lnSpc>
                <a:spcPct val="120000"/>
              </a:lnSpc>
              <a:spcAft>
                <a:spcPts val="400"/>
              </a:spcAft>
            </a:pPr>
            <a:r>
              <a:rPr lang="en-US" dirty="0"/>
              <a:t>Coordination of supervisory actions (data requests, timing of supervisory actions, joint requests for documentation, etc.)</a:t>
            </a:r>
          </a:p>
          <a:p>
            <a:pPr algn="just">
              <a:lnSpc>
                <a:spcPct val="120000"/>
              </a:lnSpc>
              <a:spcAft>
                <a:spcPts val="400"/>
              </a:spcAft>
            </a:pPr>
            <a:r>
              <a:rPr lang="en-US" dirty="0"/>
              <a:t>Coordination of enforcement actions (esp. corrective measures)</a:t>
            </a:r>
          </a:p>
          <a:p>
            <a:pPr algn="just">
              <a:lnSpc>
                <a:spcPct val="120000"/>
              </a:lnSpc>
              <a:spcAft>
                <a:spcPts val="400"/>
              </a:spcAft>
            </a:pPr>
            <a:r>
              <a:rPr lang="en-US" dirty="0"/>
              <a:t>Sharing of information (e.g. a joint intranet) </a:t>
            </a:r>
          </a:p>
          <a:p>
            <a:pPr algn="just">
              <a:lnSpc>
                <a:spcPct val="120000"/>
              </a:lnSpc>
              <a:spcAft>
                <a:spcPts val="400"/>
              </a:spcAft>
            </a:pPr>
            <a:r>
              <a:rPr lang="en-US" dirty="0"/>
              <a:t>Joint analytical and risk assessment team</a:t>
            </a:r>
          </a:p>
          <a:p>
            <a:pPr>
              <a:lnSpc>
                <a:spcPct val="120000"/>
              </a:lnSpc>
            </a:pPr>
            <a:endParaRPr lang="en-US" dirty="0"/>
          </a:p>
        </p:txBody>
      </p:sp>
    </p:spTree>
    <p:extLst>
      <p:ext uri="{BB962C8B-B14F-4D97-AF65-F5344CB8AC3E}">
        <p14:creationId xmlns:p14="http://schemas.microsoft.com/office/powerpoint/2010/main" val="2738377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a:t>
            </a:r>
            <a:endParaRPr lang="en-US" dirty="0"/>
          </a:p>
        </p:txBody>
      </p:sp>
      <p:sp>
        <p:nvSpPr>
          <p:cNvPr id="3" name="Content Placeholder 2"/>
          <p:cNvSpPr>
            <a:spLocks noGrp="1"/>
          </p:cNvSpPr>
          <p:nvPr>
            <p:ph sz="half" idx="1"/>
          </p:nvPr>
        </p:nvSpPr>
        <p:spPr/>
        <p:txBody>
          <a:bodyPr>
            <a:normAutofit/>
          </a:bodyPr>
          <a:lstStyle/>
          <a:p>
            <a:pPr marL="0" indent="0" algn="just">
              <a:lnSpc>
                <a:spcPct val="100000"/>
              </a:lnSpc>
              <a:spcBef>
                <a:spcPts val="600"/>
              </a:spcBef>
              <a:spcAft>
                <a:spcPts val="600"/>
              </a:spcAft>
              <a:buNone/>
            </a:pPr>
            <a:r>
              <a:rPr lang="en-US" sz="2400" dirty="0"/>
              <a:t>On the management level a mechanism for cooperation must be established, for instance:</a:t>
            </a:r>
          </a:p>
          <a:p>
            <a:pPr marL="720000" lvl="2" indent="-180000" algn="just">
              <a:lnSpc>
                <a:spcPct val="100000"/>
              </a:lnSpc>
              <a:spcBef>
                <a:spcPts val="600"/>
              </a:spcBef>
              <a:spcAft>
                <a:spcPts val="600"/>
              </a:spcAft>
              <a:buSzPct val="80000"/>
              <a:buFont typeface="Wingdings" panose="05000000000000000000" pitchFamily="2" charset="2"/>
              <a:buChar char="§"/>
            </a:pPr>
            <a:r>
              <a:rPr lang="en-US" sz="2400" b="1" dirty="0"/>
              <a:t> A joint committee</a:t>
            </a:r>
          </a:p>
          <a:p>
            <a:pPr marL="720000" lvl="2" indent="-180000" algn="just">
              <a:lnSpc>
                <a:spcPct val="100000"/>
              </a:lnSpc>
              <a:spcBef>
                <a:spcPts val="600"/>
              </a:spcBef>
              <a:spcAft>
                <a:spcPts val="600"/>
              </a:spcAft>
              <a:buSzPct val="80000"/>
              <a:buFont typeface="Wingdings" panose="05000000000000000000" pitchFamily="2" charset="2"/>
              <a:buChar char="§"/>
            </a:pPr>
            <a:r>
              <a:rPr lang="en-US" sz="2400" dirty="0"/>
              <a:t> Regular meetings</a:t>
            </a:r>
          </a:p>
          <a:p>
            <a:pPr marL="720000" lvl="2" indent="-180000" algn="just">
              <a:lnSpc>
                <a:spcPct val="100000"/>
              </a:lnSpc>
              <a:spcBef>
                <a:spcPts val="600"/>
              </a:spcBef>
              <a:spcAft>
                <a:spcPts val="600"/>
              </a:spcAft>
              <a:buSzPct val="80000"/>
              <a:buFont typeface="Wingdings" panose="05000000000000000000" pitchFamily="2" charset="2"/>
              <a:buChar char="§"/>
            </a:pPr>
            <a:r>
              <a:rPr lang="en-US" sz="2400" dirty="0"/>
              <a:t> Regular reporting</a:t>
            </a:r>
          </a:p>
          <a:p>
            <a:pPr>
              <a:lnSpc>
                <a:spcPct val="100000"/>
              </a:lnSpc>
            </a:pPr>
            <a:endParaRPr lang="en-US" sz="2000" dirty="0"/>
          </a:p>
        </p:txBody>
      </p:sp>
      <p:sp>
        <p:nvSpPr>
          <p:cNvPr id="4" name="Content Placeholder 3"/>
          <p:cNvSpPr>
            <a:spLocks noGrp="1"/>
          </p:cNvSpPr>
          <p:nvPr>
            <p:ph sz="half" idx="2"/>
          </p:nvPr>
        </p:nvSpPr>
        <p:spPr/>
        <p:txBody>
          <a:bodyPr/>
          <a:lstStyle/>
          <a:p>
            <a:pPr marL="0" indent="0">
              <a:buNone/>
            </a:pPr>
            <a:r>
              <a:rPr lang="en-US" dirty="0" smtClean="0"/>
              <a:t>On operational level:</a:t>
            </a:r>
          </a:p>
          <a:p>
            <a:r>
              <a:rPr lang="en-US" dirty="0" smtClean="0"/>
              <a:t>Separation of prudential experts from market conduct experts</a:t>
            </a:r>
            <a:endParaRPr lang="en-US" dirty="0"/>
          </a:p>
        </p:txBody>
      </p:sp>
    </p:spTree>
    <p:extLst>
      <p:ext uri="{BB962C8B-B14F-4D97-AF65-F5344CB8AC3E}">
        <p14:creationId xmlns:p14="http://schemas.microsoft.com/office/powerpoint/2010/main" val="14348686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lvl="1"/>
            <a:r>
              <a:rPr lang="en-US" sz="3000" dirty="0"/>
              <a:t>Feedback into Regulation</a:t>
            </a:r>
          </a:p>
        </p:txBody>
      </p:sp>
      <p:sp>
        <p:nvSpPr>
          <p:cNvPr id="2" name="Zástupný symbol pro obsah 1"/>
          <p:cNvSpPr>
            <a:spLocks noGrp="1"/>
          </p:cNvSpPr>
          <p:nvPr>
            <p:ph idx="1"/>
          </p:nvPr>
        </p:nvSpPr>
        <p:spPr>
          <a:xfrm>
            <a:off x="706057" y="1600201"/>
            <a:ext cx="10065662" cy="4343400"/>
          </a:xfrm>
        </p:spPr>
        <p:txBody>
          <a:bodyPr>
            <a:noAutofit/>
          </a:bodyPr>
          <a:lstStyle/>
          <a:p>
            <a:pPr>
              <a:spcBef>
                <a:spcPts val="600"/>
              </a:spcBef>
              <a:spcAft>
                <a:spcPts val="600"/>
              </a:spcAft>
            </a:pPr>
            <a:r>
              <a:rPr lang="en-US" sz="2400" dirty="0"/>
              <a:t>The experience gained through supervision activities should feed back into the </a:t>
            </a:r>
            <a:r>
              <a:rPr lang="en-US" sz="2400" b="1" dirty="0">
                <a:solidFill>
                  <a:schemeClr val="accent2"/>
                </a:solidFill>
              </a:rPr>
              <a:t>regulatory framework</a:t>
            </a:r>
            <a:r>
              <a:rPr lang="en-US" sz="2400" dirty="0"/>
              <a:t>.</a:t>
            </a:r>
          </a:p>
          <a:p>
            <a:pPr>
              <a:spcBef>
                <a:spcPts val="600"/>
              </a:spcBef>
              <a:spcAft>
                <a:spcPts val="600"/>
              </a:spcAft>
            </a:pPr>
            <a:r>
              <a:rPr lang="en-US" sz="2400" dirty="0" smtClean="0"/>
              <a:t>The </a:t>
            </a:r>
            <a:r>
              <a:rPr lang="en-US" sz="2400" dirty="0"/>
              <a:t>results of supervisory work may impact the </a:t>
            </a:r>
            <a:r>
              <a:rPr lang="en-US" sz="2400" b="1" dirty="0">
                <a:solidFill>
                  <a:schemeClr val="accent2"/>
                </a:solidFill>
              </a:rPr>
              <a:t>institutional arrangements </a:t>
            </a:r>
            <a:r>
              <a:rPr lang="en-US" sz="2400" dirty="0"/>
              <a:t>in the case when the supervision process identified gaps, overlaps or inconsistencies in: </a:t>
            </a:r>
          </a:p>
          <a:p>
            <a:pPr marL="720000">
              <a:spcBef>
                <a:spcPts val="600"/>
              </a:spcBef>
              <a:spcAft>
                <a:spcPts val="600"/>
              </a:spcAft>
              <a:buSzPct val="80000"/>
              <a:buFont typeface="Wingdings" panose="05000000000000000000" pitchFamily="2" charset="2"/>
              <a:buChar char="§"/>
            </a:pPr>
            <a:r>
              <a:rPr lang="en-US" sz="2400" dirty="0"/>
              <a:t>Consumer rights</a:t>
            </a:r>
          </a:p>
          <a:p>
            <a:pPr marL="720000">
              <a:spcBef>
                <a:spcPts val="600"/>
              </a:spcBef>
              <a:spcAft>
                <a:spcPts val="600"/>
              </a:spcAft>
              <a:buSzPct val="80000"/>
              <a:buFont typeface="Wingdings" panose="05000000000000000000" pitchFamily="2" charset="2"/>
              <a:buChar char="§"/>
            </a:pPr>
            <a:r>
              <a:rPr lang="en-US" sz="2400" dirty="0"/>
              <a:t>Obligations of financial institutions </a:t>
            </a:r>
          </a:p>
          <a:p>
            <a:pPr marL="720000">
              <a:spcBef>
                <a:spcPts val="600"/>
              </a:spcBef>
              <a:spcAft>
                <a:spcPts val="600"/>
              </a:spcAft>
              <a:buSzPct val="80000"/>
              <a:buFont typeface="Wingdings" panose="05000000000000000000" pitchFamily="2" charset="2"/>
              <a:buChar char="§"/>
            </a:pPr>
            <a:r>
              <a:rPr lang="en-US" sz="2400" dirty="0"/>
              <a:t>Institutional framework</a:t>
            </a:r>
          </a:p>
          <a:p>
            <a:pPr marL="720000">
              <a:spcBef>
                <a:spcPts val="600"/>
              </a:spcBef>
              <a:spcAft>
                <a:spcPts val="600"/>
              </a:spcAft>
              <a:buSzPct val="80000"/>
              <a:buFont typeface="Wingdings" panose="05000000000000000000" pitchFamily="2" charset="2"/>
              <a:buChar char="§"/>
            </a:pPr>
            <a:r>
              <a:rPr lang="en-US" sz="2400" dirty="0"/>
              <a:t>Redress mechanisms</a:t>
            </a:r>
          </a:p>
          <a:p>
            <a:pPr>
              <a:spcBef>
                <a:spcPts val="600"/>
              </a:spcBef>
              <a:spcAft>
                <a:spcPts val="600"/>
              </a:spcAft>
            </a:pPr>
            <a:endParaRPr lang="en-US" sz="2400" dirty="0"/>
          </a:p>
          <a:p>
            <a:pPr lvl="1">
              <a:buFontTx/>
              <a:buChar char="-"/>
            </a:pPr>
            <a:endParaRPr lang="en-US" sz="2400" dirty="0" smtClean="0"/>
          </a:p>
        </p:txBody>
      </p:sp>
      <p:sp>
        <p:nvSpPr>
          <p:cNvPr id="4" name="Zástupný symbol pro číslo snímku 3"/>
          <p:cNvSpPr>
            <a:spLocks noGrp="1"/>
          </p:cNvSpPr>
          <p:nvPr>
            <p:ph type="sldNum" sz="quarter" idx="10"/>
          </p:nvPr>
        </p:nvSpPr>
        <p:spPr/>
        <p:txBody>
          <a:bodyPr/>
          <a:lstStyle/>
          <a:p>
            <a:fld id="{36EEB1ED-2F04-42EE-920F-B6228DEFFC90}" type="slidenum">
              <a:rPr lang="en-CA"/>
              <a:pPr/>
              <a:t>58</a:t>
            </a:fld>
            <a:endParaRPr lang="en-CA" dirty="0"/>
          </a:p>
        </p:txBody>
      </p:sp>
    </p:spTree>
    <p:extLst>
      <p:ext uri="{BB962C8B-B14F-4D97-AF65-F5344CB8AC3E}">
        <p14:creationId xmlns:p14="http://schemas.microsoft.com/office/powerpoint/2010/main" val="14565058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lvl="1"/>
            <a:r>
              <a:rPr lang="en-US" sz="3000" dirty="0"/>
              <a:t>Feedback into Financial Education</a:t>
            </a:r>
          </a:p>
        </p:txBody>
      </p:sp>
      <p:sp>
        <p:nvSpPr>
          <p:cNvPr id="2" name="Zástupný symbol pro obsah 1"/>
          <p:cNvSpPr>
            <a:spLocks noGrp="1"/>
          </p:cNvSpPr>
          <p:nvPr>
            <p:ph idx="1"/>
          </p:nvPr>
        </p:nvSpPr>
        <p:spPr/>
        <p:txBody>
          <a:bodyPr/>
          <a:lstStyle/>
          <a:p>
            <a:pPr>
              <a:spcBef>
                <a:spcPts val="1200"/>
              </a:spcBef>
              <a:spcAft>
                <a:spcPts val="1200"/>
              </a:spcAft>
            </a:pPr>
            <a:r>
              <a:rPr lang="en-US" dirty="0">
                <a:solidFill>
                  <a:schemeClr val="tx1"/>
                </a:solidFill>
              </a:rPr>
              <a:t>T</a:t>
            </a:r>
            <a:r>
              <a:rPr lang="en-US" dirty="0" smtClean="0">
                <a:solidFill>
                  <a:schemeClr val="tx1"/>
                </a:solidFill>
              </a:rPr>
              <a:t>he experience gained through supervision activities should also feed back into financial educational initiatives.</a:t>
            </a:r>
          </a:p>
          <a:p>
            <a:pPr>
              <a:spcBef>
                <a:spcPts val="1200"/>
              </a:spcBef>
              <a:spcAft>
                <a:spcPts val="1200"/>
              </a:spcAft>
            </a:pPr>
            <a:r>
              <a:rPr lang="en-US" dirty="0" smtClean="0">
                <a:solidFill>
                  <a:schemeClr val="tx1"/>
                </a:solidFill>
              </a:rPr>
              <a:t>The supervisor should be able to gain detailed understanding (through own supervisory activities, analysis of complaints and information collected from other sources during market monitoring) of consumer behavior and issues that limit the consumers' ability to make informed decision. </a:t>
            </a:r>
          </a:p>
          <a:p>
            <a:pPr>
              <a:spcBef>
                <a:spcPts val="1200"/>
              </a:spcBef>
              <a:spcAft>
                <a:spcPts val="1200"/>
              </a:spcAft>
            </a:pPr>
            <a:r>
              <a:rPr lang="en-US" dirty="0" smtClean="0">
                <a:solidFill>
                  <a:schemeClr val="tx1"/>
                </a:solidFill>
              </a:rPr>
              <a:t>The main results of the supervisory experience related to financial capability of consumers could be made available to all stakeholders of the financial education activities and used to build a common agreement on key priorities. </a:t>
            </a:r>
          </a:p>
        </p:txBody>
      </p:sp>
      <p:sp>
        <p:nvSpPr>
          <p:cNvPr id="4" name="Zástupný symbol pro číslo snímku 3"/>
          <p:cNvSpPr>
            <a:spLocks noGrp="1"/>
          </p:cNvSpPr>
          <p:nvPr>
            <p:ph type="sldNum" sz="quarter" idx="10"/>
          </p:nvPr>
        </p:nvSpPr>
        <p:spPr/>
        <p:txBody>
          <a:bodyPr/>
          <a:lstStyle/>
          <a:p>
            <a:fld id="{36EEB1ED-2F04-42EE-920F-B6228DEFFC90}" type="slidenum">
              <a:rPr lang="en-CA"/>
              <a:pPr/>
              <a:t>59</a:t>
            </a:fld>
            <a:endParaRPr lang="en-CA" dirty="0"/>
          </a:p>
        </p:txBody>
      </p:sp>
    </p:spTree>
    <p:extLst>
      <p:ext uri="{BB962C8B-B14F-4D97-AF65-F5344CB8AC3E}">
        <p14:creationId xmlns:p14="http://schemas.microsoft.com/office/powerpoint/2010/main" val="2170627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470500750"/>
              </p:ext>
            </p:extLst>
          </p:nvPr>
        </p:nvGraphicFramePr>
        <p:xfrm>
          <a:off x="172800" y="619200"/>
          <a:ext cx="5954400" cy="591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half" idx="2"/>
          </p:nvPr>
        </p:nvSpPr>
        <p:spPr>
          <a:xfrm>
            <a:off x="5832000" y="475200"/>
            <a:ext cx="6098400" cy="6206400"/>
          </a:xfrm>
        </p:spPr>
        <p:txBody>
          <a:bodyPr>
            <a:normAutofit/>
          </a:bodyPr>
          <a:lstStyle/>
          <a:p>
            <a:pPr>
              <a:lnSpc>
                <a:spcPct val="100000"/>
              </a:lnSpc>
              <a:spcAft>
                <a:spcPts val="600"/>
              </a:spcAft>
            </a:pPr>
            <a:r>
              <a:rPr lang="en-US" sz="2000" b="1" dirty="0"/>
              <a:t>OECD/G20</a:t>
            </a:r>
            <a:r>
              <a:rPr lang="en-US" sz="2000" dirty="0"/>
              <a:t> </a:t>
            </a:r>
            <a:r>
              <a:rPr lang="en-US" sz="2000" dirty="0" smtClean="0"/>
              <a:t>– “Consumer </a:t>
            </a:r>
            <a:r>
              <a:rPr lang="en-US" sz="2000" b="1" dirty="0">
                <a:solidFill>
                  <a:schemeClr val="accent2"/>
                </a:solidFill>
              </a:rPr>
              <a:t>confidence </a:t>
            </a:r>
            <a:r>
              <a:rPr lang="en-US" sz="2000" dirty="0"/>
              <a:t>and </a:t>
            </a:r>
            <a:r>
              <a:rPr lang="en-US" sz="2000" b="1" dirty="0">
                <a:solidFill>
                  <a:schemeClr val="accent2"/>
                </a:solidFill>
              </a:rPr>
              <a:t>trust </a:t>
            </a:r>
            <a:r>
              <a:rPr lang="en-US" sz="2000" dirty="0"/>
              <a:t>in a well-functioning market for financial services promotes </a:t>
            </a:r>
            <a:r>
              <a:rPr lang="en-US" sz="2000" b="1" dirty="0">
                <a:solidFill>
                  <a:schemeClr val="accent2"/>
                </a:solidFill>
              </a:rPr>
              <a:t>financial stability, growth, efficiency and innovation over the long term</a:t>
            </a:r>
            <a:r>
              <a:rPr lang="en-US" sz="2000" dirty="0" smtClean="0"/>
              <a:t>.</a:t>
            </a:r>
          </a:p>
          <a:p>
            <a:pPr>
              <a:lnSpc>
                <a:spcPct val="100000"/>
              </a:lnSpc>
              <a:spcAft>
                <a:spcPts val="600"/>
              </a:spcAft>
            </a:pPr>
            <a:r>
              <a:rPr lang="en-US" sz="2000" b="1" dirty="0" smtClean="0"/>
              <a:t>AFI</a:t>
            </a:r>
            <a:r>
              <a:rPr lang="en-US" sz="2000" dirty="0" smtClean="0"/>
              <a:t>  - … trust and fair treatment of customers for …financial inclusion </a:t>
            </a:r>
          </a:p>
          <a:p>
            <a:pPr>
              <a:lnSpc>
                <a:spcPct val="100000"/>
              </a:lnSpc>
              <a:spcAft>
                <a:spcPts val="600"/>
              </a:spcAft>
            </a:pPr>
            <a:r>
              <a:rPr lang="en-US" sz="2000" b="1" dirty="0" err="1" smtClean="0"/>
              <a:t>FinCoNet</a:t>
            </a:r>
            <a:r>
              <a:rPr lang="en-US" sz="2000" dirty="0" smtClean="0"/>
              <a:t> </a:t>
            </a:r>
            <a:r>
              <a:rPr lang="en-US" sz="2000" dirty="0"/>
              <a:t>- </a:t>
            </a:r>
            <a:r>
              <a:rPr lang="en-US" sz="2000" dirty="0" smtClean="0"/>
              <a:t>… enhance </a:t>
            </a:r>
            <a:r>
              <a:rPr lang="en-US" sz="2000" dirty="0"/>
              <a:t>the </a:t>
            </a:r>
            <a:r>
              <a:rPr lang="en-US" sz="2100" b="1" dirty="0">
                <a:solidFill>
                  <a:schemeClr val="accent2"/>
                </a:solidFill>
              </a:rPr>
              <a:t>protection of consumers and strengthen consumer confidence </a:t>
            </a:r>
            <a:r>
              <a:rPr lang="en-US" sz="2000" dirty="0"/>
              <a:t>by promoting robust and effective supervisory standards and practices and by the sharing of best practices among supervisors.  It also seeks to promote </a:t>
            </a:r>
            <a:r>
              <a:rPr lang="en-US" sz="2100" b="1" dirty="0">
                <a:solidFill>
                  <a:schemeClr val="accent2"/>
                </a:solidFill>
              </a:rPr>
              <a:t>fair and transparent </a:t>
            </a:r>
            <a:r>
              <a:rPr lang="en-US" sz="2000" dirty="0"/>
              <a:t>market practices and clear disclosure to consumers of financial services</a:t>
            </a:r>
            <a:r>
              <a:rPr lang="en-US" sz="2000" dirty="0" smtClean="0"/>
              <a:t>.</a:t>
            </a:r>
          </a:p>
          <a:p>
            <a:pPr>
              <a:lnSpc>
                <a:spcPct val="100000"/>
              </a:lnSpc>
              <a:spcAft>
                <a:spcPts val="600"/>
              </a:spcAft>
            </a:pPr>
            <a:r>
              <a:rPr lang="en-US" sz="2000" b="1" dirty="0"/>
              <a:t>UK FCA</a:t>
            </a:r>
            <a:r>
              <a:rPr lang="en-US" sz="2000" dirty="0"/>
              <a:t> - We protect and enhance the </a:t>
            </a:r>
            <a:r>
              <a:rPr lang="en-US" sz="2000" b="1" dirty="0">
                <a:solidFill>
                  <a:schemeClr val="accent2"/>
                </a:solidFill>
              </a:rPr>
              <a:t>integrity</a:t>
            </a:r>
            <a:r>
              <a:rPr lang="en-US" sz="2000" dirty="0"/>
              <a:t> of the UK financial system, … markets are </a:t>
            </a:r>
            <a:r>
              <a:rPr lang="en-US" sz="2000" b="1" dirty="0">
                <a:solidFill>
                  <a:schemeClr val="accent2"/>
                </a:solidFill>
              </a:rPr>
              <a:t>effective, efficient and reliable</a:t>
            </a:r>
            <a:r>
              <a:rPr lang="en-US" sz="2000" dirty="0"/>
              <a:t>, …promote effective </a:t>
            </a:r>
            <a:r>
              <a:rPr lang="en-US" sz="2000" b="1" dirty="0">
                <a:solidFill>
                  <a:schemeClr val="accent2"/>
                </a:solidFill>
              </a:rPr>
              <a:t>competition</a:t>
            </a:r>
            <a:r>
              <a:rPr lang="en-US" sz="2000" dirty="0"/>
              <a:t>.</a:t>
            </a:r>
          </a:p>
          <a:p>
            <a:pPr>
              <a:lnSpc>
                <a:spcPct val="100000"/>
              </a:lnSpc>
              <a:spcAft>
                <a:spcPts val="600"/>
              </a:spcAft>
            </a:pPr>
            <a:endParaRPr lang="en-US" sz="2000" dirty="0"/>
          </a:p>
          <a:p>
            <a:pPr>
              <a:lnSpc>
                <a:spcPct val="100000"/>
              </a:lnSpc>
              <a:spcAft>
                <a:spcPts val="600"/>
              </a:spcAft>
            </a:pPr>
            <a:endParaRPr lang="en-US" sz="2000" dirty="0"/>
          </a:p>
          <a:p>
            <a:pPr>
              <a:lnSpc>
                <a:spcPct val="100000"/>
              </a:lnSpc>
              <a:spcAft>
                <a:spcPts val="600"/>
              </a:spcAft>
            </a:pPr>
            <a:endParaRPr lang="en-US" sz="2000" dirty="0"/>
          </a:p>
        </p:txBody>
      </p:sp>
      <p:sp>
        <p:nvSpPr>
          <p:cNvPr id="9" name="TextBox 8"/>
          <p:cNvSpPr txBox="1"/>
          <p:nvPr/>
        </p:nvSpPr>
        <p:spPr>
          <a:xfrm>
            <a:off x="475200" y="1461600"/>
            <a:ext cx="1742400" cy="646331"/>
          </a:xfrm>
          <a:prstGeom prst="rect">
            <a:avLst/>
          </a:prstGeom>
          <a:noFill/>
        </p:spPr>
        <p:txBody>
          <a:bodyPr wrap="square" rtlCol="0">
            <a:spAutoFit/>
          </a:bodyPr>
          <a:lstStyle/>
          <a:p>
            <a:r>
              <a:rPr lang="en-US" dirty="0" smtClean="0">
                <a:solidFill>
                  <a:schemeClr val="accent1">
                    <a:lumMod val="50000"/>
                  </a:schemeClr>
                </a:solidFill>
              </a:rPr>
              <a:t>Overarching goal</a:t>
            </a:r>
            <a:endParaRPr lang="en-US" dirty="0">
              <a:solidFill>
                <a:schemeClr val="accent1">
                  <a:lumMod val="50000"/>
                </a:schemeClr>
              </a:solidFill>
            </a:endParaRPr>
          </a:p>
        </p:txBody>
      </p:sp>
      <p:sp>
        <p:nvSpPr>
          <p:cNvPr id="10" name="TextBox 9"/>
          <p:cNvSpPr txBox="1"/>
          <p:nvPr/>
        </p:nvSpPr>
        <p:spPr>
          <a:xfrm>
            <a:off x="417600" y="3018469"/>
            <a:ext cx="1742400" cy="369332"/>
          </a:xfrm>
          <a:prstGeom prst="rect">
            <a:avLst/>
          </a:prstGeom>
          <a:noFill/>
        </p:spPr>
        <p:txBody>
          <a:bodyPr wrap="square" rtlCol="0">
            <a:spAutoFit/>
          </a:bodyPr>
          <a:lstStyle/>
          <a:p>
            <a:r>
              <a:rPr lang="en-US" dirty="0" smtClean="0">
                <a:solidFill>
                  <a:schemeClr val="accent1">
                    <a:lumMod val="50000"/>
                  </a:schemeClr>
                </a:solidFill>
              </a:rPr>
              <a:t>CP goal</a:t>
            </a:r>
            <a:endParaRPr lang="en-US" dirty="0">
              <a:solidFill>
                <a:schemeClr val="accent1">
                  <a:lumMod val="50000"/>
                </a:schemeClr>
              </a:solidFill>
            </a:endParaRPr>
          </a:p>
        </p:txBody>
      </p:sp>
      <p:sp>
        <p:nvSpPr>
          <p:cNvPr id="11" name="TextBox 10"/>
          <p:cNvSpPr txBox="1"/>
          <p:nvPr/>
        </p:nvSpPr>
        <p:spPr>
          <a:xfrm>
            <a:off x="475200" y="4509673"/>
            <a:ext cx="1742400" cy="400110"/>
          </a:xfrm>
          <a:prstGeom prst="rect">
            <a:avLst/>
          </a:prstGeom>
          <a:noFill/>
        </p:spPr>
        <p:txBody>
          <a:bodyPr wrap="square" rtlCol="0">
            <a:spAutoFit/>
          </a:bodyPr>
          <a:lstStyle/>
          <a:p>
            <a:r>
              <a:rPr lang="en-US" sz="2000" dirty="0" smtClean="0">
                <a:solidFill>
                  <a:schemeClr val="accent1">
                    <a:lumMod val="50000"/>
                  </a:schemeClr>
                </a:solidFill>
              </a:rPr>
              <a:t>MC goal</a:t>
            </a:r>
            <a:endParaRPr lang="en-US" sz="2000" dirty="0">
              <a:solidFill>
                <a:schemeClr val="accent1">
                  <a:lumMod val="50000"/>
                </a:schemeClr>
              </a:solidFill>
            </a:endParaRPr>
          </a:p>
        </p:txBody>
      </p:sp>
    </p:spTree>
    <p:extLst>
      <p:ext uri="{BB962C8B-B14F-4D97-AF65-F5344CB8AC3E}">
        <p14:creationId xmlns:p14="http://schemas.microsoft.com/office/powerpoint/2010/main" val="30177868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a:xfrm>
            <a:off x="1981200" y="836614"/>
            <a:ext cx="8229600" cy="581025"/>
          </a:xfrm>
        </p:spPr>
        <p:txBody>
          <a:bodyPr vert="horz" lIns="84216" tIns="42108" rIns="84216" bIns="42108" rtlCol="0" anchor="ctr">
            <a:normAutofit/>
          </a:bodyPr>
          <a:lstStyle/>
          <a:p>
            <a:pPr lvl="0"/>
            <a:r>
              <a:rPr lang="en-GB" sz="3200" dirty="0" smtClean="0"/>
              <a:t>Cooperating with other regulators</a:t>
            </a:r>
            <a:endParaRPr lang="en-GB" sz="3200" dirty="0"/>
          </a:p>
        </p:txBody>
      </p:sp>
      <p:sp>
        <p:nvSpPr>
          <p:cNvPr id="14339" name="Rectangle 9"/>
          <p:cNvSpPr>
            <a:spLocks noGrp="1" noChangeArrowheads="1"/>
          </p:cNvSpPr>
          <p:nvPr>
            <p:ph type="body" idx="1"/>
          </p:nvPr>
        </p:nvSpPr>
        <p:spPr>
          <a:xfrm>
            <a:off x="648183" y="1676401"/>
            <a:ext cx="9857894" cy="4679949"/>
          </a:xfrm>
        </p:spPr>
        <p:txBody>
          <a:bodyPr vert="horz" lIns="84216" tIns="42108" rIns="84216" bIns="42108" rtlCol="0">
            <a:normAutofit/>
          </a:bodyPr>
          <a:lstStyle/>
          <a:p>
            <a:r>
              <a:rPr lang="en-US" dirty="0" smtClean="0"/>
              <a:t>Efforts towards financial consumer protection should be coordinated among other financial sector regulators (Insurance, Pensions, Capital Markets, etc.) </a:t>
            </a:r>
          </a:p>
          <a:p>
            <a:pPr>
              <a:buNone/>
            </a:pPr>
            <a:endParaRPr lang="en-US" dirty="0" smtClean="0"/>
          </a:p>
          <a:p>
            <a:endParaRPr lang="en-US" dirty="0" smtClean="0"/>
          </a:p>
          <a:p>
            <a:endParaRPr lang="en-US" dirty="0" smtClean="0"/>
          </a:p>
          <a:p>
            <a:pPr lvl="1" eaLnBrk="1" hangingPunct="1">
              <a:buFont typeface="Wingdings" pitchFamily="2" charset="2"/>
              <a:buChar char="ü"/>
            </a:pPr>
            <a:endParaRPr lang="en-US" sz="3000" dirty="0"/>
          </a:p>
          <a:p>
            <a:pPr eaLnBrk="1" hangingPunct="1"/>
            <a:endParaRPr lang="en-US" sz="3000" dirty="0"/>
          </a:p>
          <a:p>
            <a:pPr eaLnBrk="1" hangingPunct="1">
              <a:buFont typeface="Arial" charset="0"/>
              <a:buNone/>
            </a:pPr>
            <a:endParaRPr lang="de-DE" sz="3200" dirty="0"/>
          </a:p>
        </p:txBody>
      </p:sp>
      <p:sp>
        <p:nvSpPr>
          <p:cNvPr id="5" name="Slide Number Placeholder 4"/>
          <p:cNvSpPr>
            <a:spLocks noGrp="1"/>
          </p:cNvSpPr>
          <p:nvPr>
            <p:ph type="sldNum" sz="quarter" idx="12"/>
          </p:nvPr>
        </p:nvSpPr>
        <p:spPr/>
        <p:txBody>
          <a:bodyPr/>
          <a:lstStyle/>
          <a:p>
            <a:fld id="{C0A5DD51-463A-4F63-8001-A74E650C0ADF}" type="slidenum">
              <a:rPr lang="en-US" altLang="en-US" smtClean="0"/>
              <a:pPr/>
              <a:t>60</a:t>
            </a:fld>
            <a:endParaRPr lang="en-US" altLang="en-US" dirty="0"/>
          </a:p>
        </p:txBody>
      </p:sp>
    </p:spTree>
    <p:extLst>
      <p:ext uri="{BB962C8B-B14F-4D97-AF65-F5344CB8AC3E}">
        <p14:creationId xmlns:p14="http://schemas.microsoft.com/office/powerpoint/2010/main" val="368880839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Two overarching goals that can make difference in policies</a:t>
            </a:r>
            <a:endParaRPr lang="en-GB" dirty="0"/>
          </a:p>
        </p:txBody>
      </p:sp>
      <p:grpSp>
        <p:nvGrpSpPr>
          <p:cNvPr id="11" name="Group 10"/>
          <p:cNvGrpSpPr/>
          <p:nvPr/>
        </p:nvGrpSpPr>
        <p:grpSpPr>
          <a:xfrm>
            <a:off x="954785" y="2563400"/>
            <a:ext cx="4834404" cy="3455232"/>
            <a:chOff x="954785" y="2563400"/>
            <a:chExt cx="4834404" cy="3455232"/>
          </a:xfrm>
        </p:grpSpPr>
        <p:sp>
          <p:nvSpPr>
            <p:cNvPr id="12" name="Freeform 11"/>
            <p:cNvSpPr/>
            <p:nvPr/>
          </p:nvSpPr>
          <p:spPr>
            <a:xfrm>
              <a:off x="954785" y="2563400"/>
              <a:ext cx="3150684" cy="3016306"/>
            </a:xfrm>
            <a:custGeom>
              <a:avLst/>
              <a:gdLst>
                <a:gd name="connsiteX0" fmla="*/ 0 w 2875788"/>
                <a:gd name="connsiteY0" fmla="*/ 1437894 h 2875787"/>
                <a:gd name="connsiteX1" fmla="*/ 1437894 w 2875788"/>
                <a:gd name="connsiteY1" fmla="*/ 0 h 2875787"/>
                <a:gd name="connsiteX2" fmla="*/ 2875788 w 2875788"/>
                <a:gd name="connsiteY2" fmla="*/ 1437894 h 2875787"/>
                <a:gd name="connsiteX3" fmla="*/ 1437894 w 2875788"/>
                <a:gd name="connsiteY3" fmla="*/ 2875788 h 2875787"/>
                <a:gd name="connsiteX4" fmla="*/ 0 w 2875788"/>
                <a:gd name="connsiteY4" fmla="*/ 1437894 h 28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788" h="2875787">
                  <a:moveTo>
                    <a:pt x="0" y="1437894"/>
                  </a:moveTo>
                  <a:cubicBezTo>
                    <a:pt x="0" y="643767"/>
                    <a:pt x="643767" y="0"/>
                    <a:pt x="1437894" y="0"/>
                  </a:cubicBezTo>
                  <a:cubicBezTo>
                    <a:pt x="2232021" y="0"/>
                    <a:pt x="2875788" y="643767"/>
                    <a:pt x="2875788" y="1437894"/>
                  </a:cubicBezTo>
                  <a:cubicBezTo>
                    <a:pt x="2875788" y="2232021"/>
                    <a:pt x="2232021" y="2875788"/>
                    <a:pt x="1437894" y="2875788"/>
                  </a:cubicBezTo>
                  <a:cubicBezTo>
                    <a:pt x="643767" y="2875788"/>
                    <a:pt x="0" y="2232021"/>
                    <a:pt x="0" y="1437894"/>
                  </a:cubicBezTo>
                  <a:close/>
                </a:path>
              </a:pathLst>
            </a:custGeom>
            <a:solidFill>
              <a:schemeClr val="accent4">
                <a:alpha val="50000"/>
              </a:schemeClr>
            </a:solidFill>
            <a:ln>
              <a:solidFill>
                <a:schemeClr val="accent4"/>
              </a:solidFill>
            </a:ln>
          </p:spPr>
          <p:style>
            <a:lnRef idx="2">
              <a:schemeClr val="accent3">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401574" tIns="339117" rIns="816102" bIns="339117" numCol="1" spcCol="1270" anchor="ctr" anchorCtr="0">
              <a:noAutofit/>
            </a:bodyPr>
            <a:lstStyle/>
            <a:p>
              <a:pPr lvl="0" defTabSz="1066800">
                <a:lnSpc>
                  <a:spcPct val="90000"/>
                </a:lnSpc>
                <a:spcBef>
                  <a:spcPct val="0"/>
                </a:spcBef>
                <a:spcAft>
                  <a:spcPct val="35000"/>
                </a:spcAft>
              </a:pPr>
              <a:r>
                <a:rPr lang="en-GB" sz="2400" kern="1200" dirty="0" smtClean="0"/>
                <a:t>Financial inclusion</a:t>
              </a:r>
              <a:endParaRPr lang="en-GB" sz="2400" kern="1200" dirty="0"/>
            </a:p>
          </p:txBody>
        </p:sp>
        <p:sp>
          <p:nvSpPr>
            <p:cNvPr id="13" name="Freeform 12"/>
            <p:cNvSpPr/>
            <p:nvPr/>
          </p:nvSpPr>
          <p:spPr>
            <a:xfrm>
              <a:off x="2687216" y="3152447"/>
              <a:ext cx="3101973" cy="2866185"/>
            </a:xfrm>
            <a:custGeom>
              <a:avLst/>
              <a:gdLst>
                <a:gd name="connsiteX0" fmla="*/ 0 w 2875788"/>
                <a:gd name="connsiteY0" fmla="*/ 1437894 h 2875787"/>
                <a:gd name="connsiteX1" fmla="*/ 1437894 w 2875788"/>
                <a:gd name="connsiteY1" fmla="*/ 0 h 2875787"/>
                <a:gd name="connsiteX2" fmla="*/ 2875788 w 2875788"/>
                <a:gd name="connsiteY2" fmla="*/ 1437894 h 2875787"/>
                <a:gd name="connsiteX3" fmla="*/ 1437894 w 2875788"/>
                <a:gd name="connsiteY3" fmla="*/ 2875788 h 2875787"/>
                <a:gd name="connsiteX4" fmla="*/ 0 w 2875788"/>
                <a:gd name="connsiteY4" fmla="*/ 1437894 h 28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788" h="2875787">
                  <a:moveTo>
                    <a:pt x="0" y="1437894"/>
                  </a:moveTo>
                  <a:cubicBezTo>
                    <a:pt x="0" y="643767"/>
                    <a:pt x="643767" y="0"/>
                    <a:pt x="1437894" y="0"/>
                  </a:cubicBezTo>
                  <a:cubicBezTo>
                    <a:pt x="2232021" y="0"/>
                    <a:pt x="2875788" y="643767"/>
                    <a:pt x="2875788" y="1437894"/>
                  </a:cubicBezTo>
                  <a:cubicBezTo>
                    <a:pt x="2875788" y="2232021"/>
                    <a:pt x="2232021" y="2875788"/>
                    <a:pt x="1437894" y="2875788"/>
                  </a:cubicBezTo>
                  <a:cubicBezTo>
                    <a:pt x="643767" y="2875788"/>
                    <a:pt x="0" y="2232021"/>
                    <a:pt x="0" y="1437894"/>
                  </a:cubicBezTo>
                  <a:close/>
                </a:path>
              </a:pathLst>
            </a:custGeom>
            <a:solidFill>
              <a:schemeClr val="accent1">
                <a:alpha val="50000"/>
              </a:schemeClr>
            </a:solidFill>
            <a:ln>
              <a:solidFill>
                <a:schemeClr val="accent1"/>
              </a:solidFill>
            </a:ln>
          </p:spPr>
          <p:style>
            <a:lnRef idx="2">
              <a:schemeClr val="accent3">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816102" tIns="339117" rIns="401574" bIns="339117" numCol="1" spcCol="1270" anchor="ctr" anchorCtr="0">
              <a:noAutofit/>
            </a:bodyPr>
            <a:lstStyle/>
            <a:p>
              <a:pPr lvl="0" algn="r" defTabSz="1066800">
                <a:lnSpc>
                  <a:spcPct val="90000"/>
                </a:lnSpc>
                <a:spcBef>
                  <a:spcPct val="0"/>
                </a:spcBef>
                <a:spcAft>
                  <a:spcPct val="35000"/>
                </a:spcAft>
              </a:pPr>
              <a:r>
                <a:rPr lang="en-GB" sz="2400" kern="1200" dirty="0" smtClean="0"/>
                <a:t>Stability</a:t>
              </a:r>
              <a:endParaRPr lang="en-GB" sz="2400" kern="1200" dirty="0"/>
            </a:p>
          </p:txBody>
        </p:sp>
      </p:grpSp>
      <p:graphicFrame>
        <p:nvGraphicFramePr>
          <p:cNvPr id="9" name="Content Placeholder 8"/>
          <p:cNvGraphicFramePr>
            <a:graphicFrameLocks noGrp="1"/>
          </p:cNvGraphicFramePr>
          <p:nvPr>
            <p:ph sz="half" idx="2"/>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73224" y="2240234"/>
            <a:ext cx="1511560" cy="646331"/>
          </a:xfrm>
          <a:prstGeom prst="rect">
            <a:avLst/>
          </a:prstGeom>
          <a:noFill/>
        </p:spPr>
        <p:txBody>
          <a:bodyPr wrap="square" rtlCol="0">
            <a:spAutoFit/>
          </a:bodyPr>
          <a:lstStyle/>
          <a:p>
            <a:r>
              <a:rPr lang="en-GB" dirty="0" smtClean="0"/>
              <a:t>AFI, GPFI, CGAP …</a:t>
            </a:r>
            <a:endParaRPr lang="en-GB" dirty="0"/>
          </a:p>
        </p:txBody>
      </p:sp>
      <p:sp>
        <p:nvSpPr>
          <p:cNvPr id="8" name="TextBox 7"/>
          <p:cNvSpPr txBox="1"/>
          <p:nvPr/>
        </p:nvSpPr>
        <p:spPr>
          <a:xfrm>
            <a:off x="3918857" y="6251509"/>
            <a:ext cx="1455575" cy="646331"/>
          </a:xfrm>
          <a:prstGeom prst="rect">
            <a:avLst/>
          </a:prstGeom>
          <a:noFill/>
        </p:spPr>
        <p:txBody>
          <a:bodyPr wrap="square" rtlCol="0">
            <a:spAutoFit/>
          </a:bodyPr>
          <a:lstStyle/>
          <a:p>
            <a:r>
              <a:rPr lang="en-GB" dirty="0" err="1" smtClean="0"/>
              <a:t>FinCoNet</a:t>
            </a:r>
            <a:r>
              <a:rPr lang="en-GB" dirty="0" smtClean="0"/>
              <a:t>, IAIS, OECD, …</a:t>
            </a:r>
            <a:endParaRPr lang="en-GB" dirty="0"/>
          </a:p>
        </p:txBody>
      </p:sp>
      <p:sp>
        <p:nvSpPr>
          <p:cNvPr id="10" name="TextBox 9"/>
          <p:cNvSpPr txBox="1"/>
          <p:nvPr/>
        </p:nvSpPr>
        <p:spPr>
          <a:xfrm rot="17310455">
            <a:off x="2364421" y="3547505"/>
            <a:ext cx="2203613" cy="1687890"/>
          </a:xfrm>
          <a:prstGeom prst="ellipse">
            <a:avLst/>
          </a:prstGeom>
          <a:solidFill>
            <a:schemeClr val="bg1">
              <a:lumMod val="65000"/>
            </a:schemeClr>
          </a:solidFill>
        </p:spPr>
        <p:txBody>
          <a:bodyPr wrap="square" rtlCol="0">
            <a:spAutoFit/>
          </a:bodyPr>
          <a:lstStyle/>
          <a:p>
            <a:pPr algn="ctr"/>
            <a:endParaRPr lang="en-GB" sz="2400" dirty="0" smtClean="0">
              <a:solidFill>
                <a:schemeClr val="bg1"/>
              </a:solidFill>
            </a:endParaRPr>
          </a:p>
          <a:p>
            <a:pPr algn="ctr"/>
            <a:r>
              <a:rPr lang="en-GB" sz="2400" dirty="0" smtClean="0">
                <a:solidFill>
                  <a:schemeClr val="bg1"/>
                </a:solidFill>
              </a:rPr>
              <a:t>Fair &amp; safe</a:t>
            </a:r>
          </a:p>
          <a:p>
            <a:pPr algn="ctr"/>
            <a:endParaRPr lang="en-GB" sz="2400" dirty="0">
              <a:solidFill>
                <a:schemeClr val="bg1"/>
              </a:solidFill>
            </a:endParaRPr>
          </a:p>
        </p:txBody>
      </p:sp>
    </p:spTree>
    <p:extLst>
      <p:ext uri="{BB962C8B-B14F-4D97-AF65-F5344CB8AC3E}">
        <p14:creationId xmlns:p14="http://schemas.microsoft.com/office/powerpoint/2010/main" val="3929551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981" y="27129"/>
            <a:ext cx="9399181" cy="1016872"/>
          </a:xfrm>
        </p:spPr>
        <p:txBody>
          <a:bodyPr/>
          <a:lstStyle/>
          <a:p>
            <a:r>
              <a:rPr lang="en-US" dirty="0" smtClean="0"/>
              <a:t>Pillars of Consumer Protection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5173674"/>
              </p:ext>
            </p:extLst>
          </p:nvPr>
        </p:nvGraphicFramePr>
        <p:xfrm>
          <a:off x="532800" y="1813075"/>
          <a:ext cx="11440800" cy="492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764800" y="1440622"/>
            <a:ext cx="7279200" cy="584775"/>
          </a:xfrm>
          <a:prstGeom prst="rect">
            <a:avLst/>
          </a:prstGeom>
          <a:noFill/>
        </p:spPr>
        <p:txBody>
          <a:bodyPr wrap="square" rtlCol="0">
            <a:spAutoFit/>
          </a:bodyPr>
          <a:lstStyle/>
          <a:p>
            <a:pPr algn="ctr"/>
            <a:r>
              <a:rPr lang="en-US" sz="3200" b="1" dirty="0" smtClean="0">
                <a:solidFill>
                  <a:schemeClr val="accent2"/>
                </a:solidFill>
              </a:rPr>
              <a:t>Trust and Fair Treatment of Consumers</a:t>
            </a:r>
            <a:endParaRPr lang="en-US" sz="3200" b="1" dirty="0">
              <a:solidFill>
                <a:schemeClr val="accent2"/>
              </a:solidFill>
            </a:endParaRPr>
          </a:p>
        </p:txBody>
      </p:sp>
      <p:sp>
        <p:nvSpPr>
          <p:cNvPr id="5" name="TextBox 4"/>
          <p:cNvSpPr txBox="1"/>
          <p:nvPr/>
        </p:nvSpPr>
        <p:spPr>
          <a:xfrm>
            <a:off x="2664000" y="1044001"/>
            <a:ext cx="7279200" cy="461665"/>
          </a:xfrm>
          <a:prstGeom prst="rect">
            <a:avLst/>
          </a:prstGeom>
          <a:noFill/>
        </p:spPr>
        <p:txBody>
          <a:bodyPr wrap="square" rtlCol="0">
            <a:spAutoFit/>
          </a:bodyPr>
          <a:lstStyle/>
          <a:p>
            <a:pPr lvl="0" algn="ctr"/>
            <a:r>
              <a:rPr lang="en-US" sz="2400" dirty="0"/>
              <a:t>Stability, Safety, Integrity, Inclusion, Competition</a:t>
            </a:r>
          </a:p>
        </p:txBody>
      </p:sp>
    </p:spTree>
    <p:extLst>
      <p:ext uri="{BB962C8B-B14F-4D97-AF65-F5344CB8AC3E}">
        <p14:creationId xmlns:p14="http://schemas.microsoft.com/office/powerpoint/2010/main" val="3409918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a:r>
            <a:br>
              <a:rPr lang="en-US" dirty="0" smtClean="0"/>
            </a:br>
            <a:r>
              <a:rPr lang="en-US" dirty="0" smtClean="0"/>
              <a:t>Defining Market Conduct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57822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Standards</a:t>
            </a:r>
            <a:endParaRPr lang="en-US" dirty="0"/>
          </a:p>
        </p:txBody>
      </p:sp>
      <p:graphicFrame>
        <p:nvGraphicFramePr>
          <p:cNvPr id="4" name="Content Placeholder 3"/>
          <p:cNvGraphicFramePr>
            <a:graphicFrameLocks noGrp="1"/>
          </p:cNvGraphicFramePr>
          <p:nvPr>
            <p:ph type="pic" idx="1"/>
            <p:extLst>
              <p:ext uri="{D42A27DB-BD31-4B8C-83A1-F6EECF244321}">
                <p14:modId xmlns:p14="http://schemas.microsoft.com/office/powerpoint/2010/main" val="3226428888"/>
              </p:ext>
            </p:extLst>
          </p:nvPr>
        </p:nvGraphicFramePr>
        <p:xfrm>
          <a:off x="3074126" y="87086"/>
          <a:ext cx="8749574" cy="6600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half" idx="2"/>
          </p:nvPr>
        </p:nvSpPr>
        <p:spPr>
          <a:xfrm>
            <a:off x="839788" y="2057399"/>
            <a:ext cx="3932237" cy="4474029"/>
          </a:xfrm>
        </p:spPr>
        <p:txBody>
          <a:bodyPr>
            <a:normAutofit/>
          </a:bodyPr>
          <a:lstStyle/>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No </a:t>
            </a:r>
            <a:r>
              <a:rPr lang="en-US" sz="2000" dirty="0" smtClean="0"/>
              <a:t>unified global standards on market conduct regulation and supervision</a:t>
            </a:r>
          </a:p>
          <a:p>
            <a:pPr marL="342900" indent="-342900">
              <a:buFont typeface="Arial" panose="020B0604020202020204" pitchFamily="34" charset="0"/>
              <a:buChar char="•"/>
            </a:pPr>
            <a:r>
              <a:rPr lang="en-US" sz="2000" dirty="0" smtClean="0"/>
              <a:t>High </a:t>
            </a:r>
            <a:r>
              <a:rPr lang="en-US" sz="2000" dirty="0" smtClean="0"/>
              <a:t>level principles are common</a:t>
            </a:r>
          </a:p>
          <a:p>
            <a:endParaRPr lang="en-US" sz="2000" dirty="0" smtClean="0"/>
          </a:p>
        </p:txBody>
      </p:sp>
    </p:spTree>
    <p:extLst>
      <p:ext uri="{BB962C8B-B14F-4D97-AF65-F5344CB8AC3E}">
        <p14:creationId xmlns:p14="http://schemas.microsoft.com/office/powerpoint/2010/main" val="2589148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7263</TotalTime>
  <Words>9020</Words>
  <Application>Microsoft Office PowerPoint</Application>
  <PresentationFormat>Widescreen</PresentationFormat>
  <Paragraphs>716</Paragraphs>
  <Slides>61</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MV Boli</vt:lpstr>
      <vt:lpstr>Wingdings</vt:lpstr>
      <vt:lpstr>Wingdings 2</vt:lpstr>
      <vt:lpstr>Office Theme</vt:lpstr>
      <vt:lpstr>MARKET CONDUCT SUPERVISION</vt:lpstr>
      <vt:lpstr>Overview</vt:lpstr>
      <vt:lpstr>What is Financial Consumer Protection is About helicopter view</vt:lpstr>
      <vt:lpstr>Financial Consumer Protection</vt:lpstr>
      <vt:lpstr>PowerPoint Presentation</vt:lpstr>
      <vt:lpstr>PowerPoint Presentation</vt:lpstr>
      <vt:lpstr>Pillars of Consumer Protection</vt:lpstr>
      <vt:lpstr> Defining Market Conduct</vt:lpstr>
      <vt:lpstr>Global Standards</vt:lpstr>
      <vt:lpstr>Defining Market Conduct</vt:lpstr>
      <vt:lpstr>PowerPoint Presentation</vt:lpstr>
      <vt:lpstr>Goals of Market Conduct Policy</vt:lpstr>
      <vt:lpstr>Market Conduct Policy Outcomes</vt:lpstr>
      <vt:lpstr>Market Conduct Policy Outcomes</vt:lpstr>
      <vt:lpstr>Market Conduct Policy Outcomes</vt:lpstr>
      <vt:lpstr>PowerPoint Presentation</vt:lpstr>
      <vt:lpstr>Prudential   v      Market Conduct</vt:lpstr>
      <vt:lpstr>Prudential        v     Market Conduct</vt:lpstr>
      <vt:lpstr>Prudential &amp;  Market Conduct Supervision </vt:lpstr>
      <vt:lpstr>Market Conduct vs Prudential Supervision</vt:lpstr>
      <vt:lpstr>Market Conduct vs. Prudential Supervision </vt:lpstr>
      <vt:lpstr>Special Skills Needed for MC Supervisors</vt:lpstr>
      <vt:lpstr>PowerPoint Presentation</vt:lpstr>
      <vt:lpstr>Conflicting Goals</vt:lpstr>
      <vt:lpstr>Balancing Policies</vt:lpstr>
      <vt:lpstr>PowerPoint Presentation</vt:lpstr>
      <vt:lpstr>Old Approach - Compliance Based Supervision</vt:lpstr>
      <vt:lpstr>PowerPoint Presentation</vt:lpstr>
      <vt:lpstr>PowerPoint Presentation</vt:lpstr>
      <vt:lpstr>Why RBS – benefits &amp; challenges</vt:lpstr>
      <vt:lpstr>RBS                    v         Compliance</vt:lpstr>
      <vt:lpstr>PowerPoint Presentation</vt:lpstr>
      <vt:lpstr>Concept or Risk-Based Supervision</vt:lpstr>
      <vt:lpstr>Impact and Risk</vt:lpstr>
      <vt:lpstr>Supervisory Strategy</vt:lpstr>
      <vt:lpstr>RBS Process</vt:lpstr>
      <vt:lpstr>Risk Assessment – Main Concepts</vt:lpstr>
      <vt:lpstr>Risk Assessment Process</vt:lpstr>
      <vt:lpstr>Significant Activities</vt:lpstr>
      <vt:lpstr>Inherent Risks</vt:lpstr>
      <vt:lpstr>Internal Control</vt:lpstr>
      <vt:lpstr>Internal Control</vt:lpstr>
      <vt:lpstr>OVERALL RISK SCORECARD</vt:lpstr>
      <vt:lpstr> Impact Assessment</vt:lpstr>
      <vt:lpstr>Questions?</vt:lpstr>
      <vt:lpstr>Sources</vt:lpstr>
      <vt:lpstr>SIGNIFICANT ACTIVITY NET RISK SCORECARD</vt:lpstr>
      <vt:lpstr>Questions?</vt:lpstr>
      <vt:lpstr>Key Challenges</vt:lpstr>
      <vt:lpstr>Institutional Set up</vt:lpstr>
      <vt:lpstr>PowerPoint Presentation</vt:lpstr>
      <vt:lpstr>Org Structural Issues</vt:lpstr>
      <vt:lpstr>PowerPoint Presentation</vt:lpstr>
      <vt:lpstr>Organization: Prudential Supervisor</vt:lpstr>
      <vt:lpstr>Skills of MC team </vt:lpstr>
      <vt:lpstr>Cooperation between MC and Prudentials</vt:lpstr>
      <vt:lpstr>Conflict of Interest</vt:lpstr>
      <vt:lpstr>Feedback into Regulation</vt:lpstr>
      <vt:lpstr>Feedback into Financial Education</vt:lpstr>
      <vt:lpstr>Cooperating with other regulators</vt:lpstr>
      <vt:lpstr>Two overarching goals that can make difference in policies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CONDUCT SUPERVISION</dc:title>
  <dc:creator>Արմենուհի Մկրտչյան</dc:creator>
  <cp:lastModifiedBy>Armenuhi Mkrtchyan</cp:lastModifiedBy>
  <cp:revision>157</cp:revision>
  <dcterms:created xsi:type="dcterms:W3CDTF">2017-05-17T04:27:05Z</dcterms:created>
  <dcterms:modified xsi:type="dcterms:W3CDTF">2018-08-05T15:59:04Z</dcterms:modified>
</cp:coreProperties>
</file>