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1" r:id="rId4"/>
    <p:sldId id="270" r:id="rId5"/>
    <p:sldId id="267" r:id="rId6"/>
    <p:sldId id="269" r:id="rId7"/>
    <p:sldId id="264" r:id="rId8"/>
    <p:sldId id="272" r:id="rId9"/>
    <p:sldId id="278" r:id="rId10"/>
    <p:sldId id="274" r:id="rId11"/>
    <p:sldId id="276" r:id="rId12"/>
    <p:sldId id="277" r:id="rId13"/>
    <p:sldId id="273" r:id="rId14"/>
    <p:sldId id="280" r:id="rId15"/>
    <p:sldId id="268" r:id="rId16"/>
    <p:sldId id="279" r:id="rId17"/>
    <p:sldId id="258" r:id="rId18"/>
    <p:sldId id="259" r:id="rId19"/>
    <p:sldId id="260" r:id="rId20"/>
    <p:sldId id="261" r:id="rId21"/>
    <p:sldId id="262" r:id="rId22"/>
    <p:sldId id="263"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53C8CF-9844-49ED-837C-EE7773C5465C}">
          <p14:sldIdLst>
            <p14:sldId id="256"/>
          </p14:sldIdLst>
        </p14:section>
        <p14:section name="Mapping regulation" id="{2E607B84-1C59-459E-A05A-4B0B0F36CD8B}">
          <p14:sldIdLst>
            <p14:sldId id="257"/>
            <p14:sldId id="271"/>
            <p14:sldId id="270"/>
            <p14:sldId id="267"/>
            <p14:sldId id="269"/>
          </p14:sldIdLst>
        </p14:section>
        <p14:section name="Mapping Stakeholders" id="{A76D9361-EC53-413A-BF6A-B1CD1B643C11}">
          <p14:sldIdLst>
            <p14:sldId id="264"/>
            <p14:sldId id="272"/>
            <p14:sldId id="278"/>
            <p14:sldId id="274"/>
            <p14:sldId id="276"/>
            <p14:sldId id="277"/>
            <p14:sldId id="273"/>
            <p14:sldId id="280"/>
          </p14:sldIdLst>
        </p14:section>
        <p14:section name="Mapping supervision" id="{A6A53D30-249C-490A-9EC1-AA9FA286EEE1}">
          <p14:sldIdLst>
            <p14:sldId id="268"/>
            <p14:sldId id="279"/>
            <p14:sldId id="258"/>
            <p14:sldId id="259"/>
            <p14:sldId id="260"/>
            <p14:sldId id="261"/>
            <p14:sldId id="262"/>
            <p14:sldId id="263"/>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45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0A7C3-D8C0-46A8-AE76-AB53E15950C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2AB5736-BD0E-44A0-BE65-84E735E83FD3}">
      <dgm:prSet phldrT="[Text]"/>
      <dgm:spPr/>
      <dgm:t>
        <a:bodyPr/>
        <a:lstStyle/>
        <a:p>
          <a:r>
            <a:rPr lang="en-US" dirty="0" smtClean="0"/>
            <a:t>Assess &amp; map</a:t>
          </a:r>
          <a:endParaRPr lang="en-US" dirty="0"/>
        </a:p>
      </dgm:t>
    </dgm:pt>
    <dgm:pt modelId="{43E0D252-F194-49F9-B28D-3809E829B422}" type="parTrans" cxnId="{54126EE6-8169-445D-B467-11EA5E53F7A8}">
      <dgm:prSet/>
      <dgm:spPr/>
      <dgm:t>
        <a:bodyPr/>
        <a:lstStyle/>
        <a:p>
          <a:endParaRPr lang="en-US"/>
        </a:p>
      </dgm:t>
    </dgm:pt>
    <dgm:pt modelId="{8E18BBA7-232C-4065-85A1-203A42DC3FA1}" type="sibTrans" cxnId="{54126EE6-8169-445D-B467-11EA5E53F7A8}">
      <dgm:prSet/>
      <dgm:spPr/>
      <dgm:t>
        <a:bodyPr/>
        <a:lstStyle/>
        <a:p>
          <a:endParaRPr lang="en-US"/>
        </a:p>
      </dgm:t>
    </dgm:pt>
    <dgm:pt modelId="{566BBD06-3D69-47E9-8914-A116E749D2F2}">
      <dgm:prSet phldrT="[Text]"/>
      <dgm:spPr/>
      <dgm:t>
        <a:bodyPr/>
        <a:lstStyle/>
        <a:p>
          <a:r>
            <a:rPr lang="en-US" dirty="0" smtClean="0"/>
            <a:t>Plan</a:t>
          </a:r>
          <a:endParaRPr lang="en-US" dirty="0"/>
        </a:p>
      </dgm:t>
    </dgm:pt>
    <dgm:pt modelId="{979D51FA-8AC6-42D5-A051-3E3EBA2759AF}" type="parTrans" cxnId="{5E082A38-C05F-4204-A96C-7BDF143E748D}">
      <dgm:prSet/>
      <dgm:spPr/>
      <dgm:t>
        <a:bodyPr/>
        <a:lstStyle/>
        <a:p>
          <a:endParaRPr lang="en-US"/>
        </a:p>
      </dgm:t>
    </dgm:pt>
    <dgm:pt modelId="{B9CA5536-2321-4009-8258-26B95AE6EBB2}" type="sibTrans" cxnId="{5E082A38-C05F-4204-A96C-7BDF143E748D}">
      <dgm:prSet/>
      <dgm:spPr/>
      <dgm:t>
        <a:bodyPr/>
        <a:lstStyle/>
        <a:p>
          <a:endParaRPr lang="en-US"/>
        </a:p>
      </dgm:t>
    </dgm:pt>
    <dgm:pt modelId="{77467BF4-D8BE-4A20-B1BD-76B072A9B7DD}">
      <dgm:prSet phldrT="[Text]"/>
      <dgm:spPr/>
      <dgm:t>
        <a:bodyPr/>
        <a:lstStyle/>
        <a:p>
          <a:r>
            <a:rPr lang="en-US" dirty="0" smtClean="0"/>
            <a:t>Act</a:t>
          </a:r>
          <a:endParaRPr lang="en-US" dirty="0"/>
        </a:p>
      </dgm:t>
    </dgm:pt>
    <dgm:pt modelId="{555EA99B-4202-43B7-A9A3-D7A3F4EC9841}" type="parTrans" cxnId="{763C60F2-5E31-45F8-AD40-D7DBFBBBE424}">
      <dgm:prSet/>
      <dgm:spPr/>
      <dgm:t>
        <a:bodyPr/>
        <a:lstStyle/>
        <a:p>
          <a:endParaRPr lang="en-US"/>
        </a:p>
      </dgm:t>
    </dgm:pt>
    <dgm:pt modelId="{7374077F-3F90-4F3A-B112-3C0E21B56ADF}" type="sibTrans" cxnId="{763C60F2-5E31-45F8-AD40-D7DBFBBBE424}">
      <dgm:prSet/>
      <dgm:spPr/>
      <dgm:t>
        <a:bodyPr/>
        <a:lstStyle/>
        <a:p>
          <a:endParaRPr lang="en-US"/>
        </a:p>
      </dgm:t>
    </dgm:pt>
    <dgm:pt modelId="{820DCAFC-2827-4E1C-95E1-E3D45D4CD9C3}">
      <dgm:prSet phldrT="[Text]"/>
      <dgm:spPr/>
      <dgm:t>
        <a:bodyPr/>
        <a:lstStyle/>
        <a:p>
          <a:r>
            <a:rPr lang="en-US" dirty="0" smtClean="0"/>
            <a:t>Review</a:t>
          </a:r>
          <a:endParaRPr lang="en-US" dirty="0"/>
        </a:p>
      </dgm:t>
    </dgm:pt>
    <dgm:pt modelId="{6F6C6B30-1CFA-4271-81EC-EFA9E5E11783}" type="parTrans" cxnId="{D22120A2-0108-4AD9-92A3-39F101E7CA79}">
      <dgm:prSet/>
      <dgm:spPr/>
      <dgm:t>
        <a:bodyPr/>
        <a:lstStyle/>
        <a:p>
          <a:endParaRPr lang="en-US"/>
        </a:p>
      </dgm:t>
    </dgm:pt>
    <dgm:pt modelId="{760D190D-7CDB-4D02-95B3-E31F30E2F6F6}" type="sibTrans" cxnId="{D22120A2-0108-4AD9-92A3-39F101E7CA79}">
      <dgm:prSet/>
      <dgm:spPr/>
      <dgm:t>
        <a:bodyPr/>
        <a:lstStyle/>
        <a:p>
          <a:endParaRPr lang="en-US"/>
        </a:p>
      </dgm:t>
    </dgm:pt>
    <dgm:pt modelId="{6E2E69AC-E5A4-4F6F-8566-967ABA2EC4C1}">
      <dgm:prSet phldrT="[Text]"/>
      <dgm:spPr/>
      <dgm:t>
        <a:bodyPr/>
        <a:lstStyle/>
        <a:p>
          <a:r>
            <a:rPr lang="en-US" dirty="0" smtClean="0"/>
            <a:t>Identify</a:t>
          </a:r>
          <a:endParaRPr lang="en-US" dirty="0"/>
        </a:p>
      </dgm:t>
    </dgm:pt>
    <dgm:pt modelId="{E3AAB67E-E06D-4C35-A3E2-612DC0A99860}" type="parTrans" cxnId="{68FE45BF-8366-492C-9D60-0C7E730E7376}">
      <dgm:prSet/>
      <dgm:spPr/>
      <dgm:t>
        <a:bodyPr/>
        <a:lstStyle/>
        <a:p>
          <a:endParaRPr lang="en-US"/>
        </a:p>
      </dgm:t>
    </dgm:pt>
    <dgm:pt modelId="{6C08F78B-D96F-4082-B199-22820C8BD499}" type="sibTrans" cxnId="{68FE45BF-8366-492C-9D60-0C7E730E7376}">
      <dgm:prSet/>
      <dgm:spPr/>
      <dgm:t>
        <a:bodyPr/>
        <a:lstStyle/>
        <a:p>
          <a:endParaRPr lang="en-US"/>
        </a:p>
      </dgm:t>
    </dgm:pt>
    <dgm:pt modelId="{5FF41BB0-2D80-41A3-A847-33010387A9C3}" type="pres">
      <dgm:prSet presAssocID="{B980A7C3-D8C0-46A8-AE76-AB53E15950C0}" presName="cycle" presStyleCnt="0">
        <dgm:presLayoutVars>
          <dgm:dir/>
          <dgm:resizeHandles val="exact"/>
        </dgm:presLayoutVars>
      </dgm:prSet>
      <dgm:spPr/>
      <dgm:t>
        <a:bodyPr/>
        <a:lstStyle/>
        <a:p>
          <a:endParaRPr lang="en-US"/>
        </a:p>
      </dgm:t>
    </dgm:pt>
    <dgm:pt modelId="{44914C8A-7002-4FE9-9C34-1C797EC2E10E}" type="pres">
      <dgm:prSet presAssocID="{E2AB5736-BD0E-44A0-BE65-84E735E83FD3}" presName="dummy" presStyleCnt="0"/>
      <dgm:spPr/>
    </dgm:pt>
    <dgm:pt modelId="{18A2A957-9EDE-43A4-94DC-2D8A0FB43D8E}" type="pres">
      <dgm:prSet presAssocID="{E2AB5736-BD0E-44A0-BE65-84E735E83FD3}" presName="node" presStyleLbl="revTx" presStyleIdx="0" presStyleCnt="5">
        <dgm:presLayoutVars>
          <dgm:bulletEnabled val="1"/>
        </dgm:presLayoutVars>
      </dgm:prSet>
      <dgm:spPr/>
      <dgm:t>
        <a:bodyPr/>
        <a:lstStyle/>
        <a:p>
          <a:endParaRPr lang="en-US"/>
        </a:p>
      </dgm:t>
    </dgm:pt>
    <dgm:pt modelId="{CD348764-F7A5-4E14-AF3E-8FBD9C12EC21}" type="pres">
      <dgm:prSet presAssocID="{8E18BBA7-232C-4065-85A1-203A42DC3FA1}" presName="sibTrans" presStyleLbl="node1" presStyleIdx="0" presStyleCnt="5"/>
      <dgm:spPr/>
      <dgm:t>
        <a:bodyPr/>
        <a:lstStyle/>
        <a:p>
          <a:endParaRPr lang="en-US"/>
        </a:p>
      </dgm:t>
    </dgm:pt>
    <dgm:pt modelId="{A637C505-58A8-4AF9-8AF2-C8A6C8DDF690}" type="pres">
      <dgm:prSet presAssocID="{566BBD06-3D69-47E9-8914-A116E749D2F2}" presName="dummy" presStyleCnt="0"/>
      <dgm:spPr/>
    </dgm:pt>
    <dgm:pt modelId="{7F70AF82-EB68-4EFD-ADCB-B49C317C4D3A}" type="pres">
      <dgm:prSet presAssocID="{566BBD06-3D69-47E9-8914-A116E749D2F2}" presName="node" presStyleLbl="revTx" presStyleIdx="1" presStyleCnt="5">
        <dgm:presLayoutVars>
          <dgm:bulletEnabled val="1"/>
        </dgm:presLayoutVars>
      </dgm:prSet>
      <dgm:spPr/>
      <dgm:t>
        <a:bodyPr/>
        <a:lstStyle/>
        <a:p>
          <a:endParaRPr lang="en-US"/>
        </a:p>
      </dgm:t>
    </dgm:pt>
    <dgm:pt modelId="{F520CAAE-78D5-4759-904F-B71276D91B1E}" type="pres">
      <dgm:prSet presAssocID="{B9CA5536-2321-4009-8258-26B95AE6EBB2}" presName="sibTrans" presStyleLbl="node1" presStyleIdx="1" presStyleCnt="5"/>
      <dgm:spPr/>
      <dgm:t>
        <a:bodyPr/>
        <a:lstStyle/>
        <a:p>
          <a:endParaRPr lang="en-US"/>
        </a:p>
      </dgm:t>
    </dgm:pt>
    <dgm:pt modelId="{E5689682-FEA9-4D79-9B04-339F44B4F5A8}" type="pres">
      <dgm:prSet presAssocID="{77467BF4-D8BE-4A20-B1BD-76B072A9B7DD}" presName="dummy" presStyleCnt="0"/>
      <dgm:spPr/>
    </dgm:pt>
    <dgm:pt modelId="{7A26EF2E-0330-4C48-8ECD-98C2E9148767}" type="pres">
      <dgm:prSet presAssocID="{77467BF4-D8BE-4A20-B1BD-76B072A9B7DD}" presName="node" presStyleLbl="revTx" presStyleIdx="2" presStyleCnt="5">
        <dgm:presLayoutVars>
          <dgm:bulletEnabled val="1"/>
        </dgm:presLayoutVars>
      </dgm:prSet>
      <dgm:spPr/>
      <dgm:t>
        <a:bodyPr/>
        <a:lstStyle/>
        <a:p>
          <a:endParaRPr lang="en-US"/>
        </a:p>
      </dgm:t>
    </dgm:pt>
    <dgm:pt modelId="{B8B2004F-4942-4A1D-B1D9-968BF72D92B0}" type="pres">
      <dgm:prSet presAssocID="{7374077F-3F90-4F3A-B112-3C0E21B56ADF}" presName="sibTrans" presStyleLbl="node1" presStyleIdx="2" presStyleCnt="5"/>
      <dgm:spPr/>
      <dgm:t>
        <a:bodyPr/>
        <a:lstStyle/>
        <a:p>
          <a:endParaRPr lang="en-US"/>
        </a:p>
      </dgm:t>
    </dgm:pt>
    <dgm:pt modelId="{66EA685B-F234-4472-8ADE-DE26EC92CEE2}" type="pres">
      <dgm:prSet presAssocID="{820DCAFC-2827-4E1C-95E1-E3D45D4CD9C3}" presName="dummy" presStyleCnt="0"/>
      <dgm:spPr/>
    </dgm:pt>
    <dgm:pt modelId="{E4591A03-06CD-4C12-8904-B59603E0E94C}" type="pres">
      <dgm:prSet presAssocID="{820DCAFC-2827-4E1C-95E1-E3D45D4CD9C3}" presName="node" presStyleLbl="revTx" presStyleIdx="3" presStyleCnt="5">
        <dgm:presLayoutVars>
          <dgm:bulletEnabled val="1"/>
        </dgm:presLayoutVars>
      </dgm:prSet>
      <dgm:spPr/>
      <dgm:t>
        <a:bodyPr/>
        <a:lstStyle/>
        <a:p>
          <a:endParaRPr lang="en-US"/>
        </a:p>
      </dgm:t>
    </dgm:pt>
    <dgm:pt modelId="{6C9AC362-73AD-4F29-95F6-8BB080B44A87}" type="pres">
      <dgm:prSet presAssocID="{760D190D-7CDB-4D02-95B3-E31F30E2F6F6}" presName="sibTrans" presStyleLbl="node1" presStyleIdx="3" presStyleCnt="5"/>
      <dgm:spPr/>
      <dgm:t>
        <a:bodyPr/>
        <a:lstStyle/>
        <a:p>
          <a:endParaRPr lang="en-US"/>
        </a:p>
      </dgm:t>
    </dgm:pt>
    <dgm:pt modelId="{874058DB-BC36-4366-9C9C-370C734EFCE0}" type="pres">
      <dgm:prSet presAssocID="{6E2E69AC-E5A4-4F6F-8566-967ABA2EC4C1}" presName="dummy" presStyleCnt="0"/>
      <dgm:spPr/>
    </dgm:pt>
    <dgm:pt modelId="{AA1C203F-BF40-4F6C-BF96-2EED2028CCA3}" type="pres">
      <dgm:prSet presAssocID="{6E2E69AC-E5A4-4F6F-8566-967ABA2EC4C1}" presName="node" presStyleLbl="revTx" presStyleIdx="4" presStyleCnt="5">
        <dgm:presLayoutVars>
          <dgm:bulletEnabled val="1"/>
        </dgm:presLayoutVars>
      </dgm:prSet>
      <dgm:spPr/>
      <dgm:t>
        <a:bodyPr/>
        <a:lstStyle/>
        <a:p>
          <a:endParaRPr lang="en-US"/>
        </a:p>
      </dgm:t>
    </dgm:pt>
    <dgm:pt modelId="{BE05766C-8032-48B8-8216-E560718F0CE1}" type="pres">
      <dgm:prSet presAssocID="{6C08F78B-D96F-4082-B199-22820C8BD499}" presName="sibTrans" presStyleLbl="node1" presStyleIdx="4" presStyleCnt="5"/>
      <dgm:spPr/>
      <dgm:t>
        <a:bodyPr/>
        <a:lstStyle/>
        <a:p>
          <a:endParaRPr lang="en-US"/>
        </a:p>
      </dgm:t>
    </dgm:pt>
  </dgm:ptLst>
  <dgm:cxnLst>
    <dgm:cxn modelId="{87BF1238-923A-43BB-9813-4654A509C558}" type="presOf" srcId="{8E18BBA7-232C-4065-85A1-203A42DC3FA1}" destId="{CD348764-F7A5-4E14-AF3E-8FBD9C12EC21}" srcOrd="0" destOrd="0" presId="urn:microsoft.com/office/officeart/2005/8/layout/cycle1"/>
    <dgm:cxn modelId="{111EC6A2-F132-409C-98C7-2B55B1D7838F}" type="presOf" srcId="{760D190D-7CDB-4D02-95B3-E31F30E2F6F6}" destId="{6C9AC362-73AD-4F29-95F6-8BB080B44A87}" srcOrd="0" destOrd="0" presId="urn:microsoft.com/office/officeart/2005/8/layout/cycle1"/>
    <dgm:cxn modelId="{2F31CACE-CB02-4BE9-9FCF-45FB9F1EEFE4}" type="presOf" srcId="{6C08F78B-D96F-4082-B199-22820C8BD499}" destId="{BE05766C-8032-48B8-8216-E560718F0CE1}" srcOrd="0" destOrd="0" presId="urn:microsoft.com/office/officeart/2005/8/layout/cycle1"/>
    <dgm:cxn modelId="{D22120A2-0108-4AD9-92A3-39F101E7CA79}" srcId="{B980A7C3-D8C0-46A8-AE76-AB53E15950C0}" destId="{820DCAFC-2827-4E1C-95E1-E3D45D4CD9C3}" srcOrd="3" destOrd="0" parTransId="{6F6C6B30-1CFA-4271-81EC-EFA9E5E11783}" sibTransId="{760D190D-7CDB-4D02-95B3-E31F30E2F6F6}"/>
    <dgm:cxn modelId="{54126EE6-8169-445D-B467-11EA5E53F7A8}" srcId="{B980A7C3-D8C0-46A8-AE76-AB53E15950C0}" destId="{E2AB5736-BD0E-44A0-BE65-84E735E83FD3}" srcOrd="0" destOrd="0" parTransId="{43E0D252-F194-49F9-B28D-3809E829B422}" sibTransId="{8E18BBA7-232C-4065-85A1-203A42DC3FA1}"/>
    <dgm:cxn modelId="{E65FE803-185E-478D-9C9A-CDECDBB65A2E}" type="presOf" srcId="{B980A7C3-D8C0-46A8-AE76-AB53E15950C0}" destId="{5FF41BB0-2D80-41A3-A847-33010387A9C3}" srcOrd="0" destOrd="0" presId="urn:microsoft.com/office/officeart/2005/8/layout/cycle1"/>
    <dgm:cxn modelId="{8078B4BD-4F39-4758-83A9-A197ED835015}" type="presOf" srcId="{820DCAFC-2827-4E1C-95E1-E3D45D4CD9C3}" destId="{E4591A03-06CD-4C12-8904-B59603E0E94C}" srcOrd="0" destOrd="0" presId="urn:microsoft.com/office/officeart/2005/8/layout/cycle1"/>
    <dgm:cxn modelId="{C7DE9BAB-3717-4611-BCBC-29B5763BE7FE}" type="presOf" srcId="{6E2E69AC-E5A4-4F6F-8566-967ABA2EC4C1}" destId="{AA1C203F-BF40-4F6C-BF96-2EED2028CCA3}" srcOrd="0" destOrd="0" presId="urn:microsoft.com/office/officeart/2005/8/layout/cycle1"/>
    <dgm:cxn modelId="{5C380AD0-4D1F-4266-A604-1996CAF99D23}" type="presOf" srcId="{E2AB5736-BD0E-44A0-BE65-84E735E83FD3}" destId="{18A2A957-9EDE-43A4-94DC-2D8A0FB43D8E}" srcOrd="0" destOrd="0" presId="urn:microsoft.com/office/officeart/2005/8/layout/cycle1"/>
    <dgm:cxn modelId="{C0E28464-EF4B-43D8-8B94-D1BF409FAFFB}" type="presOf" srcId="{7374077F-3F90-4F3A-B112-3C0E21B56ADF}" destId="{B8B2004F-4942-4A1D-B1D9-968BF72D92B0}" srcOrd="0" destOrd="0" presId="urn:microsoft.com/office/officeart/2005/8/layout/cycle1"/>
    <dgm:cxn modelId="{CD37816D-17F1-4053-97F7-2C7D82D7C686}" type="presOf" srcId="{566BBD06-3D69-47E9-8914-A116E749D2F2}" destId="{7F70AF82-EB68-4EFD-ADCB-B49C317C4D3A}" srcOrd="0" destOrd="0" presId="urn:microsoft.com/office/officeart/2005/8/layout/cycle1"/>
    <dgm:cxn modelId="{68FE45BF-8366-492C-9D60-0C7E730E7376}" srcId="{B980A7C3-D8C0-46A8-AE76-AB53E15950C0}" destId="{6E2E69AC-E5A4-4F6F-8566-967ABA2EC4C1}" srcOrd="4" destOrd="0" parTransId="{E3AAB67E-E06D-4C35-A3E2-612DC0A99860}" sibTransId="{6C08F78B-D96F-4082-B199-22820C8BD499}"/>
    <dgm:cxn modelId="{5E082A38-C05F-4204-A96C-7BDF143E748D}" srcId="{B980A7C3-D8C0-46A8-AE76-AB53E15950C0}" destId="{566BBD06-3D69-47E9-8914-A116E749D2F2}" srcOrd="1" destOrd="0" parTransId="{979D51FA-8AC6-42D5-A051-3E3EBA2759AF}" sibTransId="{B9CA5536-2321-4009-8258-26B95AE6EBB2}"/>
    <dgm:cxn modelId="{276F3EED-A772-46DD-AC01-A084D422190F}" type="presOf" srcId="{77467BF4-D8BE-4A20-B1BD-76B072A9B7DD}" destId="{7A26EF2E-0330-4C48-8ECD-98C2E9148767}" srcOrd="0" destOrd="0" presId="urn:microsoft.com/office/officeart/2005/8/layout/cycle1"/>
    <dgm:cxn modelId="{763C60F2-5E31-45F8-AD40-D7DBFBBBE424}" srcId="{B980A7C3-D8C0-46A8-AE76-AB53E15950C0}" destId="{77467BF4-D8BE-4A20-B1BD-76B072A9B7DD}" srcOrd="2" destOrd="0" parTransId="{555EA99B-4202-43B7-A9A3-D7A3F4EC9841}" sibTransId="{7374077F-3F90-4F3A-B112-3C0E21B56ADF}"/>
    <dgm:cxn modelId="{8608231C-31AD-4726-91BD-708348F76AE7}" type="presOf" srcId="{B9CA5536-2321-4009-8258-26B95AE6EBB2}" destId="{F520CAAE-78D5-4759-904F-B71276D91B1E}" srcOrd="0" destOrd="0" presId="urn:microsoft.com/office/officeart/2005/8/layout/cycle1"/>
    <dgm:cxn modelId="{C99886BF-7026-4BF2-AC05-C9F46B47FF06}" type="presParOf" srcId="{5FF41BB0-2D80-41A3-A847-33010387A9C3}" destId="{44914C8A-7002-4FE9-9C34-1C797EC2E10E}" srcOrd="0" destOrd="0" presId="urn:microsoft.com/office/officeart/2005/8/layout/cycle1"/>
    <dgm:cxn modelId="{E7CE7C3E-250E-4F9B-AEC6-3DE97AB2DD00}" type="presParOf" srcId="{5FF41BB0-2D80-41A3-A847-33010387A9C3}" destId="{18A2A957-9EDE-43A4-94DC-2D8A0FB43D8E}" srcOrd="1" destOrd="0" presId="urn:microsoft.com/office/officeart/2005/8/layout/cycle1"/>
    <dgm:cxn modelId="{F1D9BE38-7A4C-4D10-AB77-33A8328B63C8}" type="presParOf" srcId="{5FF41BB0-2D80-41A3-A847-33010387A9C3}" destId="{CD348764-F7A5-4E14-AF3E-8FBD9C12EC21}" srcOrd="2" destOrd="0" presId="urn:microsoft.com/office/officeart/2005/8/layout/cycle1"/>
    <dgm:cxn modelId="{64208A5F-3E51-4C02-B072-91CCBC2B3421}" type="presParOf" srcId="{5FF41BB0-2D80-41A3-A847-33010387A9C3}" destId="{A637C505-58A8-4AF9-8AF2-C8A6C8DDF690}" srcOrd="3" destOrd="0" presId="urn:microsoft.com/office/officeart/2005/8/layout/cycle1"/>
    <dgm:cxn modelId="{CC3B628D-85F5-4F48-AB5F-19890B65DF6F}" type="presParOf" srcId="{5FF41BB0-2D80-41A3-A847-33010387A9C3}" destId="{7F70AF82-EB68-4EFD-ADCB-B49C317C4D3A}" srcOrd="4" destOrd="0" presId="urn:microsoft.com/office/officeart/2005/8/layout/cycle1"/>
    <dgm:cxn modelId="{AB11FB83-E3ED-40D3-9F43-D34D3A263AC3}" type="presParOf" srcId="{5FF41BB0-2D80-41A3-A847-33010387A9C3}" destId="{F520CAAE-78D5-4759-904F-B71276D91B1E}" srcOrd="5" destOrd="0" presId="urn:microsoft.com/office/officeart/2005/8/layout/cycle1"/>
    <dgm:cxn modelId="{AD6A1484-DAD5-4B4D-AA44-57E1D35DAFCC}" type="presParOf" srcId="{5FF41BB0-2D80-41A3-A847-33010387A9C3}" destId="{E5689682-FEA9-4D79-9B04-339F44B4F5A8}" srcOrd="6" destOrd="0" presId="urn:microsoft.com/office/officeart/2005/8/layout/cycle1"/>
    <dgm:cxn modelId="{5C74DB63-0838-4E5E-BFAB-20BCB88374D0}" type="presParOf" srcId="{5FF41BB0-2D80-41A3-A847-33010387A9C3}" destId="{7A26EF2E-0330-4C48-8ECD-98C2E9148767}" srcOrd="7" destOrd="0" presId="urn:microsoft.com/office/officeart/2005/8/layout/cycle1"/>
    <dgm:cxn modelId="{D0706603-FB13-4FA1-8241-CF8EDE04533E}" type="presParOf" srcId="{5FF41BB0-2D80-41A3-A847-33010387A9C3}" destId="{B8B2004F-4942-4A1D-B1D9-968BF72D92B0}" srcOrd="8" destOrd="0" presId="urn:microsoft.com/office/officeart/2005/8/layout/cycle1"/>
    <dgm:cxn modelId="{DC20C9EC-290D-44FC-9B7B-A30ADF02EB66}" type="presParOf" srcId="{5FF41BB0-2D80-41A3-A847-33010387A9C3}" destId="{66EA685B-F234-4472-8ADE-DE26EC92CEE2}" srcOrd="9" destOrd="0" presId="urn:microsoft.com/office/officeart/2005/8/layout/cycle1"/>
    <dgm:cxn modelId="{4FC61EE1-41D1-4206-BBB8-05030557657B}" type="presParOf" srcId="{5FF41BB0-2D80-41A3-A847-33010387A9C3}" destId="{E4591A03-06CD-4C12-8904-B59603E0E94C}" srcOrd="10" destOrd="0" presId="urn:microsoft.com/office/officeart/2005/8/layout/cycle1"/>
    <dgm:cxn modelId="{17A2F2D1-14EC-4E6D-843A-DAE3E3F2090D}" type="presParOf" srcId="{5FF41BB0-2D80-41A3-A847-33010387A9C3}" destId="{6C9AC362-73AD-4F29-95F6-8BB080B44A87}" srcOrd="11" destOrd="0" presId="urn:microsoft.com/office/officeart/2005/8/layout/cycle1"/>
    <dgm:cxn modelId="{6BC19A1B-F1D4-403C-86F7-C26E8C96EAAF}" type="presParOf" srcId="{5FF41BB0-2D80-41A3-A847-33010387A9C3}" destId="{874058DB-BC36-4366-9C9C-370C734EFCE0}" srcOrd="12" destOrd="0" presId="urn:microsoft.com/office/officeart/2005/8/layout/cycle1"/>
    <dgm:cxn modelId="{1A329348-31FE-40A1-9D6A-A330C5295015}" type="presParOf" srcId="{5FF41BB0-2D80-41A3-A847-33010387A9C3}" destId="{AA1C203F-BF40-4F6C-BF96-2EED2028CCA3}" srcOrd="13" destOrd="0" presId="urn:microsoft.com/office/officeart/2005/8/layout/cycle1"/>
    <dgm:cxn modelId="{1C7BB69B-FE52-47D1-9112-8B47F81B35FD}" type="presParOf" srcId="{5FF41BB0-2D80-41A3-A847-33010387A9C3}" destId="{BE05766C-8032-48B8-8216-E560718F0CE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2C834-E982-4BCA-A421-45F232EB1204}" type="doc">
      <dgm:prSet loTypeId="urn:microsoft.com/office/officeart/2005/8/layout/cycle4" loCatId="relationship" qsTypeId="urn:microsoft.com/office/officeart/2005/8/quickstyle/simple1" qsCatId="simple" csTypeId="urn:microsoft.com/office/officeart/2005/8/colors/accent3_1" csCatId="accent3" phldr="1"/>
      <dgm:spPr/>
      <dgm:t>
        <a:bodyPr/>
        <a:lstStyle/>
        <a:p>
          <a:endParaRPr lang="en-US"/>
        </a:p>
      </dgm:t>
    </dgm:pt>
    <dgm:pt modelId="{5A8B0406-9968-408A-8930-E8A82E90BEC1}">
      <dgm:prSet phldrT="[Text]"/>
      <dgm:spPr/>
      <dgm:t>
        <a:bodyPr/>
        <a:lstStyle/>
        <a:p>
          <a:r>
            <a:rPr lang="en-US" dirty="0" smtClean="0"/>
            <a:t>Online</a:t>
          </a:r>
        </a:p>
        <a:p>
          <a:r>
            <a:rPr lang="en-US" dirty="0" smtClean="0"/>
            <a:t>Platform- Basecamp</a:t>
          </a:r>
        </a:p>
      </dgm:t>
    </dgm:pt>
    <dgm:pt modelId="{1BF621B6-D8D8-4F1D-B2D7-1685C332B372}" type="parTrans" cxnId="{F2AFFDEB-9028-48EB-860D-1C9A643BF35B}">
      <dgm:prSet/>
      <dgm:spPr/>
      <dgm:t>
        <a:bodyPr/>
        <a:lstStyle/>
        <a:p>
          <a:endParaRPr lang="en-US"/>
        </a:p>
      </dgm:t>
    </dgm:pt>
    <dgm:pt modelId="{30F82B2D-1250-4D08-8674-4188938A6B47}" type="sibTrans" cxnId="{F2AFFDEB-9028-48EB-860D-1C9A643BF35B}">
      <dgm:prSet/>
      <dgm:spPr/>
      <dgm:t>
        <a:bodyPr/>
        <a:lstStyle/>
        <a:p>
          <a:endParaRPr lang="en-US"/>
        </a:p>
      </dgm:t>
    </dgm:pt>
    <dgm:pt modelId="{A6BAE6DB-7B1B-460B-8A6B-A1EB43686894}">
      <dgm:prSet phldrT="[Text]"/>
      <dgm:spPr/>
      <dgm:t>
        <a:bodyPr/>
        <a:lstStyle/>
        <a:p>
          <a:r>
            <a:rPr lang="en-US" dirty="0" smtClean="0"/>
            <a:t>Government</a:t>
          </a:r>
          <a:endParaRPr lang="en-US" dirty="0"/>
        </a:p>
      </dgm:t>
    </dgm:pt>
    <dgm:pt modelId="{8EFE1E9E-959E-4825-A63F-37145B86CAC0}" type="parTrans" cxnId="{94A3CD37-EBCE-45A1-939B-E4AA05556A6E}">
      <dgm:prSet/>
      <dgm:spPr/>
      <dgm:t>
        <a:bodyPr/>
        <a:lstStyle/>
        <a:p>
          <a:endParaRPr lang="en-US"/>
        </a:p>
      </dgm:t>
    </dgm:pt>
    <dgm:pt modelId="{AD02B3B4-B888-4A4B-A91F-6C734BC467EB}" type="sibTrans" cxnId="{94A3CD37-EBCE-45A1-939B-E4AA05556A6E}">
      <dgm:prSet/>
      <dgm:spPr/>
      <dgm:t>
        <a:bodyPr/>
        <a:lstStyle/>
        <a:p>
          <a:endParaRPr lang="en-US"/>
        </a:p>
      </dgm:t>
    </dgm:pt>
    <dgm:pt modelId="{8E6B199A-EC0F-4C94-99DD-70BC97111DFE}">
      <dgm:prSet phldrT="[Text]"/>
      <dgm:spPr/>
      <dgm:t>
        <a:bodyPr/>
        <a:lstStyle/>
        <a:p>
          <a:r>
            <a:rPr lang="en-US" dirty="0" smtClean="0"/>
            <a:t>Face-to-face</a:t>
          </a:r>
          <a:endParaRPr lang="en-US" dirty="0"/>
        </a:p>
      </dgm:t>
    </dgm:pt>
    <dgm:pt modelId="{CBF47754-045A-4370-AB8C-2A6CF62FE97D}" type="parTrans" cxnId="{3E17517A-48BD-4CF1-B34E-9D0253DEECF6}">
      <dgm:prSet/>
      <dgm:spPr/>
      <dgm:t>
        <a:bodyPr/>
        <a:lstStyle/>
        <a:p>
          <a:endParaRPr lang="en-US"/>
        </a:p>
      </dgm:t>
    </dgm:pt>
    <dgm:pt modelId="{D87FF661-B8D4-4578-AEAE-A0D6411A8DDF}" type="sibTrans" cxnId="{3E17517A-48BD-4CF1-B34E-9D0253DEECF6}">
      <dgm:prSet/>
      <dgm:spPr/>
      <dgm:t>
        <a:bodyPr/>
        <a:lstStyle/>
        <a:p>
          <a:endParaRPr lang="en-US"/>
        </a:p>
      </dgm:t>
    </dgm:pt>
    <dgm:pt modelId="{BFBD9430-37A3-4691-9B2A-1FCF0EE5C920}">
      <dgm:prSet phldrT="[Text]"/>
      <dgm:spPr/>
      <dgm:t>
        <a:bodyPr/>
        <a:lstStyle/>
        <a:p>
          <a:pPr algn="r"/>
          <a:r>
            <a:rPr lang="en-US" dirty="0" smtClean="0"/>
            <a:t>CBA</a:t>
          </a:r>
          <a:endParaRPr lang="en-US" dirty="0"/>
        </a:p>
      </dgm:t>
    </dgm:pt>
    <dgm:pt modelId="{141D2FA4-8974-47E5-BD46-C826356ED6D5}" type="parTrans" cxnId="{3E91E45C-617C-4547-864E-D0A8EAD8F94A}">
      <dgm:prSet/>
      <dgm:spPr/>
      <dgm:t>
        <a:bodyPr/>
        <a:lstStyle/>
        <a:p>
          <a:endParaRPr lang="en-US"/>
        </a:p>
      </dgm:t>
    </dgm:pt>
    <dgm:pt modelId="{5581434B-E783-4136-B038-C078B5180143}" type="sibTrans" cxnId="{3E91E45C-617C-4547-864E-D0A8EAD8F94A}">
      <dgm:prSet/>
      <dgm:spPr/>
      <dgm:t>
        <a:bodyPr/>
        <a:lstStyle/>
        <a:p>
          <a:endParaRPr lang="en-US"/>
        </a:p>
      </dgm:t>
    </dgm:pt>
    <dgm:pt modelId="{223BA359-44FB-41F2-BF0E-7980BA0C3178}">
      <dgm:prSet phldrT="[Text]"/>
      <dgm:spPr/>
      <dgm:t>
        <a:bodyPr/>
        <a:lstStyle/>
        <a:p>
          <a:r>
            <a:rPr lang="en-US" dirty="0" smtClean="0"/>
            <a:t>Emails </a:t>
          </a:r>
          <a:endParaRPr lang="en-US" dirty="0"/>
        </a:p>
      </dgm:t>
    </dgm:pt>
    <dgm:pt modelId="{83F1D19E-46BE-432D-933F-B7903E62C78E}" type="parTrans" cxnId="{CD49F762-5C45-40A5-8837-B930FC10C778}">
      <dgm:prSet/>
      <dgm:spPr/>
      <dgm:t>
        <a:bodyPr/>
        <a:lstStyle/>
        <a:p>
          <a:endParaRPr lang="en-US"/>
        </a:p>
      </dgm:t>
    </dgm:pt>
    <dgm:pt modelId="{E2F6AD90-B29B-4684-B067-743D1079A14F}" type="sibTrans" cxnId="{CD49F762-5C45-40A5-8837-B930FC10C778}">
      <dgm:prSet/>
      <dgm:spPr/>
      <dgm:t>
        <a:bodyPr/>
        <a:lstStyle/>
        <a:p>
          <a:endParaRPr lang="en-US"/>
        </a:p>
      </dgm:t>
    </dgm:pt>
    <dgm:pt modelId="{41CA0E67-6BD2-4EFA-975E-D90DF4FA675F}">
      <dgm:prSet phldrT="[Text]"/>
      <dgm:spPr/>
      <dgm:t>
        <a:bodyPr/>
        <a:lstStyle/>
        <a:p>
          <a:pPr algn="r"/>
          <a:r>
            <a:rPr lang="en-US" dirty="0" smtClean="0"/>
            <a:t> others</a:t>
          </a:r>
          <a:endParaRPr lang="en-US" dirty="0"/>
        </a:p>
      </dgm:t>
    </dgm:pt>
    <dgm:pt modelId="{24D5757E-ADB7-427B-A23F-9AC65E30B347}" type="parTrans" cxnId="{FDC090F6-56B8-4FEC-891A-645633C7EBA7}">
      <dgm:prSet/>
      <dgm:spPr/>
      <dgm:t>
        <a:bodyPr/>
        <a:lstStyle/>
        <a:p>
          <a:endParaRPr lang="en-US"/>
        </a:p>
      </dgm:t>
    </dgm:pt>
    <dgm:pt modelId="{5ADF5AB6-CEFC-49C6-B2C1-544650FF35F4}" type="sibTrans" cxnId="{FDC090F6-56B8-4FEC-891A-645633C7EBA7}">
      <dgm:prSet/>
      <dgm:spPr/>
      <dgm:t>
        <a:bodyPr/>
        <a:lstStyle/>
        <a:p>
          <a:endParaRPr lang="en-US"/>
        </a:p>
      </dgm:t>
    </dgm:pt>
    <dgm:pt modelId="{D108A6DD-9053-4FCF-BEC3-369412F3B419}">
      <dgm:prSet phldrT="[Text]"/>
      <dgm:spPr/>
      <dgm:t>
        <a:bodyPr/>
        <a:lstStyle/>
        <a:p>
          <a:r>
            <a:rPr lang="en-US" dirty="0" smtClean="0"/>
            <a:t>Phone </a:t>
          </a:r>
          <a:endParaRPr lang="en-US" dirty="0"/>
        </a:p>
      </dgm:t>
    </dgm:pt>
    <dgm:pt modelId="{EB7A10A4-DC23-4B7F-90D6-13A33B4C6587}" type="parTrans" cxnId="{3A0D0E59-B011-44AF-8302-0517E66A1873}">
      <dgm:prSet/>
      <dgm:spPr/>
      <dgm:t>
        <a:bodyPr/>
        <a:lstStyle/>
        <a:p>
          <a:endParaRPr lang="en-US"/>
        </a:p>
      </dgm:t>
    </dgm:pt>
    <dgm:pt modelId="{965EFBCD-8F15-4614-8C79-EABC5D379D21}" type="sibTrans" cxnId="{3A0D0E59-B011-44AF-8302-0517E66A1873}">
      <dgm:prSet/>
      <dgm:spPr/>
      <dgm:t>
        <a:bodyPr/>
        <a:lstStyle/>
        <a:p>
          <a:endParaRPr lang="en-US"/>
        </a:p>
      </dgm:t>
    </dgm:pt>
    <dgm:pt modelId="{608483DA-E565-4BA0-B121-B8C7AE0B0167}">
      <dgm:prSet phldrT="[Text]"/>
      <dgm:spPr/>
      <dgm:t>
        <a:bodyPr/>
        <a:lstStyle/>
        <a:p>
          <a:r>
            <a:rPr lang="en-US" dirty="0" smtClean="0"/>
            <a:t> Public</a:t>
          </a:r>
          <a:endParaRPr lang="en-US" dirty="0"/>
        </a:p>
      </dgm:t>
    </dgm:pt>
    <dgm:pt modelId="{02E5543D-ACE4-4012-8B56-E8664697CA04}" type="parTrans" cxnId="{A1EDC50D-4D57-4F3B-B35C-944F30A07D8A}">
      <dgm:prSet/>
      <dgm:spPr/>
      <dgm:t>
        <a:bodyPr/>
        <a:lstStyle/>
        <a:p>
          <a:endParaRPr lang="en-US"/>
        </a:p>
      </dgm:t>
    </dgm:pt>
    <dgm:pt modelId="{9D411F4D-9F34-4C2D-88F1-601F75CCD559}" type="sibTrans" cxnId="{A1EDC50D-4D57-4F3B-B35C-944F30A07D8A}">
      <dgm:prSet/>
      <dgm:spPr/>
      <dgm:t>
        <a:bodyPr/>
        <a:lstStyle/>
        <a:p>
          <a:endParaRPr lang="en-US"/>
        </a:p>
      </dgm:t>
    </dgm:pt>
    <dgm:pt modelId="{A736511B-B992-43D7-B15E-D63E61C2D32F}" type="pres">
      <dgm:prSet presAssocID="{D352C834-E982-4BCA-A421-45F232EB1204}" presName="cycleMatrixDiagram" presStyleCnt="0">
        <dgm:presLayoutVars>
          <dgm:chMax val="1"/>
          <dgm:dir/>
          <dgm:animLvl val="lvl"/>
          <dgm:resizeHandles val="exact"/>
        </dgm:presLayoutVars>
      </dgm:prSet>
      <dgm:spPr/>
      <dgm:t>
        <a:bodyPr/>
        <a:lstStyle/>
        <a:p>
          <a:endParaRPr lang="en-US"/>
        </a:p>
      </dgm:t>
    </dgm:pt>
    <dgm:pt modelId="{BECDD605-06C6-414B-8938-0623FE0A9EAC}" type="pres">
      <dgm:prSet presAssocID="{D352C834-E982-4BCA-A421-45F232EB1204}" presName="children" presStyleCnt="0"/>
      <dgm:spPr/>
    </dgm:pt>
    <dgm:pt modelId="{3ADDD4D9-C2FA-4A7E-AACC-C7310C736228}" type="pres">
      <dgm:prSet presAssocID="{D352C834-E982-4BCA-A421-45F232EB1204}" presName="child1group" presStyleCnt="0"/>
      <dgm:spPr/>
    </dgm:pt>
    <dgm:pt modelId="{AE1873D7-550B-4831-ADD8-444B6AF91D57}" type="pres">
      <dgm:prSet presAssocID="{D352C834-E982-4BCA-A421-45F232EB1204}" presName="child1" presStyleLbl="bgAcc1" presStyleIdx="0" presStyleCnt="4"/>
      <dgm:spPr/>
      <dgm:t>
        <a:bodyPr/>
        <a:lstStyle/>
        <a:p>
          <a:endParaRPr lang="en-US"/>
        </a:p>
      </dgm:t>
    </dgm:pt>
    <dgm:pt modelId="{22EF2448-496A-4243-B649-9497F0B90BDC}" type="pres">
      <dgm:prSet presAssocID="{D352C834-E982-4BCA-A421-45F232EB1204}" presName="child1Text" presStyleLbl="bgAcc1" presStyleIdx="0" presStyleCnt="4">
        <dgm:presLayoutVars>
          <dgm:bulletEnabled val="1"/>
        </dgm:presLayoutVars>
      </dgm:prSet>
      <dgm:spPr/>
      <dgm:t>
        <a:bodyPr/>
        <a:lstStyle/>
        <a:p>
          <a:endParaRPr lang="en-US"/>
        </a:p>
      </dgm:t>
    </dgm:pt>
    <dgm:pt modelId="{4B59236E-60C8-4DC9-8783-E529DDE8C4BC}" type="pres">
      <dgm:prSet presAssocID="{D352C834-E982-4BCA-A421-45F232EB1204}" presName="child2group" presStyleCnt="0"/>
      <dgm:spPr/>
    </dgm:pt>
    <dgm:pt modelId="{A5CDC78D-5667-4A63-BE78-1221997872E3}" type="pres">
      <dgm:prSet presAssocID="{D352C834-E982-4BCA-A421-45F232EB1204}" presName="child2" presStyleLbl="bgAcc1" presStyleIdx="1" presStyleCnt="4"/>
      <dgm:spPr/>
      <dgm:t>
        <a:bodyPr/>
        <a:lstStyle/>
        <a:p>
          <a:endParaRPr lang="en-US"/>
        </a:p>
      </dgm:t>
    </dgm:pt>
    <dgm:pt modelId="{45DC0E9D-8894-46D9-9A99-F59F7178EAF2}" type="pres">
      <dgm:prSet presAssocID="{D352C834-E982-4BCA-A421-45F232EB1204}" presName="child2Text" presStyleLbl="bgAcc1" presStyleIdx="1" presStyleCnt="4">
        <dgm:presLayoutVars>
          <dgm:bulletEnabled val="1"/>
        </dgm:presLayoutVars>
      </dgm:prSet>
      <dgm:spPr/>
      <dgm:t>
        <a:bodyPr/>
        <a:lstStyle/>
        <a:p>
          <a:endParaRPr lang="en-US"/>
        </a:p>
      </dgm:t>
    </dgm:pt>
    <dgm:pt modelId="{DC0FC763-5F03-47AF-91C5-C227391B8C93}" type="pres">
      <dgm:prSet presAssocID="{D352C834-E982-4BCA-A421-45F232EB1204}" presName="child3group" presStyleCnt="0"/>
      <dgm:spPr/>
    </dgm:pt>
    <dgm:pt modelId="{73E38406-AF42-42C6-872B-8549D28EFC3F}" type="pres">
      <dgm:prSet presAssocID="{D352C834-E982-4BCA-A421-45F232EB1204}" presName="child3" presStyleLbl="bgAcc1" presStyleIdx="2" presStyleCnt="4"/>
      <dgm:spPr/>
      <dgm:t>
        <a:bodyPr/>
        <a:lstStyle/>
        <a:p>
          <a:endParaRPr lang="en-US"/>
        </a:p>
      </dgm:t>
    </dgm:pt>
    <dgm:pt modelId="{533AD4B3-3D06-4C0B-95C9-B7E963FD4124}" type="pres">
      <dgm:prSet presAssocID="{D352C834-E982-4BCA-A421-45F232EB1204}" presName="child3Text" presStyleLbl="bgAcc1" presStyleIdx="2" presStyleCnt="4">
        <dgm:presLayoutVars>
          <dgm:bulletEnabled val="1"/>
        </dgm:presLayoutVars>
      </dgm:prSet>
      <dgm:spPr/>
      <dgm:t>
        <a:bodyPr/>
        <a:lstStyle/>
        <a:p>
          <a:endParaRPr lang="en-US"/>
        </a:p>
      </dgm:t>
    </dgm:pt>
    <dgm:pt modelId="{73A8FF03-A359-4CB4-BBDD-7171543C4CC2}" type="pres">
      <dgm:prSet presAssocID="{D352C834-E982-4BCA-A421-45F232EB1204}" presName="child4group" presStyleCnt="0"/>
      <dgm:spPr/>
    </dgm:pt>
    <dgm:pt modelId="{478EB233-C263-40F8-BB4E-6CE2717AD21D}" type="pres">
      <dgm:prSet presAssocID="{D352C834-E982-4BCA-A421-45F232EB1204}" presName="child4" presStyleLbl="bgAcc1" presStyleIdx="3" presStyleCnt="4"/>
      <dgm:spPr/>
      <dgm:t>
        <a:bodyPr/>
        <a:lstStyle/>
        <a:p>
          <a:endParaRPr lang="en-US"/>
        </a:p>
      </dgm:t>
    </dgm:pt>
    <dgm:pt modelId="{79503D61-A143-4E9C-95AB-6B7B9E2FB659}" type="pres">
      <dgm:prSet presAssocID="{D352C834-E982-4BCA-A421-45F232EB1204}" presName="child4Text" presStyleLbl="bgAcc1" presStyleIdx="3" presStyleCnt="4">
        <dgm:presLayoutVars>
          <dgm:bulletEnabled val="1"/>
        </dgm:presLayoutVars>
      </dgm:prSet>
      <dgm:spPr/>
      <dgm:t>
        <a:bodyPr/>
        <a:lstStyle/>
        <a:p>
          <a:endParaRPr lang="en-US"/>
        </a:p>
      </dgm:t>
    </dgm:pt>
    <dgm:pt modelId="{4FCBA8CF-30D7-4B38-8441-688A9AEE3CB9}" type="pres">
      <dgm:prSet presAssocID="{D352C834-E982-4BCA-A421-45F232EB1204}" presName="childPlaceholder" presStyleCnt="0"/>
      <dgm:spPr/>
    </dgm:pt>
    <dgm:pt modelId="{15B41FF1-98CC-4487-BFEE-D6BBC6529790}" type="pres">
      <dgm:prSet presAssocID="{D352C834-E982-4BCA-A421-45F232EB1204}" presName="circle" presStyleCnt="0"/>
      <dgm:spPr/>
    </dgm:pt>
    <dgm:pt modelId="{21851C16-9F68-4EEC-8FEF-92947199D7B1}" type="pres">
      <dgm:prSet presAssocID="{D352C834-E982-4BCA-A421-45F232EB1204}" presName="quadrant1" presStyleLbl="node1" presStyleIdx="0" presStyleCnt="4">
        <dgm:presLayoutVars>
          <dgm:chMax val="1"/>
          <dgm:bulletEnabled val="1"/>
        </dgm:presLayoutVars>
      </dgm:prSet>
      <dgm:spPr/>
      <dgm:t>
        <a:bodyPr/>
        <a:lstStyle/>
        <a:p>
          <a:endParaRPr lang="en-US"/>
        </a:p>
      </dgm:t>
    </dgm:pt>
    <dgm:pt modelId="{F7E63D52-5718-4769-B66E-338E659B2137}" type="pres">
      <dgm:prSet presAssocID="{D352C834-E982-4BCA-A421-45F232EB1204}" presName="quadrant2" presStyleLbl="node1" presStyleIdx="1" presStyleCnt="4">
        <dgm:presLayoutVars>
          <dgm:chMax val="1"/>
          <dgm:bulletEnabled val="1"/>
        </dgm:presLayoutVars>
      </dgm:prSet>
      <dgm:spPr/>
      <dgm:t>
        <a:bodyPr/>
        <a:lstStyle/>
        <a:p>
          <a:endParaRPr lang="en-US"/>
        </a:p>
      </dgm:t>
    </dgm:pt>
    <dgm:pt modelId="{8833FFEB-D286-4577-AE5D-AC4F704E05C9}" type="pres">
      <dgm:prSet presAssocID="{D352C834-E982-4BCA-A421-45F232EB1204}" presName="quadrant3" presStyleLbl="node1" presStyleIdx="2" presStyleCnt="4">
        <dgm:presLayoutVars>
          <dgm:chMax val="1"/>
          <dgm:bulletEnabled val="1"/>
        </dgm:presLayoutVars>
      </dgm:prSet>
      <dgm:spPr/>
      <dgm:t>
        <a:bodyPr/>
        <a:lstStyle/>
        <a:p>
          <a:endParaRPr lang="en-US"/>
        </a:p>
      </dgm:t>
    </dgm:pt>
    <dgm:pt modelId="{B9FBF358-FEF1-4BD7-8C5F-A2CCE032FFA2}" type="pres">
      <dgm:prSet presAssocID="{D352C834-E982-4BCA-A421-45F232EB1204}" presName="quadrant4" presStyleLbl="node1" presStyleIdx="3" presStyleCnt="4">
        <dgm:presLayoutVars>
          <dgm:chMax val="1"/>
          <dgm:bulletEnabled val="1"/>
        </dgm:presLayoutVars>
      </dgm:prSet>
      <dgm:spPr/>
      <dgm:t>
        <a:bodyPr/>
        <a:lstStyle/>
        <a:p>
          <a:endParaRPr lang="en-US"/>
        </a:p>
      </dgm:t>
    </dgm:pt>
    <dgm:pt modelId="{33F3BFCC-2ED7-4919-A908-A91F4E2625EA}" type="pres">
      <dgm:prSet presAssocID="{D352C834-E982-4BCA-A421-45F232EB1204}" presName="quadrantPlaceholder" presStyleCnt="0"/>
      <dgm:spPr/>
    </dgm:pt>
    <dgm:pt modelId="{64655B60-934A-41A4-834A-09D542F1C5C7}" type="pres">
      <dgm:prSet presAssocID="{D352C834-E982-4BCA-A421-45F232EB1204}" presName="center1" presStyleLbl="fgShp" presStyleIdx="0" presStyleCnt="2"/>
      <dgm:spPr/>
    </dgm:pt>
    <dgm:pt modelId="{34863AE4-DF49-4041-8D30-CFD711D50BF3}" type="pres">
      <dgm:prSet presAssocID="{D352C834-E982-4BCA-A421-45F232EB1204}" presName="center2" presStyleLbl="fgShp" presStyleIdx="1" presStyleCnt="2"/>
      <dgm:spPr/>
    </dgm:pt>
  </dgm:ptLst>
  <dgm:cxnLst>
    <dgm:cxn modelId="{AFBC0288-D4BF-44AF-837A-FABD759656C3}" type="presOf" srcId="{BFBD9430-37A3-4691-9B2A-1FCF0EE5C920}" destId="{45DC0E9D-8894-46D9-9A99-F59F7178EAF2}" srcOrd="1" destOrd="0" presId="urn:microsoft.com/office/officeart/2005/8/layout/cycle4"/>
    <dgm:cxn modelId="{040775F4-C10B-4CCC-A780-86C51E864B2A}" type="presOf" srcId="{5A8B0406-9968-408A-8930-E8A82E90BEC1}" destId="{21851C16-9F68-4EEC-8FEF-92947199D7B1}" srcOrd="0" destOrd="0" presId="urn:microsoft.com/office/officeart/2005/8/layout/cycle4"/>
    <dgm:cxn modelId="{A1EDC50D-4D57-4F3B-B35C-944F30A07D8A}" srcId="{D108A6DD-9053-4FCF-BEC3-369412F3B419}" destId="{608483DA-E565-4BA0-B121-B8C7AE0B0167}" srcOrd="0" destOrd="0" parTransId="{02E5543D-ACE4-4012-8B56-E8664697CA04}" sibTransId="{9D411F4D-9F34-4C2D-88F1-601F75CCD559}"/>
    <dgm:cxn modelId="{AFCF0A81-296C-49D7-A782-CC1AE26627F7}" type="presOf" srcId="{D352C834-E982-4BCA-A421-45F232EB1204}" destId="{A736511B-B992-43D7-B15E-D63E61C2D32F}" srcOrd="0" destOrd="0" presId="urn:microsoft.com/office/officeart/2005/8/layout/cycle4"/>
    <dgm:cxn modelId="{3AEC0F51-3901-43BE-9E1A-EE86D31151C8}" type="presOf" srcId="{223BA359-44FB-41F2-BF0E-7980BA0C3178}" destId="{8833FFEB-D286-4577-AE5D-AC4F704E05C9}" srcOrd="0" destOrd="0" presId="urn:microsoft.com/office/officeart/2005/8/layout/cycle4"/>
    <dgm:cxn modelId="{94A3CD37-EBCE-45A1-939B-E4AA05556A6E}" srcId="{5A8B0406-9968-408A-8930-E8A82E90BEC1}" destId="{A6BAE6DB-7B1B-460B-8A6B-A1EB43686894}" srcOrd="0" destOrd="0" parTransId="{8EFE1E9E-959E-4825-A63F-37145B86CAC0}" sibTransId="{AD02B3B4-B888-4A4B-A91F-6C734BC467EB}"/>
    <dgm:cxn modelId="{296889A1-EABA-40C7-B4C6-2FED204A6211}" type="presOf" srcId="{8E6B199A-EC0F-4C94-99DD-70BC97111DFE}" destId="{F7E63D52-5718-4769-B66E-338E659B2137}" srcOrd="0" destOrd="0" presId="urn:microsoft.com/office/officeart/2005/8/layout/cycle4"/>
    <dgm:cxn modelId="{CD49F762-5C45-40A5-8837-B930FC10C778}" srcId="{D352C834-E982-4BCA-A421-45F232EB1204}" destId="{223BA359-44FB-41F2-BF0E-7980BA0C3178}" srcOrd="2" destOrd="0" parTransId="{83F1D19E-46BE-432D-933F-B7903E62C78E}" sibTransId="{E2F6AD90-B29B-4684-B067-743D1079A14F}"/>
    <dgm:cxn modelId="{3E91E45C-617C-4547-864E-D0A8EAD8F94A}" srcId="{8E6B199A-EC0F-4C94-99DD-70BC97111DFE}" destId="{BFBD9430-37A3-4691-9B2A-1FCF0EE5C920}" srcOrd="0" destOrd="0" parTransId="{141D2FA4-8974-47E5-BD46-C826356ED6D5}" sibTransId="{5581434B-E783-4136-B038-C078B5180143}"/>
    <dgm:cxn modelId="{FEC350E7-81F0-4FE8-A186-28FD2A446755}" type="presOf" srcId="{41CA0E67-6BD2-4EFA-975E-D90DF4FA675F}" destId="{73E38406-AF42-42C6-872B-8549D28EFC3F}" srcOrd="0" destOrd="0" presId="urn:microsoft.com/office/officeart/2005/8/layout/cycle4"/>
    <dgm:cxn modelId="{A3D4209D-66C7-4770-A2A1-1C7000959238}" type="presOf" srcId="{A6BAE6DB-7B1B-460B-8A6B-A1EB43686894}" destId="{AE1873D7-550B-4831-ADD8-444B6AF91D57}" srcOrd="0" destOrd="0" presId="urn:microsoft.com/office/officeart/2005/8/layout/cycle4"/>
    <dgm:cxn modelId="{98BCCD56-2FF3-4558-A40E-37EF820E88EF}" type="presOf" srcId="{41CA0E67-6BD2-4EFA-975E-D90DF4FA675F}" destId="{533AD4B3-3D06-4C0B-95C9-B7E963FD4124}" srcOrd="1" destOrd="0" presId="urn:microsoft.com/office/officeart/2005/8/layout/cycle4"/>
    <dgm:cxn modelId="{3E17517A-48BD-4CF1-B34E-9D0253DEECF6}" srcId="{D352C834-E982-4BCA-A421-45F232EB1204}" destId="{8E6B199A-EC0F-4C94-99DD-70BC97111DFE}" srcOrd="1" destOrd="0" parTransId="{CBF47754-045A-4370-AB8C-2A6CF62FE97D}" sibTransId="{D87FF661-B8D4-4578-AEAE-A0D6411A8DDF}"/>
    <dgm:cxn modelId="{872F1511-86F7-4F2D-BD47-5E87DF3F17B2}" type="presOf" srcId="{D108A6DD-9053-4FCF-BEC3-369412F3B419}" destId="{B9FBF358-FEF1-4BD7-8C5F-A2CCE032FFA2}" srcOrd="0" destOrd="0" presId="urn:microsoft.com/office/officeart/2005/8/layout/cycle4"/>
    <dgm:cxn modelId="{AB8C1468-F758-45B3-BAB1-5B8594CC8D17}" type="presOf" srcId="{608483DA-E565-4BA0-B121-B8C7AE0B0167}" destId="{79503D61-A143-4E9C-95AB-6B7B9E2FB659}" srcOrd="1" destOrd="0" presId="urn:microsoft.com/office/officeart/2005/8/layout/cycle4"/>
    <dgm:cxn modelId="{4CC42A71-08F5-4350-A9CA-F048F20BF2C7}" type="presOf" srcId="{BFBD9430-37A3-4691-9B2A-1FCF0EE5C920}" destId="{A5CDC78D-5667-4A63-BE78-1221997872E3}" srcOrd="0" destOrd="0" presId="urn:microsoft.com/office/officeart/2005/8/layout/cycle4"/>
    <dgm:cxn modelId="{FDC090F6-56B8-4FEC-891A-645633C7EBA7}" srcId="{223BA359-44FB-41F2-BF0E-7980BA0C3178}" destId="{41CA0E67-6BD2-4EFA-975E-D90DF4FA675F}" srcOrd="0" destOrd="0" parTransId="{24D5757E-ADB7-427B-A23F-9AC65E30B347}" sibTransId="{5ADF5AB6-CEFC-49C6-B2C1-544650FF35F4}"/>
    <dgm:cxn modelId="{3A0D0E59-B011-44AF-8302-0517E66A1873}" srcId="{D352C834-E982-4BCA-A421-45F232EB1204}" destId="{D108A6DD-9053-4FCF-BEC3-369412F3B419}" srcOrd="3" destOrd="0" parTransId="{EB7A10A4-DC23-4B7F-90D6-13A33B4C6587}" sibTransId="{965EFBCD-8F15-4614-8C79-EABC5D379D21}"/>
    <dgm:cxn modelId="{8800369E-55F6-439C-9235-5CF6A257D199}" type="presOf" srcId="{A6BAE6DB-7B1B-460B-8A6B-A1EB43686894}" destId="{22EF2448-496A-4243-B649-9497F0B90BDC}" srcOrd="1" destOrd="0" presId="urn:microsoft.com/office/officeart/2005/8/layout/cycle4"/>
    <dgm:cxn modelId="{D2BC44C9-64D1-47BA-9561-F4DD8F3DECCA}" type="presOf" srcId="{608483DA-E565-4BA0-B121-B8C7AE0B0167}" destId="{478EB233-C263-40F8-BB4E-6CE2717AD21D}" srcOrd="0" destOrd="0" presId="urn:microsoft.com/office/officeart/2005/8/layout/cycle4"/>
    <dgm:cxn modelId="{F2AFFDEB-9028-48EB-860D-1C9A643BF35B}" srcId="{D352C834-E982-4BCA-A421-45F232EB1204}" destId="{5A8B0406-9968-408A-8930-E8A82E90BEC1}" srcOrd="0" destOrd="0" parTransId="{1BF621B6-D8D8-4F1D-B2D7-1685C332B372}" sibTransId="{30F82B2D-1250-4D08-8674-4188938A6B47}"/>
    <dgm:cxn modelId="{22B4CABF-FAE9-4954-A423-49569F388548}" type="presParOf" srcId="{A736511B-B992-43D7-B15E-D63E61C2D32F}" destId="{BECDD605-06C6-414B-8938-0623FE0A9EAC}" srcOrd="0" destOrd="0" presId="urn:microsoft.com/office/officeart/2005/8/layout/cycle4"/>
    <dgm:cxn modelId="{CC73A62D-0159-4D07-A762-8DBDE26EAD3B}" type="presParOf" srcId="{BECDD605-06C6-414B-8938-0623FE0A9EAC}" destId="{3ADDD4D9-C2FA-4A7E-AACC-C7310C736228}" srcOrd="0" destOrd="0" presId="urn:microsoft.com/office/officeart/2005/8/layout/cycle4"/>
    <dgm:cxn modelId="{F8E6E65C-5576-4AF8-B007-3F400FBB51CC}" type="presParOf" srcId="{3ADDD4D9-C2FA-4A7E-AACC-C7310C736228}" destId="{AE1873D7-550B-4831-ADD8-444B6AF91D57}" srcOrd="0" destOrd="0" presId="urn:microsoft.com/office/officeart/2005/8/layout/cycle4"/>
    <dgm:cxn modelId="{C6761780-DE5D-4640-93E5-FE653A280430}" type="presParOf" srcId="{3ADDD4D9-C2FA-4A7E-AACC-C7310C736228}" destId="{22EF2448-496A-4243-B649-9497F0B90BDC}" srcOrd="1" destOrd="0" presId="urn:microsoft.com/office/officeart/2005/8/layout/cycle4"/>
    <dgm:cxn modelId="{2B713429-5DEB-4324-8DF0-88323F0D23A0}" type="presParOf" srcId="{BECDD605-06C6-414B-8938-0623FE0A9EAC}" destId="{4B59236E-60C8-4DC9-8783-E529DDE8C4BC}" srcOrd="1" destOrd="0" presId="urn:microsoft.com/office/officeart/2005/8/layout/cycle4"/>
    <dgm:cxn modelId="{DDB820BA-A50E-4CC6-91A6-2A2525A35D04}" type="presParOf" srcId="{4B59236E-60C8-4DC9-8783-E529DDE8C4BC}" destId="{A5CDC78D-5667-4A63-BE78-1221997872E3}" srcOrd="0" destOrd="0" presId="urn:microsoft.com/office/officeart/2005/8/layout/cycle4"/>
    <dgm:cxn modelId="{175916C8-323E-4AEB-86BE-C31F62F7D6AD}" type="presParOf" srcId="{4B59236E-60C8-4DC9-8783-E529DDE8C4BC}" destId="{45DC0E9D-8894-46D9-9A99-F59F7178EAF2}" srcOrd="1" destOrd="0" presId="urn:microsoft.com/office/officeart/2005/8/layout/cycle4"/>
    <dgm:cxn modelId="{7950DAA3-7333-4159-A3AB-E68A155B0106}" type="presParOf" srcId="{BECDD605-06C6-414B-8938-0623FE0A9EAC}" destId="{DC0FC763-5F03-47AF-91C5-C227391B8C93}" srcOrd="2" destOrd="0" presId="urn:microsoft.com/office/officeart/2005/8/layout/cycle4"/>
    <dgm:cxn modelId="{9E6185FC-9076-434C-A89D-BE2A64AD29BC}" type="presParOf" srcId="{DC0FC763-5F03-47AF-91C5-C227391B8C93}" destId="{73E38406-AF42-42C6-872B-8549D28EFC3F}" srcOrd="0" destOrd="0" presId="urn:microsoft.com/office/officeart/2005/8/layout/cycle4"/>
    <dgm:cxn modelId="{B5577992-7DA3-4F70-9BDB-71BE360BBEF4}" type="presParOf" srcId="{DC0FC763-5F03-47AF-91C5-C227391B8C93}" destId="{533AD4B3-3D06-4C0B-95C9-B7E963FD4124}" srcOrd="1" destOrd="0" presId="urn:microsoft.com/office/officeart/2005/8/layout/cycle4"/>
    <dgm:cxn modelId="{75C9D39D-2D40-47F0-B547-D15F1ADB7080}" type="presParOf" srcId="{BECDD605-06C6-414B-8938-0623FE0A9EAC}" destId="{73A8FF03-A359-4CB4-BBDD-7171543C4CC2}" srcOrd="3" destOrd="0" presId="urn:microsoft.com/office/officeart/2005/8/layout/cycle4"/>
    <dgm:cxn modelId="{5E1FE5FA-7D60-4A8D-986A-A73ED22C800F}" type="presParOf" srcId="{73A8FF03-A359-4CB4-BBDD-7171543C4CC2}" destId="{478EB233-C263-40F8-BB4E-6CE2717AD21D}" srcOrd="0" destOrd="0" presId="urn:microsoft.com/office/officeart/2005/8/layout/cycle4"/>
    <dgm:cxn modelId="{5C2C7357-12C1-4022-B900-9E3C5437C358}" type="presParOf" srcId="{73A8FF03-A359-4CB4-BBDD-7171543C4CC2}" destId="{79503D61-A143-4E9C-95AB-6B7B9E2FB659}" srcOrd="1" destOrd="0" presId="urn:microsoft.com/office/officeart/2005/8/layout/cycle4"/>
    <dgm:cxn modelId="{77A03BB7-B25F-41B8-9241-90F706DA05BD}" type="presParOf" srcId="{BECDD605-06C6-414B-8938-0623FE0A9EAC}" destId="{4FCBA8CF-30D7-4B38-8441-688A9AEE3CB9}" srcOrd="4" destOrd="0" presId="urn:microsoft.com/office/officeart/2005/8/layout/cycle4"/>
    <dgm:cxn modelId="{2557B4D2-508C-4CAB-B5AA-B78C5B8E513A}" type="presParOf" srcId="{A736511B-B992-43D7-B15E-D63E61C2D32F}" destId="{15B41FF1-98CC-4487-BFEE-D6BBC6529790}" srcOrd="1" destOrd="0" presId="urn:microsoft.com/office/officeart/2005/8/layout/cycle4"/>
    <dgm:cxn modelId="{93F551CB-31DF-494D-A205-0371AF775DA0}" type="presParOf" srcId="{15B41FF1-98CC-4487-BFEE-D6BBC6529790}" destId="{21851C16-9F68-4EEC-8FEF-92947199D7B1}" srcOrd="0" destOrd="0" presId="urn:microsoft.com/office/officeart/2005/8/layout/cycle4"/>
    <dgm:cxn modelId="{426AEBCF-43C2-481B-A597-CA7D37B75598}" type="presParOf" srcId="{15B41FF1-98CC-4487-BFEE-D6BBC6529790}" destId="{F7E63D52-5718-4769-B66E-338E659B2137}" srcOrd="1" destOrd="0" presId="urn:microsoft.com/office/officeart/2005/8/layout/cycle4"/>
    <dgm:cxn modelId="{F37ACC31-CC00-4C6B-A911-D91F6B057B33}" type="presParOf" srcId="{15B41FF1-98CC-4487-BFEE-D6BBC6529790}" destId="{8833FFEB-D286-4577-AE5D-AC4F704E05C9}" srcOrd="2" destOrd="0" presId="urn:microsoft.com/office/officeart/2005/8/layout/cycle4"/>
    <dgm:cxn modelId="{25E9F862-F407-4678-8208-055036EB0179}" type="presParOf" srcId="{15B41FF1-98CC-4487-BFEE-D6BBC6529790}" destId="{B9FBF358-FEF1-4BD7-8C5F-A2CCE032FFA2}" srcOrd="3" destOrd="0" presId="urn:microsoft.com/office/officeart/2005/8/layout/cycle4"/>
    <dgm:cxn modelId="{80C5D814-1849-4E6D-BD69-704C8D4A61EF}" type="presParOf" srcId="{15B41FF1-98CC-4487-BFEE-D6BBC6529790}" destId="{33F3BFCC-2ED7-4919-A908-A91F4E2625EA}" srcOrd="4" destOrd="0" presId="urn:microsoft.com/office/officeart/2005/8/layout/cycle4"/>
    <dgm:cxn modelId="{C93FD997-7722-4EC3-BF08-6158BC95FF97}" type="presParOf" srcId="{A736511B-B992-43D7-B15E-D63E61C2D32F}" destId="{64655B60-934A-41A4-834A-09D542F1C5C7}" srcOrd="2" destOrd="0" presId="urn:microsoft.com/office/officeart/2005/8/layout/cycle4"/>
    <dgm:cxn modelId="{7075B775-9AE1-4996-B2A5-63755DEE5DBD}" type="presParOf" srcId="{A736511B-B992-43D7-B15E-D63E61C2D32F}" destId="{34863AE4-DF49-4041-8D30-CFD711D50BF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DA26D-C205-4DE4-8BC5-97B587120242}"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4CE5F49F-0540-4039-ADD1-A0A1CF004346}">
      <dgm:prSet phldrT="[Text]" custT="1"/>
      <dgm:spPr/>
      <dgm:t>
        <a:bodyPr/>
        <a:lstStyle/>
        <a:p>
          <a:r>
            <a:rPr lang="en-US" sz="4400" dirty="0" smtClean="0"/>
            <a:t>WHO</a:t>
          </a:r>
          <a:endParaRPr lang="en-US" sz="4400" dirty="0"/>
        </a:p>
      </dgm:t>
    </dgm:pt>
    <dgm:pt modelId="{2B897D7A-5990-46A6-BB0F-C437854F8EC9}" type="parTrans" cxnId="{D6CCE46D-21F6-41F6-B951-9D8E7AFCA57C}">
      <dgm:prSet/>
      <dgm:spPr/>
      <dgm:t>
        <a:bodyPr/>
        <a:lstStyle/>
        <a:p>
          <a:endParaRPr lang="en-US" sz="2000"/>
        </a:p>
      </dgm:t>
    </dgm:pt>
    <dgm:pt modelId="{857351B6-F8ED-4C9F-A8CE-A92827D60369}" type="sibTrans" cxnId="{D6CCE46D-21F6-41F6-B951-9D8E7AFCA57C}">
      <dgm:prSet/>
      <dgm:spPr/>
      <dgm:t>
        <a:bodyPr/>
        <a:lstStyle/>
        <a:p>
          <a:endParaRPr lang="en-US" sz="2000"/>
        </a:p>
      </dgm:t>
    </dgm:pt>
    <dgm:pt modelId="{463A1DDB-0A6E-4F5F-B101-B5FE1961E939}">
      <dgm:prSet phldrT="[Text]" custT="1"/>
      <dgm:spPr/>
      <dgm:t>
        <a:bodyPr/>
        <a:lstStyle/>
        <a:p>
          <a:r>
            <a:rPr lang="en-US" sz="2400" dirty="0" smtClean="0"/>
            <a:t>Who are your stakeholders?</a:t>
          </a:r>
          <a:endParaRPr lang="en-US" sz="2400" dirty="0"/>
        </a:p>
      </dgm:t>
    </dgm:pt>
    <dgm:pt modelId="{08031114-5331-44F2-8A58-D9C17BA11B35}" type="parTrans" cxnId="{4130AF89-9856-4908-AA66-260036E5DC2D}">
      <dgm:prSet/>
      <dgm:spPr/>
      <dgm:t>
        <a:bodyPr/>
        <a:lstStyle/>
        <a:p>
          <a:endParaRPr lang="en-US" sz="2000"/>
        </a:p>
      </dgm:t>
    </dgm:pt>
    <dgm:pt modelId="{6B0A45E0-36A2-4A09-9B41-C9371B3B0293}" type="sibTrans" cxnId="{4130AF89-9856-4908-AA66-260036E5DC2D}">
      <dgm:prSet/>
      <dgm:spPr/>
      <dgm:t>
        <a:bodyPr/>
        <a:lstStyle/>
        <a:p>
          <a:endParaRPr lang="en-US" sz="2000"/>
        </a:p>
      </dgm:t>
    </dgm:pt>
    <dgm:pt modelId="{7CDD7F3B-0DC7-4F55-B76A-5B03DAE21E93}">
      <dgm:prSet phldrT="[Text]" custT="1"/>
      <dgm:spPr/>
      <dgm:t>
        <a:bodyPr/>
        <a:lstStyle/>
        <a:p>
          <a:r>
            <a:rPr lang="en-US" sz="4400" dirty="0" smtClean="0"/>
            <a:t>WHAT</a:t>
          </a:r>
          <a:endParaRPr lang="en-US" sz="4400" dirty="0"/>
        </a:p>
      </dgm:t>
    </dgm:pt>
    <dgm:pt modelId="{C333DAF8-E8E5-46B9-93DE-68A2FBBA6032}" type="parTrans" cxnId="{495F18AC-38CD-4918-B16B-D8DC208B7B5D}">
      <dgm:prSet/>
      <dgm:spPr/>
      <dgm:t>
        <a:bodyPr/>
        <a:lstStyle/>
        <a:p>
          <a:endParaRPr lang="en-US" sz="2000"/>
        </a:p>
      </dgm:t>
    </dgm:pt>
    <dgm:pt modelId="{95013111-33C4-4C23-9AAE-C24E79744F30}" type="sibTrans" cxnId="{495F18AC-38CD-4918-B16B-D8DC208B7B5D}">
      <dgm:prSet/>
      <dgm:spPr/>
      <dgm:t>
        <a:bodyPr/>
        <a:lstStyle/>
        <a:p>
          <a:endParaRPr lang="en-US" sz="2000"/>
        </a:p>
      </dgm:t>
    </dgm:pt>
    <dgm:pt modelId="{D57A2F46-8DE8-4C39-8D0E-86343B5DAF98}">
      <dgm:prSet phldrT="[Text]" custT="1"/>
      <dgm:spPr/>
      <dgm:t>
        <a:bodyPr/>
        <a:lstStyle/>
        <a:p>
          <a:r>
            <a:rPr lang="en-US" sz="2400" dirty="0" smtClean="0"/>
            <a:t>When you </a:t>
          </a:r>
          <a:r>
            <a:rPr lang="en-US" sz="2400" dirty="0" err="1" smtClean="0"/>
            <a:t>gonna</a:t>
          </a:r>
          <a:r>
            <a:rPr lang="en-US" sz="2400" dirty="0" smtClean="0"/>
            <a:t> to communicate? How often?</a:t>
          </a:r>
          <a:endParaRPr lang="en-US" sz="2400" dirty="0"/>
        </a:p>
      </dgm:t>
    </dgm:pt>
    <dgm:pt modelId="{AB6115C7-E3F6-4AAB-A4B5-1A559E6003EF}" type="parTrans" cxnId="{7E8E5A40-DC4C-4A38-BB19-F5B263EE2EAA}">
      <dgm:prSet/>
      <dgm:spPr/>
      <dgm:t>
        <a:bodyPr/>
        <a:lstStyle/>
        <a:p>
          <a:endParaRPr lang="en-US" sz="2000"/>
        </a:p>
      </dgm:t>
    </dgm:pt>
    <dgm:pt modelId="{32151237-B80F-4710-A931-922B868B2F8E}" type="sibTrans" cxnId="{7E8E5A40-DC4C-4A38-BB19-F5B263EE2EAA}">
      <dgm:prSet/>
      <dgm:spPr/>
      <dgm:t>
        <a:bodyPr/>
        <a:lstStyle/>
        <a:p>
          <a:endParaRPr lang="en-US" sz="2000"/>
        </a:p>
      </dgm:t>
    </dgm:pt>
    <dgm:pt modelId="{4F821E91-3AF1-496A-B215-E1F1CF503FD6}">
      <dgm:prSet phldrT="[Text]" custT="1"/>
      <dgm:spPr/>
      <dgm:t>
        <a:bodyPr/>
        <a:lstStyle/>
        <a:p>
          <a:r>
            <a:rPr lang="en-US" sz="4400" dirty="0" smtClean="0"/>
            <a:t>WHEN</a:t>
          </a:r>
          <a:endParaRPr lang="en-US" sz="4400" dirty="0"/>
        </a:p>
      </dgm:t>
    </dgm:pt>
    <dgm:pt modelId="{892BD122-DBD7-4E87-91E4-567DAD231213}" type="parTrans" cxnId="{4EC180ED-2B30-47EF-96A4-E3F37ED600BA}">
      <dgm:prSet/>
      <dgm:spPr/>
      <dgm:t>
        <a:bodyPr/>
        <a:lstStyle/>
        <a:p>
          <a:endParaRPr lang="en-US" sz="2000"/>
        </a:p>
      </dgm:t>
    </dgm:pt>
    <dgm:pt modelId="{FCD6B605-2659-4F2E-ABD6-66C4C941F94A}" type="sibTrans" cxnId="{4EC180ED-2B30-47EF-96A4-E3F37ED600BA}">
      <dgm:prSet/>
      <dgm:spPr/>
      <dgm:t>
        <a:bodyPr/>
        <a:lstStyle/>
        <a:p>
          <a:endParaRPr lang="en-US" sz="2000"/>
        </a:p>
      </dgm:t>
    </dgm:pt>
    <dgm:pt modelId="{7827D1B9-5F70-4DC4-9706-D82709C825F4}">
      <dgm:prSet phldrT="[Text]" custT="1"/>
      <dgm:spPr/>
      <dgm:t>
        <a:bodyPr/>
        <a:lstStyle/>
        <a:p>
          <a:r>
            <a:rPr lang="en-US" sz="4400" dirty="0" smtClean="0"/>
            <a:t>WHY</a:t>
          </a:r>
          <a:endParaRPr lang="en-US" sz="4400" dirty="0"/>
        </a:p>
      </dgm:t>
    </dgm:pt>
    <dgm:pt modelId="{F519F3B9-3A05-41B9-8956-D32BF74E678F}" type="parTrans" cxnId="{5DCE45B3-236C-4677-B40D-DD7B5A603A97}">
      <dgm:prSet/>
      <dgm:spPr/>
      <dgm:t>
        <a:bodyPr/>
        <a:lstStyle/>
        <a:p>
          <a:endParaRPr lang="en-US" sz="2000"/>
        </a:p>
      </dgm:t>
    </dgm:pt>
    <dgm:pt modelId="{E20961AF-962E-4CB3-A0EF-63D3546DFAB7}" type="sibTrans" cxnId="{5DCE45B3-236C-4677-B40D-DD7B5A603A97}">
      <dgm:prSet/>
      <dgm:spPr/>
      <dgm:t>
        <a:bodyPr/>
        <a:lstStyle/>
        <a:p>
          <a:endParaRPr lang="en-US" sz="2000"/>
        </a:p>
      </dgm:t>
    </dgm:pt>
    <dgm:pt modelId="{8A2B7D2D-36A0-4289-8851-473A067C8C82}">
      <dgm:prSet phldrT="[Text]" custT="1"/>
      <dgm:spPr/>
      <dgm:t>
        <a:bodyPr/>
        <a:lstStyle/>
        <a:p>
          <a:r>
            <a:rPr lang="en-US" sz="4400" dirty="0" smtClean="0"/>
            <a:t>WHERE</a:t>
          </a:r>
          <a:endParaRPr lang="en-US" sz="4400" dirty="0"/>
        </a:p>
      </dgm:t>
    </dgm:pt>
    <dgm:pt modelId="{52F6A90E-7621-4CED-9BD9-68F7FC65FCAE}" type="parTrans" cxnId="{BA7B5CDF-B657-4091-BF1B-491D08AA26A0}">
      <dgm:prSet/>
      <dgm:spPr/>
      <dgm:t>
        <a:bodyPr/>
        <a:lstStyle/>
        <a:p>
          <a:endParaRPr lang="en-US" sz="2000"/>
        </a:p>
      </dgm:t>
    </dgm:pt>
    <dgm:pt modelId="{E474DD3E-FF9C-4EDC-A01F-776DAE0AC8A3}" type="sibTrans" cxnId="{BA7B5CDF-B657-4091-BF1B-491D08AA26A0}">
      <dgm:prSet/>
      <dgm:spPr/>
      <dgm:t>
        <a:bodyPr/>
        <a:lstStyle/>
        <a:p>
          <a:endParaRPr lang="en-US" sz="2000"/>
        </a:p>
      </dgm:t>
    </dgm:pt>
    <dgm:pt modelId="{E8DEE57A-E3B7-4DFA-A0C6-C21D8682AE5C}">
      <dgm:prSet phldrT="[Text]" custT="1"/>
      <dgm:spPr/>
      <dgm:t>
        <a:bodyPr/>
        <a:lstStyle/>
        <a:p>
          <a:r>
            <a:rPr lang="en-US" sz="2400" dirty="0" smtClean="0"/>
            <a:t>What is the goal you want to reach with each? Why you need them? </a:t>
          </a:r>
          <a:endParaRPr lang="en-US" sz="2400" dirty="0"/>
        </a:p>
      </dgm:t>
    </dgm:pt>
    <dgm:pt modelId="{4ED29D0D-C296-41CF-866F-31DBC46A1947}" type="parTrans" cxnId="{AC0D6753-AC9D-4039-8BC1-897EEEFB31A0}">
      <dgm:prSet/>
      <dgm:spPr/>
      <dgm:t>
        <a:bodyPr/>
        <a:lstStyle/>
        <a:p>
          <a:endParaRPr lang="en-US" sz="2000"/>
        </a:p>
      </dgm:t>
    </dgm:pt>
    <dgm:pt modelId="{B33F67D1-EAEC-42CC-8796-492FD9D218AA}" type="sibTrans" cxnId="{AC0D6753-AC9D-4039-8BC1-897EEEFB31A0}">
      <dgm:prSet/>
      <dgm:spPr/>
      <dgm:t>
        <a:bodyPr/>
        <a:lstStyle/>
        <a:p>
          <a:endParaRPr lang="en-US" sz="2000"/>
        </a:p>
      </dgm:t>
    </dgm:pt>
    <dgm:pt modelId="{D50095DA-F4A1-4164-AEEC-A4E15EECDD43}">
      <dgm:prSet phldrT="[Text]" custT="1"/>
      <dgm:spPr/>
      <dgm:t>
        <a:bodyPr/>
        <a:lstStyle/>
        <a:p>
          <a:r>
            <a:rPr lang="en-US" sz="2400" dirty="0" smtClean="0"/>
            <a:t>What channels? How you </a:t>
          </a:r>
          <a:r>
            <a:rPr lang="en-US" sz="2400" dirty="0" err="1" smtClean="0"/>
            <a:t>gonna</a:t>
          </a:r>
          <a:r>
            <a:rPr lang="en-US" sz="2400" dirty="0" smtClean="0"/>
            <a:t> communicate them? </a:t>
          </a:r>
          <a:endParaRPr lang="en-US" sz="2400" dirty="0"/>
        </a:p>
      </dgm:t>
    </dgm:pt>
    <dgm:pt modelId="{5D72A4F2-09AE-4AE0-8749-80BC8A9FCAC6}" type="parTrans" cxnId="{91F50E2A-7D96-4B0F-9532-CF4E150878FA}">
      <dgm:prSet/>
      <dgm:spPr/>
      <dgm:t>
        <a:bodyPr/>
        <a:lstStyle/>
        <a:p>
          <a:endParaRPr lang="en-US" sz="2000"/>
        </a:p>
      </dgm:t>
    </dgm:pt>
    <dgm:pt modelId="{B2C72DA6-2F0A-49EB-A903-731410B19493}" type="sibTrans" cxnId="{91F50E2A-7D96-4B0F-9532-CF4E150878FA}">
      <dgm:prSet/>
      <dgm:spPr/>
      <dgm:t>
        <a:bodyPr/>
        <a:lstStyle/>
        <a:p>
          <a:endParaRPr lang="en-US" sz="2000"/>
        </a:p>
      </dgm:t>
    </dgm:pt>
    <dgm:pt modelId="{4E460DF9-530C-4108-ADC3-2C123213A857}">
      <dgm:prSet phldrT="[Text]" custT="1"/>
      <dgm:spPr/>
      <dgm:t>
        <a:bodyPr/>
        <a:lstStyle/>
        <a:p>
          <a:r>
            <a:rPr lang="en-US" sz="2400" dirty="0" smtClean="0"/>
            <a:t>What you </a:t>
          </a:r>
          <a:r>
            <a:rPr lang="en-US" sz="2400" dirty="0" err="1" smtClean="0"/>
            <a:t>gonna</a:t>
          </a:r>
          <a:r>
            <a:rPr lang="en-US" sz="2400" dirty="0" smtClean="0"/>
            <a:t> communicate? What key messages should be conveyed?</a:t>
          </a:r>
          <a:endParaRPr lang="en-US" sz="2400" dirty="0"/>
        </a:p>
      </dgm:t>
    </dgm:pt>
    <dgm:pt modelId="{118420E2-047B-41EF-A46E-73536DEAD3CE}" type="parTrans" cxnId="{976347B8-D926-47D4-B30D-283128012DEC}">
      <dgm:prSet/>
      <dgm:spPr/>
      <dgm:t>
        <a:bodyPr/>
        <a:lstStyle/>
        <a:p>
          <a:endParaRPr lang="en-US" sz="2000"/>
        </a:p>
      </dgm:t>
    </dgm:pt>
    <dgm:pt modelId="{2477CA1B-7F4B-4503-8C5F-D4827DD90C35}" type="sibTrans" cxnId="{976347B8-D926-47D4-B30D-283128012DEC}">
      <dgm:prSet/>
      <dgm:spPr/>
      <dgm:t>
        <a:bodyPr/>
        <a:lstStyle/>
        <a:p>
          <a:endParaRPr lang="en-US" sz="2000"/>
        </a:p>
      </dgm:t>
    </dgm:pt>
    <dgm:pt modelId="{55784ABA-E7D2-4AFE-83A3-455A37392AEE}" type="pres">
      <dgm:prSet presAssocID="{30FDA26D-C205-4DE4-8BC5-97B587120242}" presName="Name0" presStyleCnt="0">
        <dgm:presLayoutVars>
          <dgm:dir/>
          <dgm:animLvl val="lvl"/>
          <dgm:resizeHandles/>
        </dgm:presLayoutVars>
      </dgm:prSet>
      <dgm:spPr/>
      <dgm:t>
        <a:bodyPr/>
        <a:lstStyle/>
        <a:p>
          <a:endParaRPr lang="en-US"/>
        </a:p>
      </dgm:t>
    </dgm:pt>
    <dgm:pt modelId="{3612313F-4678-4AF0-B9A3-F7658F6BCDB1}" type="pres">
      <dgm:prSet presAssocID="{4CE5F49F-0540-4039-ADD1-A0A1CF004346}" presName="linNode" presStyleCnt="0"/>
      <dgm:spPr/>
    </dgm:pt>
    <dgm:pt modelId="{C174123F-7B72-4FE8-9007-F733C29CD821}" type="pres">
      <dgm:prSet presAssocID="{4CE5F49F-0540-4039-ADD1-A0A1CF004346}" presName="parentShp" presStyleLbl="node1" presStyleIdx="0" presStyleCnt="5">
        <dgm:presLayoutVars>
          <dgm:bulletEnabled val="1"/>
        </dgm:presLayoutVars>
      </dgm:prSet>
      <dgm:spPr/>
      <dgm:t>
        <a:bodyPr/>
        <a:lstStyle/>
        <a:p>
          <a:endParaRPr lang="en-US"/>
        </a:p>
      </dgm:t>
    </dgm:pt>
    <dgm:pt modelId="{C6CD9768-01A5-4FDD-9A44-E53D0479A2A0}" type="pres">
      <dgm:prSet presAssocID="{4CE5F49F-0540-4039-ADD1-A0A1CF004346}" presName="childShp" presStyleLbl="bgAccFollowNode1" presStyleIdx="0" presStyleCnt="5">
        <dgm:presLayoutVars>
          <dgm:bulletEnabled val="1"/>
        </dgm:presLayoutVars>
      </dgm:prSet>
      <dgm:spPr/>
      <dgm:t>
        <a:bodyPr/>
        <a:lstStyle/>
        <a:p>
          <a:endParaRPr lang="en-US"/>
        </a:p>
      </dgm:t>
    </dgm:pt>
    <dgm:pt modelId="{89378940-704D-4F30-9340-1EE8ECC62048}" type="pres">
      <dgm:prSet presAssocID="{857351B6-F8ED-4C9F-A8CE-A92827D60369}" presName="spacing" presStyleCnt="0"/>
      <dgm:spPr/>
    </dgm:pt>
    <dgm:pt modelId="{4C059713-B1F8-481A-9F1E-E90209BD9C2E}" type="pres">
      <dgm:prSet presAssocID="{7827D1B9-5F70-4DC4-9706-D82709C825F4}" presName="linNode" presStyleCnt="0"/>
      <dgm:spPr/>
    </dgm:pt>
    <dgm:pt modelId="{01634829-AEF6-4C77-98A8-7767169A39C9}" type="pres">
      <dgm:prSet presAssocID="{7827D1B9-5F70-4DC4-9706-D82709C825F4}" presName="parentShp" presStyleLbl="node1" presStyleIdx="1" presStyleCnt="5">
        <dgm:presLayoutVars>
          <dgm:bulletEnabled val="1"/>
        </dgm:presLayoutVars>
      </dgm:prSet>
      <dgm:spPr/>
      <dgm:t>
        <a:bodyPr/>
        <a:lstStyle/>
        <a:p>
          <a:endParaRPr lang="en-US"/>
        </a:p>
      </dgm:t>
    </dgm:pt>
    <dgm:pt modelId="{EA1D4736-14E1-47F0-9C7C-E4CC31925B37}" type="pres">
      <dgm:prSet presAssocID="{7827D1B9-5F70-4DC4-9706-D82709C825F4}" presName="childShp" presStyleLbl="bgAccFollowNode1" presStyleIdx="1" presStyleCnt="5">
        <dgm:presLayoutVars>
          <dgm:bulletEnabled val="1"/>
        </dgm:presLayoutVars>
      </dgm:prSet>
      <dgm:spPr/>
      <dgm:t>
        <a:bodyPr/>
        <a:lstStyle/>
        <a:p>
          <a:endParaRPr lang="en-US"/>
        </a:p>
      </dgm:t>
    </dgm:pt>
    <dgm:pt modelId="{1BD500D9-4D9D-4301-83C5-E54BE6C75FDC}" type="pres">
      <dgm:prSet presAssocID="{E20961AF-962E-4CB3-A0EF-63D3546DFAB7}" presName="spacing" presStyleCnt="0"/>
      <dgm:spPr/>
    </dgm:pt>
    <dgm:pt modelId="{F9E6750F-D2BD-4A1D-B7D5-DE8E747FCF7C}" type="pres">
      <dgm:prSet presAssocID="{7CDD7F3B-0DC7-4F55-B76A-5B03DAE21E93}" presName="linNode" presStyleCnt="0"/>
      <dgm:spPr/>
    </dgm:pt>
    <dgm:pt modelId="{8E9A3E25-A6BD-4827-93A5-115C9CB9B98C}" type="pres">
      <dgm:prSet presAssocID="{7CDD7F3B-0DC7-4F55-B76A-5B03DAE21E93}" presName="parentShp" presStyleLbl="node1" presStyleIdx="2" presStyleCnt="5">
        <dgm:presLayoutVars>
          <dgm:bulletEnabled val="1"/>
        </dgm:presLayoutVars>
      </dgm:prSet>
      <dgm:spPr/>
      <dgm:t>
        <a:bodyPr/>
        <a:lstStyle/>
        <a:p>
          <a:endParaRPr lang="en-US"/>
        </a:p>
      </dgm:t>
    </dgm:pt>
    <dgm:pt modelId="{ED3CA68B-1046-4CE6-AA2F-A41FF098C374}" type="pres">
      <dgm:prSet presAssocID="{7CDD7F3B-0DC7-4F55-B76A-5B03DAE21E93}" presName="childShp" presStyleLbl="bgAccFollowNode1" presStyleIdx="2" presStyleCnt="5">
        <dgm:presLayoutVars>
          <dgm:bulletEnabled val="1"/>
        </dgm:presLayoutVars>
      </dgm:prSet>
      <dgm:spPr/>
      <dgm:t>
        <a:bodyPr/>
        <a:lstStyle/>
        <a:p>
          <a:endParaRPr lang="en-US"/>
        </a:p>
      </dgm:t>
    </dgm:pt>
    <dgm:pt modelId="{340B2CBA-4CC0-4B44-A2A3-44A50302E3BB}" type="pres">
      <dgm:prSet presAssocID="{95013111-33C4-4C23-9AAE-C24E79744F30}" presName="spacing" presStyleCnt="0"/>
      <dgm:spPr/>
    </dgm:pt>
    <dgm:pt modelId="{3C5533C4-C6F5-48D3-85A6-A62C21A26F5D}" type="pres">
      <dgm:prSet presAssocID="{4F821E91-3AF1-496A-B215-E1F1CF503FD6}" presName="linNode" presStyleCnt="0"/>
      <dgm:spPr/>
    </dgm:pt>
    <dgm:pt modelId="{D3059EFB-37D9-4626-BA6E-7897195624E1}" type="pres">
      <dgm:prSet presAssocID="{4F821E91-3AF1-496A-B215-E1F1CF503FD6}" presName="parentShp" presStyleLbl="node1" presStyleIdx="3" presStyleCnt="5">
        <dgm:presLayoutVars>
          <dgm:bulletEnabled val="1"/>
        </dgm:presLayoutVars>
      </dgm:prSet>
      <dgm:spPr/>
      <dgm:t>
        <a:bodyPr/>
        <a:lstStyle/>
        <a:p>
          <a:endParaRPr lang="en-US"/>
        </a:p>
      </dgm:t>
    </dgm:pt>
    <dgm:pt modelId="{9EAF5077-8CD8-48AA-A065-E679C0D3C97A}" type="pres">
      <dgm:prSet presAssocID="{4F821E91-3AF1-496A-B215-E1F1CF503FD6}" presName="childShp" presStyleLbl="bgAccFollowNode1" presStyleIdx="3" presStyleCnt="5">
        <dgm:presLayoutVars>
          <dgm:bulletEnabled val="1"/>
        </dgm:presLayoutVars>
      </dgm:prSet>
      <dgm:spPr/>
      <dgm:t>
        <a:bodyPr/>
        <a:lstStyle/>
        <a:p>
          <a:endParaRPr lang="en-US"/>
        </a:p>
      </dgm:t>
    </dgm:pt>
    <dgm:pt modelId="{5811F1FB-3B87-41E0-929B-07AF475DF4BA}" type="pres">
      <dgm:prSet presAssocID="{FCD6B605-2659-4F2E-ABD6-66C4C941F94A}" presName="spacing" presStyleCnt="0"/>
      <dgm:spPr/>
    </dgm:pt>
    <dgm:pt modelId="{89B7A675-2C0C-4DDD-A796-796F57BD307C}" type="pres">
      <dgm:prSet presAssocID="{8A2B7D2D-36A0-4289-8851-473A067C8C82}" presName="linNode" presStyleCnt="0"/>
      <dgm:spPr/>
    </dgm:pt>
    <dgm:pt modelId="{670174E8-6114-416F-B83D-7FB952B8633E}" type="pres">
      <dgm:prSet presAssocID="{8A2B7D2D-36A0-4289-8851-473A067C8C82}" presName="parentShp" presStyleLbl="node1" presStyleIdx="4" presStyleCnt="5">
        <dgm:presLayoutVars>
          <dgm:bulletEnabled val="1"/>
        </dgm:presLayoutVars>
      </dgm:prSet>
      <dgm:spPr/>
      <dgm:t>
        <a:bodyPr/>
        <a:lstStyle/>
        <a:p>
          <a:endParaRPr lang="en-US"/>
        </a:p>
      </dgm:t>
    </dgm:pt>
    <dgm:pt modelId="{23E173B9-E7E9-454D-9ED1-D3C8AC09C2D0}" type="pres">
      <dgm:prSet presAssocID="{8A2B7D2D-36A0-4289-8851-473A067C8C82}" presName="childShp" presStyleLbl="bgAccFollowNode1" presStyleIdx="4" presStyleCnt="5">
        <dgm:presLayoutVars>
          <dgm:bulletEnabled val="1"/>
        </dgm:presLayoutVars>
      </dgm:prSet>
      <dgm:spPr/>
      <dgm:t>
        <a:bodyPr/>
        <a:lstStyle/>
        <a:p>
          <a:endParaRPr lang="en-US"/>
        </a:p>
      </dgm:t>
    </dgm:pt>
  </dgm:ptLst>
  <dgm:cxnLst>
    <dgm:cxn modelId="{D556BB4F-E095-41B9-B7B6-FBD87335C003}" type="presOf" srcId="{30FDA26D-C205-4DE4-8BC5-97B587120242}" destId="{55784ABA-E7D2-4AFE-83A3-455A37392AEE}" srcOrd="0" destOrd="0" presId="urn:microsoft.com/office/officeart/2005/8/layout/vList6"/>
    <dgm:cxn modelId="{07107D40-35AC-4605-9993-7E13EC85DEAC}" type="presOf" srcId="{D50095DA-F4A1-4164-AEEC-A4E15EECDD43}" destId="{23E173B9-E7E9-454D-9ED1-D3C8AC09C2D0}" srcOrd="0" destOrd="0" presId="urn:microsoft.com/office/officeart/2005/8/layout/vList6"/>
    <dgm:cxn modelId="{BA7B5CDF-B657-4091-BF1B-491D08AA26A0}" srcId="{30FDA26D-C205-4DE4-8BC5-97B587120242}" destId="{8A2B7D2D-36A0-4289-8851-473A067C8C82}" srcOrd="4" destOrd="0" parTransId="{52F6A90E-7621-4CED-9BD9-68F7FC65FCAE}" sibTransId="{E474DD3E-FF9C-4EDC-A01F-776DAE0AC8A3}"/>
    <dgm:cxn modelId="{E0C40EE9-0AE3-4F7F-8210-C124E5443AC0}" type="presOf" srcId="{8A2B7D2D-36A0-4289-8851-473A067C8C82}" destId="{670174E8-6114-416F-B83D-7FB952B8633E}" srcOrd="0" destOrd="0" presId="urn:microsoft.com/office/officeart/2005/8/layout/vList6"/>
    <dgm:cxn modelId="{4130AF89-9856-4908-AA66-260036E5DC2D}" srcId="{4CE5F49F-0540-4039-ADD1-A0A1CF004346}" destId="{463A1DDB-0A6E-4F5F-B101-B5FE1961E939}" srcOrd="0" destOrd="0" parTransId="{08031114-5331-44F2-8A58-D9C17BA11B35}" sibTransId="{6B0A45E0-36A2-4A09-9B41-C9371B3B0293}"/>
    <dgm:cxn modelId="{D6CCE46D-21F6-41F6-B951-9D8E7AFCA57C}" srcId="{30FDA26D-C205-4DE4-8BC5-97B587120242}" destId="{4CE5F49F-0540-4039-ADD1-A0A1CF004346}" srcOrd="0" destOrd="0" parTransId="{2B897D7A-5990-46A6-BB0F-C437854F8EC9}" sibTransId="{857351B6-F8ED-4C9F-A8CE-A92827D60369}"/>
    <dgm:cxn modelId="{B8A5F066-F05D-4A03-873E-918287804697}" type="presOf" srcId="{463A1DDB-0A6E-4F5F-B101-B5FE1961E939}" destId="{C6CD9768-01A5-4FDD-9A44-E53D0479A2A0}" srcOrd="0" destOrd="0" presId="urn:microsoft.com/office/officeart/2005/8/layout/vList6"/>
    <dgm:cxn modelId="{976347B8-D926-47D4-B30D-283128012DEC}" srcId="{7CDD7F3B-0DC7-4F55-B76A-5B03DAE21E93}" destId="{4E460DF9-530C-4108-ADC3-2C123213A857}" srcOrd="0" destOrd="0" parTransId="{118420E2-047B-41EF-A46E-73536DEAD3CE}" sibTransId="{2477CA1B-7F4B-4503-8C5F-D4827DD90C35}"/>
    <dgm:cxn modelId="{E5077396-5A6F-49DB-ADAA-8C58BF592BD5}" type="presOf" srcId="{E8DEE57A-E3B7-4DFA-A0C6-C21D8682AE5C}" destId="{EA1D4736-14E1-47F0-9C7C-E4CC31925B37}" srcOrd="0" destOrd="0" presId="urn:microsoft.com/office/officeart/2005/8/layout/vList6"/>
    <dgm:cxn modelId="{7E8E5A40-DC4C-4A38-BB19-F5B263EE2EAA}" srcId="{4F821E91-3AF1-496A-B215-E1F1CF503FD6}" destId="{D57A2F46-8DE8-4C39-8D0E-86343B5DAF98}" srcOrd="0" destOrd="0" parTransId="{AB6115C7-E3F6-4AAB-A4B5-1A559E6003EF}" sibTransId="{32151237-B80F-4710-A931-922B868B2F8E}"/>
    <dgm:cxn modelId="{524A1F26-4309-45D5-9856-C4F8023111BD}" type="presOf" srcId="{4F821E91-3AF1-496A-B215-E1F1CF503FD6}" destId="{D3059EFB-37D9-4626-BA6E-7897195624E1}" srcOrd="0" destOrd="0" presId="urn:microsoft.com/office/officeart/2005/8/layout/vList6"/>
    <dgm:cxn modelId="{F6ED55D5-03D2-4F35-AF52-7930B78E2FA7}" type="presOf" srcId="{7CDD7F3B-0DC7-4F55-B76A-5B03DAE21E93}" destId="{8E9A3E25-A6BD-4827-93A5-115C9CB9B98C}" srcOrd="0" destOrd="0" presId="urn:microsoft.com/office/officeart/2005/8/layout/vList6"/>
    <dgm:cxn modelId="{1669BA1F-D1B4-46C2-87F8-4EBD06B9A81F}" type="presOf" srcId="{D57A2F46-8DE8-4C39-8D0E-86343B5DAF98}" destId="{9EAF5077-8CD8-48AA-A065-E679C0D3C97A}" srcOrd="0" destOrd="0" presId="urn:microsoft.com/office/officeart/2005/8/layout/vList6"/>
    <dgm:cxn modelId="{495F18AC-38CD-4918-B16B-D8DC208B7B5D}" srcId="{30FDA26D-C205-4DE4-8BC5-97B587120242}" destId="{7CDD7F3B-0DC7-4F55-B76A-5B03DAE21E93}" srcOrd="2" destOrd="0" parTransId="{C333DAF8-E8E5-46B9-93DE-68A2FBBA6032}" sibTransId="{95013111-33C4-4C23-9AAE-C24E79744F30}"/>
    <dgm:cxn modelId="{AC0D6753-AC9D-4039-8BC1-897EEEFB31A0}" srcId="{7827D1B9-5F70-4DC4-9706-D82709C825F4}" destId="{E8DEE57A-E3B7-4DFA-A0C6-C21D8682AE5C}" srcOrd="0" destOrd="0" parTransId="{4ED29D0D-C296-41CF-866F-31DBC46A1947}" sibTransId="{B33F67D1-EAEC-42CC-8796-492FD9D218AA}"/>
    <dgm:cxn modelId="{4EC180ED-2B30-47EF-96A4-E3F37ED600BA}" srcId="{30FDA26D-C205-4DE4-8BC5-97B587120242}" destId="{4F821E91-3AF1-496A-B215-E1F1CF503FD6}" srcOrd="3" destOrd="0" parTransId="{892BD122-DBD7-4E87-91E4-567DAD231213}" sibTransId="{FCD6B605-2659-4F2E-ABD6-66C4C941F94A}"/>
    <dgm:cxn modelId="{C3F08DD4-65C3-43C4-A956-FC4215B0CD5B}" type="presOf" srcId="{4CE5F49F-0540-4039-ADD1-A0A1CF004346}" destId="{C174123F-7B72-4FE8-9007-F733C29CD821}" srcOrd="0" destOrd="0" presId="urn:microsoft.com/office/officeart/2005/8/layout/vList6"/>
    <dgm:cxn modelId="{91F50E2A-7D96-4B0F-9532-CF4E150878FA}" srcId="{8A2B7D2D-36A0-4289-8851-473A067C8C82}" destId="{D50095DA-F4A1-4164-AEEC-A4E15EECDD43}" srcOrd="0" destOrd="0" parTransId="{5D72A4F2-09AE-4AE0-8749-80BC8A9FCAC6}" sibTransId="{B2C72DA6-2F0A-49EB-A903-731410B19493}"/>
    <dgm:cxn modelId="{3BF69D15-C3DC-4D67-A61F-E19DAD3094AF}" type="presOf" srcId="{7827D1B9-5F70-4DC4-9706-D82709C825F4}" destId="{01634829-AEF6-4C77-98A8-7767169A39C9}" srcOrd="0" destOrd="0" presId="urn:microsoft.com/office/officeart/2005/8/layout/vList6"/>
    <dgm:cxn modelId="{01A8E064-4D1A-4B9F-96C8-B83E65153B6B}" type="presOf" srcId="{4E460DF9-530C-4108-ADC3-2C123213A857}" destId="{ED3CA68B-1046-4CE6-AA2F-A41FF098C374}" srcOrd="0" destOrd="0" presId="urn:microsoft.com/office/officeart/2005/8/layout/vList6"/>
    <dgm:cxn modelId="{5DCE45B3-236C-4677-B40D-DD7B5A603A97}" srcId="{30FDA26D-C205-4DE4-8BC5-97B587120242}" destId="{7827D1B9-5F70-4DC4-9706-D82709C825F4}" srcOrd="1" destOrd="0" parTransId="{F519F3B9-3A05-41B9-8956-D32BF74E678F}" sibTransId="{E20961AF-962E-4CB3-A0EF-63D3546DFAB7}"/>
    <dgm:cxn modelId="{F85B02BA-CA51-49EF-9B4B-DBEAA4DED896}" type="presParOf" srcId="{55784ABA-E7D2-4AFE-83A3-455A37392AEE}" destId="{3612313F-4678-4AF0-B9A3-F7658F6BCDB1}" srcOrd="0" destOrd="0" presId="urn:microsoft.com/office/officeart/2005/8/layout/vList6"/>
    <dgm:cxn modelId="{AB167F35-1B1D-4E55-B698-21AF6FD2E7BF}" type="presParOf" srcId="{3612313F-4678-4AF0-B9A3-F7658F6BCDB1}" destId="{C174123F-7B72-4FE8-9007-F733C29CD821}" srcOrd="0" destOrd="0" presId="urn:microsoft.com/office/officeart/2005/8/layout/vList6"/>
    <dgm:cxn modelId="{B15B5BDE-7F22-42D3-B5EA-3033372C7FD0}" type="presParOf" srcId="{3612313F-4678-4AF0-B9A3-F7658F6BCDB1}" destId="{C6CD9768-01A5-4FDD-9A44-E53D0479A2A0}" srcOrd="1" destOrd="0" presId="urn:microsoft.com/office/officeart/2005/8/layout/vList6"/>
    <dgm:cxn modelId="{8D746A58-B855-4460-853B-2B232C6FF6D5}" type="presParOf" srcId="{55784ABA-E7D2-4AFE-83A3-455A37392AEE}" destId="{89378940-704D-4F30-9340-1EE8ECC62048}" srcOrd="1" destOrd="0" presId="urn:microsoft.com/office/officeart/2005/8/layout/vList6"/>
    <dgm:cxn modelId="{C410129D-EB42-4ADD-9E40-1500F2739D46}" type="presParOf" srcId="{55784ABA-E7D2-4AFE-83A3-455A37392AEE}" destId="{4C059713-B1F8-481A-9F1E-E90209BD9C2E}" srcOrd="2" destOrd="0" presId="urn:microsoft.com/office/officeart/2005/8/layout/vList6"/>
    <dgm:cxn modelId="{FC11C9B0-43AC-40F1-B97F-06197D052DCC}" type="presParOf" srcId="{4C059713-B1F8-481A-9F1E-E90209BD9C2E}" destId="{01634829-AEF6-4C77-98A8-7767169A39C9}" srcOrd="0" destOrd="0" presId="urn:microsoft.com/office/officeart/2005/8/layout/vList6"/>
    <dgm:cxn modelId="{0F97B977-483C-43AE-A5FA-E9FD1359EADF}" type="presParOf" srcId="{4C059713-B1F8-481A-9F1E-E90209BD9C2E}" destId="{EA1D4736-14E1-47F0-9C7C-E4CC31925B37}" srcOrd="1" destOrd="0" presId="urn:microsoft.com/office/officeart/2005/8/layout/vList6"/>
    <dgm:cxn modelId="{524E4B60-3E27-4341-A1A3-AD1DC86FB925}" type="presParOf" srcId="{55784ABA-E7D2-4AFE-83A3-455A37392AEE}" destId="{1BD500D9-4D9D-4301-83C5-E54BE6C75FDC}" srcOrd="3" destOrd="0" presId="urn:microsoft.com/office/officeart/2005/8/layout/vList6"/>
    <dgm:cxn modelId="{4DBDC073-9C51-40BE-A87D-C161E163D372}" type="presParOf" srcId="{55784ABA-E7D2-4AFE-83A3-455A37392AEE}" destId="{F9E6750F-D2BD-4A1D-B7D5-DE8E747FCF7C}" srcOrd="4" destOrd="0" presId="urn:microsoft.com/office/officeart/2005/8/layout/vList6"/>
    <dgm:cxn modelId="{172C8038-4F33-4622-932C-5D7C91318558}" type="presParOf" srcId="{F9E6750F-D2BD-4A1D-B7D5-DE8E747FCF7C}" destId="{8E9A3E25-A6BD-4827-93A5-115C9CB9B98C}" srcOrd="0" destOrd="0" presId="urn:microsoft.com/office/officeart/2005/8/layout/vList6"/>
    <dgm:cxn modelId="{64F04A34-5D8D-4385-8479-0FE6730CCCCB}" type="presParOf" srcId="{F9E6750F-D2BD-4A1D-B7D5-DE8E747FCF7C}" destId="{ED3CA68B-1046-4CE6-AA2F-A41FF098C374}" srcOrd="1" destOrd="0" presId="urn:microsoft.com/office/officeart/2005/8/layout/vList6"/>
    <dgm:cxn modelId="{103E5A77-5FCC-4624-B645-D7C9871E543F}" type="presParOf" srcId="{55784ABA-E7D2-4AFE-83A3-455A37392AEE}" destId="{340B2CBA-4CC0-4B44-A2A3-44A50302E3BB}" srcOrd="5" destOrd="0" presId="urn:microsoft.com/office/officeart/2005/8/layout/vList6"/>
    <dgm:cxn modelId="{C49C75BD-0B8F-4145-8CD1-000A7F8C7365}" type="presParOf" srcId="{55784ABA-E7D2-4AFE-83A3-455A37392AEE}" destId="{3C5533C4-C6F5-48D3-85A6-A62C21A26F5D}" srcOrd="6" destOrd="0" presId="urn:microsoft.com/office/officeart/2005/8/layout/vList6"/>
    <dgm:cxn modelId="{A9B73A20-5AFD-4081-A068-DD0A297647A1}" type="presParOf" srcId="{3C5533C4-C6F5-48D3-85A6-A62C21A26F5D}" destId="{D3059EFB-37D9-4626-BA6E-7897195624E1}" srcOrd="0" destOrd="0" presId="urn:microsoft.com/office/officeart/2005/8/layout/vList6"/>
    <dgm:cxn modelId="{00F31912-374B-4BF6-87F6-E68C63FEA600}" type="presParOf" srcId="{3C5533C4-C6F5-48D3-85A6-A62C21A26F5D}" destId="{9EAF5077-8CD8-48AA-A065-E679C0D3C97A}" srcOrd="1" destOrd="0" presId="urn:microsoft.com/office/officeart/2005/8/layout/vList6"/>
    <dgm:cxn modelId="{75E14FC8-1807-48BD-89AA-58A9D0DB327C}" type="presParOf" srcId="{55784ABA-E7D2-4AFE-83A3-455A37392AEE}" destId="{5811F1FB-3B87-41E0-929B-07AF475DF4BA}" srcOrd="7" destOrd="0" presId="urn:microsoft.com/office/officeart/2005/8/layout/vList6"/>
    <dgm:cxn modelId="{36624247-FFA8-4AC3-B677-46BEAD64BB49}" type="presParOf" srcId="{55784ABA-E7D2-4AFE-83A3-455A37392AEE}" destId="{89B7A675-2C0C-4DDD-A796-796F57BD307C}" srcOrd="8" destOrd="0" presId="urn:microsoft.com/office/officeart/2005/8/layout/vList6"/>
    <dgm:cxn modelId="{D88E5D06-9A56-4E4E-A1DD-2C933FB45EF2}" type="presParOf" srcId="{89B7A675-2C0C-4DDD-A796-796F57BD307C}" destId="{670174E8-6114-416F-B83D-7FB952B8633E}" srcOrd="0" destOrd="0" presId="urn:microsoft.com/office/officeart/2005/8/layout/vList6"/>
    <dgm:cxn modelId="{A44CDF6B-557F-47E0-B2B6-EBB0FC00F446}" type="presParOf" srcId="{89B7A675-2C0C-4DDD-A796-796F57BD307C}" destId="{23E173B9-E7E9-454D-9ED1-D3C8AC09C2D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629AA-D8F4-4355-B05B-2417E77C348E}" type="doc">
      <dgm:prSet loTypeId="urn:microsoft.com/office/officeart/2005/8/layout/hProcess9" loCatId="process" qsTypeId="urn:microsoft.com/office/officeart/2005/8/quickstyle/simple1" qsCatId="simple" csTypeId="urn:microsoft.com/office/officeart/2005/8/colors/accent3_2" csCatId="accent3" phldr="1"/>
      <dgm:spPr/>
    </dgm:pt>
    <dgm:pt modelId="{1F7AF372-FFA7-4C10-86A7-6E270FEE45D6}">
      <dgm:prSet phldrT="[Text]"/>
      <dgm:spPr>
        <a:solidFill>
          <a:schemeClr val="bg1"/>
        </a:solidFill>
        <a:ln>
          <a:solidFill>
            <a:schemeClr val="bg1">
              <a:lumMod val="65000"/>
            </a:schemeClr>
          </a:solidFill>
        </a:ln>
      </dgm:spPr>
      <dgm:t>
        <a:bodyPr/>
        <a:lstStyle/>
        <a:p>
          <a:r>
            <a:rPr lang="en-US" dirty="0" smtClean="0">
              <a:solidFill>
                <a:schemeClr val="tx1"/>
              </a:solidFill>
            </a:rPr>
            <a:t>Identify </a:t>
          </a:r>
        </a:p>
        <a:p>
          <a:r>
            <a:rPr lang="en-US" dirty="0" smtClean="0">
              <a:solidFill>
                <a:schemeClr val="tx1"/>
              </a:solidFill>
            </a:rPr>
            <a:t>Significant Activities</a:t>
          </a:r>
          <a:endParaRPr lang="en-US" dirty="0">
            <a:solidFill>
              <a:schemeClr val="tx1"/>
            </a:solidFill>
          </a:endParaRPr>
        </a:p>
      </dgm:t>
    </dgm:pt>
    <dgm:pt modelId="{91CA5F6E-E83E-4CC2-848A-D5DA5A644754}" type="parTrans" cxnId="{19759A50-A2ED-489F-9F66-133AECBD0B1B}">
      <dgm:prSet/>
      <dgm:spPr/>
      <dgm:t>
        <a:bodyPr/>
        <a:lstStyle/>
        <a:p>
          <a:endParaRPr lang="en-US">
            <a:solidFill>
              <a:schemeClr val="tx1"/>
            </a:solidFill>
          </a:endParaRPr>
        </a:p>
      </dgm:t>
    </dgm:pt>
    <dgm:pt modelId="{B7662C77-0391-4203-A813-87CBE971EA26}" type="sibTrans" cxnId="{19759A50-A2ED-489F-9F66-133AECBD0B1B}">
      <dgm:prSet/>
      <dgm:spPr/>
      <dgm:t>
        <a:bodyPr/>
        <a:lstStyle/>
        <a:p>
          <a:endParaRPr lang="en-US">
            <a:solidFill>
              <a:schemeClr val="tx1"/>
            </a:solidFill>
          </a:endParaRPr>
        </a:p>
      </dgm:t>
    </dgm:pt>
    <dgm:pt modelId="{D2F6884A-B53B-4255-A2D0-BC5522AC389A}">
      <dgm:prSet phldrT="[Text]"/>
      <dgm:spPr>
        <a:solidFill>
          <a:schemeClr val="bg1">
            <a:lumMod val="95000"/>
          </a:schemeClr>
        </a:solidFill>
        <a:ln>
          <a:solidFill>
            <a:schemeClr val="bg1">
              <a:lumMod val="65000"/>
            </a:schemeClr>
          </a:solidFill>
        </a:ln>
      </dgm:spPr>
      <dgm:t>
        <a:bodyPr/>
        <a:lstStyle/>
        <a:p>
          <a:r>
            <a:rPr lang="en-US" dirty="0" smtClean="0">
              <a:solidFill>
                <a:schemeClr val="tx1"/>
              </a:solidFill>
            </a:rPr>
            <a:t>Assess </a:t>
          </a:r>
        </a:p>
        <a:p>
          <a:r>
            <a:rPr lang="en-US" dirty="0" smtClean="0">
              <a:solidFill>
                <a:schemeClr val="tx1"/>
              </a:solidFill>
            </a:rPr>
            <a:t>Inherent Risks</a:t>
          </a:r>
          <a:endParaRPr lang="en-US" dirty="0">
            <a:solidFill>
              <a:schemeClr val="tx1"/>
            </a:solidFill>
          </a:endParaRPr>
        </a:p>
      </dgm:t>
    </dgm:pt>
    <dgm:pt modelId="{5E13C01E-F6EA-4A54-92BC-F30C106E0BBE}" type="parTrans" cxnId="{6FDC2616-3DB8-4B8B-919E-2367CEBA4526}">
      <dgm:prSet/>
      <dgm:spPr/>
      <dgm:t>
        <a:bodyPr/>
        <a:lstStyle/>
        <a:p>
          <a:endParaRPr lang="en-US">
            <a:solidFill>
              <a:schemeClr val="tx1"/>
            </a:solidFill>
          </a:endParaRPr>
        </a:p>
      </dgm:t>
    </dgm:pt>
    <dgm:pt modelId="{39856A96-8595-4BAF-BC2A-10C9EC8B8523}" type="sibTrans" cxnId="{6FDC2616-3DB8-4B8B-919E-2367CEBA4526}">
      <dgm:prSet/>
      <dgm:spPr/>
      <dgm:t>
        <a:bodyPr/>
        <a:lstStyle/>
        <a:p>
          <a:endParaRPr lang="en-US">
            <a:solidFill>
              <a:schemeClr val="tx1"/>
            </a:solidFill>
          </a:endParaRPr>
        </a:p>
      </dgm:t>
    </dgm:pt>
    <dgm:pt modelId="{4F258821-F599-48F3-9952-F970BB0DAF43}">
      <dgm:prSet phldrT="[Text]"/>
      <dgm:spPr>
        <a:solidFill>
          <a:schemeClr val="bg1">
            <a:lumMod val="85000"/>
          </a:schemeClr>
        </a:solidFill>
        <a:ln>
          <a:solidFill>
            <a:schemeClr val="bg1">
              <a:lumMod val="6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Assess for each SA</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Internal Control</a:t>
          </a:r>
          <a:endParaRPr lang="en-US" dirty="0">
            <a:solidFill>
              <a:schemeClr val="tx1"/>
            </a:solidFill>
          </a:endParaRPr>
        </a:p>
      </dgm:t>
    </dgm:pt>
    <dgm:pt modelId="{392831AC-01C1-4D8C-8210-227133D64BA9}" type="parTrans" cxnId="{6235F115-C04C-46E5-8551-04D06AE4F2BA}">
      <dgm:prSet/>
      <dgm:spPr/>
      <dgm:t>
        <a:bodyPr/>
        <a:lstStyle/>
        <a:p>
          <a:endParaRPr lang="en-US">
            <a:solidFill>
              <a:schemeClr val="tx1"/>
            </a:solidFill>
          </a:endParaRPr>
        </a:p>
      </dgm:t>
    </dgm:pt>
    <dgm:pt modelId="{963A89BD-370E-4560-B520-25075000472C}" type="sibTrans" cxnId="{6235F115-C04C-46E5-8551-04D06AE4F2BA}">
      <dgm:prSet/>
      <dgm:spPr/>
      <dgm:t>
        <a:bodyPr/>
        <a:lstStyle/>
        <a:p>
          <a:endParaRPr lang="en-US">
            <a:solidFill>
              <a:schemeClr val="tx1"/>
            </a:solidFill>
          </a:endParaRPr>
        </a:p>
      </dgm:t>
    </dgm:pt>
    <dgm:pt modelId="{13460574-DD91-4EDE-B33C-98C66823B7E7}">
      <dgm:prSet phldrT="[Text]"/>
      <dgm:spPr>
        <a:solidFill>
          <a:schemeClr val="bg1">
            <a:lumMod val="65000"/>
          </a:schemeClr>
        </a:solidFill>
        <a:ln>
          <a:solidFill>
            <a:schemeClr val="bg1">
              <a:lumMod val="65000"/>
            </a:schemeClr>
          </a:solidFill>
        </a:ln>
      </dgm:spPr>
      <dgm:t>
        <a:bodyPr/>
        <a:lstStyle/>
        <a:p>
          <a:r>
            <a:rPr lang="en-US" dirty="0" smtClean="0">
              <a:solidFill>
                <a:schemeClr val="tx1"/>
              </a:solidFill>
            </a:rPr>
            <a:t>Assess for Institution  Internal control</a:t>
          </a:r>
          <a:endParaRPr lang="en-US" dirty="0">
            <a:solidFill>
              <a:schemeClr val="tx1"/>
            </a:solidFill>
          </a:endParaRPr>
        </a:p>
      </dgm:t>
    </dgm:pt>
    <dgm:pt modelId="{40578781-637C-4163-8397-BE66728E221A}" type="parTrans" cxnId="{A7E0BBF5-6D30-4768-A68A-B56204458A8D}">
      <dgm:prSet/>
      <dgm:spPr/>
      <dgm:t>
        <a:bodyPr/>
        <a:lstStyle/>
        <a:p>
          <a:endParaRPr lang="en-US">
            <a:solidFill>
              <a:schemeClr val="tx1"/>
            </a:solidFill>
          </a:endParaRPr>
        </a:p>
      </dgm:t>
    </dgm:pt>
    <dgm:pt modelId="{8760B5DE-65E5-4EB1-BF11-65FE48E7CDE4}" type="sibTrans" cxnId="{A7E0BBF5-6D30-4768-A68A-B56204458A8D}">
      <dgm:prSet/>
      <dgm:spPr/>
      <dgm:t>
        <a:bodyPr/>
        <a:lstStyle/>
        <a:p>
          <a:endParaRPr lang="en-US">
            <a:solidFill>
              <a:schemeClr val="tx1"/>
            </a:solidFill>
          </a:endParaRPr>
        </a:p>
      </dgm:t>
    </dgm:pt>
    <dgm:pt modelId="{2C1DAD27-15EA-488F-8966-72E5742FCBF0}" type="pres">
      <dgm:prSet presAssocID="{CDE629AA-D8F4-4355-B05B-2417E77C348E}" presName="CompostProcess" presStyleCnt="0">
        <dgm:presLayoutVars>
          <dgm:dir/>
          <dgm:resizeHandles val="exact"/>
        </dgm:presLayoutVars>
      </dgm:prSet>
      <dgm:spPr/>
    </dgm:pt>
    <dgm:pt modelId="{7DF112B7-3B66-4C63-B195-A8CB75D4205A}" type="pres">
      <dgm:prSet presAssocID="{CDE629AA-D8F4-4355-B05B-2417E77C348E}" presName="arrow" presStyleLbl="bgShp" presStyleIdx="0" presStyleCnt="1"/>
      <dgm:spPr/>
    </dgm:pt>
    <dgm:pt modelId="{5D20EC70-941E-47D7-888C-00AAE18C08B9}" type="pres">
      <dgm:prSet presAssocID="{CDE629AA-D8F4-4355-B05B-2417E77C348E}" presName="linearProcess" presStyleCnt="0"/>
      <dgm:spPr/>
    </dgm:pt>
    <dgm:pt modelId="{923F4921-6316-4E92-9E51-B2596745C1B3}" type="pres">
      <dgm:prSet presAssocID="{1F7AF372-FFA7-4C10-86A7-6E270FEE45D6}" presName="textNode" presStyleLbl="node1" presStyleIdx="0" presStyleCnt="4">
        <dgm:presLayoutVars>
          <dgm:bulletEnabled val="1"/>
        </dgm:presLayoutVars>
      </dgm:prSet>
      <dgm:spPr/>
      <dgm:t>
        <a:bodyPr/>
        <a:lstStyle/>
        <a:p>
          <a:endParaRPr lang="en-US"/>
        </a:p>
      </dgm:t>
    </dgm:pt>
    <dgm:pt modelId="{2352844E-7521-4503-9163-5796E8524794}" type="pres">
      <dgm:prSet presAssocID="{B7662C77-0391-4203-A813-87CBE971EA26}" presName="sibTrans" presStyleCnt="0"/>
      <dgm:spPr/>
    </dgm:pt>
    <dgm:pt modelId="{05B4E799-3138-459E-808B-0ECA7D14D7BC}" type="pres">
      <dgm:prSet presAssocID="{D2F6884A-B53B-4255-A2D0-BC5522AC389A}" presName="textNode" presStyleLbl="node1" presStyleIdx="1" presStyleCnt="4">
        <dgm:presLayoutVars>
          <dgm:bulletEnabled val="1"/>
        </dgm:presLayoutVars>
      </dgm:prSet>
      <dgm:spPr/>
      <dgm:t>
        <a:bodyPr/>
        <a:lstStyle/>
        <a:p>
          <a:endParaRPr lang="en-US"/>
        </a:p>
      </dgm:t>
    </dgm:pt>
    <dgm:pt modelId="{0A1DBE75-1008-4EC5-9E54-AAFBD02791C9}" type="pres">
      <dgm:prSet presAssocID="{39856A96-8595-4BAF-BC2A-10C9EC8B8523}" presName="sibTrans" presStyleCnt="0"/>
      <dgm:spPr/>
    </dgm:pt>
    <dgm:pt modelId="{35418D0D-A9EF-4045-92BC-DA17AB10FE8B}" type="pres">
      <dgm:prSet presAssocID="{4F258821-F599-48F3-9952-F970BB0DAF43}" presName="textNode" presStyleLbl="node1" presStyleIdx="2" presStyleCnt="4">
        <dgm:presLayoutVars>
          <dgm:bulletEnabled val="1"/>
        </dgm:presLayoutVars>
      </dgm:prSet>
      <dgm:spPr/>
      <dgm:t>
        <a:bodyPr/>
        <a:lstStyle/>
        <a:p>
          <a:endParaRPr lang="en-US"/>
        </a:p>
      </dgm:t>
    </dgm:pt>
    <dgm:pt modelId="{198AC6EB-0621-438B-A07A-8CC01CB3F9FF}" type="pres">
      <dgm:prSet presAssocID="{963A89BD-370E-4560-B520-25075000472C}" presName="sibTrans" presStyleCnt="0"/>
      <dgm:spPr/>
    </dgm:pt>
    <dgm:pt modelId="{C9476D2F-E319-4FC2-BDAF-E0A9CEDD266A}" type="pres">
      <dgm:prSet presAssocID="{13460574-DD91-4EDE-B33C-98C66823B7E7}" presName="textNode" presStyleLbl="node1" presStyleIdx="3" presStyleCnt="4">
        <dgm:presLayoutVars>
          <dgm:bulletEnabled val="1"/>
        </dgm:presLayoutVars>
      </dgm:prSet>
      <dgm:spPr/>
      <dgm:t>
        <a:bodyPr/>
        <a:lstStyle/>
        <a:p>
          <a:endParaRPr lang="en-US"/>
        </a:p>
      </dgm:t>
    </dgm:pt>
  </dgm:ptLst>
  <dgm:cxnLst>
    <dgm:cxn modelId="{50608AD1-8E90-4149-B55A-2768271DCECF}" type="presOf" srcId="{13460574-DD91-4EDE-B33C-98C66823B7E7}" destId="{C9476D2F-E319-4FC2-BDAF-E0A9CEDD266A}" srcOrd="0" destOrd="0" presId="urn:microsoft.com/office/officeart/2005/8/layout/hProcess9"/>
    <dgm:cxn modelId="{73075B6D-5853-42F8-9207-D62ED1220D63}" type="presOf" srcId="{1F7AF372-FFA7-4C10-86A7-6E270FEE45D6}" destId="{923F4921-6316-4E92-9E51-B2596745C1B3}" srcOrd="0" destOrd="0" presId="urn:microsoft.com/office/officeart/2005/8/layout/hProcess9"/>
    <dgm:cxn modelId="{6FDC2616-3DB8-4B8B-919E-2367CEBA4526}" srcId="{CDE629AA-D8F4-4355-B05B-2417E77C348E}" destId="{D2F6884A-B53B-4255-A2D0-BC5522AC389A}" srcOrd="1" destOrd="0" parTransId="{5E13C01E-F6EA-4A54-92BC-F30C106E0BBE}" sibTransId="{39856A96-8595-4BAF-BC2A-10C9EC8B8523}"/>
    <dgm:cxn modelId="{A7E0BBF5-6D30-4768-A68A-B56204458A8D}" srcId="{CDE629AA-D8F4-4355-B05B-2417E77C348E}" destId="{13460574-DD91-4EDE-B33C-98C66823B7E7}" srcOrd="3" destOrd="0" parTransId="{40578781-637C-4163-8397-BE66728E221A}" sibTransId="{8760B5DE-65E5-4EB1-BF11-65FE48E7CDE4}"/>
    <dgm:cxn modelId="{8BF464C5-9ECF-4662-A542-1F09A999BAC1}" type="presOf" srcId="{4F258821-F599-48F3-9952-F970BB0DAF43}" destId="{35418D0D-A9EF-4045-92BC-DA17AB10FE8B}" srcOrd="0" destOrd="0" presId="urn:microsoft.com/office/officeart/2005/8/layout/hProcess9"/>
    <dgm:cxn modelId="{4F86CC9C-8E07-4F37-A739-F5383CA6A279}" type="presOf" srcId="{CDE629AA-D8F4-4355-B05B-2417E77C348E}" destId="{2C1DAD27-15EA-488F-8966-72E5742FCBF0}" srcOrd="0" destOrd="0" presId="urn:microsoft.com/office/officeart/2005/8/layout/hProcess9"/>
    <dgm:cxn modelId="{19759A50-A2ED-489F-9F66-133AECBD0B1B}" srcId="{CDE629AA-D8F4-4355-B05B-2417E77C348E}" destId="{1F7AF372-FFA7-4C10-86A7-6E270FEE45D6}" srcOrd="0" destOrd="0" parTransId="{91CA5F6E-E83E-4CC2-848A-D5DA5A644754}" sibTransId="{B7662C77-0391-4203-A813-87CBE971EA26}"/>
    <dgm:cxn modelId="{0F1026AD-BEC9-4DC0-8DCC-29939ED03F5C}" type="presOf" srcId="{D2F6884A-B53B-4255-A2D0-BC5522AC389A}" destId="{05B4E799-3138-459E-808B-0ECA7D14D7BC}" srcOrd="0" destOrd="0" presId="urn:microsoft.com/office/officeart/2005/8/layout/hProcess9"/>
    <dgm:cxn modelId="{6235F115-C04C-46E5-8551-04D06AE4F2BA}" srcId="{CDE629AA-D8F4-4355-B05B-2417E77C348E}" destId="{4F258821-F599-48F3-9952-F970BB0DAF43}" srcOrd="2" destOrd="0" parTransId="{392831AC-01C1-4D8C-8210-227133D64BA9}" sibTransId="{963A89BD-370E-4560-B520-25075000472C}"/>
    <dgm:cxn modelId="{735A7832-2A7A-4489-948F-B1D831EDFE1B}" type="presParOf" srcId="{2C1DAD27-15EA-488F-8966-72E5742FCBF0}" destId="{7DF112B7-3B66-4C63-B195-A8CB75D4205A}" srcOrd="0" destOrd="0" presId="urn:microsoft.com/office/officeart/2005/8/layout/hProcess9"/>
    <dgm:cxn modelId="{F006BDAE-2DC9-47A1-AA50-65307C9C789E}" type="presParOf" srcId="{2C1DAD27-15EA-488F-8966-72E5742FCBF0}" destId="{5D20EC70-941E-47D7-888C-00AAE18C08B9}" srcOrd="1" destOrd="0" presId="urn:microsoft.com/office/officeart/2005/8/layout/hProcess9"/>
    <dgm:cxn modelId="{BC90C746-1D73-49FD-9886-9A3C2FDFD35C}" type="presParOf" srcId="{5D20EC70-941E-47D7-888C-00AAE18C08B9}" destId="{923F4921-6316-4E92-9E51-B2596745C1B3}" srcOrd="0" destOrd="0" presId="urn:microsoft.com/office/officeart/2005/8/layout/hProcess9"/>
    <dgm:cxn modelId="{5B1AF489-36F8-49B7-B44A-E63158A43AE6}" type="presParOf" srcId="{5D20EC70-941E-47D7-888C-00AAE18C08B9}" destId="{2352844E-7521-4503-9163-5796E8524794}" srcOrd="1" destOrd="0" presId="urn:microsoft.com/office/officeart/2005/8/layout/hProcess9"/>
    <dgm:cxn modelId="{F315140F-80BC-46E0-989B-528A28FB9C8F}" type="presParOf" srcId="{5D20EC70-941E-47D7-888C-00AAE18C08B9}" destId="{05B4E799-3138-459E-808B-0ECA7D14D7BC}" srcOrd="2" destOrd="0" presId="urn:microsoft.com/office/officeart/2005/8/layout/hProcess9"/>
    <dgm:cxn modelId="{35749028-062D-489B-AA3D-0C1062FB1861}" type="presParOf" srcId="{5D20EC70-941E-47D7-888C-00AAE18C08B9}" destId="{0A1DBE75-1008-4EC5-9E54-AAFBD02791C9}" srcOrd="3" destOrd="0" presId="urn:microsoft.com/office/officeart/2005/8/layout/hProcess9"/>
    <dgm:cxn modelId="{6108121F-33FD-4BF2-BCA4-ED71CE6F93F1}" type="presParOf" srcId="{5D20EC70-941E-47D7-888C-00AAE18C08B9}" destId="{35418D0D-A9EF-4045-92BC-DA17AB10FE8B}" srcOrd="4" destOrd="0" presId="urn:microsoft.com/office/officeart/2005/8/layout/hProcess9"/>
    <dgm:cxn modelId="{7E83F2F4-F469-4B1D-AAD9-97DE7B0F0033}" type="presParOf" srcId="{5D20EC70-941E-47D7-888C-00AAE18C08B9}" destId="{198AC6EB-0621-438B-A07A-8CC01CB3F9FF}" srcOrd="5" destOrd="0" presId="urn:microsoft.com/office/officeart/2005/8/layout/hProcess9"/>
    <dgm:cxn modelId="{F1A33660-C565-44BE-849A-F77C52982B3A}" type="presParOf" srcId="{5D20EC70-941E-47D7-888C-00AAE18C08B9}" destId="{C9476D2F-E319-4FC2-BDAF-E0A9CEDD266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38406-AF42-42C6-872B-8549D28EFC3F}">
      <dsp:nvSpPr>
        <dsp:cNvPr id="0" name=""/>
        <dsp:cNvSpPr/>
      </dsp:nvSpPr>
      <dsp:spPr>
        <a:xfrm>
          <a:off x="3446469" y="2711911"/>
          <a:ext cx="1970123" cy="127619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r" defTabSz="666750">
            <a:lnSpc>
              <a:spcPct val="90000"/>
            </a:lnSpc>
            <a:spcBef>
              <a:spcPct val="0"/>
            </a:spcBef>
            <a:spcAft>
              <a:spcPct val="15000"/>
            </a:spcAft>
            <a:buChar char="••"/>
          </a:pPr>
          <a:r>
            <a:rPr lang="en-US" sz="1500" kern="1200" dirty="0" smtClean="0"/>
            <a:t> others</a:t>
          </a:r>
          <a:endParaRPr lang="en-US" sz="1500" kern="1200" dirty="0"/>
        </a:p>
      </dsp:txBody>
      <dsp:txXfrm>
        <a:off x="4065540" y="3058993"/>
        <a:ext cx="1323018" cy="901077"/>
      </dsp:txXfrm>
    </dsp:sp>
    <dsp:sp modelId="{478EB233-C263-40F8-BB4E-6CE2717AD21D}">
      <dsp:nvSpPr>
        <dsp:cNvPr id="0" name=""/>
        <dsp:cNvSpPr/>
      </dsp:nvSpPr>
      <dsp:spPr>
        <a:xfrm>
          <a:off x="232056" y="2711911"/>
          <a:ext cx="1970123" cy="127619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 Public</a:t>
          </a:r>
          <a:endParaRPr lang="en-US" sz="1500" kern="1200" dirty="0"/>
        </a:p>
      </dsp:txBody>
      <dsp:txXfrm>
        <a:off x="260090" y="3058993"/>
        <a:ext cx="1323018" cy="901077"/>
      </dsp:txXfrm>
    </dsp:sp>
    <dsp:sp modelId="{A5CDC78D-5667-4A63-BE78-1221997872E3}">
      <dsp:nvSpPr>
        <dsp:cNvPr id="0" name=""/>
        <dsp:cNvSpPr/>
      </dsp:nvSpPr>
      <dsp:spPr>
        <a:xfrm>
          <a:off x="3446469" y="0"/>
          <a:ext cx="1970123" cy="127619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r" defTabSz="666750">
            <a:lnSpc>
              <a:spcPct val="90000"/>
            </a:lnSpc>
            <a:spcBef>
              <a:spcPct val="0"/>
            </a:spcBef>
            <a:spcAft>
              <a:spcPct val="15000"/>
            </a:spcAft>
            <a:buChar char="••"/>
          </a:pPr>
          <a:r>
            <a:rPr lang="en-US" sz="1500" kern="1200" dirty="0" smtClean="0"/>
            <a:t>CBA</a:t>
          </a:r>
          <a:endParaRPr lang="en-US" sz="1500" kern="1200" dirty="0"/>
        </a:p>
      </dsp:txBody>
      <dsp:txXfrm>
        <a:off x="4065540" y="28034"/>
        <a:ext cx="1323018" cy="901077"/>
      </dsp:txXfrm>
    </dsp:sp>
    <dsp:sp modelId="{AE1873D7-550B-4831-ADD8-444B6AF91D57}">
      <dsp:nvSpPr>
        <dsp:cNvPr id="0" name=""/>
        <dsp:cNvSpPr/>
      </dsp:nvSpPr>
      <dsp:spPr>
        <a:xfrm>
          <a:off x="232056" y="0"/>
          <a:ext cx="1970123" cy="127619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Government</a:t>
          </a:r>
          <a:endParaRPr lang="en-US" sz="1500" kern="1200" dirty="0"/>
        </a:p>
      </dsp:txBody>
      <dsp:txXfrm>
        <a:off x="260090" y="28034"/>
        <a:ext cx="1323018" cy="901077"/>
      </dsp:txXfrm>
    </dsp:sp>
    <dsp:sp modelId="{21851C16-9F68-4EEC-8FEF-92947199D7B1}">
      <dsp:nvSpPr>
        <dsp:cNvPr id="0" name=""/>
        <dsp:cNvSpPr/>
      </dsp:nvSpPr>
      <dsp:spPr>
        <a:xfrm>
          <a:off x="1057594" y="227321"/>
          <a:ext cx="1726849" cy="1726849"/>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Online</a:t>
          </a:r>
        </a:p>
        <a:p>
          <a:pPr lvl="0" algn="ctr" defTabSz="800100">
            <a:lnSpc>
              <a:spcPct val="90000"/>
            </a:lnSpc>
            <a:spcBef>
              <a:spcPct val="0"/>
            </a:spcBef>
            <a:spcAft>
              <a:spcPct val="35000"/>
            </a:spcAft>
          </a:pPr>
          <a:r>
            <a:rPr lang="en-US" sz="1800" kern="1200" dirty="0" smtClean="0"/>
            <a:t>Platform- Basecamp</a:t>
          </a:r>
        </a:p>
      </dsp:txBody>
      <dsp:txXfrm>
        <a:off x="1563376" y="733103"/>
        <a:ext cx="1221067" cy="1221067"/>
      </dsp:txXfrm>
    </dsp:sp>
    <dsp:sp modelId="{F7E63D52-5718-4769-B66E-338E659B2137}">
      <dsp:nvSpPr>
        <dsp:cNvPr id="0" name=""/>
        <dsp:cNvSpPr/>
      </dsp:nvSpPr>
      <dsp:spPr>
        <a:xfrm rot="5400000">
          <a:off x="2864206" y="227321"/>
          <a:ext cx="1726849" cy="1726849"/>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Face-to-face</a:t>
          </a:r>
          <a:endParaRPr lang="en-US" sz="1800" kern="1200" dirty="0"/>
        </a:p>
      </dsp:txBody>
      <dsp:txXfrm rot="-5400000">
        <a:off x="2864206" y="733103"/>
        <a:ext cx="1221067" cy="1221067"/>
      </dsp:txXfrm>
    </dsp:sp>
    <dsp:sp modelId="{8833FFEB-D286-4577-AE5D-AC4F704E05C9}">
      <dsp:nvSpPr>
        <dsp:cNvPr id="0" name=""/>
        <dsp:cNvSpPr/>
      </dsp:nvSpPr>
      <dsp:spPr>
        <a:xfrm rot="10800000">
          <a:off x="2864206" y="2033933"/>
          <a:ext cx="1726849" cy="1726849"/>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Emails </a:t>
          </a:r>
          <a:endParaRPr lang="en-US" sz="1800" kern="1200" dirty="0"/>
        </a:p>
      </dsp:txBody>
      <dsp:txXfrm rot="10800000">
        <a:off x="2864206" y="2033933"/>
        <a:ext cx="1221067" cy="1221067"/>
      </dsp:txXfrm>
    </dsp:sp>
    <dsp:sp modelId="{B9FBF358-FEF1-4BD7-8C5F-A2CCE032FFA2}">
      <dsp:nvSpPr>
        <dsp:cNvPr id="0" name=""/>
        <dsp:cNvSpPr/>
      </dsp:nvSpPr>
      <dsp:spPr>
        <a:xfrm rot="16200000">
          <a:off x="1057594" y="2033933"/>
          <a:ext cx="1726849" cy="1726849"/>
        </a:xfrm>
        <a:prstGeom prst="pieWedg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Phone </a:t>
          </a:r>
          <a:endParaRPr lang="en-US" sz="1800" kern="1200" dirty="0"/>
        </a:p>
      </dsp:txBody>
      <dsp:txXfrm rot="5400000">
        <a:off x="1563376" y="2033933"/>
        <a:ext cx="1221067" cy="1221067"/>
      </dsp:txXfrm>
    </dsp:sp>
    <dsp:sp modelId="{64655B60-934A-41A4-834A-09D542F1C5C7}">
      <dsp:nvSpPr>
        <dsp:cNvPr id="0" name=""/>
        <dsp:cNvSpPr/>
      </dsp:nvSpPr>
      <dsp:spPr>
        <a:xfrm>
          <a:off x="2526214" y="1635123"/>
          <a:ext cx="596221" cy="518453"/>
        </a:xfrm>
        <a:prstGeom prst="circularArrow">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863AE4-DF49-4041-8D30-CFD711D50BF3}">
      <dsp:nvSpPr>
        <dsp:cNvPr id="0" name=""/>
        <dsp:cNvSpPr/>
      </dsp:nvSpPr>
      <dsp:spPr>
        <a:xfrm rot="10800000">
          <a:off x="2526214" y="1834528"/>
          <a:ext cx="596221" cy="518453"/>
        </a:xfrm>
        <a:prstGeom prst="circularArrow">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D9768-01A5-4FDD-9A44-E53D0479A2A0}">
      <dsp:nvSpPr>
        <dsp:cNvPr id="0" name=""/>
        <dsp:cNvSpPr/>
      </dsp:nvSpPr>
      <dsp:spPr>
        <a:xfrm>
          <a:off x="4206240" y="1487"/>
          <a:ext cx="6309360" cy="80525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Who are your stakeholders?</a:t>
          </a:r>
          <a:endParaRPr lang="en-US" sz="2400" kern="1200" dirty="0"/>
        </a:p>
      </dsp:txBody>
      <dsp:txXfrm>
        <a:off x="4206240" y="102144"/>
        <a:ext cx="6007391" cy="603939"/>
      </dsp:txXfrm>
    </dsp:sp>
    <dsp:sp modelId="{C174123F-7B72-4FE8-9007-F733C29CD821}">
      <dsp:nvSpPr>
        <dsp:cNvPr id="0" name=""/>
        <dsp:cNvSpPr/>
      </dsp:nvSpPr>
      <dsp:spPr>
        <a:xfrm>
          <a:off x="0" y="1487"/>
          <a:ext cx="4206240" cy="805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WHO</a:t>
          </a:r>
          <a:endParaRPr lang="en-US" sz="4400" kern="1200" dirty="0"/>
        </a:p>
      </dsp:txBody>
      <dsp:txXfrm>
        <a:off x="39309" y="40796"/>
        <a:ext cx="4127622" cy="726634"/>
      </dsp:txXfrm>
    </dsp:sp>
    <dsp:sp modelId="{EA1D4736-14E1-47F0-9C7C-E4CC31925B37}">
      <dsp:nvSpPr>
        <dsp:cNvPr id="0" name=""/>
        <dsp:cNvSpPr/>
      </dsp:nvSpPr>
      <dsp:spPr>
        <a:xfrm>
          <a:off x="4206240" y="887265"/>
          <a:ext cx="6309360" cy="80525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is the goal you want to reach with each? Why you need them? </a:t>
          </a:r>
          <a:endParaRPr lang="en-US" sz="2400" kern="1200" dirty="0"/>
        </a:p>
      </dsp:txBody>
      <dsp:txXfrm>
        <a:off x="4206240" y="987922"/>
        <a:ext cx="6007391" cy="603939"/>
      </dsp:txXfrm>
    </dsp:sp>
    <dsp:sp modelId="{01634829-AEF6-4C77-98A8-7767169A39C9}">
      <dsp:nvSpPr>
        <dsp:cNvPr id="0" name=""/>
        <dsp:cNvSpPr/>
      </dsp:nvSpPr>
      <dsp:spPr>
        <a:xfrm>
          <a:off x="0" y="887265"/>
          <a:ext cx="4206240" cy="805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WHY</a:t>
          </a:r>
          <a:endParaRPr lang="en-US" sz="4400" kern="1200" dirty="0"/>
        </a:p>
      </dsp:txBody>
      <dsp:txXfrm>
        <a:off x="39309" y="926574"/>
        <a:ext cx="4127622" cy="726634"/>
      </dsp:txXfrm>
    </dsp:sp>
    <dsp:sp modelId="{ED3CA68B-1046-4CE6-AA2F-A41FF098C374}">
      <dsp:nvSpPr>
        <dsp:cNvPr id="0" name=""/>
        <dsp:cNvSpPr/>
      </dsp:nvSpPr>
      <dsp:spPr>
        <a:xfrm>
          <a:off x="4206240" y="1773042"/>
          <a:ext cx="6309360" cy="80525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you </a:t>
          </a:r>
          <a:r>
            <a:rPr lang="en-US" sz="2400" kern="1200" dirty="0" err="1" smtClean="0"/>
            <a:t>gonna</a:t>
          </a:r>
          <a:r>
            <a:rPr lang="en-US" sz="2400" kern="1200" dirty="0" smtClean="0"/>
            <a:t> communicate? What key messages should be conveyed?</a:t>
          </a:r>
          <a:endParaRPr lang="en-US" sz="2400" kern="1200" dirty="0"/>
        </a:p>
      </dsp:txBody>
      <dsp:txXfrm>
        <a:off x="4206240" y="1873699"/>
        <a:ext cx="6007391" cy="603939"/>
      </dsp:txXfrm>
    </dsp:sp>
    <dsp:sp modelId="{8E9A3E25-A6BD-4827-93A5-115C9CB9B98C}">
      <dsp:nvSpPr>
        <dsp:cNvPr id="0" name=""/>
        <dsp:cNvSpPr/>
      </dsp:nvSpPr>
      <dsp:spPr>
        <a:xfrm>
          <a:off x="0" y="1773042"/>
          <a:ext cx="4206240" cy="805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WHAT</a:t>
          </a:r>
          <a:endParaRPr lang="en-US" sz="4400" kern="1200" dirty="0"/>
        </a:p>
      </dsp:txBody>
      <dsp:txXfrm>
        <a:off x="39309" y="1812351"/>
        <a:ext cx="4127622" cy="726634"/>
      </dsp:txXfrm>
    </dsp:sp>
    <dsp:sp modelId="{9EAF5077-8CD8-48AA-A065-E679C0D3C97A}">
      <dsp:nvSpPr>
        <dsp:cNvPr id="0" name=""/>
        <dsp:cNvSpPr/>
      </dsp:nvSpPr>
      <dsp:spPr>
        <a:xfrm>
          <a:off x="4206240" y="2658820"/>
          <a:ext cx="6309360" cy="80525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When you </a:t>
          </a:r>
          <a:r>
            <a:rPr lang="en-US" sz="2400" kern="1200" dirty="0" err="1" smtClean="0"/>
            <a:t>gonna</a:t>
          </a:r>
          <a:r>
            <a:rPr lang="en-US" sz="2400" kern="1200" dirty="0" smtClean="0"/>
            <a:t> to communicate? How often?</a:t>
          </a:r>
          <a:endParaRPr lang="en-US" sz="2400" kern="1200" dirty="0"/>
        </a:p>
      </dsp:txBody>
      <dsp:txXfrm>
        <a:off x="4206240" y="2759477"/>
        <a:ext cx="6007391" cy="603939"/>
      </dsp:txXfrm>
    </dsp:sp>
    <dsp:sp modelId="{D3059EFB-37D9-4626-BA6E-7897195624E1}">
      <dsp:nvSpPr>
        <dsp:cNvPr id="0" name=""/>
        <dsp:cNvSpPr/>
      </dsp:nvSpPr>
      <dsp:spPr>
        <a:xfrm>
          <a:off x="0" y="2658820"/>
          <a:ext cx="4206240" cy="805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WHEN</a:t>
          </a:r>
          <a:endParaRPr lang="en-US" sz="4400" kern="1200" dirty="0"/>
        </a:p>
      </dsp:txBody>
      <dsp:txXfrm>
        <a:off x="39309" y="2698129"/>
        <a:ext cx="4127622" cy="726634"/>
      </dsp:txXfrm>
    </dsp:sp>
    <dsp:sp modelId="{23E173B9-E7E9-454D-9ED1-D3C8AC09C2D0}">
      <dsp:nvSpPr>
        <dsp:cNvPr id="0" name=""/>
        <dsp:cNvSpPr/>
      </dsp:nvSpPr>
      <dsp:spPr>
        <a:xfrm>
          <a:off x="4206240" y="3544598"/>
          <a:ext cx="6309360" cy="80525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channels? How you </a:t>
          </a:r>
          <a:r>
            <a:rPr lang="en-US" sz="2400" kern="1200" dirty="0" err="1" smtClean="0"/>
            <a:t>gonna</a:t>
          </a:r>
          <a:r>
            <a:rPr lang="en-US" sz="2400" kern="1200" dirty="0" smtClean="0"/>
            <a:t> communicate them? </a:t>
          </a:r>
          <a:endParaRPr lang="en-US" sz="2400" kern="1200" dirty="0"/>
        </a:p>
      </dsp:txBody>
      <dsp:txXfrm>
        <a:off x="4206240" y="3645255"/>
        <a:ext cx="6007391" cy="603939"/>
      </dsp:txXfrm>
    </dsp:sp>
    <dsp:sp modelId="{670174E8-6114-416F-B83D-7FB952B8633E}">
      <dsp:nvSpPr>
        <dsp:cNvPr id="0" name=""/>
        <dsp:cNvSpPr/>
      </dsp:nvSpPr>
      <dsp:spPr>
        <a:xfrm>
          <a:off x="0" y="3544598"/>
          <a:ext cx="4206240" cy="805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WHERE</a:t>
          </a:r>
          <a:endParaRPr lang="en-US" sz="4400" kern="1200" dirty="0"/>
        </a:p>
      </dsp:txBody>
      <dsp:txXfrm>
        <a:off x="39309" y="3583907"/>
        <a:ext cx="4127622" cy="726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112B7-3B66-4C63-B195-A8CB75D4205A}">
      <dsp:nvSpPr>
        <dsp:cNvPr id="0" name=""/>
        <dsp:cNvSpPr/>
      </dsp:nvSpPr>
      <dsp:spPr>
        <a:xfrm>
          <a:off x="788669" y="0"/>
          <a:ext cx="8938260" cy="26289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F4921-6316-4E92-9E51-B2596745C1B3}">
      <dsp:nvSpPr>
        <dsp:cNvPr id="0" name=""/>
        <dsp:cNvSpPr/>
      </dsp:nvSpPr>
      <dsp:spPr>
        <a:xfrm>
          <a:off x="6450" y="788670"/>
          <a:ext cx="2494935" cy="1051560"/>
        </a:xfrm>
        <a:prstGeom prst="roundRect">
          <a:avLst/>
        </a:prstGeom>
        <a:solidFill>
          <a:schemeClr val="bg1"/>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Identify </a:t>
          </a:r>
        </a:p>
        <a:p>
          <a:pPr lvl="0" algn="ctr" defTabSz="889000">
            <a:lnSpc>
              <a:spcPct val="90000"/>
            </a:lnSpc>
            <a:spcBef>
              <a:spcPct val="0"/>
            </a:spcBef>
            <a:spcAft>
              <a:spcPct val="35000"/>
            </a:spcAft>
          </a:pPr>
          <a:r>
            <a:rPr lang="en-US" sz="2000" kern="1200" dirty="0" smtClean="0">
              <a:solidFill>
                <a:schemeClr val="tx1"/>
              </a:solidFill>
            </a:rPr>
            <a:t>Significant Activities</a:t>
          </a:r>
          <a:endParaRPr lang="en-US" sz="2000" kern="1200" dirty="0">
            <a:solidFill>
              <a:schemeClr val="tx1"/>
            </a:solidFill>
          </a:endParaRPr>
        </a:p>
      </dsp:txBody>
      <dsp:txXfrm>
        <a:off x="57783" y="840003"/>
        <a:ext cx="2392269" cy="948894"/>
      </dsp:txXfrm>
    </dsp:sp>
    <dsp:sp modelId="{05B4E799-3138-459E-808B-0ECA7D14D7BC}">
      <dsp:nvSpPr>
        <dsp:cNvPr id="0" name=""/>
        <dsp:cNvSpPr/>
      </dsp:nvSpPr>
      <dsp:spPr>
        <a:xfrm>
          <a:off x="2675704" y="788670"/>
          <a:ext cx="2494935" cy="1051560"/>
        </a:xfrm>
        <a:prstGeom prst="roundRect">
          <a:avLst/>
        </a:prstGeom>
        <a:solidFill>
          <a:schemeClr val="bg1">
            <a:lumMod val="9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Assess </a:t>
          </a:r>
        </a:p>
        <a:p>
          <a:pPr lvl="0" algn="ctr" defTabSz="889000">
            <a:lnSpc>
              <a:spcPct val="90000"/>
            </a:lnSpc>
            <a:spcBef>
              <a:spcPct val="0"/>
            </a:spcBef>
            <a:spcAft>
              <a:spcPct val="35000"/>
            </a:spcAft>
          </a:pPr>
          <a:r>
            <a:rPr lang="en-US" sz="2000" kern="1200" dirty="0" smtClean="0">
              <a:solidFill>
                <a:schemeClr val="tx1"/>
              </a:solidFill>
            </a:rPr>
            <a:t>Inherent Risks</a:t>
          </a:r>
          <a:endParaRPr lang="en-US" sz="2000" kern="1200" dirty="0">
            <a:solidFill>
              <a:schemeClr val="tx1"/>
            </a:solidFill>
          </a:endParaRPr>
        </a:p>
      </dsp:txBody>
      <dsp:txXfrm>
        <a:off x="2727037" y="840003"/>
        <a:ext cx="2392269" cy="948894"/>
      </dsp:txXfrm>
    </dsp:sp>
    <dsp:sp modelId="{35418D0D-A9EF-4045-92BC-DA17AB10FE8B}">
      <dsp:nvSpPr>
        <dsp:cNvPr id="0" name=""/>
        <dsp:cNvSpPr/>
      </dsp:nvSpPr>
      <dsp:spPr>
        <a:xfrm>
          <a:off x="5344959" y="788670"/>
          <a:ext cx="2494935" cy="1051560"/>
        </a:xfrm>
        <a:prstGeom prst="roundRect">
          <a:avLst/>
        </a:prstGeom>
        <a:solidFill>
          <a:schemeClr val="bg1">
            <a:lumMod val="8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chemeClr val="tx1"/>
              </a:solidFill>
            </a:rPr>
            <a:t>Assess for each SA</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chemeClr val="tx1"/>
              </a:solidFill>
            </a:rPr>
            <a:t>Internal Control</a:t>
          </a:r>
          <a:endParaRPr lang="en-US" sz="2000" kern="1200" dirty="0">
            <a:solidFill>
              <a:schemeClr val="tx1"/>
            </a:solidFill>
          </a:endParaRPr>
        </a:p>
      </dsp:txBody>
      <dsp:txXfrm>
        <a:off x="5396292" y="840003"/>
        <a:ext cx="2392269" cy="948894"/>
      </dsp:txXfrm>
    </dsp:sp>
    <dsp:sp modelId="{C9476D2F-E319-4FC2-BDAF-E0A9CEDD266A}">
      <dsp:nvSpPr>
        <dsp:cNvPr id="0" name=""/>
        <dsp:cNvSpPr/>
      </dsp:nvSpPr>
      <dsp:spPr>
        <a:xfrm>
          <a:off x="8014213" y="788670"/>
          <a:ext cx="2494935" cy="1051560"/>
        </a:xfrm>
        <a:prstGeom prst="roundRect">
          <a:avLst/>
        </a:prstGeom>
        <a:solidFill>
          <a:schemeClr val="bg1">
            <a:lumMod val="6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Assess for Institution  Internal control</a:t>
          </a:r>
          <a:endParaRPr lang="en-US" sz="2000" kern="1200" dirty="0">
            <a:solidFill>
              <a:schemeClr val="tx1"/>
            </a:solidFill>
          </a:endParaRPr>
        </a:p>
      </dsp:txBody>
      <dsp:txXfrm>
        <a:off x="8065546" y="840003"/>
        <a:ext cx="2392269" cy="94889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D23A2-E477-4F85-A0E8-ED3A4B7FCECF}"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CFE8-FED6-423C-9BC0-6FAF586FF61C}" type="slidenum">
              <a:rPr lang="en-US" smtClean="0"/>
              <a:t>‹#›</a:t>
            </a:fld>
            <a:endParaRPr lang="en-US"/>
          </a:p>
        </p:txBody>
      </p:sp>
    </p:spTree>
    <p:extLst>
      <p:ext uri="{BB962C8B-B14F-4D97-AF65-F5344CB8AC3E}">
        <p14:creationId xmlns:p14="http://schemas.microsoft.com/office/powerpoint/2010/main" val="417655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A1B93-B248-4ADD-9DCF-D7248506A6DB}" type="slidenum">
              <a:rPr lang="en-US" smtClean="0"/>
              <a:t>8</a:t>
            </a:fld>
            <a:endParaRPr lang="en-US"/>
          </a:p>
        </p:txBody>
      </p:sp>
    </p:spTree>
    <p:extLst>
      <p:ext uri="{BB962C8B-B14F-4D97-AF65-F5344CB8AC3E}">
        <p14:creationId xmlns:p14="http://schemas.microsoft.com/office/powerpoint/2010/main" val="50021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net risk of a significant activity is the inherent risk of every significant activity once it has been mitigated by control factors (inherent risk +/- control factor). Every significant activity has its own net risk scorecard that rates how high the inherent risks are, how well the FSP is controlling them and what direction the risks might take in the future (Table 2). A four score assessment system (high risk (H); medium-high risk (MH); medium-low risk (ML); and low risk (L) may be used for both inherent risks and internal controls. Calculating net risk requires the subjective judgment of a supervisor and also depends on the market environment and the FSP’s impact rating. The overall net risk of an FSP’s significant activities may be calculated as the average net risk of all significant activities. Risk direction shows the potential change in the net risk of a particular significant activity: increasing, decreasing or stable. Risk direction is assessed based on current and potential changes and trends both within the FSP and in the external environment. In the example above, the overall inherent risk of Significant Activity 1 is low at the moment. However, internal controls are very poor, elevating the level of risk. This means that although the FSP is currently in a good position (probably due to the high motivation and professionalism of the manager responsible for SA1), inherent risks may increase with any changes in management since the sustainable institutional processes for risk measurement, information management, policy development and implementation are either not in place or not sufficient. Therefore, the FSP’s net risk for consumer credit may be assessed as medium-high.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22</a:t>
            </a:fld>
            <a:endParaRPr lang="en-US"/>
          </a:p>
        </p:txBody>
      </p:sp>
    </p:spTree>
    <p:extLst>
      <p:ext uri="{BB962C8B-B14F-4D97-AF65-F5344CB8AC3E}">
        <p14:creationId xmlns:p14="http://schemas.microsoft.com/office/powerpoint/2010/main" val="144943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 of</a:t>
            </a:r>
            <a:r>
              <a:rPr lang="en-US" baseline="0" dirty="0" smtClean="0"/>
              <a:t> </a:t>
            </a:r>
            <a:r>
              <a:rPr lang="en-US" baseline="0" dirty="0" err="1" smtClean="0"/>
              <a:t>sSH</a:t>
            </a:r>
            <a:r>
              <a:rPr lang="en-US" baseline="0" dirty="0" smtClean="0"/>
              <a:t> , increasingly critical to success of the project</a:t>
            </a:r>
          </a:p>
          <a:p>
            <a:r>
              <a:rPr lang="en-US" sz="1200" b="1" i="0" kern="1200" dirty="0" smtClean="0">
                <a:solidFill>
                  <a:schemeClr val="tx1"/>
                </a:solidFill>
                <a:effectLst/>
                <a:latin typeface="+mn-lt"/>
                <a:ea typeface="+mn-ea"/>
                <a:cs typeface="+mn-cs"/>
              </a:rPr>
              <a:t>Stakeholder management</a:t>
            </a:r>
            <a:r>
              <a:rPr lang="en-US" sz="1200" b="0" i="0" kern="1200" dirty="0" smtClean="0">
                <a:solidFill>
                  <a:schemeClr val="tx1"/>
                </a:solidFill>
                <a:effectLst/>
                <a:latin typeface="+mn-lt"/>
                <a:ea typeface="+mn-ea"/>
                <a:cs typeface="+mn-cs"/>
              </a:rPr>
              <a:t> is a critical component to the successful delivery of any project,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or activity. </a:t>
            </a: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stakeholder</a:t>
            </a:r>
            <a:r>
              <a:rPr lang="en-US" sz="1200" b="0" i="0" kern="1200" dirty="0" smtClean="0">
                <a:solidFill>
                  <a:schemeClr val="tx1"/>
                </a:solidFill>
                <a:effectLst/>
                <a:latin typeface="+mn-lt"/>
                <a:ea typeface="+mn-ea"/>
                <a:cs typeface="+mn-cs"/>
              </a:rPr>
              <a:t> is any individual, group or organization that can affect, be affected by, or perceive itself to be affected by a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endParaRPr lang="en-US" baseline="0" dirty="0" smtClean="0"/>
          </a:p>
        </p:txBody>
      </p:sp>
      <p:sp>
        <p:nvSpPr>
          <p:cNvPr id="4" name="Slide Number Placeholder 3"/>
          <p:cNvSpPr>
            <a:spLocks noGrp="1"/>
          </p:cNvSpPr>
          <p:nvPr>
            <p:ph type="sldNum" sz="quarter" idx="10"/>
          </p:nvPr>
        </p:nvSpPr>
        <p:spPr/>
        <p:txBody>
          <a:bodyPr/>
          <a:lstStyle/>
          <a:p>
            <a:fld id="{B4876577-EA59-48DA-B728-35F4EE6F7402}" type="slidenum">
              <a:rPr lang="en-US" smtClean="0"/>
              <a:t>9</a:t>
            </a:fld>
            <a:endParaRPr lang="en-US"/>
          </a:p>
        </p:txBody>
      </p:sp>
    </p:spTree>
    <p:extLst>
      <p:ext uri="{BB962C8B-B14F-4D97-AF65-F5344CB8AC3E}">
        <p14:creationId xmlns:p14="http://schemas.microsoft.com/office/powerpoint/2010/main" val="273538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FSPs</a:t>
            </a:r>
            <a:r>
              <a:rPr lang="en-US" baseline="0" dirty="0" smtClean="0"/>
              <a:t> are prone to better communicate with MC rather than </a:t>
            </a:r>
            <a:r>
              <a:rPr lang="en-US" baseline="0" dirty="0" err="1" smtClean="0"/>
              <a:t>prudentials</a:t>
            </a:r>
            <a:r>
              <a:rPr lang="en-US" baseline="0" dirty="0" smtClean="0"/>
              <a:t>. We are good policemen and they are bad policemen.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solidFill>
                  <a:schemeClr val="accent2"/>
                </a:solidFill>
              </a:rPr>
              <a:t>PLACE TO COMMUNICATE</a:t>
            </a:r>
          </a:p>
          <a:p>
            <a:endParaRPr lang="en-US" dirty="0" smtClean="0">
              <a:solidFill>
                <a:schemeClr val="accent2"/>
              </a:solidFill>
            </a:endParaRPr>
          </a:p>
          <a:p>
            <a:endParaRPr lang="en-US" dirty="0" smtClean="0">
              <a:solidFill>
                <a:schemeClr val="accent2"/>
              </a:solidFill>
            </a:endParaRPr>
          </a:p>
          <a:p>
            <a:r>
              <a:rPr lang="en-US" dirty="0" smtClean="0">
                <a:solidFill>
                  <a:schemeClr val="accent2"/>
                </a:solidFill>
              </a:rPr>
              <a:t>PROCESS TO COMMUNICATE</a:t>
            </a:r>
          </a:p>
          <a:p>
            <a:pPr marL="285750" indent="-285750">
              <a:buFont typeface="Arial" panose="020B0604020202020204" pitchFamily="34" charset="0"/>
              <a:buChar char="•"/>
            </a:pPr>
            <a:r>
              <a:rPr lang="en-US" dirty="0" smtClean="0">
                <a:solidFill>
                  <a:schemeClr val="accent2"/>
                </a:solidFill>
              </a:rPr>
              <a:t>List of focal points</a:t>
            </a:r>
          </a:p>
          <a:p>
            <a:pPr marL="285750" indent="-285750">
              <a:buFont typeface="Arial" panose="020B0604020202020204" pitchFamily="34" charset="0"/>
              <a:buChar char="•"/>
            </a:pPr>
            <a:r>
              <a:rPr lang="en-US" dirty="0" smtClean="0">
                <a:solidFill>
                  <a:schemeClr val="accent2"/>
                </a:solidFill>
              </a:rPr>
              <a:t>Strong consultative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876577-EA59-48DA-B728-35F4EE6F7402}" type="slidenum">
              <a:rPr lang="en-US" smtClean="0"/>
              <a:t>10</a:t>
            </a:fld>
            <a:endParaRPr lang="en-US"/>
          </a:p>
        </p:txBody>
      </p:sp>
    </p:spTree>
    <p:extLst>
      <p:ext uri="{BB962C8B-B14F-4D97-AF65-F5344CB8AC3E}">
        <p14:creationId xmlns:p14="http://schemas.microsoft.com/office/powerpoint/2010/main" val="398135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 of</a:t>
            </a:r>
            <a:r>
              <a:rPr lang="en-US" baseline="0" dirty="0" smtClean="0"/>
              <a:t> </a:t>
            </a:r>
            <a:r>
              <a:rPr lang="en-US" baseline="0" dirty="0" err="1" smtClean="0"/>
              <a:t>sSH</a:t>
            </a:r>
            <a:r>
              <a:rPr lang="en-US" baseline="0" dirty="0" smtClean="0"/>
              <a:t> , increasingly critical to success of the project</a:t>
            </a:r>
          </a:p>
          <a:p>
            <a:r>
              <a:rPr lang="en-US" sz="1200" b="1" i="0" kern="1200" dirty="0" smtClean="0">
                <a:solidFill>
                  <a:schemeClr val="tx1"/>
                </a:solidFill>
                <a:effectLst/>
                <a:latin typeface="+mn-lt"/>
                <a:ea typeface="+mn-ea"/>
                <a:cs typeface="+mn-cs"/>
              </a:rPr>
              <a:t>Stakeholder management</a:t>
            </a:r>
            <a:r>
              <a:rPr lang="en-US" sz="1200" b="0" i="0" kern="1200" dirty="0" smtClean="0">
                <a:solidFill>
                  <a:schemeClr val="tx1"/>
                </a:solidFill>
                <a:effectLst/>
                <a:latin typeface="+mn-lt"/>
                <a:ea typeface="+mn-ea"/>
                <a:cs typeface="+mn-cs"/>
              </a:rPr>
              <a:t> is a critical component to the successful delivery of any project,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or activity. </a:t>
            </a: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stakeholder</a:t>
            </a:r>
            <a:r>
              <a:rPr lang="en-US" sz="1200" b="0" i="0" kern="1200" dirty="0" smtClean="0">
                <a:solidFill>
                  <a:schemeClr val="tx1"/>
                </a:solidFill>
                <a:effectLst/>
                <a:latin typeface="+mn-lt"/>
                <a:ea typeface="+mn-ea"/>
                <a:cs typeface="+mn-cs"/>
              </a:rPr>
              <a:t> is any individual, group or organization that can affect, be affected by, or perceive itself to be affected by a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endParaRPr lang="en-US" baseline="0" dirty="0" smtClean="0"/>
          </a:p>
        </p:txBody>
      </p:sp>
      <p:sp>
        <p:nvSpPr>
          <p:cNvPr id="4" name="Slide Number Placeholder 3"/>
          <p:cNvSpPr>
            <a:spLocks noGrp="1"/>
          </p:cNvSpPr>
          <p:nvPr>
            <p:ph type="sldNum" sz="quarter" idx="10"/>
          </p:nvPr>
        </p:nvSpPr>
        <p:spPr/>
        <p:txBody>
          <a:bodyPr/>
          <a:lstStyle/>
          <a:p>
            <a:fld id="{B4876577-EA59-48DA-B728-35F4EE6F7402}" type="slidenum">
              <a:rPr lang="en-US" smtClean="0"/>
              <a:t>13</a:t>
            </a:fld>
            <a:endParaRPr lang="en-US"/>
          </a:p>
        </p:txBody>
      </p:sp>
    </p:spTree>
    <p:extLst>
      <p:ext uri="{BB962C8B-B14F-4D97-AF65-F5344CB8AC3E}">
        <p14:creationId xmlns:p14="http://schemas.microsoft.com/office/powerpoint/2010/main" val="265955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13F78-5509-4637-B397-C3DEABA56153}" type="slidenum">
              <a:rPr lang="nl-NL" smtClean="0"/>
              <a:pPr/>
              <a:t>14</a:t>
            </a:fld>
            <a:endParaRPr lang="nl-NL"/>
          </a:p>
        </p:txBody>
      </p:sp>
    </p:spTree>
    <p:extLst>
      <p:ext uri="{BB962C8B-B14F-4D97-AF65-F5344CB8AC3E}">
        <p14:creationId xmlns:p14="http://schemas.microsoft.com/office/powerpoint/2010/main" val="228317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begins by identifying the significant activities of an FSP. Then, the inherent risks and controlling factors for each significant activity are identified. </a:t>
            </a:r>
          </a:p>
          <a:p>
            <a:endParaRPr lang="en-US" dirty="0" smtClean="0"/>
          </a:p>
          <a:p>
            <a:r>
              <a:rPr lang="en-US" dirty="0" smtClean="0"/>
              <a:t>Based on this, the net risk of each significant activity can be calculated, which is the inherent risk of a significant activity once it has been mitigated by an internal control (inherent risk -/+ internal control factors for each significant activity). The sum of the net risks of all significant activities determines the institution’s market conduct risk profile—its net market conduct risk. </a:t>
            </a:r>
          </a:p>
          <a:p>
            <a:endParaRPr lang="en-US" dirty="0" smtClean="0"/>
          </a:p>
          <a:p>
            <a:r>
              <a:rPr lang="en-US" dirty="0" smtClean="0"/>
              <a:t>An FSP’s net market conduct risk can be mitigated by general risk mitigating factors, such as corporate governance, dispute resolution, internal audit and responsible crisis management. Once the FSP’s net market conduct risk is calculated, the control factors at the institutional level can be assessed. Net market conduct risk mitigated by institutional internal control factors gives the overall risk rating (net market conduct risk -/+ institutional internal control factors)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17</a:t>
            </a:fld>
            <a:endParaRPr lang="en-US"/>
          </a:p>
        </p:txBody>
      </p:sp>
    </p:spTree>
    <p:extLst>
      <p:ext uri="{BB962C8B-B14F-4D97-AF65-F5344CB8AC3E}">
        <p14:creationId xmlns:p14="http://schemas.microsoft.com/office/powerpoint/2010/main" val="38733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assessment process begins by identifying the retail activities (products, services, other activities) that are material to the institution, known as “significant activities.” For example, an insurance company’s significant activities may include motor insurance and </a:t>
            </a:r>
            <a:r>
              <a:rPr lang="en-US" dirty="0" err="1" smtClean="0"/>
              <a:t>microinsurance</a:t>
            </a:r>
            <a:r>
              <a:rPr lang="en-US" dirty="0" smtClean="0"/>
              <a:t>, whereas for a bank it may be deposits or consumer credit. Examples of other activities are financial education, corporate social responsibility (CSR) activities and internal/outsourced processes that may have an impact on market conduct outcomes, such as collateral evaluation, debt collection and agent delivery channel. Some examples of the criteria used to identify significant activities are: &gt; </a:t>
            </a:r>
          </a:p>
          <a:p>
            <a:pPr marL="171450" indent="-171450">
              <a:buFont typeface="Arial" panose="020B0604020202020204" pitchFamily="34" charset="0"/>
              <a:buChar char="•"/>
            </a:pPr>
            <a:r>
              <a:rPr lang="en-US" dirty="0" smtClean="0"/>
              <a:t>Quantitative: number of customers, financial measures (assets, revenue, premiums, capital, etc.), staff headcount (number of representatives, salespersons, agents, number of complaints, etc.) </a:t>
            </a:r>
          </a:p>
          <a:p>
            <a:pPr marL="171450" indent="-171450">
              <a:buFont typeface="Arial" panose="020B0604020202020204" pitchFamily="34" charset="0"/>
              <a:buChar char="•"/>
            </a:pPr>
            <a:r>
              <a:rPr lang="en-US" dirty="0" smtClean="0"/>
              <a:t>Qualitative: brand value of the product, strategic importance, or whether it is critical to ongoing operations.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18</a:t>
            </a:fld>
            <a:endParaRPr lang="en-US"/>
          </a:p>
        </p:txBody>
      </p:sp>
    </p:spTree>
    <p:extLst>
      <p:ext uri="{BB962C8B-B14F-4D97-AF65-F5344CB8AC3E}">
        <p14:creationId xmlns:p14="http://schemas.microsoft.com/office/powerpoint/2010/main" val="61259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defining the significant activities, the inherent risks of those activities to market conduct outcomes should be assessed. Based on the defined market conduct outcomes (Table 1), there are seven categories of inherent risks: 1 Inclusive and competitive marketplace 2 Transparency and marketing 3 Suitability 4 Professional Ethics and Standards 5 Due care 6 Safety and security risk 7 Legal environment (compliance)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19</a:t>
            </a:fld>
            <a:endParaRPr lang="en-US"/>
          </a:p>
        </p:txBody>
      </p:sp>
    </p:spTree>
    <p:extLst>
      <p:ext uri="{BB962C8B-B14F-4D97-AF65-F5344CB8AC3E}">
        <p14:creationId xmlns:p14="http://schemas.microsoft.com/office/powerpoint/2010/main" val="119761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measurement – a supervisor determines whether an FSP has proper market conduct risk measurement processes in place for every significant activity. &gt;</a:t>
            </a:r>
          </a:p>
          <a:p>
            <a:r>
              <a:rPr lang="en-US" dirty="0" smtClean="0"/>
              <a:t> Policymaking – a supervisor verifies whether an FSP has processes for establishing policy (strategy papers, regulations, guidelines, etc.) pertinent to the significant activity, which are able to manage the risks the FSP poses to consumer protection and comply with legal and regulatory requirements. &gt; </a:t>
            </a:r>
          </a:p>
          <a:p>
            <a:r>
              <a:rPr lang="en-US" dirty="0" smtClean="0"/>
              <a:t>Policy implementation – a supervisor verifies whether the activities of an FSP in selected areas comply with the established policy. &gt; </a:t>
            </a:r>
          </a:p>
          <a:p>
            <a:r>
              <a:rPr lang="en-US" dirty="0" smtClean="0"/>
              <a:t>Information management – a supervisor verifies whether all data and documents related to a consumer are properly filed and managed. It is also important to have an internal communication system for managing all the significant activities, in order to assure a level playing field and integrate internal processes.</a:t>
            </a:r>
          </a:p>
          <a:p>
            <a:endParaRPr lang="en-US" dirty="0" smtClean="0"/>
          </a:p>
          <a:p>
            <a:r>
              <a:rPr lang="en-US" dirty="0" smtClean="0"/>
              <a:t>In addition to managing and controlling significant activities, an FSP may be able to reduce its risks through proper risk management systems at the institutional level, including corporate governance, internal audit, dispute resolution and crisis management. Corporate governance. Consumers should be confident they are dealing with FSPs that have the fair treatment of customers at the core of their governance and corporate culture, and feel assured of the continuity and certainty of their investments. An FSP should not focus on its own risks when doing so may be to the detriment of its customers. The approval of policy, oversight and governance rests with an FSP’s board of directors and senior management. They are the custodians of good corporate governance and are responsible for ensuring the institution’s activities are conducted in a safe and sound manner, and in line with high standards of professionalism and sound business practice. Dispute resolution mitigates risk for an FSP. A good dispute resolution system can easily reveal problems within the institution (policy, processes, systems, etc.) and allow an FSP to solve them at an early stage and promote consumer confidence. The FSP can provide customers with reasonable channels to submit claims, make complaints, seek redress and not pose unreasonable barriers. Dispute resolution mechanisms should be objective, easy, available and timely. The procedures should allow complaints to be reviewed objectively without conflict of interest and be properly managed. The FSP should inform consumers of their right to seek further remedy or redress from FSAs or other channels.</a:t>
            </a:r>
          </a:p>
          <a:p>
            <a:endParaRPr lang="en-US" dirty="0" smtClean="0"/>
          </a:p>
          <a:p>
            <a:r>
              <a:rPr lang="en-US" dirty="0" smtClean="0"/>
              <a:t>Responsible crisis management. Many consumer rights violations happen during times of instability or crisis, such as large deposit withdrawals and exchange rate fluctuations. FSPs are often less responsive to addressing their customers’ needs during a mass crisis, when large numbers of customers suffer losses as a result of the FSP’s actions. During these difficult times, an FSP may miscommunicate, mislead or behave improperly with its customers. It is therefore important to have crisis management procedures in place that allow the company to provide timely, clear, objective communication with customers, and swift and objective dispute resolution for everyone. A supervisor should ensure that processes are in place to ensure that in times of macroeconomic instability, the FSP does not neglect or violate the rights of consumers, and strong communication to prevent them from panicking. Internal audits provide independent oversight of an FSP’s market conduct and consumer protection practices, and ensures practices are consistent across significant activities.</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t>21</a:t>
            </a:fld>
            <a:endParaRPr lang="en-US"/>
          </a:p>
        </p:txBody>
      </p:sp>
    </p:spTree>
    <p:extLst>
      <p:ext uri="{BB962C8B-B14F-4D97-AF65-F5344CB8AC3E}">
        <p14:creationId xmlns:p14="http://schemas.microsoft.com/office/powerpoint/2010/main" val="145432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FB5F80-794C-423D-B72C-35E71254E0D8}"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226154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B5F80-794C-423D-B72C-35E71254E0D8}"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215328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B5F80-794C-423D-B72C-35E71254E0D8}"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78708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B5F80-794C-423D-B72C-35E71254E0D8}"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369075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B5F80-794C-423D-B72C-35E71254E0D8}"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298693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B5F80-794C-423D-B72C-35E71254E0D8}"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305255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B5F80-794C-423D-B72C-35E71254E0D8}"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73352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B5F80-794C-423D-B72C-35E71254E0D8}"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85604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B5F80-794C-423D-B72C-35E71254E0D8}"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26084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B5F80-794C-423D-B72C-35E71254E0D8}"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42497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B5F80-794C-423D-B72C-35E71254E0D8}"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0DD5B-31AC-41F1-9DBB-2D823EFFEA96}" type="slidenum">
              <a:rPr lang="en-US" smtClean="0"/>
              <a:t>‹#›</a:t>
            </a:fld>
            <a:endParaRPr lang="en-US"/>
          </a:p>
        </p:txBody>
      </p:sp>
    </p:spTree>
    <p:extLst>
      <p:ext uri="{BB962C8B-B14F-4D97-AF65-F5344CB8AC3E}">
        <p14:creationId xmlns:p14="http://schemas.microsoft.com/office/powerpoint/2010/main" val="267324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838200" y="185738"/>
            <a:ext cx="1733196" cy="803064"/>
          </a:xfrm>
          <a:prstGeom prst="rect">
            <a:avLst/>
          </a:prstGeom>
        </p:spPr>
      </p:pic>
      <p:pic>
        <p:nvPicPr>
          <p:cNvPr id="7" name="Picture 6"/>
          <p:cNvPicPr>
            <a:picLocks noChangeAspect="1"/>
          </p:cNvPicPr>
          <p:nvPr userDrawn="1"/>
        </p:nvPicPr>
        <p:blipFill>
          <a:blip r:embed="rId14"/>
          <a:stretch>
            <a:fillRect/>
          </a:stretch>
        </p:blipFill>
        <p:spPr>
          <a:xfrm>
            <a:off x="3855307" y="1819866"/>
            <a:ext cx="4608975" cy="490160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B5F80-794C-423D-B72C-35E71254E0D8}" type="datetimeFigureOut">
              <a:rPr lang="en-US" smtClean="0"/>
              <a:t>6/7/2017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0DD5B-31AC-41F1-9DBB-2D823EFFEA96}" type="slidenum">
              <a:rPr lang="en-US" smtClean="0"/>
              <a:t>‹#›</a:t>
            </a:fld>
            <a:endParaRPr lang="en-US"/>
          </a:p>
        </p:txBody>
      </p:sp>
    </p:spTree>
    <p:extLst>
      <p:ext uri="{BB962C8B-B14F-4D97-AF65-F5344CB8AC3E}">
        <p14:creationId xmlns:p14="http://schemas.microsoft.com/office/powerpoint/2010/main" val="188197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gif"/><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17.gif"/><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6.png"/><Relationship Id="rId15" Type="http://schemas.openxmlformats.org/officeDocument/2006/relationships/image" Target="../media/image16.gif"/><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512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TRANSPARENCY is key to building consensus</a:t>
            </a:r>
            <a:endParaRPr lang="en-US" dirty="0"/>
          </a:p>
        </p:txBody>
      </p:sp>
      <p:graphicFrame>
        <p:nvGraphicFramePr>
          <p:cNvPr id="8" name="Content Placeholder 7"/>
          <p:cNvGraphicFramePr>
            <a:graphicFrameLocks noGrp="1"/>
          </p:cNvGraphicFramePr>
          <p:nvPr>
            <p:ph idx="1"/>
            <p:extLst/>
          </p:nvPr>
        </p:nvGraphicFramePr>
        <p:xfrm>
          <a:off x="6301650" y="672029"/>
          <a:ext cx="5648650" cy="3988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635641" y="4047321"/>
            <a:ext cx="3932237" cy="2210260"/>
          </a:xfrm>
        </p:spPr>
        <p:txBody>
          <a:bodyPr>
            <a:normAutofit/>
          </a:bodyPr>
          <a:lstStyle/>
          <a:p>
            <a:endParaRPr lang="en-US" dirty="0" smtClean="0">
              <a:solidFill>
                <a:schemeClr val="accent2"/>
              </a:solidFill>
            </a:endParaRPr>
          </a:p>
          <a:p>
            <a:endParaRPr lang="en-US" dirty="0"/>
          </a:p>
        </p:txBody>
      </p:sp>
      <p:grpSp>
        <p:nvGrpSpPr>
          <p:cNvPr id="9" name="Group 8"/>
          <p:cNvGrpSpPr/>
          <p:nvPr/>
        </p:nvGrpSpPr>
        <p:grpSpPr>
          <a:xfrm>
            <a:off x="400675" y="2306713"/>
            <a:ext cx="3003537" cy="1164288"/>
            <a:chOff x="1094800" y="2714654"/>
            <a:chExt cx="3238041" cy="1164288"/>
          </a:xfrm>
        </p:grpSpPr>
        <p:grpSp>
          <p:nvGrpSpPr>
            <p:cNvPr id="16" name="Group 15"/>
            <p:cNvGrpSpPr/>
            <p:nvPr/>
          </p:nvGrpSpPr>
          <p:grpSpPr>
            <a:xfrm>
              <a:off x="1094800" y="2714654"/>
              <a:ext cx="3238041" cy="1164288"/>
              <a:chOff x="0" y="0"/>
              <a:chExt cx="3238041" cy="1164288"/>
            </a:xfrm>
          </p:grpSpPr>
          <p:sp>
            <p:nvSpPr>
              <p:cNvPr id="17" name="Rounded Rectangle 16"/>
              <p:cNvSpPr/>
              <p:nvPr/>
            </p:nvSpPr>
            <p:spPr>
              <a:xfrm>
                <a:off x="0" y="0"/>
                <a:ext cx="3238041" cy="1164288"/>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1040792" y="0"/>
                <a:ext cx="2197247" cy="1164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lvl="0" algn="l" defTabSz="1155700">
                  <a:lnSpc>
                    <a:spcPct val="90000"/>
                  </a:lnSpc>
                  <a:spcBef>
                    <a:spcPct val="0"/>
                  </a:spcBef>
                  <a:spcAft>
                    <a:spcPct val="35000"/>
                  </a:spcAft>
                </a:pPr>
                <a:r>
                  <a:rPr lang="en-US" sz="1700" kern="1200" dirty="0" smtClean="0"/>
                  <a:t>EXTERNALS</a:t>
                </a:r>
                <a:endParaRPr lang="en-US" sz="1700" kern="1200" dirty="0"/>
              </a:p>
              <a:p>
                <a:pPr lvl="0">
                  <a:defRPr/>
                </a:pPr>
                <a:r>
                  <a:rPr lang="en-US" sz="1300" kern="1200" dirty="0" smtClean="0"/>
                  <a:t> </a:t>
                </a:r>
                <a:r>
                  <a:rPr lang="en-US" sz="1400" dirty="0"/>
                  <a:t>no trust, jealousy</a:t>
                </a:r>
              </a:p>
              <a:p>
                <a:pPr lvl="0">
                  <a:defRPr/>
                </a:pPr>
                <a:r>
                  <a:rPr lang="en-US" sz="1400" dirty="0"/>
                  <a:t> most asymmetry of information</a:t>
                </a:r>
              </a:p>
            </p:txBody>
          </p:sp>
        </p:grpSp>
        <p:sp>
          <p:nvSpPr>
            <p:cNvPr id="20" name="Rounded Rectangle 19"/>
            <p:cNvSpPr/>
            <p:nvPr/>
          </p:nvSpPr>
          <p:spPr>
            <a:xfrm>
              <a:off x="1153015" y="2831083"/>
              <a:ext cx="982575" cy="931430"/>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l="-2000" r="-2000"/>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sp>
      </p:grpSp>
      <p:sp>
        <p:nvSpPr>
          <p:cNvPr id="21" name="Rounded Rectangle 20"/>
          <p:cNvSpPr/>
          <p:nvPr/>
        </p:nvSpPr>
        <p:spPr>
          <a:xfrm>
            <a:off x="6411818" y="5332164"/>
            <a:ext cx="1927952" cy="1443209"/>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accent2"/>
                </a:solidFill>
              </a:rPr>
              <a:t>What</a:t>
            </a:r>
          </a:p>
          <a:p>
            <a:pPr marL="285750" indent="-285750">
              <a:buFont typeface="Arial" panose="020B0604020202020204" pitchFamily="34" charset="0"/>
              <a:buChar char="•"/>
            </a:pPr>
            <a:r>
              <a:rPr lang="en-US" dirty="0" smtClean="0">
                <a:solidFill>
                  <a:schemeClr val="accent2"/>
                </a:solidFill>
              </a:rPr>
              <a:t>Projects, </a:t>
            </a:r>
            <a:r>
              <a:rPr lang="en-US" dirty="0" err="1" smtClean="0">
                <a:solidFill>
                  <a:schemeClr val="accent2"/>
                </a:solidFill>
              </a:rPr>
              <a:t>inititatives</a:t>
            </a:r>
            <a:endParaRPr lang="en-US" dirty="0" smtClean="0">
              <a:solidFill>
                <a:schemeClr val="accent2"/>
              </a:solidFill>
            </a:endParaRPr>
          </a:p>
        </p:txBody>
      </p:sp>
      <p:sp>
        <p:nvSpPr>
          <p:cNvPr id="22" name="Rounded Rectangle 21"/>
          <p:cNvSpPr/>
          <p:nvPr/>
        </p:nvSpPr>
        <p:spPr>
          <a:xfrm>
            <a:off x="8350786" y="5332163"/>
            <a:ext cx="1832924" cy="1443209"/>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often</a:t>
            </a:r>
          </a:p>
          <a:p>
            <a:pPr marL="285750" indent="-285750">
              <a:buFont typeface="Arial" panose="020B0604020202020204" pitchFamily="34" charset="0"/>
              <a:buChar char="•"/>
            </a:pPr>
            <a:r>
              <a:rPr lang="en-US" dirty="0" smtClean="0">
                <a:solidFill>
                  <a:schemeClr val="tx1"/>
                </a:solidFill>
              </a:rPr>
              <a:t>every 3 months</a:t>
            </a:r>
          </a:p>
          <a:p>
            <a:pPr marL="285750" indent="-285750">
              <a:buFont typeface="Arial" panose="020B0604020202020204" pitchFamily="34" charset="0"/>
              <a:buChar char="•"/>
            </a:pPr>
            <a:r>
              <a:rPr lang="en-US" dirty="0" smtClean="0">
                <a:solidFill>
                  <a:schemeClr val="tx1"/>
                </a:solidFill>
              </a:rPr>
              <a:t>regularly</a:t>
            </a:r>
            <a:endParaRPr lang="en-US" dirty="0">
              <a:solidFill>
                <a:schemeClr val="tx1"/>
              </a:solidFill>
            </a:endParaRPr>
          </a:p>
        </p:txBody>
      </p:sp>
      <p:sp>
        <p:nvSpPr>
          <p:cNvPr id="23" name="Rounded Rectangle 22"/>
          <p:cNvSpPr/>
          <p:nvPr/>
        </p:nvSpPr>
        <p:spPr>
          <a:xfrm>
            <a:off x="2191966" y="5356301"/>
            <a:ext cx="4109684" cy="141907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accent2"/>
                </a:solidFill>
              </a:rPr>
              <a:t>Why</a:t>
            </a:r>
          </a:p>
          <a:p>
            <a:pPr marL="285750" indent="-285750" algn="ctr">
              <a:buFont typeface="Arial" panose="020B0604020202020204" pitchFamily="34" charset="0"/>
              <a:buChar char="•"/>
            </a:pPr>
            <a:r>
              <a:rPr lang="en-US" dirty="0" smtClean="0">
                <a:solidFill>
                  <a:schemeClr val="accent2"/>
                </a:solidFill>
              </a:rPr>
              <a:t>Build up confidence and mutual trust</a:t>
            </a:r>
          </a:p>
          <a:p>
            <a:pPr marL="285750" indent="-285750" algn="ctr">
              <a:buFont typeface="Arial" panose="020B0604020202020204" pitchFamily="34" charset="0"/>
              <a:buChar char="•"/>
            </a:pPr>
            <a:r>
              <a:rPr lang="en-US" dirty="0" smtClean="0">
                <a:solidFill>
                  <a:schemeClr val="accent2"/>
                </a:solidFill>
              </a:rPr>
              <a:t>Eliminate asymmetry of information</a:t>
            </a:r>
          </a:p>
          <a:p>
            <a:pPr marL="285750" indent="-285750" algn="ctr">
              <a:buFont typeface="Arial" panose="020B0604020202020204" pitchFamily="34" charset="0"/>
              <a:buChar char="•"/>
            </a:pPr>
            <a:r>
              <a:rPr lang="en-US" dirty="0" smtClean="0">
                <a:solidFill>
                  <a:schemeClr val="accent2"/>
                </a:solidFill>
              </a:rPr>
              <a:t>Build up ownership</a:t>
            </a:r>
          </a:p>
        </p:txBody>
      </p:sp>
      <p:sp>
        <p:nvSpPr>
          <p:cNvPr id="24" name="Rounded Rectangle 23"/>
          <p:cNvSpPr/>
          <p:nvPr/>
        </p:nvSpPr>
        <p:spPr>
          <a:xfrm>
            <a:off x="10182091" y="5332163"/>
            <a:ext cx="1927952" cy="1443209"/>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accent2"/>
                </a:solidFill>
              </a:rPr>
              <a:t>How</a:t>
            </a:r>
          </a:p>
          <a:p>
            <a:pPr marL="285750" indent="-285750">
              <a:buFont typeface="Arial" panose="020B0604020202020204" pitchFamily="34" charset="0"/>
              <a:buChar char="•"/>
            </a:pPr>
            <a:r>
              <a:rPr lang="en-US" dirty="0" smtClean="0">
                <a:solidFill>
                  <a:schemeClr val="accent2"/>
                </a:solidFill>
              </a:rPr>
              <a:t>Steering Committee </a:t>
            </a:r>
          </a:p>
          <a:p>
            <a:pPr marL="285750" indent="-285750">
              <a:buFont typeface="Arial" panose="020B0604020202020204" pitchFamily="34" charset="0"/>
              <a:buChar char="•"/>
            </a:pPr>
            <a:r>
              <a:rPr lang="en-US" dirty="0" smtClean="0">
                <a:solidFill>
                  <a:schemeClr val="accent2"/>
                </a:solidFill>
              </a:rPr>
              <a:t>Consult beforehand</a:t>
            </a:r>
          </a:p>
          <a:p>
            <a:pPr marL="285750" indent="-285750">
              <a:buFont typeface="Arial" panose="020B0604020202020204" pitchFamily="34" charset="0"/>
              <a:buChar char="•"/>
            </a:pPr>
            <a:endParaRPr lang="en-US" dirty="0" smtClean="0">
              <a:solidFill>
                <a:schemeClr val="accent2"/>
              </a:solidFill>
            </a:endParaRPr>
          </a:p>
        </p:txBody>
      </p:sp>
      <p:sp>
        <p:nvSpPr>
          <p:cNvPr id="25" name="TextBox 24"/>
          <p:cNvSpPr txBox="1"/>
          <p:nvPr/>
        </p:nvSpPr>
        <p:spPr>
          <a:xfrm>
            <a:off x="3458211" y="2544329"/>
            <a:ext cx="2076680" cy="369332"/>
          </a:xfrm>
          <a:prstGeom prst="rect">
            <a:avLst/>
          </a:prstGeom>
          <a:noFill/>
        </p:spPr>
        <p:txBody>
          <a:bodyPr wrap="square" rtlCol="0">
            <a:spAutoFit/>
          </a:bodyPr>
          <a:lstStyle/>
          <a:p>
            <a:pPr algn="ctr"/>
            <a:r>
              <a:rPr lang="en-US" dirty="0" smtClean="0">
                <a:solidFill>
                  <a:schemeClr val="accent2"/>
                </a:solidFill>
              </a:rPr>
              <a:t>HIDDEN </a:t>
            </a:r>
            <a:r>
              <a:rPr lang="en-US" dirty="0">
                <a:solidFill>
                  <a:schemeClr val="accent2"/>
                </a:solidFill>
              </a:rPr>
              <a:t>SABOTAGE</a:t>
            </a:r>
          </a:p>
        </p:txBody>
      </p:sp>
      <p:sp>
        <p:nvSpPr>
          <p:cNvPr id="26" name="TextBox 25"/>
          <p:cNvSpPr txBox="1"/>
          <p:nvPr/>
        </p:nvSpPr>
        <p:spPr>
          <a:xfrm>
            <a:off x="7777908" y="4845759"/>
            <a:ext cx="3368159" cy="646331"/>
          </a:xfrm>
          <a:prstGeom prst="rect">
            <a:avLst/>
          </a:prstGeom>
          <a:noFill/>
        </p:spPr>
        <p:txBody>
          <a:bodyPr wrap="square" rtlCol="0">
            <a:spAutoFit/>
          </a:bodyPr>
          <a:lstStyle/>
          <a:p>
            <a:r>
              <a:rPr lang="en-US" dirty="0" smtClean="0">
                <a:solidFill>
                  <a:schemeClr val="accent2"/>
                </a:solidFill>
              </a:rPr>
              <a:t>PROCESS TO COMMUNICATE</a:t>
            </a:r>
          </a:p>
          <a:p>
            <a:endParaRPr lang="en-US" dirty="0"/>
          </a:p>
        </p:txBody>
      </p:sp>
      <p:sp>
        <p:nvSpPr>
          <p:cNvPr id="27" name="TextBox 26"/>
          <p:cNvSpPr txBox="1"/>
          <p:nvPr/>
        </p:nvSpPr>
        <p:spPr>
          <a:xfrm>
            <a:off x="7708361" y="244161"/>
            <a:ext cx="3117773" cy="369332"/>
          </a:xfrm>
          <a:prstGeom prst="rect">
            <a:avLst/>
          </a:prstGeom>
          <a:noFill/>
        </p:spPr>
        <p:txBody>
          <a:bodyPr wrap="square" rtlCol="0">
            <a:spAutoFit/>
          </a:bodyPr>
          <a:lstStyle/>
          <a:p>
            <a:pPr algn="ctr"/>
            <a:r>
              <a:rPr lang="en-US" dirty="0" smtClean="0">
                <a:solidFill>
                  <a:schemeClr val="accent2"/>
                </a:solidFill>
              </a:rPr>
              <a:t>PLACE TO COMMUNICATE</a:t>
            </a:r>
          </a:p>
        </p:txBody>
      </p:sp>
      <p:sp>
        <p:nvSpPr>
          <p:cNvPr id="19" name="Rounded Rectangle 18"/>
          <p:cNvSpPr/>
          <p:nvPr/>
        </p:nvSpPr>
        <p:spPr>
          <a:xfrm>
            <a:off x="203775" y="5332163"/>
            <a:ext cx="1832924" cy="1443209"/>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members of NSFE SC</a:t>
            </a:r>
          </a:p>
        </p:txBody>
      </p:sp>
    </p:spTree>
    <p:extLst>
      <p:ext uri="{BB962C8B-B14F-4D97-AF65-F5344CB8AC3E}">
        <p14:creationId xmlns:p14="http://schemas.microsoft.com/office/powerpoint/2010/main" val="85350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a:t>
            </a:r>
            <a:r>
              <a:rPr lang="en-US" dirty="0" err="1" smtClean="0"/>
              <a:t>Mngt</a:t>
            </a:r>
            <a:r>
              <a:rPr lang="en-US" dirty="0" smtClean="0"/>
              <a:t> Strategy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74098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19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01"/>
            <a:ext cx="10515600" cy="1325563"/>
          </a:xfrm>
        </p:spPr>
        <p:txBody>
          <a:bodyPr/>
          <a:lstStyle/>
          <a:p>
            <a:r>
              <a:rPr lang="en-US" dirty="0" smtClean="0">
                <a:solidFill>
                  <a:schemeClr val="accent2"/>
                </a:solidFill>
              </a:rPr>
              <a:t>EXERCISE: MAPPING STAKEHOLDERS</a:t>
            </a:r>
            <a:endParaRPr lang="en-US" dirty="0">
              <a:solidFill>
                <a:schemeClr val="accent2"/>
              </a:solidFill>
            </a:endParaRPr>
          </a:p>
        </p:txBody>
      </p:sp>
      <p:graphicFrame>
        <p:nvGraphicFramePr>
          <p:cNvPr id="5" name="Content Placeholder 4"/>
          <p:cNvGraphicFramePr>
            <a:graphicFrameLocks noGrp="1"/>
          </p:cNvGraphicFramePr>
          <p:nvPr>
            <p:ph idx="1"/>
            <p:extLst/>
          </p:nvPr>
        </p:nvGraphicFramePr>
        <p:xfrm>
          <a:off x="880590" y="1117117"/>
          <a:ext cx="10515817" cy="5633720"/>
        </p:xfrm>
        <a:graphic>
          <a:graphicData uri="http://schemas.openxmlformats.org/drawingml/2006/table">
            <a:tbl>
              <a:tblPr firstRow="1" bandRow="1">
                <a:tableStyleId>{21E4AEA4-8DFA-4A89-87EB-49C32662AFE0}</a:tableStyleId>
              </a:tblPr>
              <a:tblGrid>
                <a:gridCol w="827166"/>
                <a:gridCol w="1299439"/>
                <a:gridCol w="1147029"/>
                <a:gridCol w="2488557"/>
                <a:gridCol w="1810877"/>
                <a:gridCol w="1891167"/>
                <a:gridCol w="1051582"/>
              </a:tblGrid>
              <a:tr h="370840">
                <a:tc gridSpan="2">
                  <a:txBody>
                    <a:bodyPr/>
                    <a:lstStyle/>
                    <a:p>
                      <a:pPr algn="ctr"/>
                      <a:r>
                        <a:rPr lang="en-US" dirty="0" smtClean="0"/>
                        <a:t>Stakeholder </a:t>
                      </a:r>
                      <a:endParaRPr lang="en-US" dirty="0"/>
                    </a:p>
                  </a:txBody>
                  <a:tcPr marL="126424" marR="126424"/>
                </a:tc>
                <a:tc hMerge="1">
                  <a:txBody>
                    <a:bodyPr/>
                    <a:lstStyle/>
                    <a:p>
                      <a:endParaRPr lang="en-US" dirty="0"/>
                    </a:p>
                  </a:txBody>
                  <a:tcPr/>
                </a:tc>
                <a:tc>
                  <a:txBody>
                    <a:bodyPr/>
                    <a:lstStyle/>
                    <a:p>
                      <a:pPr algn="ctr"/>
                      <a:r>
                        <a:rPr lang="en-US" dirty="0" smtClean="0"/>
                        <a:t>Group</a:t>
                      </a:r>
                    </a:p>
                    <a:p>
                      <a:pPr algn="ctr"/>
                      <a:r>
                        <a:rPr lang="en-US" sz="1050" dirty="0" smtClean="0"/>
                        <a:t>(1,2,3,4)</a:t>
                      </a:r>
                      <a:endParaRPr lang="en-US" sz="1050" dirty="0"/>
                    </a:p>
                  </a:txBody>
                  <a:tcPr marL="126424" marR="126424"/>
                </a:tc>
                <a:tc>
                  <a:txBody>
                    <a:bodyPr/>
                    <a:lstStyle/>
                    <a:p>
                      <a:pPr algn="ctr"/>
                      <a:r>
                        <a:rPr lang="en-US" dirty="0" smtClean="0"/>
                        <a:t>Goal</a:t>
                      </a:r>
                      <a:endParaRPr lang="en-US" dirty="0"/>
                    </a:p>
                  </a:txBody>
                  <a:tcPr marL="126424" marR="126424"/>
                </a:tc>
                <a:tc>
                  <a:txBody>
                    <a:bodyPr/>
                    <a:lstStyle/>
                    <a:p>
                      <a:pPr algn="ctr"/>
                      <a:r>
                        <a:rPr lang="en-US" dirty="0" smtClean="0"/>
                        <a:t>Communication channel/s</a:t>
                      </a:r>
                      <a:endParaRPr lang="en-US" dirty="0"/>
                    </a:p>
                  </a:txBody>
                  <a:tcPr marL="126424" marR="126424"/>
                </a:tc>
                <a:tc>
                  <a:txBody>
                    <a:bodyPr/>
                    <a:lstStyle/>
                    <a:p>
                      <a:pPr algn="ctr"/>
                      <a:r>
                        <a:rPr lang="en-US" dirty="0" smtClean="0"/>
                        <a:t>Frequency</a:t>
                      </a:r>
                      <a:endParaRPr lang="en-US" dirty="0"/>
                    </a:p>
                  </a:txBody>
                  <a:tcPr marL="126424" marR="126424"/>
                </a:tc>
                <a:tc>
                  <a:txBody>
                    <a:bodyPr/>
                    <a:lstStyle/>
                    <a:p>
                      <a:pPr algn="ctr"/>
                      <a:r>
                        <a:rPr lang="en-US" dirty="0" smtClean="0"/>
                        <a:t>Responsible</a:t>
                      </a:r>
                      <a:endParaRPr lang="en-US" dirty="0"/>
                    </a:p>
                  </a:txBody>
                  <a:tcPr marL="126424" marR="126424"/>
                </a:tc>
              </a:tr>
              <a:tr h="370840">
                <a:tc>
                  <a:txBody>
                    <a:bodyPr/>
                    <a:lstStyle/>
                    <a:p>
                      <a:r>
                        <a:rPr lang="en-US" dirty="0" smtClean="0"/>
                        <a:t>1</a:t>
                      </a:r>
                      <a:endParaRPr lang="en-US" dirty="0"/>
                    </a:p>
                  </a:txBody>
                  <a:tcPr marL="126424" marR="126424"/>
                </a:tc>
                <a:tc>
                  <a:txBody>
                    <a:bodyPr/>
                    <a:lstStyle/>
                    <a:p>
                      <a:r>
                        <a:rPr lang="en-US" dirty="0" smtClean="0"/>
                        <a:t>MOE</a:t>
                      </a:r>
                      <a:endParaRPr lang="en-US" dirty="0"/>
                    </a:p>
                  </a:txBody>
                  <a:tcPr marL="126424" marR="126424"/>
                </a:tc>
                <a:tc>
                  <a:txBody>
                    <a:bodyPr/>
                    <a:lstStyle/>
                    <a:p>
                      <a:pPr algn="ctr"/>
                      <a:r>
                        <a:rPr lang="en-US" dirty="0" smtClean="0"/>
                        <a:t>2</a:t>
                      </a:r>
                      <a:endParaRPr lang="en-US" dirty="0"/>
                    </a:p>
                  </a:txBody>
                  <a:tcPr marL="126424" marR="126424"/>
                </a:tc>
                <a:tc>
                  <a:txBody>
                    <a:bodyPr/>
                    <a:lstStyle/>
                    <a:p>
                      <a:pPr marL="285750" indent="-285750">
                        <a:buFont typeface="Arial" panose="020B0604020202020204" pitchFamily="34" charset="0"/>
                        <a:buChar char="•"/>
                      </a:pPr>
                      <a:r>
                        <a:rPr lang="en-US" dirty="0" smtClean="0"/>
                        <a:t>Move to group 4</a:t>
                      </a:r>
                    </a:p>
                    <a:p>
                      <a:pPr marL="285750" indent="-285750">
                        <a:buFont typeface="Arial" panose="020B0604020202020204" pitchFamily="34" charset="0"/>
                        <a:buChar char="•"/>
                      </a:pPr>
                      <a:r>
                        <a:rPr lang="en-US" dirty="0" smtClean="0"/>
                        <a:t>Take</a:t>
                      </a:r>
                      <a:r>
                        <a:rPr lang="en-US" baseline="0" dirty="0" smtClean="0"/>
                        <a:t> ownership of NS</a:t>
                      </a:r>
                      <a:endParaRPr lang="en-US" dirty="0"/>
                    </a:p>
                  </a:txBody>
                  <a:tcPr marL="126424" marR="126424"/>
                </a:tc>
                <a:tc>
                  <a:txBody>
                    <a:bodyPr/>
                    <a:lstStyle/>
                    <a:p>
                      <a:pPr marL="285750" indent="-285750">
                        <a:buFont typeface="Arial" panose="020B0604020202020204" pitchFamily="34" charset="0"/>
                        <a:buChar char="•"/>
                      </a:pPr>
                      <a:r>
                        <a:rPr lang="en-US" dirty="0" smtClean="0"/>
                        <a:t>F-2-F</a:t>
                      </a:r>
                    </a:p>
                    <a:p>
                      <a:pPr marL="285750" indent="-285750">
                        <a:buFont typeface="Arial" panose="020B0604020202020204" pitchFamily="34" charset="0"/>
                        <a:buChar char="•"/>
                      </a:pPr>
                      <a:r>
                        <a:rPr lang="en-US" dirty="0" smtClean="0"/>
                        <a:t>Email</a:t>
                      </a:r>
                    </a:p>
                  </a:txBody>
                  <a:tcPr marL="126424" marR="126424"/>
                </a:tc>
                <a:tc>
                  <a:txBody>
                    <a:bodyPr/>
                    <a:lstStyle/>
                    <a:p>
                      <a:pPr marL="285750" indent="-285750">
                        <a:buFont typeface="Arial" panose="020B0604020202020204" pitchFamily="34" charset="0"/>
                        <a:buChar char="•"/>
                      </a:pPr>
                      <a:r>
                        <a:rPr lang="en-US" dirty="0" smtClean="0"/>
                        <a:t>Once a month</a:t>
                      </a:r>
                    </a:p>
                    <a:p>
                      <a:pPr marL="285750" indent="-285750">
                        <a:buFont typeface="Arial" panose="020B0604020202020204" pitchFamily="34" charset="0"/>
                        <a:buChar char="•"/>
                      </a:pPr>
                      <a:r>
                        <a:rPr lang="en-US" dirty="0" smtClean="0"/>
                        <a:t>Upon</a:t>
                      </a:r>
                      <a:r>
                        <a:rPr lang="en-US" baseline="0" dirty="0" smtClean="0"/>
                        <a:t> need</a:t>
                      </a:r>
                      <a:endParaRPr lang="en-US" dirty="0"/>
                    </a:p>
                  </a:txBody>
                  <a:tcPr marL="126424" marR="126424"/>
                </a:tc>
                <a:tc>
                  <a:txBody>
                    <a:bodyPr/>
                    <a:lstStyle/>
                    <a:p>
                      <a:endParaRPr lang="en-US" dirty="0"/>
                    </a:p>
                  </a:txBody>
                  <a:tcPr marL="126424" marR="126424"/>
                </a:tc>
              </a:tr>
              <a:tr h="370840">
                <a:tc>
                  <a:txBody>
                    <a:bodyPr/>
                    <a:lstStyle/>
                    <a:p>
                      <a:r>
                        <a:rPr lang="en-US" dirty="0" smtClean="0"/>
                        <a:t>2</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3</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4</a:t>
                      </a:r>
                      <a:endParaRPr lang="en-US" dirty="0"/>
                    </a:p>
                  </a:txBody>
                  <a:tcPr marL="126424" marR="126424"/>
                </a:tc>
                <a:tc>
                  <a:txBody>
                    <a:bodyPr/>
                    <a:lstStyle/>
                    <a:p>
                      <a:endParaRPr lang="en-US" dirty="0"/>
                    </a:p>
                  </a:txBody>
                  <a:tcPr marL="126424" marR="126424"/>
                </a:tc>
                <a:tc>
                  <a:txBody>
                    <a:bodyPr/>
                    <a:lstStyle/>
                    <a:p>
                      <a:pPr algn="ctr"/>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5</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6</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7</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8</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9</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10</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r h="370840">
                <a:tc>
                  <a:txBody>
                    <a:bodyPr/>
                    <a:lstStyle/>
                    <a:p>
                      <a:r>
                        <a:rPr lang="en-US" dirty="0" smtClean="0"/>
                        <a:t>n</a:t>
                      </a:r>
                      <a:endParaRPr lang="en-US" dirty="0"/>
                    </a:p>
                  </a:txBody>
                  <a:tcPr marL="126424" marR="126424"/>
                </a:tc>
                <a:tc>
                  <a:txBody>
                    <a:bodyPr/>
                    <a:lstStyle/>
                    <a:p>
                      <a:endParaRPr lang="en-US"/>
                    </a:p>
                  </a:txBody>
                  <a:tcPr marL="126424" marR="126424"/>
                </a:tc>
                <a:tc>
                  <a:txBody>
                    <a:bodyPr/>
                    <a:lstStyle/>
                    <a:p>
                      <a:pPr algn="ctr"/>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c>
                  <a:txBody>
                    <a:bodyPr/>
                    <a:lstStyle/>
                    <a:p>
                      <a:endParaRPr lang="en-US" dirty="0"/>
                    </a:p>
                  </a:txBody>
                  <a:tcPr marL="126424" marR="126424"/>
                </a:tc>
              </a:tr>
            </a:tbl>
          </a:graphicData>
        </a:graphic>
      </p:graphicFrame>
      <p:sp>
        <p:nvSpPr>
          <p:cNvPr id="4" name="Text Placeholder 3"/>
          <p:cNvSpPr>
            <a:spLocks noGrp="1"/>
          </p:cNvSpPr>
          <p:nvPr>
            <p:ph type="body" sz="half" idx="4294967295"/>
          </p:nvPr>
        </p:nvSpPr>
        <p:spPr>
          <a:xfrm>
            <a:off x="9125833" y="235891"/>
            <a:ext cx="2975448" cy="1454797"/>
          </a:xfrm>
        </p:spPr>
        <p:txBody>
          <a:bodyPr>
            <a:normAutofit/>
          </a:bodyPr>
          <a:lstStyle/>
          <a:p>
            <a:pPr marL="285750" indent="-285750">
              <a:buFont typeface="Arial" panose="020B0604020202020204" pitchFamily="34" charset="0"/>
              <a:buChar char="•"/>
            </a:pPr>
            <a:r>
              <a:rPr lang="en-US" sz="1400" dirty="0" smtClean="0"/>
              <a:t>LIST ALL INVOLVED</a:t>
            </a:r>
          </a:p>
          <a:p>
            <a:pPr marL="285750" indent="-285750">
              <a:buFont typeface="Arial" panose="020B0604020202020204" pitchFamily="34" charset="0"/>
              <a:buChar char="•"/>
            </a:pPr>
            <a:r>
              <a:rPr lang="en-US" sz="1400" dirty="0" smtClean="0"/>
              <a:t>ORGANIZE THEM INTO 4 GROUPS</a:t>
            </a:r>
          </a:p>
          <a:p>
            <a:pPr marL="285750" indent="-285750">
              <a:buFont typeface="Arial" panose="020B0604020202020204" pitchFamily="34" charset="0"/>
              <a:buChar char="•"/>
            </a:pPr>
            <a:r>
              <a:rPr lang="en-US" sz="1400" dirty="0" smtClean="0"/>
              <a:t>ASSIGN STRATEGY</a:t>
            </a:r>
            <a:endParaRPr lang="en-US" sz="1400" dirty="0"/>
          </a:p>
        </p:txBody>
      </p:sp>
    </p:spTree>
    <p:extLst>
      <p:ext uri="{BB962C8B-B14F-4D97-AF65-F5344CB8AC3E}">
        <p14:creationId xmlns:p14="http://schemas.microsoft.com/office/powerpoint/2010/main" val="110689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2"/>
                </a:solidFill>
              </a:rPr>
              <a:t>Stakeholder Mapping</a:t>
            </a:r>
            <a:endParaRPr lang="en-US" dirty="0">
              <a:solidFill>
                <a:schemeClr val="accent2"/>
              </a:solidFill>
            </a:endParaRPr>
          </a:p>
        </p:txBody>
      </p:sp>
      <p:graphicFrame>
        <p:nvGraphicFramePr>
          <p:cNvPr id="5" name="Content Placeholder 4"/>
          <p:cNvGraphicFramePr>
            <a:graphicFrameLocks noGrp="1"/>
          </p:cNvGraphicFramePr>
          <p:nvPr>
            <p:ph type="pic" idx="1"/>
            <p:extLst/>
          </p:nvPr>
        </p:nvGraphicFramePr>
        <p:xfrm>
          <a:off x="5300953" y="590817"/>
          <a:ext cx="6172866" cy="5176246"/>
        </p:xfrm>
        <a:graphic>
          <a:graphicData uri="http://schemas.openxmlformats.org/drawingml/2006/table">
            <a:tbl>
              <a:tblPr firstRow="1" bandRow="1">
                <a:tableStyleId>{2D5ABB26-0587-4C30-8999-92F81FD0307C}</a:tableStyleId>
              </a:tblPr>
              <a:tblGrid>
                <a:gridCol w="3086433"/>
                <a:gridCol w="3086433"/>
              </a:tblGrid>
              <a:tr h="2588123">
                <a:tc>
                  <a:txBody>
                    <a:bodyPr/>
                    <a:lstStyle/>
                    <a:p>
                      <a:pPr algn="r"/>
                      <a:r>
                        <a:rPr lang="en-US" b="1" baseline="0" dirty="0" smtClean="0"/>
                        <a:t>              </a:t>
                      </a:r>
                      <a:r>
                        <a:rPr lang="en-US" b="1" dirty="0" smtClean="0"/>
                        <a:t>Keep satisfied &amp;</a:t>
                      </a:r>
                      <a:r>
                        <a:rPr lang="en-US" b="1" baseline="0" dirty="0" smtClean="0"/>
                        <a:t> </a:t>
                      </a:r>
                      <a:r>
                        <a:rPr lang="en-US" b="1" dirty="0" smtClean="0"/>
                        <a:t>move to </a:t>
                      </a:r>
                      <a:r>
                        <a:rPr lang="en-US" b="1" dirty="0" smtClean="0">
                          <a:sym typeface="Wingdings" panose="05000000000000000000" pitchFamily="2" charset="2"/>
                        </a:rPr>
                        <a:t></a:t>
                      </a:r>
                      <a:endParaRPr lang="en-US" b="1" baseline="0" dirty="0" smtClean="0"/>
                    </a:p>
                    <a:p>
                      <a:pPr marL="285750" indent="-285750">
                        <a:buFont typeface="Arial" panose="020B0604020202020204" pitchFamily="34" charset="0"/>
                        <a:buChar char="•"/>
                      </a:pPr>
                      <a:r>
                        <a:rPr lang="en-US" baseline="0" dirty="0" smtClean="0"/>
                        <a:t>CB top </a:t>
                      </a:r>
                      <a:r>
                        <a:rPr lang="en-US" baseline="0" dirty="0" err="1" smtClean="0"/>
                        <a:t>mngt</a:t>
                      </a:r>
                      <a:endParaRPr lang="en-US" baseline="0" dirty="0" smtClean="0"/>
                    </a:p>
                    <a:p>
                      <a:pPr marL="285750" indent="-285750">
                        <a:buFont typeface="Arial" panose="020B0604020202020204" pitchFamily="34" charset="0"/>
                        <a:buChar char="•"/>
                      </a:pPr>
                      <a:r>
                        <a:rPr lang="en-US" baseline="0" dirty="0" smtClean="0"/>
                        <a:t>FSPs</a:t>
                      </a:r>
                    </a:p>
                    <a:p>
                      <a:pPr marL="285750" indent="-285750">
                        <a:buFont typeface="Arial" panose="020B0604020202020204" pitchFamily="34" charset="0"/>
                        <a:buChar char="•"/>
                      </a:pPr>
                      <a:r>
                        <a:rPr lang="en-US" baseline="0" dirty="0" err="1" smtClean="0"/>
                        <a:t>MoE</a:t>
                      </a:r>
                      <a:endParaRPr lang="en-US" baseline="0" dirty="0" smtClean="0"/>
                    </a:p>
                    <a:p>
                      <a:pPr marL="285750" indent="-285750">
                        <a:buFont typeface="Arial" panose="020B0604020202020204" pitchFamily="34" charset="0"/>
                        <a:buChar char="•"/>
                      </a:pPr>
                      <a:r>
                        <a:rPr lang="en-US" baseline="0" dirty="0" smtClean="0"/>
                        <a:t>Finance Ministry</a:t>
                      </a:r>
                    </a:p>
                    <a:p>
                      <a:pPr marL="285750" indent="-285750">
                        <a:buFont typeface="Arial" panose="020B0604020202020204" pitchFamily="34" charset="0"/>
                        <a:buChar char="•"/>
                      </a:pPr>
                      <a:r>
                        <a:rPr lang="en-US" baseline="0" dirty="0" smtClean="0"/>
                        <a:t>Municipality</a:t>
                      </a:r>
                    </a:p>
                    <a:p>
                      <a:pPr marL="285750" indent="-285750">
                        <a:buFont typeface="Arial" panose="020B0604020202020204" pitchFamily="34" charset="0"/>
                        <a:buChar char="•"/>
                      </a:pPr>
                      <a:r>
                        <a:rPr lang="en-US" baseline="0" dirty="0" smtClean="0"/>
                        <a:t>Other Government</a:t>
                      </a:r>
                      <a:endParaRPr lang="en-US" dirty="0"/>
                    </a:p>
                  </a:txBody>
                  <a:tcPr marL="87475" marR="87475">
                    <a:solidFill>
                      <a:schemeClr val="bg2">
                        <a:lumMod val="90000"/>
                      </a:schemeClr>
                    </a:solidFill>
                  </a:tcPr>
                </a:tc>
                <a:tc>
                  <a:txBody>
                    <a:bodyPr/>
                    <a:lstStyle/>
                    <a:p>
                      <a:pPr algn="r"/>
                      <a:r>
                        <a:rPr lang="en-US" b="1" dirty="0" smtClean="0">
                          <a:solidFill>
                            <a:schemeClr val="bg1"/>
                          </a:solidFill>
                        </a:rPr>
                        <a:t>Key stakeholders:</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Central Bank team</a:t>
                      </a:r>
                    </a:p>
                    <a:p>
                      <a:pPr marL="285750" indent="-285750">
                        <a:buFont typeface="Arial" panose="020B0604020202020204" pitchFamily="34" charset="0"/>
                        <a:buChar char="•"/>
                      </a:pPr>
                      <a:r>
                        <a:rPr lang="en-US" dirty="0" smtClean="0">
                          <a:solidFill>
                            <a:schemeClr val="bg1"/>
                          </a:solidFill>
                        </a:rPr>
                        <a:t>Some Donors (WB, AFI, SBFIC)</a:t>
                      </a:r>
                      <a:endParaRPr lang="en-US" dirty="0">
                        <a:solidFill>
                          <a:schemeClr val="bg1"/>
                        </a:solidFill>
                      </a:endParaRPr>
                    </a:p>
                  </a:txBody>
                  <a:tcPr marL="87475" marR="87475">
                    <a:solidFill>
                      <a:schemeClr val="bg2">
                        <a:lumMod val="50000"/>
                      </a:schemeClr>
                    </a:solidFill>
                  </a:tcPr>
                </a:tc>
              </a:tr>
              <a:tr h="2588123">
                <a:tc>
                  <a:txBody>
                    <a:bodyPr/>
                    <a:lstStyle/>
                    <a:p>
                      <a:pPr algn="r"/>
                      <a:r>
                        <a:rPr lang="en-US" b="1" baseline="0" dirty="0" smtClean="0"/>
                        <a:t>           </a:t>
                      </a:r>
                      <a:r>
                        <a:rPr lang="en-US" b="1" dirty="0" smtClean="0"/>
                        <a:t>Keep informed &amp; move to </a:t>
                      </a:r>
                      <a:r>
                        <a:rPr lang="en-US" b="1" dirty="0" smtClean="0">
                          <a:sym typeface="Wingdings" panose="05000000000000000000" pitchFamily="2" charset="2"/>
                        </a:rPr>
                        <a:t></a:t>
                      </a:r>
                      <a:endParaRPr lang="en-US" b="1" dirty="0" smtClean="0"/>
                    </a:p>
                    <a:p>
                      <a:pPr marL="285750" indent="-285750">
                        <a:buFont typeface="Arial" panose="020B0604020202020204" pitchFamily="34" charset="0"/>
                        <a:buChar char="•"/>
                      </a:pPr>
                      <a:r>
                        <a:rPr lang="en-US" dirty="0" smtClean="0"/>
                        <a:t>Population</a:t>
                      </a:r>
                    </a:p>
                    <a:p>
                      <a:pPr marL="285750" indent="-285750">
                        <a:buFont typeface="Arial" panose="020B0604020202020204" pitchFamily="34" charset="0"/>
                        <a:buChar char="•"/>
                      </a:pPr>
                      <a:r>
                        <a:rPr lang="en-US" dirty="0" smtClean="0"/>
                        <a:t>Interested </a:t>
                      </a:r>
                      <a:r>
                        <a:rPr lang="en-US" dirty="0" err="1" smtClean="0"/>
                        <a:t>bypassers</a:t>
                      </a:r>
                      <a:endParaRPr lang="en-US" dirty="0" smtClean="0"/>
                    </a:p>
                    <a:p>
                      <a:pPr marL="285750" indent="-285750">
                        <a:buFont typeface="Arial" panose="020B0604020202020204" pitchFamily="34" charset="0"/>
                        <a:buChar char="•"/>
                      </a:pPr>
                      <a:r>
                        <a:rPr lang="en-US" dirty="0" smtClean="0"/>
                        <a:t>CB colleagues</a:t>
                      </a:r>
                      <a:endParaRPr lang="en-US" dirty="0"/>
                    </a:p>
                  </a:txBody>
                  <a:tcPr marL="87475" marR="87475">
                    <a:solidFill>
                      <a:schemeClr val="bg1">
                        <a:lumMod val="95000"/>
                      </a:schemeClr>
                    </a:solidFill>
                  </a:tcPr>
                </a:tc>
                <a:tc>
                  <a:txBody>
                    <a:bodyPr/>
                    <a:lstStyle/>
                    <a:p>
                      <a:pPr algn="r"/>
                      <a:r>
                        <a:rPr lang="en-US" b="1" baseline="0" dirty="0" smtClean="0"/>
                        <a:t>            </a:t>
                      </a:r>
                      <a:r>
                        <a:rPr lang="en-US" b="1" dirty="0" smtClean="0"/>
                        <a:t>Involve as needed: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Some donor orgs</a:t>
                      </a:r>
                    </a:p>
                    <a:p>
                      <a:pPr marL="285750" indent="-285750">
                        <a:buFont typeface="Arial" panose="020B0604020202020204" pitchFamily="34" charset="0"/>
                        <a:buChar char="•"/>
                      </a:pPr>
                      <a:r>
                        <a:rPr lang="en-US" dirty="0" smtClean="0"/>
                        <a:t>Public orgs</a:t>
                      </a:r>
                      <a:endParaRPr lang="en-US" dirty="0"/>
                    </a:p>
                  </a:txBody>
                  <a:tcPr marL="87475" marR="87475">
                    <a:solidFill>
                      <a:schemeClr val="bg2">
                        <a:lumMod val="90000"/>
                      </a:schemeClr>
                    </a:solidFill>
                  </a:tcPr>
                </a:tc>
              </a:tr>
            </a:tbl>
          </a:graphicData>
        </a:graphic>
      </p:graphicFrame>
      <p:sp>
        <p:nvSpPr>
          <p:cNvPr id="9" name="Text Placeholder 8"/>
          <p:cNvSpPr>
            <a:spLocks noGrp="1"/>
          </p:cNvSpPr>
          <p:nvPr>
            <p:ph type="body" sz="half" idx="2"/>
          </p:nvPr>
        </p:nvSpPr>
        <p:spPr/>
        <p:txBody>
          <a:bodyPr/>
          <a:lstStyle/>
          <a:p>
            <a:r>
              <a:rPr lang="en-US" dirty="0"/>
              <a:t>Main groups of stakeholders:</a:t>
            </a:r>
          </a:p>
          <a:p>
            <a:pPr marL="285750" indent="-285750">
              <a:buFont typeface="Arial" panose="020B0604020202020204" pitchFamily="34" charset="0"/>
              <a:buChar char="•"/>
            </a:pPr>
            <a:r>
              <a:rPr lang="en-US" dirty="0" smtClean="0"/>
              <a:t>CB </a:t>
            </a:r>
            <a:r>
              <a:rPr lang="en-US" dirty="0"/>
              <a:t>- enough powerful to lead financial education</a:t>
            </a:r>
          </a:p>
          <a:p>
            <a:pPr marL="285750" indent="-285750">
              <a:buFont typeface="Arial" panose="020B0604020202020204" pitchFamily="34" charset="0"/>
              <a:buChar char="•"/>
            </a:pPr>
            <a:r>
              <a:rPr lang="en-US" dirty="0"/>
              <a:t>Donor </a:t>
            </a:r>
            <a:r>
              <a:rPr lang="en-US" dirty="0" smtClean="0"/>
              <a:t>organizations/NGOs </a:t>
            </a:r>
            <a:r>
              <a:rPr lang="en-US" dirty="0"/>
              <a:t>with direct mandate on FE </a:t>
            </a:r>
          </a:p>
          <a:p>
            <a:pPr marL="285750" indent="-285750">
              <a:buFont typeface="Arial" panose="020B0604020202020204" pitchFamily="34" charset="0"/>
              <a:buChar char="•"/>
            </a:pPr>
            <a:r>
              <a:rPr lang="en-US" dirty="0"/>
              <a:t>Donor organizations with no direct mandate </a:t>
            </a:r>
          </a:p>
          <a:p>
            <a:pPr marL="285750" indent="-285750">
              <a:buFont typeface="Arial" panose="020B0604020202020204" pitchFamily="34" charset="0"/>
              <a:buChar char="•"/>
            </a:pPr>
            <a:r>
              <a:rPr lang="en-US" dirty="0"/>
              <a:t>Private sector </a:t>
            </a:r>
          </a:p>
          <a:p>
            <a:pPr marL="285750" indent="-285750">
              <a:buFont typeface="Arial" panose="020B0604020202020204" pitchFamily="34" charset="0"/>
              <a:buChar char="•"/>
            </a:pPr>
            <a:r>
              <a:rPr lang="en-US" dirty="0"/>
              <a:t>Public sector with no direct mandate </a:t>
            </a:r>
          </a:p>
          <a:p>
            <a:pPr marL="285750" indent="-285750">
              <a:buFont typeface="Arial" panose="020B0604020202020204" pitchFamily="34" charset="0"/>
              <a:buChar char="•"/>
            </a:pPr>
            <a:r>
              <a:rPr lang="en-US" dirty="0"/>
              <a:t>Interested by passers </a:t>
            </a:r>
          </a:p>
          <a:p>
            <a:pPr marL="285750" indent="-285750">
              <a:buFont typeface="Arial" panose="020B0604020202020204" pitchFamily="34" charset="0"/>
              <a:buChar char="•"/>
            </a:pPr>
            <a:r>
              <a:rPr lang="en-US" dirty="0"/>
              <a:t>Not interested influential stakeholders (</a:t>
            </a:r>
            <a:r>
              <a:rPr lang="en-US" dirty="0" err="1"/>
              <a:t>MoE</a:t>
            </a:r>
            <a:r>
              <a:rPr lang="en-US" dirty="0"/>
              <a:t>, </a:t>
            </a:r>
            <a:r>
              <a:rPr lang="en-US" dirty="0" err="1"/>
              <a:t>Govmnt</a:t>
            </a:r>
            <a:r>
              <a:rPr lang="en-US" dirty="0"/>
              <a:t>) </a:t>
            </a:r>
          </a:p>
        </p:txBody>
      </p:sp>
      <p:grpSp>
        <p:nvGrpSpPr>
          <p:cNvPr id="17" name="Group 16"/>
          <p:cNvGrpSpPr/>
          <p:nvPr/>
        </p:nvGrpSpPr>
        <p:grpSpPr>
          <a:xfrm>
            <a:off x="5238273" y="6136395"/>
            <a:ext cx="6235546" cy="369332"/>
            <a:chOff x="5238273" y="6136395"/>
            <a:chExt cx="6235546" cy="369332"/>
          </a:xfrm>
        </p:grpSpPr>
        <p:cxnSp>
          <p:nvCxnSpPr>
            <p:cNvPr id="13" name="Straight Arrow Connector 12"/>
            <p:cNvCxnSpPr/>
            <p:nvPr/>
          </p:nvCxnSpPr>
          <p:spPr>
            <a:xfrm flipV="1">
              <a:off x="5238273" y="6136395"/>
              <a:ext cx="6235546" cy="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389783" y="6136395"/>
              <a:ext cx="3547431" cy="369332"/>
            </a:xfrm>
            <a:prstGeom prst="rect">
              <a:avLst/>
            </a:prstGeom>
            <a:noFill/>
          </p:spPr>
          <p:txBody>
            <a:bodyPr wrap="square" rtlCol="0">
              <a:spAutoFit/>
            </a:bodyPr>
            <a:lstStyle/>
            <a:p>
              <a:pPr algn="ctr"/>
              <a:r>
                <a:rPr lang="en-US" dirty="0" smtClean="0"/>
                <a:t>INTEREST</a:t>
              </a:r>
              <a:endParaRPr lang="en-US" dirty="0"/>
            </a:p>
          </p:txBody>
        </p:sp>
      </p:grpSp>
      <p:grpSp>
        <p:nvGrpSpPr>
          <p:cNvPr id="20" name="Group 19"/>
          <p:cNvGrpSpPr/>
          <p:nvPr/>
        </p:nvGrpSpPr>
        <p:grpSpPr>
          <a:xfrm>
            <a:off x="4604077" y="590818"/>
            <a:ext cx="461665" cy="5120641"/>
            <a:chOff x="4604077" y="590818"/>
            <a:chExt cx="461665" cy="5120641"/>
          </a:xfrm>
        </p:grpSpPr>
        <p:cxnSp>
          <p:nvCxnSpPr>
            <p:cNvPr id="11" name="Straight Arrow Connector 10"/>
            <p:cNvCxnSpPr/>
            <p:nvPr/>
          </p:nvCxnSpPr>
          <p:spPr>
            <a:xfrm flipV="1">
              <a:off x="4977606" y="590818"/>
              <a:ext cx="30296" cy="512064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4604077" y="1950961"/>
              <a:ext cx="461665" cy="1932751"/>
            </a:xfrm>
            <a:prstGeom prst="rect">
              <a:avLst/>
            </a:prstGeom>
            <a:noFill/>
          </p:spPr>
          <p:txBody>
            <a:bodyPr vert="vert270" wrap="square" rtlCol="0">
              <a:spAutoFit/>
            </a:bodyPr>
            <a:lstStyle/>
            <a:p>
              <a:pPr algn="ctr"/>
              <a:r>
                <a:rPr lang="en-US" dirty="0" smtClean="0"/>
                <a:t>POWER/INFLUENCE</a:t>
              </a:r>
              <a:endParaRPr lang="en-US" dirty="0"/>
            </a:p>
          </p:txBody>
        </p:sp>
      </p:grpSp>
      <p:sp>
        <p:nvSpPr>
          <p:cNvPr id="2" name="Right Arrow 1"/>
          <p:cNvSpPr/>
          <p:nvPr/>
        </p:nvSpPr>
        <p:spPr>
          <a:xfrm>
            <a:off x="8025713" y="2279822"/>
            <a:ext cx="804317" cy="43248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025713" y="4736486"/>
            <a:ext cx="804317" cy="43248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530441" y="622808"/>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 name="Oval 13"/>
          <p:cNvSpPr/>
          <p:nvPr/>
        </p:nvSpPr>
        <p:spPr>
          <a:xfrm>
            <a:off x="5362609" y="3205642"/>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8470145" y="3218754"/>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Oval 18"/>
          <p:cNvSpPr/>
          <p:nvPr/>
        </p:nvSpPr>
        <p:spPr>
          <a:xfrm>
            <a:off x="5369665" y="639079"/>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193656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onal\Desktop\logos\CBA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181" y="2547001"/>
            <a:ext cx="2085607" cy="2021327"/>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367428" y="1320049"/>
            <a:ext cx="2165078" cy="5291343"/>
            <a:chOff x="43656" y="1046832"/>
            <a:chExt cx="2165078" cy="5291343"/>
          </a:xfrm>
        </p:grpSpPr>
        <p:sp>
          <p:nvSpPr>
            <p:cNvPr id="48" name="Rounded Rectangle 47"/>
            <p:cNvSpPr/>
            <p:nvPr/>
          </p:nvSpPr>
          <p:spPr>
            <a:xfrm>
              <a:off x="43656" y="1046832"/>
              <a:ext cx="2165078" cy="529134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bg1">
                      <a:lumMod val="50000"/>
                    </a:schemeClr>
                  </a:solidFill>
                </a:rPr>
                <a:t>Government</a:t>
              </a:r>
            </a:p>
            <a:p>
              <a:endParaRPr lang="en-US" dirty="0" smtClean="0">
                <a:solidFill>
                  <a:schemeClr val="bg1">
                    <a:lumMod val="50000"/>
                  </a:schemeClr>
                </a:solidFill>
              </a:endParaRPr>
            </a:p>
            <a:p>
              <a:endParaRPr lang="en-US" dirty="0" smtClean="0">
                <a:solidFill>
                  <a:schemeClr val="bg1">
                    <a:lumMod val="50000"/>
                  </a:schemeClr>
                </a:solidFill>
              </a:endParaRPr>
            </a:p>
            <a:p>
              <a:endParaRPr lang="en-US" dirty="0" smtClean="0">
                <a:solidFill>
                  <a:schemeClr val="bg1">
                    <a:lumMod val="50000"/>
                  </a:schemeClr>
                </a:solidFill>
              </a:endParaRPr>
            </a:p>
            <a:p>
              <a:pPr>
                <a:spcAft>
                  <a:spcPts val="1200"/>
                </a:spcAft>
              </a:pPr>
              <a:r>
                <a:rPr lang="en-US" sz="1600" dirty="0" smtClean="0">
                  <a:solidFill>
                    <a:schemeClr val="bg1">
                      <a:lumMod val="50000"/>
                    </a:schemeClr>
                  </a:solidFill>
                </a:rPr>
                <a:t>Education Ministry</a:t>
              </a:r>
            </a:p>
            <a:p>
              <a:pPr>
                <a:spcAft>
                  <a:spcPts val="1200"/>
                </a:spcAft>
              </a:pPr>
              <a:r>
                <a:rPr lang="en-US" sz="1600" dirty="0" smtClean="0">
                  <a:solidFill>
                    <a:schemeClr val="bg1">
                      <a:lumMod val="50000"/>
                    </a:schemeClr>
                  </a:solidFill>
                </a:rPr>
                <a:t>Finance Ministry</a:t>
              </a:r>
            </a:p>
            <a:p>
              <a:pPr>
                <a:spcAft>
                  <a:spcPts val="1200"/>
                </a:spcAft>
              </a:pPr>
              <a:r>
                <a:rPr lang="en-US" sz="1600" dirty="0" smtClean="0">
                  <a:solidFill>
                    <a:schemeClr val="bg1">
                      <a:lumMod val="50000"/>
                    </a:schemeClr>
                  </a:solidFill>
                </a:rPr>
                <a:t>Social Affair Ministry</a:t>
              </a:r>
            </a:p>
            <a:p>
              <a:pPr>
                <a:spcAft>
                  <a:spcPts val="1200"/>
                </a:spcAft>
              </a:pPr>
              <a:r>
                <a:rPr lang="en-US" sz="1600" dirty="0" smtClean="0">
                  <a:solidFill>
                    <a:schemeClr val="bg1">
                      <a:lumMod val="50000"/>
                    </a:schemeClr>
                  </a:solidFill>
                </a:rPr>
                <a:t>Territory Dev-t Ministry</a:t>
              </a:r>
            </a:p>
            <a:p>
              <a:pPr>
                <a:spcAft>
                  <a:spcPts val="1200"/>
                </a:spcAft>
              </a:pPr>
              <a:r>
                <a:rPr lang="en-US" sz="1600" dirty="0" smtClean="0">
                  <a:solidFill>
                    <a:schemeClr val="bg1">
                      <a:lumMod val="50000"/>
                    </a:schemeClr>
                  </a:solidFill>
                </a:rPr>
                <a:t>National Institute of Education</a:t>
              </a:r>
            </a:p>
            <a:p>
              <a:pPr>
                <a:spcAft>
                  <a:spcPts val="1200"/>
                </a:spcAft>
              </a:pPr>
              <a:r>
                <a:rPr lang="en-US" sz="1600" dirty="0" smtClean="0">
                  <a:solidFill>
                    <a:schemeClr val="bg1">
                      <a:lumMod val="50000"/>
                    </a:schemeClr>
                  </a:solidFill>
                </a:rPr>
                <a:t>Yerevan Municipality</a:t>
              </a:r>
            </a:p>
            <a:p>
              <a:pPr>
                <a:spcAft>
                  <a:spcPts val="1200"/>
                </a:spcAft>
              </a:pPr>
              <a:r>
                <a:rPr lang="en-US" sz="1600" dirty="0" smtClean="0">
                  <a:solidFill>
                    <a:schemeClr val="bg1">
                      <a:lumMod val="50000"/>
                    </a:schemeClr>
                  </a:solidFill>
                </a:rPr>
                <a:t>Pension Awareness Center</a:t>
              </a:r>
            </a:p>
            <a:p>
              <a:endParaRPr lang="en-US" dirty="0">
                <a:solidFill>
                  <a:schemeClr val="bg1">
                    <a:lumMod val="50000"/>
                  </a:schemeClr>
                </a:solidFill>
              </a:endParaRPr>
            </a:p>
          </p:txBody>
        </p:sp>
        <p:pic>
          <p:nvPicPr>
            <p:cNvPr id="24" name="Picture 23" descr="200px-Coat_of_arms_of_Armenia.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38" y="1525452"/>
              <a:ext cx="727113" cy="680717"/>
            </a:xfrm>
            <a:prstGeom prst="rect">
              <a:avLst/>
            </a:prstGeom>
          </p:spPr>
        </p:pic>
      </p:grpSp>
      <p:grpSp>
        <p:nvGrpSpPr>
          <p:cNvPr id="41" name="Group 40"/>
          <p:cNvGrpSpPr/>
          <p:nvPr/>
        </p:nvGrpSpPr>
        <p:grpSpPr>
          <a:xfrm>
            <a:off x="10335106" y="220337"/>
            <a:ext cx="1738877" cy="6191480"/>
            <a:chOff x="10555446" y="220337"/>
            <a:chExt cx="1738877" cy="6191480"/>
          </a:xfrm>
        </p:grpSpPr>
        <p:sp>
          <p:nvSpPr>
            <p:cNvPr id="39" name="Rounded Rectangle 38"/>
            <p:cNvSpPr/>
            <p:nvPr/>
          </p:nvSpPr>
          <p:spPr>
            <a:xfrm>
              <a:off x="10555446" y="220337"/>
              <a:ext cx="1738877" cy="619148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bg1">
                      <a:lumMod val="50000"/>
                    </a:schemeClr>
                  </a:solidFill>
                </a:rPr>
                <a:t>Internationals</a:t>
              </a:r>
              <a:endParaRPr lang="en-US" dirty="0">
                <a:solidFill>
                  <a:schemeClr val="bg1">
                    <a:lumMod val="50000"/>
                  </a:schemeClr>
                </a:solidFill>
              </a:endParaRPr>
            </a:p>
          </p:txBody>
        </p:sp>
        <p:pic>
          <p:nvPicPr>
            <p:cNvPr id="12" name="Picture 7" descr="C:\Users\Sonal\Desktop\logo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6693" y="4300748"/>
              <a:ext cx="726758" cy="3840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Sonal\Desktop\logos\logo_sparkassenstiftu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9306" y="4848458"/>
              <a:ext cx="1272978" cy="5614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hh.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5596" y="1312250"/>
              <a:ext cx="1302385" cy="486503"/>
            </a:xfrm>
            <a:prstGeom prst="rect">
              <a:avLst/>
            </a:prstGeom>
          </p:spPr>
        </p:pic>
        <p:pic>
          <p:nvPicPr>
            <p:cNvPr id="26" name="Picture 25" descr="imag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75597" y="1901455"/>
              <a:ext cx="1302385" cy="443587"/>
            </a:xfrm>
            <a:prstGeom prst="rect">
              <a:avLst/>
            </a:prstGeom>
          </p:spPr>
        </p:pic>
        <p:pic>
          <p:nvPicPr>
            <p:cNvPr id="27" name="Picture 26" descr="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6694" y="787327"/>
              <a:ext cx="1291288" cy="460402"/>
            </a:xfrm>
            <a:prstGeom prst="rect">
              <a:avLst/>
            </a:prstGeom>
          </p:spPr>
        </p:pic>
        <p:pic>
          <p:nvPicPr>
            <p:cNvPr id="4" name="Picture 3"/>
            <p:cNvPicPr>
              <a:picLocks noChangeAspect="1"/>
            </p:cNvPicPr>
            <p:nvPr/>
          </p:nvPicPr>
          <p:blipFill>
            <a:blip r:embed="rId10"/>
            <a:stretch>
              <a:fillRect/>
            </a:stretch>
          </p:blipFill>
          <p:spPr>
            <a:xfrm>
              <a:off x="10764504" y="2471295"/>
              <a:ext cx="1331386" cy="510905"/>
            </a:xfrm>
            <a:prstGeom prst="rect">
              <a:avLst/>
            </a:prstGeom>
          </p:spPr>
        </p:pic>
        <p:pic>
          <p:nvPicPr>
            <p:cNvPr id="5" name="Picture 4"/>
            <p:cNvPicPr>
              <a:picLocks noChangeAspect="1"/>
            </p:cNvPicPr>
            <p:nvPr/>
          </p:nvPicPr>
          <p:blipFill>
            <a:blip r:embed="rId11"/>
            <a:stretch>
              <a:fillRect/>
            </a:stretch>
          </p:blipFill>
          <p:spPr>
            <a:xfrm>
              <a:off x="10786693" y="3040653"/>
              <a:ext cx="1309197" cy="477569"/>
            </a:xfrm>
            <a:prstGeom prst="rect">
              <a:avLst/>
            </a:prstGeom>
          </p:spPr>
        </p:pic>
        <p:pic>
          <p:nvPicPr>
            <p:cNvPr id="21" name="Picture 20"/>
            <p:cNvPicPr>
              <a:picLocks noChangeAspect="1"/>
            </p:cNvPicPr>
            <p:nvPr/>
          </p:nvPicPr>
          <p:blipFill>
            <a:blip r:embed="rId12"/>
            <a:stretch>
              <a:fillRect/>
            </a:stretch>
          </p:blipFill>
          <p:spPr>
            <a:xfrm>
              <a:off x="10671953" y="5632675"/>
              <a:ext cx="1406028" cy="450027"/>
            </a:xfrm>
            <a:prstGeom prst="rect">
              <a:avLst/>
            </a:prstGeom>
          </p:spPr>
        </p:pic>
        <p:pic>
          <p:nvPicPr>
            <p:cNvPr id="30" name="Picture 29"/>
            <p:cNvPicPr>
              <a:picLocks noChangeAspect="1"/>
            </p:cNvPicPr>
            <p:nvPr/>
          </p:nvPicPr>
          <p:blipFill>
            <a:blip r:embed="rId13"/>
            <a:stretch>
              <a:fillRect/>
            </a:stretch>
          </p:blipFill>
          <p:spPr>
            <a:xfrm>
              <a:off x="10764413" y="3620924"/>
              <a:ext cx="1355909" cy="577122"/>
            </a:xfrm>
            <a:prstGeom prst="rect">
              <a:avLst/>
            </a:prstGeom>
          </p:spPr>
        </p:pic>
      </p:grpSp>
      <p:sp>
        <p:nvSpPr>
          <p:cNvPr id="38" name="TextBox 37"/>
          <p:cNvSpPr txBox="1"/>
          <p:nvPr/>
        </p:nvSpPr>
        <p:spPr>
          <a:xfrm>
            <a:off x="2018924" y="757731"/>
            <a:ext cx="3944039" cy="584775"/>
          </a:xfrm>
          <a:prstGeom prst="rect">
            <a:avLst/>
          </a:prstGeom>
          <a:noFill/>
        </p:spPr>
        <p:txBody>
          <a:bodyPr wrap="square" rtlCol="0">
            <a:spAutoFit/>
          </a:bodyPr>
          <a:lstStyle/>
          <a:p>
            <a:r>
              <a:rPr lang="en-US" sz="3200" dirty="0" smtClean="0"/>
              <a:t>FE STAKEHOLDERS</a:t>
            </a:r>
            <a:endParaRPr lang="en-US" sz="3200" dirty="0"/>
          </a:p>
        </p:txBody>
      </p:sp>
      <p:grpSp>
        <p:nvGrpSpPr>
          <p:cNvPr id="62" name="Group 61"/>
          <p:cNvGrpSpPr/>
          <p:nvPr/>
        </p:nvGrpSpPr>
        <p:grpSpPr>
          <a:xfrm>
            <a:off x="5328340" y="801979"/>
            <a:ext cx="4891142" cy="1550809"/>
            <a:chOff x="2604087" y="920486"/>
            <a:chExt cx="4891142" cy="1550809"/>
          </a:xfrm>
        </p:grpSpPr>
        <p:pic>
          <p:nvPicPr>
            <p:cNvPr id="7" name="Picture 2" descr="C:\Users\Sonal\Desktop\logos\download (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13318"/>
            <a:stretch/>
          </p:blipFill>
          <p:spPr bwMode="auto">
            <a:xfrm>
              <a:off x="4478184" y="1004041"/>
              <a:ext cx="1031953" cy="536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onal\Desktop\logos\logonero\logo.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43916" y="1812891"/>
              <a:ext cx="955927" cy="3294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Sonal\Desktop\logos\logonero\logo_am.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56381" y="1040578"/>
              <a:ext cx="971890" cy="405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Sonal\Desktop\logos\logonero\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92910" y="1657741"/>
              <a:ext cx="554026" cy="4860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Sonal\Desktop\logos\logonero\logo_top.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1676" y="1706216"/>
              <a:ext cx="637953" cy="5202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Sonal\Desktop\logos\Arm Insurance_files\Def_log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85528" y="1812891"/>
              <a:ext cx="347568" cy="347568"/>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p:cNvSpPr/>
            <p:nvPr/>
          </p:nvSpPr>
          <p:spPr>
            <a:xfrm>
              <a:off x="2604087" y="920486"/>
              <a:ext cx="4891142" cy="155080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lumMod val="50000"/>
                    </a:schemeClr>
                  </a:solidFill>
                </a:rPr>
                <a:t>Public Financial </a:t>
              </a:r>
            </a:p>
            <a:p>
              <a:r>
                <a:rPr lang="en-US" dirty="0" smtClean="0">
                  <a:solidFill>
                    <a:schemeClr val="bg1">
                      <a:lumMod val="50000"/>
                    </a:schemeClr>
                  </a:solidFill>
                </a:rPr>
                <a:t>Organizations</a:t>
              </a:r>
            </a:p>
            <a:p>
              <a:endParaRPr lang="en-US" dirty="0" smtClean="0">
                <a:solidFill>
                  <a:schemeClr val="bg1">
                    <a:lumMod val="50000"/>
                  </a:schemeClr>
                </a:solidFill>
              </a:endParaRPr>
            </a:p>
          </p:txBody>
        </p:sp>
        <p:pic>
          <p:nvPicPr>
            <p:cNvPr id="51" name="Picture 50"/>
            <p:cNvPicPr>
              <a:picLocks noChangeAspect="1"/>
            </p:cNvPicPr>
            <p:nvPr/>
          </p:nvPicPr>
          <p:blipFill>
            <a:blip r:embed="rId20"/>
            <a:stretch>
              <a:fillRect/>
            </a:stretch>
          </p:blipFill>
          <p:spPr>
            <a:xfrm>
              <a:off x="6292906" y="1540892"/>
              <a:ext cx="1043153" cy="639049"/>
            </a:xfrm>
            <a:prstGeom prst="rect">
              <a:avLst/>
            </a:prstGeom>
          </p:spPr>
        </p:pic>
      </p:grpSp>
      <p:grpSp>
        <p:nvGrpSpPr>
          <p:cNvPr id="53" name="Group 52"/>
          <p:cNvGrpSpPr/>
          <p:nvPr/>
        </p:nvGrpSpPr>
        <p:grpSpPr>
          <a:xfrm>
            <a:off x="7105530" y="3316077"/>
            <a:ext cx="2314476" cy="3353491"/>
            <a:chOff x="7517069" y="220337"/>
            <a:chExt cx="2314476" cy="3353491"/>
          </a:xfrm>
        </p:grpSpPr>
        <p:sp>
          <p:nvSpPr>
            <p:cNvPr id="40" name="Rounded Rectangle 39"/>
            <p:cNvSpPr/>
            <p:nvPr/>
          </p:nvSpPr>
          <p:spPr>
            <a:xfrm>
              <a:off x="7517069" y="220337"/>
              <a:ext cx="2314476" cy="3353491"/>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bg1">
                      <a:lumMod val="50000"/>
                    </a:schemeClr>
                  </a:solidFill>
                </a:rPr>
                <a:t>NGOs</a:t>
              </a:r>
              <a:endParaRPr lang="en-US" dirty="0">
                <a:solidFill>
                  <a:schemeClr val="bg1">
                    <a:lumMod val="50000"/>
                  </a:schemeClr>
                </a:solidFill>
              </a:endParaRPr>
            </a:p>
          </p:txBody>
        </p:sp>
        <p:pic>
          <p:nvPicPr>
            <p:cNvPr id="15" name="Picture 10" descr="C:\Users\Sonal\Desktop\logos\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010780" y="772266"/>
              <a:ext cx="1155700" cy="463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1333132420.jp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43735" y="1854359"/>
              <a:ext cx="1375905" cy="638076"/>
            </a:xfrm>
            <a:prstGeom prst="rect">
              <a:avLst/>
            </a:prstGeom>
          </p:spPr>
        </p:pic>
        <p:pic>
          <p:nvPicPr>
            <p:cNvPr id="23" name="Picture 22" descr="AIESEC_Blue_Logo.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968799" y="1380660"/>
              <a:ext cx="1505607" cy="232685"/>
            </a:xfrm>
            <a:prstGeom prst="rect">
              <a:avLst/>
            </a:prstGeom>
          </p:spPr>
        </p:pic>
        <p:pic>
          <p:nvPicPr>
            <p:cNvPr id="32" name="Picture 24" descr="https://www.tomsarkgh.am/thumbnails/Photo/bigimage/61/32/04/slug-43261.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586119" y="2610635"/>
              <a:ext cx="1284386" cy="72246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25"/>
            <a:stretch>
              <a:fillRect/>
            </a:stretch>
          </p:blipFill>
          <p:spPr>
            <a:xfrm>
              <a:off x="8891573" y="2641045"/>
              <a:ext cx="626125" cy="519907"/>
            </a:xfrm>
            <a:prstGeom prst="rect">
              <a:avLst/>
            </a:prstGeom>
          </p:spPr>
        </p:pic>
      </p:grpSp>
      <p:grpSp>
        <p:nvGrpSpPr>
          <p:cNvPr id="47" name="Group 46"/>
          <p:cNvGrpSpPr/>
          <p:nvPr/>
        </p:nvGrpSpPr>
        <p:grpSpPr>
          <a:xfrm>
            <a:off x="3047690" y="5129180"/>
            <a:ext cx="3669340" cy="1402270"/>
            <a:chOff x="3733194" y="5207851"/>
            <a:chExt cx="3669340" cy="1402270"/>
          </a:xfrm>
        </p:grpSpPr>
        <p:sp>
          <p:nvSpPr>
            <p:cNvPr id="43" name="Rounded Rectangle 42"/>
            <p:cNvSpPr/>
            <p:nvPr/>
          </p:nvSpPr>
          <p:spPr>
            <a:xfrm>
              <a:off x="3733194" y="5207851"/>
              <a:ext cx="3669340" cy="140227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lumMod val="50000"/>
                    </a:schemeClr>
                  </a:solidFill>
                </a:rPr>
                <a:t>PRIVATE</a:t>
              </a:r>
            </a:p>
            <a:p>
              <a:pPr marL="285750" indent="-285750">
                <a:buFont typeface="Arial" panose="020B0604020202020204" pitchFamily="34" charset="0"/>
                <a:buChar char="•"/>
              </a:pPr>
              <a:r>
                <a:rPr lang="en-US" dirty="0" smtClean="0">
                  <a:solidFill>
                    <a:schemeClr val="bg1">
                      <a:lumMod val="50000"/>
                    </a:schemeClr>
                  </a:solidFill>
                </a:rPr>
                <a:t>17 banks</a:t>
              </a:r>
            </a:p>
            <a:p>
              <a:pPr marL="285750" indent="-285750">
                <a:buFont typeface="Arial" panose="020B0604020202020204" pitchFamily="34" charset="0"/>
                <a:buChar char="•"/>
              </a:pPr>
              <a:r>
                <a:rPr lang="en-US" dirty="0" smtClean="0">
                  <a:solidFill>
                    <a:schemeClr val="bg1">
                      <a:lumMod val="50000"/>
                    </a:schemeClr>
                  </a:solidFill>
                </a:rPr>
                <a:t>8 Insurers</a:t>
              </a:r>
            </a:p>
            <a:p>
              <a:pPr marL="285750" indent="-285750">
                <a:buFont typeface="Arial" panose="020B0604020202020204" pitchFamily="34" charset="0"/>
                <a:buChar char="•"/>
              </a:pPr>
              <a:r>
                <a:rPr lang="en-US" dirty="0" smtClean="0">
                  <a:solidFill>
                    <a:schemeClr val="bg1">
                      <a:lumMod val="50000"/>
                    </a:schemeClr>
                  </a:solidFill>
                </a:rPr>
                <a:t>33 </a:t>
              </a:r>
              <a:r>
                <a:rPr lang="en-US" dirty="0" smtClean="0">
                  <a:solidFill>
                    <a:schemeClr val="bg1">
                      <a:lumMod val="50000"/>
                    </a:schemeClr>
                  </a:solidFill>
                </a:rPr>
                <a:t>MFIs</a:t>
              </a:r>
            </a:p>
            <a:p>
              <a:pPr marL="285750" indent="-285750">
                <a:buFont typeface="Arial" panose="020B0604020202020204" pitchFamily="34" charset="0"/>
                <a:buChar char="•"/>
              </a:pPr>
              <a:r>
                <a:rPr lang="en-US" dirty="0" smtClean="0">
                  <a:solidFill>
                    <a:schemeClr val="bg1">
                      <a:lumMod val="50000"/>
                    </a:schemeClr>
                  </a:solidFill>
                </a:rPr>
                <a:t>2 pension </a:t>
              </a:r>
              <a:r>
                <a:rPr lang="en-US" dirty="0" err="1" smtClean="0">
                  <a:solidFill>
                    <a:schemeClr val="bg1">
                      <a:lumMod val="50000"/>
                    </a:schemeClr>
                  </a:solidFill>
                </a:rPr>
                <a:t>fundsns</a:t>
              </a:r>
              <a:endParaRPr lang="en-US" dirty="0" smtClean="0">
                <a:solidFill>
                  <a:schemeClr val="bg1">
                    <a:lumMod val="50000"/>
                  </a:schemeClr>
                </a:solidFill>
              </a:endParaRPr>
            </a:p>
            <a:p>
              <a:endParaRPr lang="en-US" dirty="0">
                <a:solidFill>
                  <a:schemeClr val="bg1">
                    <a:lumMod val="50000"/>
                  </a:schemeClr>
                </a:solidFill>
              </a:endParaRPr>
            </a:p>
          </p:txBody>
        </p:sp>
        <p:pic>
          <p:nvPicPr>
            <p:cNvPr id="45" name="Picture 44"/>
            <p:cNvPicPr>
              <a:picLocks noChangeAspect="1"/>
            </p:cNvPicPr>
            <p:nvPr/>
          </p:nvPicPr>
          <p:blipFill>
            <a:blip r:embed="rId26"/>
            <a:stretch>
              <a:fillRect/>
            </a:stretch>
          </p:blipFill>
          <p:spPr>
            <a:xfrm>
              <a:off x="5454024" y="5344638"/>
              <a:ext cx="1656449" cy="328834"/>
            </a:xfrm>
            <a:prstGeom prst="rect">
              <a:avLst/>
            </a:prstGeom>
            <a:ln>
              <a:solidFill>
                <a:schemeClr val="bg1">
                  <a:lumMod val="75000"/>
                </a:schemeClr>
              </a:solidFill>
            </a:ln>
          </p:spPr>
        </p:pic>
      </p:grpSp>
      <p:pic>
        <p:nvPicPr>
          <p:cNvPr id="59" name="Picture 58"/>
          <p:cNvPicPr>
            <a:picLocks noChangeAspect="1"/>
          </p:cNvPicPr>
          <p:nvPr/>
        </p:nvPicPr>
        <p:blipFill>
          <a:blip r:embed="rId27"/>
          <a:stretch>
            <a:fillRect/>
          </a:stretch>
        </p:blipFill>
        <p:spPr>
          <a:xfrm>
            <a:off x="5441748" y="5630948"/>
            <a:ext cx="1206232" cy="500019"/>
          </a:xfrm>
          <a:prstGeom prst="rect">
            <a:avLst/>
          </a:prstGeom>
        </p:spPr>
      </p:pic>
    </p:spTree>
    <p:extLst>
      <p:ext uri="{BB962C8B-B14F-4D97-AF65-F5344CB8AC3E}">
        <p14:creationId xmlns:p14="http://schemas.microsoft.com/office/powerpoint/2010/main" val="2719860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EXERCISING ENFORCEMENT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455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Read the Case Study And</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b="1" cap="all" dirty="0"/>
              <a:t>Questions for Participants</a:t>
            </a:r>
          </a:p>
          <a:p>
            <a:pPr marL="514350" lvl="0" indent="-514350">
              <a:buFont typeface="+mj-lt"/>
              <a:buAutoNum type="arabicPeriod"/>
            </a:pPr>
            <a:r>
              <a:rPr lang="en-US" dirty="0"/>
              <a:t>Prioritize the identified findings. What is the most serious issue identified? What is the most urgent issue?</a:t>
            </a:r>
          </a:p>
          <a:p>
            <a:pPr marL="514350" lvl="0" indent="-514350">
              <a:buFont typeface="+mj-lt"/>
              <a:buAutoNum type="arabicPeriod"/>
            </a:pPr>
            <a:r>
              <a:rPr lang="en-US" dirty="0"/>
              <a:t>What kind of enforcement actions should be applied and how would you monitor their implementation?</a:t>
            </a:r>
          </a:p>
          <a:p>
            <a:pPr marL="514350" lvl="0" indent="-514350">
              <a:buFont typeface="+mj-lt"/>
              <a:buAutoNum type="arabicPeriod"/>
            </a:pPr>
            <a:r>
              <a:rPr lang="en-US" dirty="0"/>
              <a:t>Are there any authorities that should be consulted with respect to or informed about the planned enforcement actions?</a:t>
            </a:r>
          </a:p>
          <a:p>
            <a:pPr marL="514350" lvl="0" indent="-514350">
              <a:buFont typeface="+mj-lt"/>
              <a:buAutoNum type="arabicPeriod"/>
            </a:pPr>
            <a:r>
              <a:rPr lang="en-US" dirty="0"/>
              <a:t>Which of the enforcement actions should be publicized and how should they be communicated for maximum "industry guidance" and "customer education" effects? </a:t>
            </a:r>
          </a:p>
          <a:p>
            <a:endParaRPr lang="en-US" dirty="0"/>
          </a:p>
        </p:txBody>
      </p:sp>
    </p:spTree>
    <p:extLst>
      <p:ext uri="{BB962C8B-B14F-4D97-AF65-F5344CB8AC3E}">
        <p14:creationId xmlns:p14="http://schemas.microsoft.com/office/powerpoint/2010/main" val="22207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Risk Assessment Process</a:t>
            </a:r>
            <a:endParaRPr lang="en-US" cap="small" dirty="0"/>
          </a:p>
        </p:txBody>
      </p:sp>
      <p:graphicFrame>
        <p:nvGraphicFramePr>
          <p:cNvPr id="4" name="Content Placeholder 3"/>
          <p:cNvGraphicFramePr>
            <a:graphicFrameLocks noGrp="1"/>
          </p:cNvGraphicFramePr>
          <p:nvPr>
            <p:ph idx="1"/>
            <p:extLst/>
          </p:nvPr>
        </p:nvGraphicFramePr>
        <p:xfrm>
          <a:off x="838200" y="2498271"/>
          <a:ext cx="10515600"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ket 6"/>
          <p:cNvSpPr/>
          <p:nvPr/>
        </p:nvSpPr>
        <p:spPr>
          <a:xfrm rot="5400000">
            <a:off x="4619625" y="749754"/>
            <a:ext cx="236764" cy="7799614"/>
          </a:xfrm>
          <a:prstGeom prst="rightBracket">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118756" y="4978276"/>
            <a:ext cx="2204357" cy="461665"/>
          </a:xfrm>
          <a:prstGeom prst="rect">
            <a:avLst/>
          </a:prstGeom>
          <a:noFill/>
        </p:spPr>
        <p:txBody>
          <a:bodyPr wrap="square" rtlCol="0">
            <a:spAutoFit/>
          </a:bodyPr>
          <a:lstStyle/>
          <a:p>
            <a:pPr algn="ctr"/>
            <a:r>
              <a:rPr lang="en-US" sz="2400" dirty="0" smtClean="0">
                <a:solidFill>
                  <a:schemeClr val="accent2"/>
                </a:solidFill>
              </a:rPr>
              <a:t>Net MC Risk</a:t>
            </a:r>
            <a:endParaRPr lang="en-US" sz="2400" dirty="0">
              <a:solidFill>
                <a:schemeClr val="accent2"/>
              </a:solidFill>
            </a:endParaRPr>
          </a:p>
        </p:txBody>
      </p:sp>
      <p:sp>
        <p:nvSpPr>
          <p:cNvPr id="10" name="Right Bracket 9"/>
          <p:cNvSpPr/>
          <p:nvPr/>
        </p:nvSpPr>
        <p:spPr>
          <a:xfrm rot="5400000">
            <a:off x="7705067" y="1909209"/>
            <a:ext cx="164597" cy="7132866"/>
          </a:xfrm>
          <a:prstGeom prst="rightBracket">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825341" y="5750088"/>
            <a:ext cx="2204357" cy="461665"/>
          </a:xfrm>
          <a:prstGeom prst="rect">
            <a:avLst/>
          </a:prstGeom>
          <a:noFill/>
        </p:spPr>
        <p:txBody>
          <a:bodyPr wrap="square" rtlCol="0">
            <a:spAutoFit/>
          </a:bodyPr>
          <a:lstStyle/>
          <a:p>
            <a:pPr algn="ctr"/>
            <a:r>
              <a:rPr lang="en-US" sz="2400" dirty="0" smtClean="0">
                <a:solidFill>
                  <a:schemeClr val="accent2"/>
                </a:solidFill>
              </a:rPr>
              <a:t>Overall Risk</a:t>
            </a:r>
            <a:endParaRPr lang="en-US" sz="2400" dirty="0">
              <a:solidFill>
                <a:schemeClr val="accent2"/>
              </a:solidFill>
            </a:endParaRPr>
          </a:p>
        </p:txBody>
      </p:sp>
      <p:sp>
        <p:nvSpPr>
          <p:cNvPr id="12" name="TextBox 11"/>
          <p:cNvSpPr txBox="1"/>
          <p:nvPr/>
        </p:nvSpPr>
        <p:spPr>
          <a:xfrm>
            <a:off x="2680606" y="2036606"/>
            <a:ext cx="4212770" cy="461665"/>
          </a:xfrm>
          <a:prstGeom prst="rect">
            <a:avLst/>
          </a:prstGeom>
          <a:noFill/>
        </p:spPr>
        <p:txBody>
          <a:bodyPr wrap="square" rtlCol="0">
            <a:spAutoFit/>
          </a:bodyPr>
          <a:lstStyle/>
          <a:p>
            <a:pPr algn="ctr"/>
            <a:r>
              <a:rPr lang="en-US" sz="2400" dirty="0" smtClean="0">
                <a:solidFill>
                  <a:schemeClr val="bg1">
                    <a:lumMod val="50000"/>
                  </a:schemeClr>
                </a:solidFill>
              </a:rPr>
              <a:t>Significant Activity Level</a:t>
            </a:r>
            <a:endParaRPr lang="en-US" sz="2400" dirty="0">
              <a:solidFill>
                <a:schemeClr val="bg1">
                  <a:lumMod val="50000"/>
                </a:schemeClr>
              </a:solidFill>
            </a:endParaRPr>
          </a:p>
        </p:txBody>
      </p:sp>
      <p:sp>
        <p:nvSpPr>
          <p:cNvPr id="13" name="TextBox 12"/>
          <p:cNvSpPr txBox="1"/>
          <p:nvPr/>
        </p:nvSpPr>
        <p:spPr>
          <a:xfrm>
            <a:off x="8643257" y="1846983"/>
            <a:ext cx="2710542" cy="461665"/>
          </a:xfrm>
          <a:prstGeom prst="rect">
            <a:avLst/>
          </a:prstGeom>
          <a:noFill/>
        </p:spPr>
        <p:txBody>
          <a:bodyPr wrap="square" rtlCol="0">
            <a:spAutoFit/>
          </a:bodyPr>
          <a:lstStyle/>
          <a:p>
            <a:pPr algn="ctr"/>
            <a:r>
              <a:rPr lang="en-US" sz="2400" dirty="0" smtClean="0">
                <a:solidFill>
                  <a:schemeClr val="bg1">
                    <a:lumMod val="50000"/>
                  </a:schemeClr>
                </a:solidFill>
              </a:rPr>
              <a:t>Institutional Level</a:t>
            </a:r>
            <a:endParaRPr lang="en-US" sz="2400" dirty="0">
              <a:solidFill>
                <a:schemeClr val="bg1">
                  <a:lumMod val="50000"/>
                </a:schemeClr>
              </a:solidFill>
            </a:endParaRPr>
          </a:p>
        </p:txBody>
      </p:sp>
      <p:cxnSp>
        <p:nvCxnSpPr>
          <p:cNvPr id="19" name="Straight Connector 18"/>
          <p:cNvCxnSpPr/>
          <p:nvPr/>
        </p:nvCxnSpPr>
        <p:spPr>
          <a:xfrm>
            <a:off x="8637814" y="1453243"/>
            <a:ext cx="0" cy="1306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2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Activities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solidFill>
                  <a:schemeClr val="accent2"/>
                </a:solidFill>
              </a:rPr>
              <a:t>Significant </a:t>
            </a:r>
            <a:r>
              <a:rPr lang="en-US" dirty="0">
                <a:solidFill>
                  <a:schemeClr val="accent2"/>
                </a:solidFill>
              </a:rPr>
              <a:t>activities </a:t>
            </a:r>
            <a:r>
              <a:rPr lang="en-US" dirty="0" smtClean="0">
                <a:solidFill>
                  <a:schemeClr val="accent2"/>
                </a:solidFill>
              </a:rPr>
              <a:t> </a:t>
            </a:r>
            <a:r>
              <a:rPr lang="en-US" dirty="0" smtClean="0"/>
              <a:t>- retail </a:t>
            </a:r>
            <a:r>
              <a:rPr lang="en-US" dirty="0"/>
              <a:t>activities (products, services, other activities) that are material to the </a:t>
            </a:r>
            <a:r>
              <a:rPr lang="en-US" dirty="0" smtClean="0"/>
              <a:t>institution. </a:t>
            </a:r>
          </a:p>
          <a:p>
            <a:pPr marL="0" indent="0">
              <a:buNone/>
            </a:pPr>
            <a:endParaRPr lang="en-US" dirty="0"/>
          </a:p>
          <a:p>
            <a:pPr marL="0" indent="0">
              <a:buNone/>
            </a:pPr>
            <a:r>
              <a:rPr lang="en-US" dirty="0" smtClean="0">
                <a:solidFill>
                  <a:schemeClr val="accent2"/>
                </a:solidFill>
              </a:rPr>
              <a:t>Products</a:t>
            </a:r>
            <a:r>
              <a:rPr lang="en-US" dirty="0" smtClean="0"/>
              <a:t> – consumer credit, digital payments, </a:t>
            </a:r>
            <a:r>
              <a:rPr lang="en-US" dirty="0" err="1" smtClean="0"/>
              <a:t>microinsurance</a:t>
            </a:r>
            <a:r>
              <a:rPr lang="en-US" dirty="0" smtClean="0"/>
              <a:t>, etc.</a:t>
            </a:r>
          </a:p>
          <a:p>
            <a:pPr marL="0" indent="0">
              <a:buNone/>
            </a:pPr>
            <a:endParaRPr lang="en-US" dirty="0"/>
          </a:p>
          <a:p>
            <a:pPr marL="0" indent="0">
              <a:buNone/>
            </a:pPr>
            <a:r>
              <a:rPr lang="en-US" dirty="0" smtClean="0">
                <a:solidFill>
                  <a:schemeClr val="accent2"/>
                </a:solidFill>
              </a:rPr>
              <a:t>Other Activities </a:t>
            </a:r>
            <a:r>
              <a:rPr lang="en-US" dirty="0"/>
              <a:t>- financial education, corporate social </a:t>
            </a:r>
            <a:r>
              <a:rPr lang="en-US" dirty="0" smtClean="0"/>
              <a:t>responsibility (</a:t>
            </a:r>
            <a:r>
              <a:rPr lang="en-US" dirty="0"/>
              <a:t>CSR) activities and internal/outsourced processes </a:t>
            </a:r>
            <a:r>
              <a:rPr lang="en-US" dirty="0" smtClean="0"/>
              <a:t>(collateral evaluation</a:t>
            </a:r>
            <a:r>
              <a:rPr lang="en-US" dirty="0"/>
              <a:t>, debt collection and agent delivery </a:t>
            </a:r>
            <a:r>
              <a:rPr lang="en-US" dirty="0" smtClean="0"/>
              <a:t>channel). </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solidFill>
                  <a:schemeClr val="accent2"/>
                </a:solidFill>
              </a:rPr>
              <a:t>Criteria to </a:t>
            </a:r>
            <a:r>
              <a:rPr lang="en-US" dirty="0">
                <a:solidFill>
                  <a:schemeClr val="accent2"/>
                </a:solidFill>
              </a:rPr>
              <a:t>identify significant activities are</a:t>
            </a:r>
            <a:r>
              <a:rPr lang="en-US" dirty="0" smtClean="0">
                <a:solidFill>
                  <a:schemeClr val="accent2"/>
                </a:solidFill>
              </a:rPr>
              <a:t>:</a:t>
            </a:r>
            <a:endParaRPr lang="en-US" dirty="0">
              <a:solidFill>
                <a:schemeClr val="accent2"/>
              </a:solidFill>
            </a:endParaRPr>
          </a:p>
          <a:p>
            <a:r>
              <a:rPr lang="en-US" dirty="0"/>
              <a:t>Quantitative: number of customers, financial measures (assets, revenue, premiums, capital, etc.), staff headcount (number of representatives, salespersons, agents, number of complaints, etc.) </a:t>
            </a:r>
          </a:p>
          <a:p>
            <a:r>
              <a:rPr lang="en-US" dirty="0"/>
              <a:t>Qualitative: brand value of the product, strategic importance, or whether it is critical to ongoing operations.</a:t>
            </a:r>
          </a:p>
          <a:p>
            <a:endParaRPr lang="en-US" dirty="0"/>
          </a:p>
        </p:txBody>
      </p:sp>
    </p:spTree>
    <p:extLst>
      <p:ext uri="{BB962C8B-B14F-4D97-AF65-F5344CB8AC3E}">
        <p14:creationId xmlns:p14="http://schemas.microsoft.com/office/powerpoint/2010/main" val="41854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Inherent Risks</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7 </a:t>
            </a:r>
            <a:r>
              <a:rPr lang="en-US" dirty="0"/>
              <a:t>categories of inherent risks:</a:t>
            </a:r>
          </a:p>
          <a:p>
            <a:pPr marL="514350" indent="-514350">
              <a:buFont typeface="+mj-lt"/>
              <a:buAutoNum type="arabicPeriod"/>
            </a:pPr>
            <a:r>
              <a:rPr lang="en-US" dirty="0" smtClean="0"/>
              <a:t>Inclusive </a:t>
            </a:r>
            <a:r>
              <a:rPr lang="en-US" dirty="0"/>
              <a:t>and competitive marketplace</a:t>
            </a:r>
          </a:p>
          <a:p>
            <a:pPr marL="514350" indent="-514350">
              <a:buFont typeface="+mj-lt"/>
              <a:buAutoNum type="arabicPeriod"/>
            </a:pPr>
            <a:r>
              <a:rPr lang="en-US" dirty="0" smtClean="0"/>
              <a:t>Transparency </a:t>
            </a:r>
            <a:r>
              <a:rPr lang="en-US" dirty="0"/>
              <a:t>and marketing</a:t>
            </a:r>
          </a:p>
          <a:p>
            <a:pPr marL="514350" indent="-514350">
              <a:buFont typeface="+mj-lt"/>
              <a:buAutoNum type="arabicPeriod"/>
            </a:pPr>
            <a:r>
              <a:rPr lang="en-US" dirty="0" smtClean="0"/>
              <a:t>Suitability</a:t>
            </a:r>
            <a:endParaRPr lang="en-US" dirty="0"/>
          </a:p>
          <a:p>
            <a:pPr marL="514350" indent="-514350">
              <a:buFont typeface="+mj-lt"/>
              <a:buAutoNum type="arabicPeriod"/>
            </a:pPr>
            <a:r>
              <a:rPr lang="en-US" dirty="0" smtClean="0"/>
              <a:t>Professional </a:t>
            </a:r>
            <a:r>
              <a:rPr lang="en-US" dirty="0"/>
              <a:t>Ethics and Standards</a:t>
            </a:r>
          </a:p>
          <a:p>
            <a:pPr marL="514350" indent="-514350">
              <a:buFont typeface="+mj-lt"/>
              <a:buAutoNum type="arabicPeriod"/>
            </a:pPr>
            <a:r>
              <a:rPr lang="en-US" dirty="0" smtClean="0"/>
              <a:t>Due </a:t>
            </a:r>
            <a:r>
              <a:rPr lang="en-US" dirty="0"/>
              <a:t>care</a:t>
            </a:r>
          </a:p>
          <a:p>
            <a:pPr marL="514350" indent="-514350">
              <a:buFont typeface="+mj-lt"/>
              <a:buAutoNum type="arabicPeriod"/>
            </a:pPr>
            <a:r>
              <a:rPr lang="en-US" dirty="0" smtClean="0"/>
              <a:t>Safety </a:t>
            </a:r>
            <a:r>
              <a:rPr lang="en-US" dirty="0"/>
              <a:t>and security risk</a:t>
            </a:r>
          </a:p>
          <a:p>
            <a:pPr marL="514350" indent="-514350">
              <a:buFont typeface="+mj-lt"/>
              <a:buAutoNum type="arabicPeriod"/>
            </a:pPr>
            <a:r>
              <a:rPr lang="en-US" dirty="0" smtClean="0"/>
              <a:t>Legal </a:t>
            </a:r>
            <a:r>
              <a:rPr lang="en-US" dirty="0"/>
              <a:t>environment (compliance) </a:t>
            </a:r>
          </a:p>
        </p:txBody>
      </p:sp>
      <p:sp>
        <p:nvSpPr>
          <p:cNvPr id="4" name="Content Placeholder 3"/>
          <p:cNvSpPr>
            <a:spLocks noGrp="1"/>
          </p:cNvSpPr>
          <p:nvPr>
            <p:ph sz="half" idx="2"/>
          </p:nvPr>
        </p:nvSpPr>
        <p:spPr/>
        <p:txBody>
          <a:bodyPr>
            <a:normAutofit fontScale="92500"/>
          </a:bodyPr>
          <a:lstStyle/>
          <a:p>
            <a:endParaRPr lang="en-US"/>
          </a:p>
        </p:txBody>
      </p:sp>
    </p:spTree>
    <p:extLst>
      <p:ext uri="{BB962C8B-B14F-4D97-AF65-F5344CB8AC3E}">
        <p14:creationId xmlns:p14="http://schemas.microsoft.com/office/powerpoint/2010/main" val="48120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regulation</a:t>
            </a:r>
            <a:endParaRPr lang="en-US" dirty="0"/>
          </a:p>
        </p:txBody>
      </p:sp>
      <p:sp>
        <p:nvSpPr>
          <p:cNvPr id="4" name="Text Placeholder 3"/>
          <p:cNvSpPr>
            <a:spLocks noGrp="1"/>
          </p:cNvSpPr>
          <p:nvPr>
            <p:ph type="body" idx="1"/>
          </p:nvPr>
        </p:nvSpPr>
        <p:spPr/>
        <p:txBody>
          <a:bodyPr/>
          <a:lstStyle/>
          <a:p>
            <a:r>
              <a:rPr lang="en-US" dirty="0" smtClean="0"/>
              <a:t>EXERCISE</a:t>
            </a:r>
            <a:endParaRPr lang="en-US" dirty="0"/>
          </a:p>
        </p:txBody>
      </p:sp>
    </p:spTree>
    <p:extLst>
      <p:ext uri="{BB962C8B-B14F-4D97-AF65-F5344CB8AC3E}">
        <p14:creationId xmlns:p14="http://schemas.microsoft.com/office/powerpoint/2010/main" val="155438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Internal Control</a:t>
            </a:r>
            <a:endParaRPr lang="en-US" cap="small" dirty="0"/>
          </a:p>
        </p:txBody>
      </p:sp>
      <p:sp>
        <p:nvSpPr>
          <p:cNvPr id="3" name="Content Placeholder 2"/>
          <p:cNvSpPr>
            <a:spLocks noGrp="1"/>
          </p:cNvSpPr>
          <p:nvPr>
            <p:ph sz="half" idx="1"/>
          </p:nvPr>
        </p:nvSpPr>
        <p:spPr/>
        <p:txBody>
          <a:bodyPr/>
          <a:lstStyle/>
          <a:p>
            <a:pPr marL="0" indent="0">
              <a:buNone/>
            </a:pPr>
            <a:r>
              <a:rPr lang="en-US" dirty="0" smtClean="0"/>
              <a:t>The </a:t>
            </a:r>
            <a:r>
              <a:rPr lang="en-US" dirty="0"/>
              <a:t>ability of the </a:t>
            </a:r>
            <a:r>
              <a:rPr lang="en-US" dirty="0" smtClean="0"/>
              <a:t>FSP </a:t>
            </a:r>
            <a:r>
              <a:rPr lang="en-US" dirty="0"/>
              <a:t>to </a:t>
            </a:r>
            <a:r>
              <a:rPr lang="en-US" dirty="0" smtClean="0"/>
              <a:t>control the </a:t>
            </a:r>
            <a:r>
              <a:rPr lang="en-US" dirty="0"/>
              <a:t>inherent </a:t>
            </a:r>
            <a:r>
              <a:rPr lang="en-US" dirty="0" smtClean="0"/>
              <a:t>risks.</a:t>
            </a:r>
          </a:p>
          <a:p>
            <a:endParaRPr lang="en-US" dirty="0" smtClean="0"/>
          </a:p>
          <a:p>
            <a:endParaRPr lang="en-US" dirty="0" smtClean="0"/>
          </a:p>
          <a:p>
            <a:endParaRPr lang="en-US" dirty="0"/>
          </a:p>
          <a:p>
            <a:r>
              <a:rPr lang="en-US" b="1" dirty="0" smtClean="0">
                <a:solidFill>
                  <a:schemeClr val="accent2"/>
                </a:solidFill>
              </a:rPr>
              <a:t>Internal control system</a:t>
            </a:r>
            <a:endParaRPr lang="en-US" b="1" dirty="0">
              <a:solidFill>
                <a:schemeClr val="accent2"/>
              </a:solidFill>
            </a:endParaRPr>
          </a:p>
        </p:txBody>
      </p:sp>
      <p:sp>
        <p:nvSpPr>
          <p:cNvPr id="8" name="Content Placeholder 7"/>
          <p:cNvSpPr>
            <a:spLocks noGrp="1"/>
          </p:cNvSpPr>
          <p:nvPr>
            <p:ph sz="half" idx="2"/>
          </p:nvPr>
        </p:nvSpPr>
        <p:spPr/>
        <p:txBody>
          <a:bodyPr/>
          <a:lstStyle/>
          <a:p>
            <a:endParaRPr lang="en-US" dirty="0"/>
          </a:p>
        </p:txBody>
      </p:sp>
      <p:sp>
        <p:nvSpPr>
          <p:cNvPr id="9" name="Rounded Rectangle 8"/>
          <p:cNvSpPr/>
          <p:nvPr/>
        </p:nvSpPr>
        <p:spPr>
          <a:xfrm>
            <a:off x="6890657" y="2988141"/>
            <a:ext cx="3690257" cy="11593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institutional level</a:t>
            </a:r>
          </a:p>
        </p:txBody>
      </p:sp>
      <p:sp>
        <p:nvSpPr>
          <p:cNvPr id="10" name="Rounded Rectangle 9"/>
          <p:cNvSpPr/>
          <p:nvPr/>
        </p:nvSpPr>
        <p:spPr>
          <a:xfrm>
            <a:off x="6917871" y="4705816"/>
            <a:ext cx="3690257" cy="11593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significant activity</a:t>
            </a:r>
          </a:p>
        </p:txBody>
      </p:sp>
      <p:cxnSp>
        <p:nvCxnSpPr>
          <p:cNvPr id="12" name="Straight Arrow Connector 11"/>
          <p:cNvCxnSpPr/>
          <p:nvPr/>
        </p:nvCxnSpPr>
        <p:spPr>
          <a:xfrm flipV="1">
            <a:off x="4931229" y="3869871"/>
            <a:ext cx="1796142" cy="65314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31229" y="4588341"/>
            <a:ext cx="1621971" cy="794311"/>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67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a:t>
            </a:r>
            <a:endParaRPr lang="en-US" dirty="0"/>
          </a:p>
        </p:txBody>
      </p:sp>
      <p:sp>
        <p:nvSpPr>
          <p:cNvPr id="5" name="Text Placeholder 4"/>
          <p:cNvSpPr>
            <a:spLocks noGrp="1"/>
          </p:cNvSpPr>
          <p:nvPr>
            <p:ph type="body" idx="1"/>
          </p:nvPr>
        </p:nvSpPr>
        <p:spPr/>
        <p:txBody>
          <a:bodyPr/>
          <a:lstStyle/>
          <a:p>
            <a:r>
              <a:rPr lang="en-US" dirty="0"/>
              <a:t> </a:t>
            </a:r>
            <a:r>
              <a:rPr lang="en-US" dirty="0" smtClean="0"/>
              <a:t>Significant Activities level</a:t>
            </a:r>
            <a:endParaRPr lang="en-US" dirty="0"/>
          </a:p>
        </p:txBody>
      </p:sp>
      <p:sp>
        <p:nvSpPr>
          <p:cNvPr id="6" name="Content Placeholder 5"/>
          <p:cNvSpPr>
            <a:spLocks noGrp="1"/>
          </p:cNvSpPr>
          <p:nvPr>
            <p:ph sz="half" idx="2"/>
          </p:nvPr>
        </p:nvSpPr>
        <p:spPr/>
        <p:txBody>
          <a:bodyPr>
            <a:noAutofit/>
          </a:bodyPr>
          <a:lstStyle/>
          <a:p>
            <a:r>
              <a:rPr lang="en-US" sz="1600" b="1" dirty="0">
                <a:solidFill>
                  <a:schemeClr val="accent2"/>
                </a:solidFill>
              </a:rPr>
              <a:t>Risk measurement </a:t>
            </a:r>
            <a:r>
              <a:rPr lang="en-US" sz="1600" dirty="0" smtClean="0"/>
              <a:t>–  MC </a:t>
            </a:r>
            <a:r>
              <a:rPr lang="en-US" sz="1600" dirty="0"/>
              <a:t>risk measurement processes in place for every significant activity.</a:t>
            </a:r>
          </a:p>
          <a:p>
            <a:r>
              <a:rPr lang="en-US" sz="1600" b="1" dirty="0">
                <a:solidFill>
                  <a:schemeClr val="accent2"/>
                </a:solidFill>
              </a:rPr>
              <a:t>Policymaking </a:t>
            </a:r>
            <a:r>
              <a:rPr lang="en-US" sz="1600" dirty="0" smtClean="0"/>
              <a:t>– processes </a:t>
            </a:r>
            <a:r>
              <a:rPr lang="en-US" sz="1600" dirty="0"/>
              <a:t>for establishing policy (strategy papers, regulations, guidelines, etc.) pertinent to the significant activity, which are able to manage the risks the FSP poses to consumer protection and comply with legal and regulatory requirements.</a:t>
            </a:r>
          </a:p>
          <a:p>
            <a:r>
              <a:rPr lang="en-US" sz="1600" b="1" dirty="0">
                <a:solidFill>
                  <a:schemeClr val="accent2"/>
                </a:solidFill>
              </a:rPr>
              <a:t>Policy implementation </a:t>
            </a:r>
            <a:r>
              <a:rPr lang="en-US" sz="1600" dirty="0"/>
              <a:t>–whether the activities of an FSP in selected areas comply with the established policy.</a:t>
            </a:r>
          </a:p>
          <a:p>
            <a:r>
              <a:rPr lang="en-US" sz="1600" b="1" dirty="0">
                <a:solidFill>
                  <a:schemeClr val="accent2"/>
                </a:solidFill>
              </a:rPr>
              <a:t>Information management </a:t>
            </a:r>
            <a:r>
              <a:rPr lang="en-US" sz="1600" dirty="0"/>
              <a:t>– whether all data and documents related to a consumer are properly filed and managed. It is also important to have an internal communication system for managing all the significant activities, in order to assure a level playing field and integrate internal processes.</a:t>
            </a:r>
          </a:p>
          <a:p>
            <a:endParaRPr lang="en-US" sz="1600" dirty="0"/>
          </a:p>
        </p:txBody>
      </p:sp>
      <p:sp>
        <p:nvSpPr>
          <p:cNvPr id="7" name="Text Placeholder 6"/>
          <p:cNvSpPr>
            <a:spLocks noGrp="1"/>
          </p:cNvSpPr>
          <p:nvPr>
            <p:ph type="body" sz="quarter" idx="3"/>
          </p:nvPr>
        </p:nvSpPr>
        <p:spPr/>
        <p:txBody>
          <a:bodyPr/>
          <a:lstStyle/>
          <a:p>
            <a:r>
              <a:rPr lang="en-US" dirty="0" smtClean="0"/>
              <a:t>Institution level</a:t>
            </a:r>
            <a:endParaRPr lang="en-US" dirty="0"/>
          </a:p>
        </p:txBody>
      </p:sp>
      <p:sp>
        <p:nvSpPr>
          <p:cNvPr id="8" name="Content Placeholder 7"/>
          <p:cNvSpPr>
            <a:spLocks noGrp="1"/>
          </p:cNvSpPr>
          <p:nvPr>
            <p:ph sz="quarter" idx="4"/>
          </p:nvPr>
        </p:nvSpPr>
        <p:spPr/>
        <p:txBody>
          <a:bodyPr vert="horz" lIns="91440" tIns="45720" rIns="91440" bIns="45720" rtlCol="0">
            <a:noAutofit/>
          </a:bodyPr>
          <a:lstStyle/>
          <a:p>
            <a:r>
              <a:rPr lang="en-US" sz="1600" b="1" dirty="0">
                <a:solidFill>
                  <a:schemeClr val="accent2"/>
                </a:solidFill>
              </a:rPr>
              <a:t>Corporate governance</a:t>
            </a:r>
            <a:r>
              <a:rPr lang="en-US" sz="1600" dirty="0"/>
              <a:t>. Consumers should be confident they are dealing with FSPs that have the fair treatment of customers at the core of their governance and corporate culture, and feel assured of the continuity and certainty of their investments</a:t>
            </a:r>
            <a:r>
              <a:rPr lang="en-US" sz="1600" dirty="0" smtClean="0"/>
              <a:t>.</a:t>
            </a:r>
          </a:p>
          <a:p>
            <a:r>
              <a:rPr lang="en-US" sz="1600" b="1" dirty="0">
                <a:solidFill>
                  <a:schemeClr val="accent2"/>
                </a:solidFill>
              </a:rPr>
              <a:t>Dispute resolution</a:t>
            </a:r>
            <a:r>
              <a:rPr lang="en-US" sz="1600" dirty="0"/>
              <a:t> mitigates risk for an FSP</a:t>
            </a:r>
            <a:r>
              <a:rPr lang="en-US" sz="1600" dirty="0" smtClean="0"/>
              <a:t>.</a:t>
            </a:r>
          </a:p>
          <a:p>
            <a:r>
              <a:rPr lang="en-US" sz="1600" b="1" dirty="0">
                <a:solidFill>
                  <a:schemeClr val="accent2"/>
                </a:solidFill>
              </a:rPr>
              <a:t>Responsible crisis management</a:t>
            </a:r>
            <a:r>
              <a:rPr lang="en-US" sz="1600" dirty="0" smtClean="0"/>
              <a:t>.</a:t>
            </a:r>
          </a:p>
          <a:p>
            <a:r>
              <a:rPr lang="en-US" sz="1600" b="1" dirty="0">
                <a:solidFill>
                  <a:schemeClr val="accent2"/>
                </a:solidFill>
              </a:rPr>
              <a:t>Internal audits </a:t>
            </a:r>
            <a:r>
              <a:rPr lang="en-US" sz="1600" dirty="0"/>
              <a:t>provide independent oversight of an FSP’s market conduct and consumer protection practices, and ensures practices are consistent across significant activities.</a:t>
            </a:r>
          </a:p>
        </p:txBody>
      </p:sp>
    </p:spTree>
    <p:extLst>
      <p:ext uri="{BB962C8B-B14F-4D97-AF65-F5344CB8AC3E}">
        <p14:creationId xmlns:p14="http://schemas.microsoft.com/office/powerpoint/2010/main" val="341211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SIGNIFICANT ACTIVITY NET RISK </a:t>
            </a:r>
            <a:r>
              <a:rPr lang="en-US" dirty="0" smtClean="0"/>
              <a:t>SCORECARD</a:t>
            </a:r>
            <a:endParaRPr lang="en-US" dirty="0"/>
          </a:p>
        </p:txBody>
      </p:sp>
      <p:pic>
        <p:nvPicPr>
          <p:cNvPr id="9" name="Picture 8"/>
          <p:cNvPicPr>
            <a:picLocks noChangeAspect="1"/>
          </p:cNvPicPr>
          <p:nvPr/>
        </p:nvPicPr>
        <p:blipFill>
          <a:blip r:embed="rId3"/>
          <a:stretch>
            <a:fillRect/>
          </a:stretch>
        </p:blipFill>
        <p:spPr>
          <a:xfrm>
            <a:off x="651674" y="1881715"/>
            <a:ext cx="11208010" cy="4493079"/>
          </a:xfrm>
          <a:prstGeom prst="rect">
            <a:avLst/>
          </a:prstGeom>
        </p:spPr>
      </p:pic>
    </p:spTree>
    <p:extLst>
      <p:ext uri="{BB962C8B-B14F-4D97-AF65-F5344CB8AC3E}">
        <p14:creationId xmlns:p14="http://schemas.microsoft.com/office/powerpoint/2010/main" val="71448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2293620" y="2358549"/>
          <a:ext cx="7604759" cy="3285490"/>
        </p:xfrm>
        <a:graphic>
          <a:graphicData uri="http://schemas.openxmlformats.org/drawingml/2006/table">
            <a:tbl>
              <a:tblPr>
                <a:tableStyleId>{5C22544A-7EE6-4342-B048-85BDC9FD1C3A}</a:tableStyleId>
              </a:tblPr>
              <a:tblGrid>
                <a:gridCol w="1286197"/>
                <a:gridCol w="1071513"/>
                <a:gridCol w="1046107"/>
                <a:gridCol w="809193"/>
                <a:gridCol w="1028958"/>
                <a:gridCol w="1219505"/>
                <a:gridCol w="1143286"/>
              </a:tblGrid>
              <a:tr h="316865">
                <a:tc>
                  <a:txBody>
                    <a:bodyPr/>
                    <a:lstStyle/>
                    <a:p>
                      <a:pPr marL="0" marR="0">
                        <a:lnSpc>
                          <a:spcPts val="1200"/>
                        </a:lnSpc>
                        <a:spcBef>
                          <a:spcPts val="0"/>
                        </a:spcBef>
                        <a:spcAft>
                          <a:spcPts val="0"/>
                        </a:spcAft>
                      </a:pPr>
                      <a:r>
                        <a:rPr lang="af-ZA" sz="8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200"/>
                        </a:lnSpc>
                        <a:spcBef>
                          <a:spcPts val="0"/>
                        </a:spcBef>
                        <a:spcAft>
                          <a:spcPts val="0"/>
                        </a:spcAft>
                      </a:pPr>
                      <a:r>
                        <a:rPr lang="af-ZA" sz="1100">
                          <a:effectLst/>
                        </a:rPr>
                        <a:t>Proper policy</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200"/>
                        </a:lnSpc>
                        <a:spcBef>
                          <a:spcPts val="0"/>
                        </a:spcBef>
                        <a:spcAft>
                          <a:spcPts val="0"/>
                        </a:spcAft>
                      </a:pPr>
                      <a:r>
                        <a:rPr lang="en-US" sz="1100">
                          <a:effectLst/>
                        </a:rPr>
                        <a:t>Proper implementation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200"/>
                        </a:lnSpc>
                        <a:spcBef>
                          <a:spcPts val="0"/>
                        </a:spcBef>
                        <a:spcAft>
                          <a:spcPts val="0"/>
                        </a:spcAft>
                      </a:pPr>
                      <a:r>
                        <a:rPr lang="en-US" sz="1100">
                          <a:effectLst/>
                        </a:rPr>
                        <a:t>Proper records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200"/>
                        </a:lnSpc>
                        <a:spcBef>
                          <a:spcPts val="0"/>
                        </a:spcBef>
                        <a:spcAft>
                          <a:spcPts val="0"/>
                        </a:spcAft>
                      </a:pPr>
                      <a:r>
                        <a:rPr lang="en-US" sz="1100">
                          <a:effectLst/>
                        </a:rPr>
                        <a:t>Exposure assessment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200"/>
                        </a:lnSpc>
                        <a:spcBef>
                          <a:spcPts val="0"/>
                        </a:spcBef>
                        <a:spcAft>
                          <a:spcPts val="0"/>
                        </a:spcAft>
                      </a:pPr>
                      <a:r>
                        <a:rPr lang="en-US" sz="1100">
                          <a:effectLst/>
                        </a:rPr>
                        <a:t>Legal compliance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200"/>
                        </a:lnSpc>
                        <a:spcBef>
                          <a:spcPts val="0"/>
                        </a:spcBef>
                        <a:spcAft>
                          <a:spcPts val="0"/>
                        </a:spcAft>
                      </a:pPr>
                      <a:r>
                        <a:rPr lang="en-US" sz="1100">
                          <a:effectLst/>
                        </a:rPr>
                        <a:t>Average estimate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650875">
                <a:tc>
                  <a:txBody>
                    <a:bodyPr/>
                    <a:lstStyle/>
                    <a:p>
                      <a:pPr marL="0" marR="0">
                        <a:lnSpc>
                          <a:spcPts val="1200"/>
                        </a:lnSpc>
                        <a:spcBef>
                          <a:spcPts val="0"/>
                        </a:spcBef>
                        <a:spcAft>
                          <a:spcPts val="0"/>
                        </a:spcAft>
                      </a:pPr>
                      <a:r>
                        <a:rPr lang="en-US" sz="1100">
                          <a:effectLst/>
                        </a:rPr>
                        <a:t>Financial services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4/1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5/2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65150">
                <a:tc>
                  <a:txBody>
                    <a:bodyPr/>
                    <a:lstStyle/>
                    <a:p>
                      <a:pPr marL="0" marR="0">
                        <a:lnSpc>
                          <a:spcPts val="1200"/>
                        </a:lnSpc>
                        <a:spcBef>
                          <a:spcPts val="0"/>
                        </a:spcBef>
                        <a:spcAft>
                          <a:spcPts val="0"/>
                        </a:spcAft>
                      </a:pPr>
                      <a:r>
                        <a:rPr lang="en-US" sz="1100">
                          <a:effectLst/>
                        </a:rPr>
                        <a:t>Consumer congruence</a:t>
                      </a:r>
                      <a:endParaRPr lang="en-US" sz="1200">
                        <a:effectLst/>
                      </a:endParaRPr>
                    </a:p>
                    <a:p>
                      <a:pPr marL="0" marR="0">
                        <a:lnSpc>
                          <a:spcPts val="1200"/>
                        </a:lnSpc>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3/1.5</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65150">
                <a:tc>
                  <a:txBody>
                    <a:bodyPr/>
                    <a:lstStyle/>
                    <a:p>
                      <a:pPr marL="0" marR="0">
                        <a:lnSpc>
                          <a:spcPts val="1200"/>
                        </a:lnSpc>
                        <a:spcBef>
                          <a:spcPts val="0"/>
                        </a:spcBef>
                        <a:spcAft>
                          <a:spcPts val="0"/>
                        </a:spcAft>
                      </a:pPr>
                      <a:r>
                        <a:rPr lang="en-US" sz="1100">
                          <a:effectLst/>
                        </a:rPr>
                        <a:t> Redress mechanisms </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1/1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5/1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736600">
                <a:tc>
                  <a:txBody>
                    <a:bodyPr/>
                    <a:lstStyle/>
                    <a:p>
                      <a:pPr marL="0" marR="0">
                        <a:lnSpc>
                          <a:spcPts val="1200"/>
                        </a:lnSpc>
                        <a:spcBef>
                          <a:spcPts val="0"/>
                        </a:spcBef>
                        <a:spcAft>
                          <a:spcPts val="0"/>
                        </a:spcAft>
                      </a:pPr>
                      <a:r>
                        <a:rPr lang="en-US" sz="1100">
                          <a:effectLst/>
                        </a:rPr>
                        <a:t>Advertisment and other published information </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1/1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1/2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5/1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pPr>
                      <a:r>
                        <a:rPr lang="en-US" sz="1200">
                          <a:effectLst/>
                        </a:rPr>
                        <a:t>5/2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3.5/1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450850">
                <a:tc>
                  <a:txBody>
                    <a:bodyPr/>
                    <a:lstStyle/>
                    <a:p>
                      <a:pPr marL="0" marR="0">
                        <a:lnSpc>
                          <a:spcPts val="1200"/>
                        </a:lnSpc>
                        <a:spcBef>
                          <a:spcPts val="0"/>
                        </a:spcBef>
                        <a:spcAft>
                          <a:spcPts val="0"/>
                        </a:spcAft>
                      </a:pPr>
                      <a:r>
                        <a:rPr lang="en-US" sz="1100">
                          <a:effectLst/>
                        </a:rPr>
                        <a:t>Average estimate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5/1</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3/1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72542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lgn="ctr"/>
            <a:r>
              <a:rPr lang="en-US" altLang="en-US" sz="4800" b="1" dirty="0" smtClean="0"/>
              <a:t> MAP VIA MATRIX</a:t>
            </a:r>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altLang="en-US" sz="3600" dirty="0"/>
              <a:t>Work in groups (4-5 person) – 40 mins</a:t>
            </a:r>
          </a:p>
          <a:p>
            <a:pPr>
              <a:buFont typeface="Arial" charset="0"/>
              <a:buChar char="•"/>
              <a:defRPr/>
            </a:pPr>
            <a:endParaRPr lang="en-US" altLang="en-US" sz="3600" dirty="0" smtClean="0"/>
          </a:p>
          <a:p>
            <a:pPr>
              <a:buFont typeface="Arial" charset="0"/>
              <a:buChar char="•"/>
              <a:defRPr/>
            </a:pPr>
            <a:r>
              <a:rPr lang="en-US" altLang="en-US" sz="3600" dirty="0" smtClean="0"/>
              <a:t>Presentation </a:t>
            </a:r>
            <a:r>
              <a:rPr lang="en-US" altLang="en-US" sz="3600" dirty="0"/>
              <a:t>by every group– 5 mins</a:t>
            </a:r>
          </a:p>
          <a:p>
            <a:pPr>
              <a:defRPr/>
            </a:pPr>
            <a:endParaRPr lang="en-US" sz="3600" dirty="0" smtClean="0"/>
          </a:p>
          <a:p>
            <a:pPr>
              <a:defRPr/>
            </a:pPr>
            <a:r>
              <a:rPr lang="en-US" sz="3600" dirty="0" smtClean="0"/>
              <a:t>Question to ask: whether my country has a regulation on this: </a:t>
            </a:r>
          </a:p>
          <a:p>
            <a:pPr marL="0" indent="0" algn="ctr">
              <a:buNone/>
              <a:defRPr/>
            </a:pPr>
            <a:r>
              <a:rPr lang="en-US" sz="3600" b="1" dirty="0" smtClean="0">
                <a:solidFill>
                  <a:srgbClr val="FF0000"/>
                </a:solidFill>
              </a:rPr>
              <a:t>fully, partially or none</a:t>
            </a:r>
            <a:endParaRPr lang="en-US" sz="3600" b="1" dirty="0">
              <a:solidFill>
                <a:srgbClr val="FF0000"/>
              </a:solidFill>
            </a:endParaRPr>
          </a:p>
          <a:p>
            <a:pPr marL="0" indent="0">
              <a:buNone/>
              <a:defRPr/>
            </a:pPr>
            <a:r>
              <a:rPr lang="en-US" sz="3600" b="1" dirty="0" smtClean="0">
                <a:solidFill>
                  <a:srgbClr val="FF0000"/>
                </a:solidFill>
              </a:rPr>
              <a:t>		       +           /                 x</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fld id="{50A1948B-8664-4E7D-BE15-9CE5D973D689}" type="slidenum">
              <a:rPr lang="en-US" altLang="en-US" sz="1200">
                <a:solidFill>
                  <a:srgbClr val="898989"/>
                </a:solidFill>
                <a:latin typeface="Arial" panose="020B0604020202020204" pitchFamily="34" charset="0"/>
              </a:rPr>
              <a:pPr>
                <a:spcBef>
                  <a:spcPct val="50000"/>
                </a:spcBef>
                <a:buFontTx/>
                <a:buNone/>
              </a:pPr>
              <a:t>3</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1655881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1"/>
            <a:ext cx="8153400" cy="320675"/>
          </a:xfrm>
        </p:spPr>
        <p:txBody>
          <a:bodyPr rtlCol="0">
            <a:normAutofit fontScale="90000"/>
          </a:bodyPr>
          <a:lstStyle/>
          <a:p>
            <a:pPr>
              <a:defRPr/>
            </a:pPr>
            <a:r>
              <a:rPr lang="en-US" dirty="0" smtClean="0"/>
              <a:t>Example - MC Regulation Matrix by FI </a:t>
            </a:r>
            <a:endParaRPr lang="hy-AM" dirty="0"/>
          </a:p>
        </p:txBody>
      </p:sp>
      <p:graphicFrame>
        <p:nvGraphicFramePr>
          <p:cNvPr id="4" name="Content Placeholder 3"/>
          <p:cNvGraphicFramePr>
            <a:graphicFrameLocks noGrp="1"/>
          </p:cNvGraphicFramePr>
          <p:nvPr>
            <p:ph idx="1"/>
          </p:nvPr>
        </p:nvGraphicFramePr>
        <p:xfrm>
          <a:off x="1847529" y="762000"/>
          <a:ext cx="8568955" cy="5541288"/>
        </p:xfrm>
        <a:graphic>
          <a:graphicData uri="http://schemas.openxmlformats.org/drawingml/2006/table">
            <a:tbl>
              <a:tblPr firstRow="1" firstCol="1" bandRow="1">
                <a:tableStyleId>{5C22544A-7EE6-4342-B048-85BDC9FD1C3A}</a:tableStyleId>
              </a:tblPr>
              <a:tblGrid>
                <a:gridCol w="2179387"/>
                <a:gridCol w="709952"/>
                <a:gridCol w="709952"/>
                <a:gridCol w="709952"/>
                <a:gridCol w="709952"/>
                <a:gridCol w="709952"/>
                <a:gridCol w="709952"/>
                <a:gridCol w="709952"/>
                <a:gridCol w="709952"/>
                <a:gridCol w="709952"/>
              </a:tblGrid>
              <a:tr h="1701392">
                <a:tc>
                  <a:txBody>
                    <a:bodyPr/>
                    <a:lstStyle/>
                    <a:p>
                      <a:endParaRPr lang="hy-AM" dirty="0"/>
                    </a:p>
                  </a:txBody>
                  <a:tcPr/>
                </a:tc>
                <a:tc>
                  <a:txBody>
                    <a:bodyPr/>
                    <a:lstStyle/>
                    <a:p>
                      <a:r>
                        <a:rPr lang="en-US" dirty="0" smtClean="0"/>
                        <a:t>Banks</a:t>
                      </a:r>
                      <a:endParaRPr lang="hy-AM" dirty="0"/>
                    </a:p>
                  </a:txBody>
                  <a:tcPr vert="vert270" anchor="ctr"/>
                </a:tc>
                <a:tc>
                  <a:txBody>
                    <a:bodyPr/>
                    <a:lstStyle/>
                    <a:p>
                      <a:r>
                        <a:rPr lang="en-US" dirty="0" smtClean="0"/>
                        <a:t>MFIs</a:t>
                      </a:r>
                      <a:endParaRPr lang="hy-AM" dirty="0"/>
                    </a:p>
                  </a:txBody>
                  <a:tcPr vert="vert270" anchor="ctr"/>
                </a:tc>
                <a:tc>
                  <a:txBody>
                    <a:bodyPr/>
                    <a:lstStyle/>
                    <a:p>
                      <a:r>
                        <a:rPr lang="en-US" dirty="0" smtClean="0"/>
                        <a:t>Insurance</a:t>
                      </a:r>
                      <a:endParaRPr lang="hy-AM" dirty="0"/>
                    </a:p>
                  </a:txBody>
                  <a:tcPr vert="vert270" anchor="ctr"/>
                </a:tc>
                <a:tc>
                  <a:txBody>
                    <a:bodyPr/>
                    <a:lstStyle/>
                    <a:p>
                      <a:r>
                        <a:rPr lang="en-US" dirty="0" smtClean="0"/>
                        <a:t>Insurance brokers</a:t>
                      </a:r>
                      <a:endParaRPr lang="hy-AM" dirty="0"/>
                    </a:p>
                  </a:txBody>
                  <a:tcPr vert="vert270" anchor="ctr"/>
                </a:tc>
                <a:tc>
                  <a:txBody>
                    <a:bodyPr/>
                    <a:lstStyle/>
                    <a:p>
                      <a:r>
                        <a:rPr lang="en-US" dirty="0" smtClean="0"/>
                        <a:t>Pawn-shops</a:t>
                      </a:r>
                      <a:endParaRPr lang="hy-AM" dirty="0"/>
                    </a:p>
                  </a:txBody>
                  <a:tcPr vert="vert270" anchor="ctr"/>
                </a:tc>
                <a:tc>
                  <a:txBody>
                    <a:bodyPr/>
                    <a:lstStyle/>
                    <a:p>
                      <a:r>
                        <a:rPr lang="en-US" dirty="0" smtClean="0"/>
                        <a:t>Investment</a:t>
                      </a:r>
                      <a:r>
                        <a:rPr lang="en-US" baseline="0" dirty="0" smtClean="0"/>
                        <a:t> companies</a:t>
                      </a:r>
                      <a:endParaRPr lang="hy-AM" dirty="0"/>
                    </a:p>
                  </a:txBody>
                  <a:tcPr vert="vert270" anchor="ctr"/>
                </a:tc>
                <a:tc>
                  <a:txBody>
                    <a:bodyPr/>
                    <a:lstStyle/>
                    <a:p>
                      <a:r>
                        <a:rPr lang="en-US" dirty="0" smtClean="0"/>
                        <a:t>Money transfer co-s</a:t>
                      </a:r>
                      <a:endParaRPr lang="hy-AM" dirty="0"/>
                    </a:p>
                  </a:txBody>
                  <a:tcPr vert="vert270" anchor="ctr"/>
                </a:tc>
                <a:tc>
                  <a:txBody>
                    <a:bodyPr/>
                    <a:lstStyle/>
                    <a:p>
                      <a:r>
                        <a:rPr lang="en-US" dirty="0" smtClean="0"/>
                        <a:t>Asset</a:t>
                      </a:r>
                      <a:r>
                        <a:rPr lang="en-US" baseline="0" dirty="0" smtClean="0"/>
                        <a:t> Managers</a:t>
                      </a:r>
                      <a:endParaRPr lang="hy-AM" dirty="0"/>
                    </a:p>
                  </a:txBody>
                  <a:tcPr vert="vert270" anchor="ctr"/>
                </a:tc>
                <a:tc>
                  <a:txBody>
                    <a:bodyPr/>
                    <a:lstStyle/>
                    <a:p>
                      <a:r>
                        <a:rPr lang="en-US" dirty="0" smtClean="0"/>
                        <a:t>others</a:t>
                      </a:r>
                      <a:endParaRPr lang="hy-AM" dirty="0"/>
                    </a:p>
                  </a:txBody>
                  <a:tcPr vert="vert270" anchor="ctr"/>
                </a:tc>
              </a:tr>
              <a:tr h="453580">
                <a:tc>
                  <a:txBody>
                    <a:bodyPr/>
                    <a:lstStyle/>
                    <a:p>
                      <a:r>
                        <a:rPr lang="en-US" dirty="0" smtClean="0"/>
                        <a:t>Transparency</a:t>
                      </a:r>
                      <a:endParaRPr lang="hy-AM"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solidFill>
                          <a:srgbClr val="FF0000"/>
                        </a:solidFill>
                      </a:endParaRPr>
                    </a:p>
                  </a:txBody>
                  <a:tcPr anchor="ctr"/>
                </a:tc>
                <a:tc>
                  <a:txBody>
                    <a:bodyPr/>
                    <a:lstStyle/>
                    <a:p>
                      <a:pPr algn="ctr"/>
                      <a:r>
                        <a:rPr lang="en-US" dirty="0" smtClean="0">
                          <a:solidFill>
                            <a:srgbClr val="FF0000"/>
                          </a:solidFill>
                        </a:rPr>
                        <a:t>/</a:t>
                      </a:r>
                      <a:endParaRPr lang="hy-AM"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algn="ctr"/>
                      <a:r>
                        <a:rPr lang="en-US" smtClean="0">
                          <a:solidFill>
                            <a:schemeClr val="accent1">
                              <a:lumMod val="75000"/>
                            </a:schemeClr>
                          </a:solidFill>
                          <a:sym typeface="ZapfDingbats BT"/>
                        </a:rPr>
                        <a:t>+</a:t>
                      </a:r>
                      <a:endParaRPr lang="hy-AM" dirty="0"/>
                    </a:p>
                  </a:txBody>
                  <a:tcPr anchor="ctr"/>
                </a:tc>
                <a:tc>
                  <a:txBody>
                    <a:bodyPr/>
                    <a:lstStyle/>
                    <a:p>
                      <a:pPr algn="ctr"/>
                      <a:r>
                        <a:rPr lang="en-US" smtClean="0">
                          <a:solidFill>
                            <a:schemeClr val="accent1">
                              <a:lumMod val="75000"/>
                            </a:schemeClr>
                          </a:solidFill>
                          <a:sym typeface="ZapfDingbats BT"/>
                        </a:rPr>
                        <a:t>+</a:t>
                      </a:r>
                      <a:endParaRPr lang="hy-AM" dirty="0"/>
                    </a:p>
                  </a:txBody>
                  <a:tcPr anchor="ctr"/>
                </a:tc>
                <a:tc>
                  <a:txBody>
                    <a:bodyPr/>
                    <a:lstStyle/>
                    <a:p>
                      <a:pPr algn="ctr"/>
                      <a:r>
                        <a:rPr lang="en-US" smtClean="0">
                          <a:solidFill>
                            <a:schemeClr val="accent1">
                              <a:lumMod val="75000"/>
                            </a:schemeClr>
                          </a:solidFill>
                          <a:sym typeface="ZapfDingbats BT"/>
                        </a:rPr>
                        <a:t>+</a:t>
                      </a:r>
                      <a:endParaRPr lang="hy-AM" dirty="0"/>
                    </a:p>
                  </a:txBody>
                  <a:tcPr anchor="ctr"/>
                </a:tc>
                <a:tc>
                  <a:txBody>
                    <a:bodyPr/>
                    <a:lstStyle/>
                    <a:p>
                      <a:pPr algn="ctr"/>
                      <a:r>
                        <a:rPr lang="en-US" smtClean="0">
                          <a:solidFill>
                            <a:schemeClr val="accent1">
                              <a:lumMod val="75000"/>
                            </a:schemeClr>
                          </a:solidFill>
                          <a:sym typeface="ZapfDingbats BT"/>
                        </a:rPr>
                        <a:t>+</a:t>
                      </a:r>
                      <a:endParaRPr lang="hy-AM" dirty="0"/>
                    </a:p>
                  </a:txBody>
                  <a:tcPr anchor="ctr"/>
                </a:tc>
                <a:tc>
                  <a:txBody>
                    <a:bodyPr/>
                    <a:lstStyle/>
                    <a:p>
                      <a:pPr algn="ctr"/>
                      <a:r>
                        <a:rPr lang="en-US" smtClean="0">
                          <a:solidFill>
                            <a:schemeClr val="accent1">
                              <a:lumMod val="75000"/>
                            </a:schemeClr>
                          </a:solidFill>
                          <a:sym typeface="ZapfDingbats BT"/>
                        </a:rPr>
                        <a:t>+</a:t>
                      </a:r>
                      <a:endParaRPr lang="hy-AM" dirty="0"/>
                    </a:p>
                  </a:txBody>
                  <a:tcPr anchor="ctr"/>
                </a:tc>
              </a:tr>
              <a:tr h="453580">
                <a:tc>
                  <a:txBody>
                    <a:bodyPr/>
                    <a:lstStyle/>
                    <a:p>
                      <a:r>
                        <a:rPr lang="en-US" dirty="0" smtClean="0"/>
                        <a:t>Disclosure</a:t>
                      </a:r>
                      <a:endParaRPr lang="hy-AM"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chemeClr val="accent1">
                              <a:lumMod val="75000"/>
                            </a:schemeClr>
                          </a:solidFill>
                          <a:sym typeface="ZapfDingbats BT"/>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chemeClr val="accent1">
                              <a:lumMod val="75000"/>
                            </a:schemeClr>
                          </a:solidFill>
                          <a:sym typeface="ZapfDingbats BT"/>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chemeClr val="accent1">
                              <a:lumMod val="75000"/>
                            </a:schemeClr>
                          </a:solidFill>
                          <a:sym typeface="ZapfDingbats BT"/>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chemeClr val="accent1">
                              <a:lumMod val="75000"/>
                            </a:schemeClr>
                          </a:solidFill>
                          <a:sym typeface="ZapfDingbats BT"/>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chemeClr val="accent1">
                              <a:lumMod val="75000"/>
                            </a:schemeClr>
                          </a:solidFill>
                          <a:sym typeface="ZapfDingbats BT"/>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solidFill>
                          <a:srgbClr val="FF0000"/>
                        </a:solidFill>
                      </a:endParaRPr>
                    </a:p>
                  </a:txBody>
                  <a:tcPr anchor="ctr"/>
                </a:tc>
              </a:tr>
              <a:tr h="1118416">
                <a:tc>
                  <a:txBody>
                    <a:bodyPr/>
                    <a:lstStyle/>
                    <a:p>
                      <a:r>
                        <a:rPr lang="en-US" dirty="0" smtClean="0"/>
                        <a:t>Code of conduct/sales practices</a:t>
                      </a:r>
                      <a:endParaRPr lang="hy-AM"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sym typeface="ZapfDingbats BT"/>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endParaRPr lang="hy-AM"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r>
              <a:tr h="453580">
                <a:tc>
                  <a:txBody>
                    <a:bodyPr/>
                    <a:lstStyle/>
                    <a:p>
                      <a:r>
                        <a:rPr lang="en-US" dirty="0" smtClean="0"/>
                        <a:t>Advice</a:t>
                      </a:r>
                      <a:endParaRPr lang="hy-AM"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r>
              <a:tr h="453580">
                <a:tc>
                  <a:txBody>
                    <a:bodyPr/>
                    <a:lstStyle/>
                    <a:p>
                      <a:r>
                        <a:rPr lang="en-US" dirty="0" smtClean="0"/>
                        <a:t>KYC</a:t>
                      </a:r>
                      <a:endParaRPr lang="hy-AM"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sym typeface="ZapfDingbats BT"/>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r>
              <a:tr h="453580">
                <a:tc>
                  <a:txBody>
                    <a:bodyPr/>
                    <a:lstStyle/>
                    <a:p>
                      <a:r>
                        <a:rPr lang="en-GB" dirty="0" smtClean="0"/>
                        <a:t>Debt Collection</a:t>
                      </a:r>
                      <a:endParaRPr lang="hy-AM"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y-AM" dirty="0" smtClean="0">
                          <a:solidFill>
                            <a:srgbClr val="FF0000"/>
                          </a:solidFill>
                          <a:sym typeface="Wingdings"/>
                        </a:rPr>
                        <a:t></a:t>
                      </a:r>
                      <a:endParaRPr lang="hy-AM" dirty="0" smtClean="0"/>
                    </a:p>
                  </a:txBody>
                  <a:tcPr anchor="ctr"/>
                </a:tc>
              </a:tr>
              <a:tr h="453580">
                <a:tc>
                  <a:txBody>
                    <a:bodyPr/>
                    <a:lstStyle/>
                    <a:p>
                      <a:r>
                        <a:rPr lang="en-US" dirty="0" smtClean="0"/>
                        <a:t>other</a:t>
                      </a:r>
                      <a:endParaRPr lang="hy-AM" dirty="0"/>
                    </a:p>
                  </a:txBody>
                  <a:tcPr/>
                </a:tc>
                <a:tc>
                  <a:txBody>
                    <a:bodyPr/>
                    <a:lstStyle/>
                    <a:p>
                      <a:endParaRPr lang="hy-AM" dirty="0"/>
                    </a:p>
                  </a:txBody>
                  <a:tcPr anchor="ctr"/>
                </a:tc>
                <a:tc>
                  <a:txBody>
                    <a:bodyPr/>
                    <a:lstStyle/>
                    <a:p>
                      <a:endParaRPr lang="hy-AM" dirty="0"/>
                    </a:p>
                  </a:txBody>
                  <a:tcPr anchor="ctr"/>
                </a:tc>
                <a:tc>
                  <a:txBody>
                    <a:bodyPr/>
                    <a:lstStyle/>
                    <a:p>
                      <a:endParaRPr lang="hy-AM"/>
                    </a:p>
                  </a:txBody>
                  <a:tcPr anchor="ctr"/>
                </a:tc>
                <a:tc>
                  <a:txBody>
                    <a:bodyPr/>
                    <a:lstStyle/>
                    <a:p>
                      <a:endParaRPr lang="hy-AM"/>
                    </a:p>
                  </a:txBody>
                  <a:tcPr anchor="ctr"/>
                </a:tc>
                <a:tc>
                  <a:txBody>
                    <a:bodyPr/>
                    <a:lstStyle/>
                    <a:p>
                      <a:endParaRPr lang="hy-AM"/>
                    </a:p>
                  </a:txBody>
                  <a:tcPr anchor="ctr"/>
                </a:tc>
                <a:tc>
                  <a:txBody>
                    <a:bodyPr/>
                    <a:lstStyle/>
                    <a:p>
                      <a:endParaRPr lang="hy-AM" dirty="0"/>
                    </a:p>
                  </a:txBody>
                  <a:tcPr anchor="ctr"/>
                </a:tc>
                <a:tc>
                  <a:txBody>
                    <a:bodyPr/>
                    <a:lstStyle/>
                    <a:p>
                      <a:endParaRPr lang="hy-AM" dirty="0"/>
                    </a:p>
                  </a:txBody>
                  <a:tcPr anchor="ctr"/>
                </a:tc>
                <a:tc>
                  <a:txBody>
                    <a:bodyPr/>
                    <a:lstStyle/>
                    <a:p>
                      <a:endParaRPr lang="hy-AM" dirty="0"/>
                    </a:p>
                  </a:txBody>
                  <a:tcPr anchor="ctr"/>
                </a:tc>
                <a:tc>
                  <a:txBody>
                    <a:bodyPr/>
                    <a:lstStyle/>
                    <a:p>
                      <a:endParaRPr lang="hy-AM" dirty="0"/>
                    </a:p>
                  </a:txBody>
                  <a:tcPr anchor="ctr"/>
                </a:tc>
              </a:tr>
            </a:tbl>
          </a:graphicData>
        </a:graphic>
      </p:graphicFrame>
    </p:spTree>
    <p:extLst>
      <p:ext uri="{BB962C8B-B14F-4D97-AF65-F5344CB8AC3E}">
        <p14:creationId xmlns:p14="http://schemas.microsoft.com/office/powerpoint/2010/main" val="2961764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Issues co consider for Mozambique</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CONSUMER</a:t>
            </a:r>
          </a:p>
          <a:p>
            <a:pPr>
              <a:buFontTx/>
              <a:buChar char="-"/>
            </a:pPr>
            <a:r>
              <a:rPr lang="en-US" dirty="0" smtClean="0"/>
              <a:t>Former consumer that had a credit history issue, </a:t>
            </a:r>
          </a:p>
          <a:p>
            <a:pPr>
              <a:buFontTx/>
              <a:buChar char="-"/>
            </a:pPr>
            <a:r>
              <a:rPr lang="en-US" dirty="0" smtClean="0"/>
              <a:t>guarantor</a:t>
            </a:r>
          </a:p>
          <a:p>
            <a:pPr>
              <a:buFontTx/>
              <a:buChar char="-"/>
            </a:pPr>
            <a:endParaRPr lang="en-US" dirty="0" smtClean="0"/>
          </a:p>
          <a:p>
            <a:pPr marL="0" indent="0">
              <a:buNone/>
            </a:pPr>
            <a:r>
              <a:rPr lang="en-US" dirty="0" smtClean="0"/>
              <a:t>Employee</a:t>
            </a:r>
          </a:p>
          <a:p>
            <a:pPr marL="0" indent="0">
              <a:buNone/>
            </a:pPr>
            <a:r>
              <a:rPr lang="en-US" dirty="0" smtClean="0"/>
              <a:t>- agents</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147053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Issues co consider for Mozambique</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n-US" dirty="0" smtClean="0"/>
              <a:t>TRANSPARENCY</a:t>
            </a:r>
          </a:p>
          <a:p>
            <a:pPr>
              <a:buFontTx/>
              <a:buChar char="-"/>
            </a:pPr>
            <a:r>
              <a:rPr lang="en-US" dirty="0" smtClean="0"/>
              <a:t>Synchronized across channels, </a:t>
            </a:r>
          </a:p>
          <a:p>
            <a:pPr>
              <a:buFontTx/>
              <a:buChar char="-"/>
            </a:pPr>
            <a:r>
              <a:rPr lang="en-US" dirty="0" smtClean="0"/>
              <a:t>up to date information</a:t>
            </a:r>
          </a:p>
          <a:p>
            <a:pPr>
              <a:buFontTx/>
              <a:buChar char="-"/>
            </a:pPr>
            <a:r>
              <a:rPr lang="en-US" dirty="0" smtClean="0"/>
              <a:t>Standard to compare</a:t>
            </a:r>
          </a:p>
          <a:p>
            <a:pPr>
              <a:buFontTx/>
              <a:buChar char="-"/>
            </a:pPr>
            <a:r>
              <a:rPr lang="en-US" dirty="0" smtClean="0"/>
              <a:t>Websites and other channels</a:t>
            </a:r>
          </a:p>
          <a:p>
            <a:pPr>
              <a:buFontTx/>
              <a:buChar char="-"/>
            </a:pPr>
            <a:r>
              <a:rPr lang="en-US" dirty="0" smtClean="0"/>
              <a:t>Accurate, comprehensive, not misleading, timely in plain language</a:t>
            </a:r>
          </a:p>
          <a:p>
            <a:pPr marL="0" indent="0">
              <a:buNone/>
            </a:pPr>
            <a:endParaRPr lang="en-US" dirty="0" smtClean="0"/>
          </a:p>
          <a:p>
            <a:pPr marL="0" indent="0">
              <a:buNone/>
            </a:pPr>
            <a:r>
              <a:rPr lang="en-US" dirty="0" smtClean="0"/>
              <a:t>DISCLOSURE</a:t>
            </a:r>
          </a:p>
          <a:p>
            <a:pPr>
              <a:buFontTx/>
              <a:buChar char="-"/>
            </a:pPr>
            <a:r>
              <a:rPr lang="en-US" dirty="0" smtClean="0"/>
              <a:t>pre, during and post</a:t>
            </a:r>
          </a:p>
          <a:p>
            <a:pPr>
              <a:buFontTx/>
              <a:buChar char="-"/>
            </a:pPr>
            <a:r>
              <a:rPr lang="en-US" dirty="0" smtClean="0"/>
              <a:t>Key facts statement</a:t>
            </a:r>
          </a:p>
          <a:p>
            <a:pPr>
              <a:buFontTx/>
              <a:buChar char="-"/>
            </a:pPr>
            <a:r>
              <a:rPr lang="en-US" dirty="0" smtClean="0"/>
              <a:t>Cooling off period</a:t>
            </a:r>
          </a:p>
          <a:p>
            <a:pPr>
              <a:buFontTx/>
              <a:buChar char="-"/>
            </a:pPr>
            <a:r>
              <a:rPr lang="en-US" dirty="0" smtClean="0"/>
              <a:t>Contract, statements, advertisement materials, receipts</a:t>
            </a:r>
          </a:p>
          <a:p>
            <a:pPr>
              <a:buFontTx/>
              <a:buChar char="-"/>
            </a:pPr>
            <a:endParaRPr lang="en-US" dirty="0"/>
          </a:p>
        </p:txBody>
      </p:sp>
    </p:spTree>
    <p:extLst>
      <p:ext uri="{BB962C8B-B14F-4D97-AF65-F5344CB8AC3E}">
        <p14:creationId xmlns:p14="http://schemas.microsoft.com/office/powerpoint/2010/main" val="159969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Mapping Stakeholders</a:t>
            </a:r>
            <a:endParaRPr lang="en-US"/>
          </a:p>
        </p:txBody>
      </p:sp>
      <p:sp>
        <p:nvSpPr>
          <p:cNvPr id="5" name="Text Placeholder 4"/>
          <p:cNvSpPr>
            <a:spLocks noGrp="1"/>
          </p:cNvSpPr>
          <p:nvPr>
            <p:ph type="body" idx="1"/>
          </p:nvPr>
        </p:nvSpPr>
        <p:spPr/>
        <p:txBody>
          <a:bodyPr/>
          <a:lstStyle/>
          <a:p>
            <a:r>
              <a:rPr lang="en-US" dirty="0" smtClean="0"/>
              <a:t>EXERCISE</a:t>
            </a:r>
            <a:endParaRPr lang="en-US" dirty="0"/>
          </a:p>
        </p:txBody>
      </p:sp>
    </p:spTree>
    <p:extLst>
      <p:ext uri="{BB962C8B-B14F-4D97-AF65-F5344CB8AC3E}">
        <p14:creationId xmlns:p14="http://schemas.microsoft.com/office/powerpoint/2010/main" val="56702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Stakeholder Management Process</a:t>
            </a:r>
            <a:endParaRPr lang="en-US" b="1" dirty="0">
              <a:solidFill>
                <a:schemeClr val="accent2"/>
              </a:solidFill>
            </a:endParaRPr>
          </a:p>
        </p:txBody>
      </p:sp>
      <p:graphicFrame>
        <p:nvGraphicFramePr>
          <p:cNvPr id="7" name="Content Placeholder 6"/>
          <p:cNvGraphicFramePr>
            <a:graphicFrameLocks noGrp="1"/>
          </p:cNvGraphicFramePr>
          <p:nvPr>
            <p:ph type="pic" idx="1"/>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half" idx="2"/>
          </p:nvPr>
        </p:nvSpPr>
        <p:spPr/>
        <p:txBody>
          <a:bodyPr/>
          <a:lstStyle/>
          <a:p>
            <a:endParaRPr lang="en-US"/>
          </a:p>
        </p:txBody>
      </p:sp>
      <p:sp>
        <p:nvSpPr>
          <p:cNvPr id="3" name="Rectangle 2"/>
          <p:cNvSpPr/>
          <p:nvPr/>
        </p:nvSpPr>
        <p:spPr>
          <a:xfrm>
            <a:off x="5941951" y="3244334"/>
            <a:ext cx="308098" cy="369332"/>
          </a:xfrm>
          <a:prstGeom prst="rect">
            <a:avLst/>
          </a:prstGeom>
        </p:spPr>
        <p:txBody>
          <a:bodyPr wrap="none">
            <a:spAutoFit/>
          </a:bodyPr>
          <a:lstStyle/>
          <a:p>
            <a:r>
              <a:rPr lang="en-US" dirty="0"/>
              <a:t>C</a:t>
            </a:r>
          </a:p>
        </p:txBody>
      </p:sp>
    </p:spTree>
    <p:extLst>
      <p:ext uri="{BB962C8B-B14F-4D97-AF65-F5344CB8AC3E}">
        <p14:creationId xmlns:p14="http://schemas.microsoft.com/office/powerpoint/2010/main" val="377581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2"/>
                </a:solidFill>
              </a:rPr>
              <a:t>Stakeholder Mapping</a:t>
            </a:r>
            <a:endParaRPr lang="en-US" dirty="0">
              <a:solidFill>
                <a:schemeClr val="accent2"/>
              </a:solidFill>
            </a:endParaRPr>
          </a:p>
        </p:txBody>
      </p:sp>
      <p:graphicFrame>
        <p:nvGraphicFramePr>
          <p:cNvPr id="5" name="Content Placeholder 4"/>
          <p:cNvGraphicFramePr>
            <a:graphicFrameLocks noGrp="1"/>
          </p:cNvGraphicFramePr>
          <p:nvPr>
            <p:ph type="pic" idx="1"/>
            <p:extLst>
              <p:ext uri="{D42A27DB-BD31-4B8C-83A1-F6EECF244321}">
                <p14:modId xmlns:p14="http://schemas.microsoft.com/office/powerpoint/2010/main" val="2512626292"/>
              </p:ext>
            </p:extLst>
          </p:nvPr>
        </p:nvGraphicFramePr>
        <p:xfrm>
          <a:off x="5300953" y="590817"/>
          <a:ext cx="6172866" cy="5176246"/>
        </p:xfrm>
        <a:graphic>
          <a:graphicData uri="http://schemas.openxmlformats.org/drawingml/2006/table">
            <a:tbl>
              <a:tblPr firstRow="1" bandRow="1">
                <a:tableStyleId>{2D5ABB26-0587-4C30-8999-92F81FD0307C}</a:tableStyleId>
              </a:tblPr>
              <a:tblGrid>
                <a:gridCol w="3086433"/>
                <a:gridCol w="3086433"/>
              </a:tblGrid>
              <a:tr h="2588123">
                <a:tc>
                  <a:txBody>
                    <a:bodyPr/>
                    <a:lstStyle/>
                    <a:p>
                      <a:pPr algn="r"/>
                      <a:r>
                        <a:rPr lang="en-US" b="1" baseline="0" dirty="0" smtClean="0"/>
                        <a:t>              </a:t>
                      </a:r>
                      <a:r>
                        <a:rPr lang="en-US" b="1" dirty="0" smtClean="0"/>
                        <a:t>Keep satisfied &amp;</a:t>
                      </a:r>
                      <a:r>
                        <a:rPr lang="en-US" b="1" baseline="0" dirty="0" smtClean="0"/>
                        <a:t> </a:t>
                      </a:r>
                      <a:r>
                        <a:rPr lang="en-US" b="1" dirty="0" smtClean="0"/>
                        <a:t>move to </a:t>
                      </a:r>
                      <a:r>
                        <a:rPr lang="en-US" b="1" dirty="0" smtClean="0">
                          <a:sym typeface="Wingdings" panose="05000000000000000000" pitchFamily="2" charset="2"/>
                        </a:rPr>
                        <a:t></a:t>
                      </a:r>
                      <a:endParaRPr lang="en-US" b="1" baseline="0" dirty="0" smtClean="0"/>
                    </a:p>
                  </a:txBody>
                  <a:tcPr marL="87475" marR="87475">
                    <a:solidFill>
                      <a:schemeClr val="bg2">
                        <a:lumMod val="90000"/>
                      </a:schemeClr>
                    </a:solidFill>
                  </a:tcPr>
                </a:tc>
                <a:tc>
                  <a:txBody>
                    <a:bodyPr/>
                    <a:lstStyle/>
                    <a:p>
                      <a:pPr algn="r"/>
                      <a:r>
                        <a:rPr lang="en-US" b="1" dirty="0" smtClean="0">
                          <a:solidFill>
                            <a:schemeClr val="bg1"/>
                          </a:solidFill>
                        </a:rPr>
                        <a:t>Key stakeholders:</a:t>
                      </a:r>
                    </a:p>
                    <a:p>
                      <a:pPr marL="285750" indent="-285750">
                        <a:buFont typeface="Arial" panose="020B0604020202020204" pitchFamily="34" charset="0"/>
                        <a:buChar char="•"/>
                      </a:pPr>
                      <a:endParaRPr lang="en-US" dirty="0" smtClean="0">
                        <a:solidFill>
                          <a:schemeClr val="bg1"/>
                        </a:solidFill>
                      </a:endParaRPr>
                    </a:p>
                  </a:txBody>
                  <a:tcPr marL="87475" marR="87475">
                    <a:solidFill>
                      <a:schemeClr val="bg2">
                        <a:lumMod val="50000"/>
                      </a:schemeClr>
                    </a:solidFill>
                  </a:tcPr>
                </a:tc>
              </a:tr>
              <a:tr h="2588123">
                <a:tc>
                  <a:txBody>
                    <a:bodyPr/>
                    <a:lstStyle/>
                    <a:p>
                      <a:pPr algn="r"/>
                      <a:r>
                        <a:rPr lang="en-US" b="1" baseline="0" dirty="0" smtClean="0"/>
                        <a:t>           </a:t>
                      </a:r>
                      <a:r>
                        <a:rPr lang="en-US" b="1" dirty="0" smtClean="0"/>
                        <a:t>Keep informed &amp; move to </a:t>
                      </a:r>
                      <a:r>
                        <a:rPr lang="en-US" b="1" dirty="0" smtClean="0">
                          <a:sym typeface="Wingdings" panose="05000000000000000000" pitchFamily="2" charset="2"/>
                        </a:rPr>
                        <a:t></a:t>
                      </a:r>
                      <a:endParaRPr lang="en-US" b="1" dirty="0" smtClean="0"/>
                    </a:p>
                  </a:txBody>
                  <a:tcPr marL="87475" marR="87475">
                    <a:solidFill>
                      <a:schemeClr val="bg1">
                        <a:lumMod val="95000"/>
                      </a:schemeClr>
                    </a:solidFill>
                  </a:tcPr>
                </a:tc>
                <a:tc>
                  <a:txBody>
                    <a:bodyPr/>
                    <a:lstStyle/>
                    <a:p>
                      <a:pPr algn="r"/>
                      <a:r>
                        <a:rPr lang="en-US" b="1" baseline="0" dirty="0" smtClean="0"/>
                        <a:t>            </a:t>
                      </a:r>
                      <a:r>
                        <a:rPr lang="en-US" b="1" dirty="0" smtClean="0"/>
                        <a:t>Involve as needed:</a:t>
                      </a:r>
                    </a:p>
                    <a:p>
                      <a:pPr marL="285750" indent="-285750">
                        <a:buFont typeface="Arial" panose="020B0604020202020204" pitchFamily="34" charset="0"/>
                        <a:buChar char="•"/>
                      </a:pPr>
                      <a:endParaRPr lang="en-US" dirty="0" smtClean="0"/>
                    </a:p>
                  </a:txBody>
                  <a:tcPr marL="87475" marR="87475">
                    <a:solidFill>
                      <a:schemeClr val="bg2">
                        <a:lumMod val="90000"/>
                      </a:schemeClr>
                    </a:solidFill>
                  </a:tcPr>
                </a:tc>
              </a:tr>
            </a:tbl>
          </a:graphicData>
        </a:graphic>
      </p:graphicFrame>
      <p:sp>
        <p:nvSpPr>
          <p:cNvPr id="9" name="Text Placeholder 8"/>
          <p:cNvSpPr>
            <a:spLocks noGrp="1"/>
          </p:cNvSpPr>
          <p:nvPr>
            <p:ph type="body" sz="half" idx="2"/>
          </p:nvPr>
        </p:nvSpPr>
        <p:spPr/>
        <p:txBody>
          <a:bodyPr/>
          <a:lstStyle/>
          <a:p>
            <a:endParaRPr lang="en-US" dirty="0"/>
          </a:p>
        </p:txBody>
      </p:sp>
      <p:grpSp>
        <p:nvGrpSpPr>
          <p:cNvPr id="17" name="Group 16"/>
          <p:cNvGrpSpPr/>
          <p:nvPr/>
        </p:nvGrpSpPr>
        <p:grpSpPr>
          <a:xfrm>
            <a:off x="5238273" y="6136395"/>
            <a:ext cx="6235546" cy="369332"/>
            <a:chOff x="5238273" y="6136395"/>
            <a:chExt cx="6235546" cy="369332"/>
          </a:xfrm>
        </p:grpSpPr>
        <p:cxnSp>
          <p:nvCxnSpPr>
            <p:cNvPr id="13" name="Straight Arrow Connector 12"/>
            <p:cNvCxnSpPr/>
            <p:nvPr/>
          </p:nvCxnSpPr>
          <p:spPr>
            <a:xfrm flipV="1">
              <a:off x="5238273" y="6136395"/>
              <a:ext cx="6235546" cy="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389783" y="6136395"/>
              <a:ext cx="3547431" cy="369332"/>
            </a:xfrm>
            <a:prstGeom prst="rect">
              <a:avLst/>
            </a:prstGeom>
            <a:noFill/>
          </p:spPr>
          <p:txBody>
            <a:bodyPr wrap="square" rtlCol="0">
              <a:spAutoFit/>
            </a:bodyPr>
            <a:lstStyle/>
            <a:p>
              <a:pPr algn="ctr"/>
              <a:r>
                <a:rPr lang="en-US" dirty="0" smtClean="0"/>
                <a:t>INTEREST</a:t>
              </a:r>
              <a:endParaRPr lang="en-US" dirty="0"/>
            </a:p>
          </p:txBody>
        </p:sp>
      </p:grpSp>
      <p:grpSp>
        <p:nvGrpSpPr>
          <p:cNvPr id="20" name="Group 19"/>
          <p:cNvGrpSpPr/>
          <p:nvPr/>
        </p:nvGrpSpPr>
        <p:grpSpPr>
          <a:xfrm>
            <a:off x="4604077" y="590818"/>
            <a:ext cx="461665" cy="5120641"/>
            <a:chOff x="4604077" y="590818"/>
            <a:chExt cx="461665" cy="5120641"/>
          </a:xfrm>
        </p:grpSpPr>
        <p:cxnSp>
          <p:nvCxnSpPr>
            <p:cNvPr id="11" name="Straight Arrow Connector 10"/>
            <p:cNvCxnSpPr/>
            <p:nvPr/>
          </p:nvCxnSpPr>
          <p:spPr>
            <a:xfrm flipV="1">
              <a:off x="4977606" y="590818"/>
              <a:ext cx="30296" cy="512064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4604077" y="1950961"/>
              <a:ext cx="461665" cy="1932751"/>
            </a:xfrm>
            <a:prstGeom prst="rect">
              <a:avLst/>
            </a:prstGeom>
            <a:noFill/>
          </p:spPr>
          <p:txBody>
            <a:bodyPr vert="vert270" wrap="square" rtlCol="0">
              <a:spAutoFit/>
            </a:bodyPr>
            <a:lstStyle/>
            <a:p>
              <a:pPr algn="ctr"/>
              <a:r>
                <a:rPr lang="en-US" dirty="0" smtClean="0"/>
                <a:t>POWER/INFLUENCE</a:t>
              </a:r>
              <a:endParaRPr lang="en-US" dirty="0"/>
            </a:p>
          </p:txBody>
        </p:sp>
      </p:grpSp>
      <p:sp>
        <p:nvSpPr>
          <p:cNvPr id="2" name="Right Arrow 1"/>
          <p:cNvSpPr/>
          <p:nvPr/>
        </p:nvSpPr>
        <p:spPr>
          <a:xfrm>
            <a:off x="8025713" y="2279822"/>
            <a:ext cx="804317" cy="43248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025713" y="4736486"/>
            <a:ext cx="804317" cy="43248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530441" y="622808"/>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 name="Oval 13"/>
          <p:cNvSpPr/>
          <p:nvPr/>
        </p:nvSpPr>
        <p:spPr>
          <a:xfrm>
            <a:off x="5362609" y="3205642"/>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8470145" y="3218754"/>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Oval 18"/>
          <p:cNvSpPr/>
          <p:nvPr/>
        </p:nvSpPr>
        <p:spPr>
          <a:xfrm>
            <a:off x="5369665" y="639079"/>
            <a:ext cx="466283" cy="429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847595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2524</Words>
  <Application>Microsoft Office PowerPoint</Application>
  <PresentationFormat>Widescreen</PresentationFormat>
  <Paragraphs>393</Paragraphs>
  <Slides>23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Times New Roman</vt:lpstr>
      <vt:lpstr>Wingdings</vt:lpstr>
      <vt:lpstr>ZapfDingbats BT</vt:lpstr>
      <vt:lpstr>Office Theme</vt:lpstr>
      <vt:lpstr>Case study</vt:lpstr>
      <vt:lpstr>Mapping regulation</vt:lpstr>
      <vt:lpstr> MAP VIA MATRIX</vt:lpstr>
      <vt:lpstr>Example - MC Regulation Matrix by FI </vt:lpstr>
      <vt:lpstr>Issues co consider for Mozambique</vt:lpstr>
      <vt:lpstr>Issues co consider for Mozambique</vt:lpstr>
      <vt:lpstr>Mapping Stakeholders</vt:lpstr>
      <vt:lpstr>Stakeholder Management Process</vt:lpstr>
      <vt:lpstr>Stakeholder Mapping</vt:lpstr>
      <vt:lpstr>TRANSPARENCY is key to building consensus</vt:lpstr>
      <vt:lpstr>Stakeholder Mngt Strategy</vt:lpstr>
      <vt:lpstr>EXERCISE: MAPPING STAKEHOLDERS</vt:lpstr>
      <vt:lpstr>Stakeholder Mapping</vt:lpstr>
      <vt:lpstr>PowerPoint Presentation</vt:lpstr>
      <vt:lpstr>EXERCISING ENFORCEMENT</vt:lpstr>
      <vt:lpstr>Read the Case Study And</vt:lpstr>
      <vt:lpstr>Risk Assessment Process</vt:lpstr>
      <vt:lpstr>Significant Activities</vt:lpstr>
      <vt:lpstr>Inherent Risks</vt:lpstr>
      <vt:lpstr>Internal Control</vt:lpstr>
      <vt:lpstr>Internal Control</vt:lpstr>
      <vt:lpstr>SIGNIFICANT ACTIVITY NET RISK SCORECARD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Armenuhi Mkrtchyan</dc:creator>
  <cp:lastModifiedBy>Armenuhi Mkrtchyan</cp:lastModifiedBy>
  <cp:revision>16</cp:revision>
  <dcterms:created xsi:type="dcterms:W3CDTF">2017-06-04T05:30:17Z</dcterms:created>
  <dcterms:modified xsi:type="dcterms:W3CDTF">2017-06-07T07:42:35Z</dcterms:modified>
</cp:coreProperties>
</file>