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60" r:id="rId2"/>
    <p:sldId id="309" r:id="rId3"/>
    <p:sldId id="320" r:id="rId4"/>
    <p:sldId id="325" r:id="rId5"/>
    <p:sldId id="326" r:id="rId6"/>
    <p:sldId id="327" r:id="rId7"/>
    <p:sldId id="329" r:id="rId8"/>
    <p:sldId id="324" r:id="rId9"/>
    <p:sldId id="321" r:id="rId10"/>
    <p:sldId id="330" r:id="rId11"/>
    <p:sldId id="340" r:id="rId12"/>
    <p:sldId id="341" r:id="rId13"/>
    <p:sldId id="331" r:id="rId14"/>
    <p:sldId id="319" r:id="rId15"/>
    <p:sldId id="306" r:id="rId16"/>
    <p:sldId id="318" r:id="rId17"/>
    <p:sldId id="342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979" y="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E7811-B5D3-4394-8559-43656DF69A6E}" type="datetimeFigureOut">
              <a:rPr lang="en-US" smtClean="0"/>
              <a:pPr/>
              <a:t>6/8/2017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37244-3404-424C-96E0-4251B71FE75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2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11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12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13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14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16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17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3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4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5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6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7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8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9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B2EA70-2E44-478C-B8E4-827F2EC7CC38}" type="slidenum">
              <a:rPr lang="de-DE" smtClean="0">
                <a:cs typeface="Arial" charset="0"/>
              </a:rPr>
              <a:pPr/>
              <a:t>10</a:t>
            </a:fld>
            <a:endParaRPr lang="de-DE" smtClean="0">
              <a:cs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30588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noProof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B144E3-06D7-439D-AECF-DCF869DD1A44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1C159F-CECC-476B-87D4-6AD3E010203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C079D-5214-4182-A7DB-A82EF2150668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8CC7FD-FA23-44C4-8AEF-B15B4685D91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6AA80-B006-411D-9139-3B295CB6695B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C71DE-7668-4A20-9F82-F464A02C823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FDF7-D258-4076-A122-09256090ABC4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5DD51-463A-4F63-8001-A74E650C0AD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FDE176-2155-43EA-9AF8-B809F11B7AC0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6D337C-84CD-45CF-B7D9-964402AE821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CA349-A2D3-4FCB-BE0C-5AC4B40B2ED0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B81E5-8E9A-412C-95CE-E40A1A495F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761D5-72CA-4C26-A11F-C249C2035802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75CD52-ED75-445D-B6BD-659D8B893F3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473B6-2D76-4812-A74B-D21D519FD78B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107647-F268-40D7-A9D6-795DE27FDB5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794CE-A31A-4629-83BF-878FDBB2A899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FF30AA-8CCF-4D07-81F4-81759EDE932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6D8EB6-106A-47A8-8254-38A5E15C0BDA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0707B-C617-47B3-8E15-799E8E23630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0AA2EC-E993-4429-AD3E-3812AA68BF54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0348D4-2B08-4088-9BAD-1FC6DC32B5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AADE06FE-A7B9-4029-B8CA-072A25B01978}" type="datetime1">
              <a:rPr lang="en-US" smtClean="0"/>
              <a:pPr>
                <a:defRPr/>
              </a:pPr>
              <a:t>6/8/2017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cs typeface="Arial" charset="0"/>
              </a:defRPr>
            </a:lvl1pPr>
          </a:lstStyle>
          <a:p>
            <a:fld id="{B9BD65C3-7A5B-466D-9639-8C8F08812C1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Rectangle 6"/>
          <p:cNvSpPr>
            <a:spLocks noChangeArrowheads="1"/>
          </p:cNvSpPr>
          <p:nvPr/>
        </p:nvSpPr>
        <p:spPr bwMode="auto">
          <a:xfrm>
            <a:off x="8161338" y="6523038"/>
            <a:ext cx="819150" cy="334962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23080" y="1078173"/>
            <a:ext cx="8161361" cy="18774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400" noProof="1" smtClean="0">
              <a:solidFill>
                <a:schemeClr val="tx1"/>
              </a:solidFill>
            </a:endParaRPr>
          </a:p>
          <a:p>
            <a:pPr algn="ctr"/>
            <a:endParaRPr lang="en-US" sz="2400" noProof="1">
              <a:solidFill>
                <a:schemeClr val="tx1"/>
              </a:solidFill>
            </a:endParaRPr>
          </a:p>
          <a:p>
            <a:pPr algn="ctr"/>
            <a:r>
              <a:rPr lang="en-US" sz="2400" noProof="1" smtClean="0">
                <a:solidFill>
                  <a:schemeClr val="tx1"/>
                </a:solidFill>
              </a:rPr>
              <a:t> </a:t>
            </a:r>
            <a:r>
              <a:rPr lang="en-US" sz="4400" noProof="1" smtClean="0">
                <a:solidFill>
                  <a:schemeClr val="tx1"/>
                </a:solidFill>
              </a:rPr>
              <a:t/>
            </a:r>
            <a:br>
              <a:rPr lang="en-US" sz="4400" noProof="1" smtClean="0">
                <a:solidFill>
                  <a:schemeClr val="tx1"/>
                </a:solidFill>
              </a:rPr>
            </a:br>
            <a:endParaRPr lang="en-GB" sz="4400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Financial Consumer Protection</a:t>
            </a:r>
            <a:endParaRPr lang="en-US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Augustine Mwanje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Financial Consumer Protection Framework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>
            <a:no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G 20 High–Level Principles </a:t>
            </a:r>
          </a:p>
          <a:p>
            <a:r>
              <a:rPr lang="en-US" sz="2400" dirty="0" smtClean="0"/>
              <a:t>Legal, Regulatory and Supervisory Framework</a:t>
            </a:r>
          </a:p>
          <a:p>
            <a:r>
              <a:rPr lang="en-US" sz="2400" dirty="0" smtClean="0"/>
              <a:t>Role of Oversight Bodies</a:t>
            </a:r>
          </a:p>
          <a:p>
            <a:r>
              <a:rPr lang="en-US" sz="2400" dirty="0" smtClean="0"/>
              <a:t>Equitable and Fair Treatment To Customers</a:t>
            </a:r>
          </a:p>
          <a:p>
            <a:r>
              <a:rPr lang="en-US" sz="2400" dirty="0" smtClean="0"/>
              <a:t>Disclosure and Transparency</a:t>
            </a:r>
          </a:p>
          <a:p>
            <a:r>
              <a:rPr lang="en-US" sz="2400" dirty="0" smtClean="0"/>
              <a:t>Financial Education and Awareness</a:t>
            </a:r>
          </a:p>
          <a:p>
            <a:r>
              <a:rPr lang="en-US" sz="2400" dirty="0" smtClean="0"/>
              <a:t>Responsible Business Conduct of Financial Services Providers and Authorized Agents</a:t>
            </a:r>
          </a:p>
          <a:p>
            <a:r>
              <a:rPr lang="en-US" sz="2400" dirty="0" smtClean="0"/>
              <a:t>Protection of Consumer Assets Against Fraud and Misuse</a:t>
            </a:r>
          </a:p>
          <a:p>
            <a:r>
              <a:rPr lang="en-US" sz="2400" dirty="0" smtClean="0"/>
              <a:t>Protection of Consumer Data and Privacy</a:t>
            </a:r>
          </a:p>
          <a:p>
            <a:r>
              <a:rPr lang="en-US" sz="2400" dirty="0" smtClean="0"/>
              <a:t>Complaints Handling and Redress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10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Financial Consumer Protection Framework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Potential Barriers To Effective consumer protection Through Standards and Guidelines</a:t>
            </a:r>
          </a:p>
          <a:p>
            <a:r>
              <a:rPr lang="en-US" sz="2800" dirty="0" smtClean="0"/>
              <a:t>Illiterate clients cannot read publications on consumer protection principles and rights.</a:t>
            </a:r>
          </a:p>
          <a:p>
            <a:r>
              <a:rPr lang="en-US" sz="2800" dirty="0" smtClean="0"/>
              <a:t>Fear of not getting a loan often drives client behaviour.</a:t>
            </a:r>
          </a:p>
          <a:p>
            <a:r>
              <a:rPr lang="en-US" sz="2800" dirty="0" smtClean="0"/>
              <a:t>Clients do not know their rights or what constitutes a violation. (e.g. abusive debt collection practices, interest computation, etc.)</a:t>
            </a:r>
          </a:p>
          <a:p>
            <a:r>
              <a:rPr lang="en-US" sz="2800" dirty="0" smtClean="0"/>
              <a:t>Overestimation of customer knowledge  (investment in new product vs. investment in client education)</a:t>
            </a:r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11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Financial Consumer Protection Framework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 marL="0" indent="0"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Potential Barriers To Effective consumer protection Through Standards and Guidelines (Continued)</a:t>
            </a:r>
          </a:p>
          <a:p>
            <a:r>
              <a:rPr lang="en-US" sz="2800" dirty="0" smtClean="0"/>
              <a:t>Potential conflict with profitability (product-specific marketing vs. time spent on client education about new products)</a:t>
            </a:r>
          </a:p>
          <a:p>
            <a:r>
              <a:rPr lang="en-US" sz="2800" dirty="0" smtClean="0"/>
              <a:t>Implementing consumer protection principles can be costly for financial institutions (revisions to HR systems, customer feedback and complaints mechanisms, monitoring and compliance).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12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Financial Consumer Protection Framework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pPr>
              <a:buNone/>
            </a:pPr>
            <a:r>
              <a:rPr lang="en-US" sz="2800" b="1" dirty="0" smtClean="0">
                <a:solidFill>
                  <a:srgbClr val="0070C0"/>
                </a:solidFill>
              </a:rPr>
              <a:t>Key Activities</a:t>
            </a:r>
          </a:p>
          <a:p>
            <a:pPr lvl="0"/>
            <a:r>
              <a:rPr lang="en-US" sz="2800" dirty="0" smtClean="0"/>
              <a:t>Developing </a:t>
            </a:r>
            <a:r>
              <a:rPr lang="en-US" sz="2800" b="1" dirty="0" smtClean="0"/>
              <a:t>Key Facts Documents </a:t>
            </a:r>
            <a:r>
              <a:rPr lang="en-US" sz="2800" dirty="0" smtClean="0"/>
              <a:t>for savings and loans products</a:t>
            </a:r>
          </a:p>
          <a:p>
            <a:pPr lvl="0"/>
            <a:r>
              <a:rPr lang="en-US" sz="2800" dirty="0" smtClean="0"/>
              <a:t>Strengthening of </a:t>
            </a:r>
            <a:r>
              <a:rPr lang="en-US" sz="2800" b="1" dirty="0" smtClean="0"/>
              <a:t>complaints handling procedures</a:t>
            </a:r>
            <a:endParaRPr lang="en-US" sz="2800" dirty="0" smtClean="0"/>
          </a:p>
          <a:p>
            <a:pPr lvl="0"/>
            <a:r>
              <a:rPr lang="en-US" sz="2800" dirty="0" smtClean="0"/>
              <a:t>Development of a </a:t>
            </a:r>
            <a:r>
              <a:rPr lang="en-US" sz="2800" b="1" dirty="0" smtClean="0"/>
              <a:t>communications strategy </a:t>
            </a:r>
            <a:r>
              <a:rPr lang="en-US" sz="2800" dirty="0" smtClean="0"/>
              <a:t>for regulated Financial Institutions, clients and the wider public to raise awareness about their rights as consumers</a:t>
            </a:r>
          </a:p>
          <a:p>
            <a:pPr lvl="0"/>
            <a:r>
              <a:rPr lang="en-US" sz="2800" b="1" dirty="0" smtClean="0"/>
              <a:t>Strengthening supervision </a:t>
            </a:r>
            <a:r>
              <a:rPr lang="en-US" sz="2800" dirty="0" smtClean="0"/>
              <a:t>of compliance with the financial consumer protection requirements</a:t>
            </a:r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13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GB" sz="4000" b="1" noProof="1" smtClean="0"/>
              <a:t>Conclusion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A comprehensive financial consumer protection framework enhances consumer confidence in the financial services industry, while promoting financial stability, growth and innovation.</a:t>
            </a:r>
          </a:p>
          <a:p>
            <a:r>
              <a:rPr lang="en-US" dirty="0" smtClean="0"/>
              <a:t>Financial consumer protection efforts should be  cost-effective and, the benefits should outweigh the costs of implementation.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14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19" descr="Questionmark"/>
          <p:cNvPicPr>
            <a:picLocks noChangeAspect="1" noChangeArrowheads="1"/>
          </p:cNvPicPr>
          <p:nvPr/>
        </p:nvPicPr>
        <p:blipFill>
          <a:blip r:embed="rId2" cstate="print"/>
          <a:srcRect l="25429" r="17274" b="3322"/>
          <a:stretch>
            <a:fillRect/>
          </a:stretch>
        </p:blipFill>
        <p:spPr bwMode="auto">
          <a:xfrm>
            <a:off x="230188" y="898525"/>
            <a:ext cx="4584700" cy="580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 Box 19"/>
          <p:cNvSpPr txBox="1">
            <a:spLocks noChangeArrowheads="1"/>
          </p:cNvSpPr>
          <p:nvPr/>
        </p:nvSpPr>
        <p:spPr bwMode="gray">
          <a:xfrm>
            <a:off x="3700463" y="2038350"/>
            <a:ext cx="5014912" cy="291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87980" tIns="0" rIns="0" bIns="0" anchor="ctr" anchorCtr="1"/>
          <a:lstStyle/>
          <a:p>
            <a:pPr defTabSz="800100" eaLnBrk="0" hangingPunct="0">
              <a:spcAft>
                <a:spcPct val="40000"/>
              </a:spcAft>
            </a:pPr>
            <a:r>
              <a:rPr lang="en-GB" sz="3600" b="1" noProof="1">
                <a:solidFill>
                  <a:srgbClr val="333333"/>
                </a:solidFill>
              </a:rPr>
              <a:t>Thank You</a:t>
            </a:r>
          </a:p>
          <a:p>
            <a:pPr defTabSz="800100" eaLnBrk="0" hangingPunct="0">
              <a:spcAft>
                <a:spcPct val="40000"/>
              </a:spcAft>
            </a:pPr>
            <a:r>
              <a:rPr lang="en-GB" sz="3600" b="1" noProof="1">
                <a:solidFill>
                  <a:srgbClr val="C00000"/>
                </a:solidFill>
              </a:rPr>
              <a:t>Any Questions?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15</a:t>
            </a:fld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References and Bibliography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400" dirty="0" smtClean="0"/>
              <a:t>Bank Of Uganda Financial Consumer Protection Guidelines (2011)</a:t>
            </a:r>
          </a:p>
          <a:p>
            <a:r>
              <a:rPr lang="en-US" sz="2400" dirty="0" smtClean="0"/>
              <a:t>Consumer Protection Regulation in Low-Access Environments: Opportunities to Promote Responsible Finance (Brix &amp; Mckee 2010)</a:t>
            </a:r>
          </a:p>
          <a:p>
            <a:r>
              <a:rPr lang="en-US" sz="2400" dirty="0" smtClean="0"/>
              <a:t>G20 High-Level Principles on Financial Consumer Protection (OECD October 2011)</a:t>
            </a:r>
          </a:p>
          <a:p>
            <a:r>
              <a:rPr lang="en-US" sz="2400" dirty="0" smtClean="0"/>
              <a:t>A Guide to Regulation and Supervision of Microfinance - Consensus Guidelines (CGAP October 2012)</a:t>
            </a:r>
          </a:p>
          <a:p>
            <a:r>
              <a:rPr lang="en-US" sz="2400" dirty="0" smtClean="0"/>
              <a:t>Towards an Effective Framework for Financial Literacy and Financial Consumer Protection in Uganda (GIZ &amp; Bank of Uganda, March 2011)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16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 fontScale="90000"/>
          </a:bodyPr>
          <a:lstStyle/>
          <a:p>
            <a:pPr algn="ctr" eaLnBrk="1" hangingPunct="1"/>
            <a:r>
              <a:rPr lang="en-US" sz="4000" b="1" dirty="0" smtClean="0"/>
              <a:t>References and Bibliography</a:t>
            </a:r>
            <a:endParaRPr lang="en-GB" sz="4000" b="1" noProof="1" smtClean="0"/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400" dirty="0" smtClean="0"/>
              <a:t>Ledgerwood, Joanna, with Julie Earne and Candace Nelson, eds. 2013. </a:t>
            </a:r>
            <a:r>
              <a:rPr lang="en-US" sz="2400" i="1" dirty="0" smtClean="0"/>
              <a:t>The New Microfinance Handbook: A Financial Market System Perspective</a:t>
            </a:r>
            <a:r>
              <a:rPr lang="en-US" sz="2400" dirty="0" smtClean="0"/>
              <a:t>. Washington, DC: World Bank. doi: 10.1596/978-0-8213-8927-0.License: Creative Commons Attribution CC BY 3.0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pPr>
              <a:buNone/>
            </a:pP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/>
            </a:r>
            <a:br>
              <a:rPr lang="en-GB" sz="2800" dirty="0" smtClean="0"/>
            </a:b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17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/>
          <a:lstStyle/>
          <a:p>
            <a:pPr algn="ctr" eaLnBrk="1" hangingPunct="1"/>
            <a:r>
              <a:rPr lang="en-GB" sz="4000" b="1" noProof="1" smtClean="0"/>
              <a:t>Introduction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One key lesson learnt </a:t>
            </a:r>
            <a:r>
              <a:rPr lang="en-US" dirty="0" smtClean="0"/>
              <a:t>from </a:t>
            </a:r>
            <a:r>
              <a:rPr lang="en-US" dirty="0" smtClean="0"/>
              <a:t>the global financial crisis is the urgent need to place financial literacy and consumer protection on top of the national, regional and global agendas.</a:t>
            </a:r>
          </a:p>
          <a:p>
            <a:r>
              <a:rPr lang="en-US" dirty="0" smtClean="0"/>
              <a:t>Protecting customers and ensuring they are treated fairly by financial institutions is the essence of market conduct policy and law.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Overview of Financial Consumer Protection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Consumer protection is often discussed in terms of the rights and responsibilities of </a:t>
            </a:r>
            <a:r>
              <a:rPr lang="en-US" b="1" dirty="0" smtClean="0">
                <a:solidFill>
                  <a:srgbClr val="FF0000"/>
                </a:solidFill>
              </a:rPr>
              <a:t>both </a:t>
            </a:r>
            <a:r>
              <a:rPr lang="en-US" dirty="0" smtClean="0"/>
              <a:t>financial service providers and clients. </a:t>
            </a:r>
          </a:p>
          <a:p>
            <a:r>
              <a:rPr lang="en-US" b="1" dirty="0" smtClean="0"/>
              <a:t>Clients</a:t>
            </a:r>
            <a:r>
              <a:rPr lang="en-US" dirty="0" smtClean="0"/>
              <a:t> need to develop the capability to assess product offerings; to do this, they have the right to ask questions about products.</a:t>
            </a:r>
          </a:p>
          <a:p>
            <a:r>
              <a:rPr lang="en-US" b="1" dirty="0" smtClean="0"/>
              <a:t>Providers</a:t>
            </a:r>
            <a:r>
              <a:rPr lang="en-US" dirty="0" smtClean="0"/>
              <a:t> have the responsibility to respond respectfully.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Overview of Financial Consumer Protection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Financial consumer protection sets </a:t>
            </a:r>
            <a:r>
              <a:rPr lang="en-US" b="1" dirty="0" smtClean="0">
                <a:solidFill>
                  <a:srgbClr val="FF0000"/>
                </a:solidFill>
              </a:rPr>
              <a:t>clear rules </a:t>
            </a:r>
            <a:r>
              <a:rPr lang="en-US" dirty="0" smtClean="0"/>
              <a:t>of conduct for financial institutions when dealing with their customers to ensure that they:</a:t>
            </a:r>
          </a:p>
          <a:p>
            <a:pPr lvl="1"/>
            <a:r>
              <a:rPr lang="en-US" dirty="0" smtClean="0"/>
              <a:t>Receive information to allow them to make informed decisions </a:t>
            </a:r>
          </a:p>
          <a:p>
            <a:pPr lvl="1"/>
            <a:r>
              <a:rPr lang="en-US" dirty="0" smtClean="0"/>
              <a:t>Are not subject to unfair or deceptive practices; and </a:t>
            </a:r>
          </a:p>
          <a:p>
            <a:pPr lvl="1"/>
            <a:r>
              <a:rPr lang="en-US" dirty="0" smtClean="0"/>
              <a:t>Have access to recourse mechanisms to resolve disputes.</a:t>
            </a:r>
          </a:p>
          <a:p>
            <a:pPr lvl="1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Overview of Financial Consumer Protection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24875" cy="4773613"/>
          </a:xfrm>
        </p:spPr>
        <p:txBody>
          <a:bodyPr lIns="84216" tIns="42108" rIns="84216" bIns="42108"/>
          <a:lstStyle/>
          <a:p>
            <a:pPr>
              <a:buNone/>
            </a:pPr>
            <a:r>
              <a:rPr lang="en-US" dirty="0" smtClean="0"/>
              <a:t>	Financial literacy, financial consumer protection measures, prudential regulation and financial inclusion initiatives are complementary to one another, rather than alternatives.</a:t>
            </a:r>
          </a:p>
          <a:p>
            <a:r>
              <a:rPr lang="en-US" dirty="0" smtClean="0"/>
              <a:t>To improve the effectiveness of disclosure for financial products and services, it is important to tackle both the </a:t>
            </a:r>
            <a:r>
              <a:rPr lang="en-US" b="1" dirty="0" smtClean="0">
                <a:solidFill>
                  <a:srgbClr val="FF0000"/>
                </a:solidFill>
              </a:rPr>
              <a:t>supply side </a:t>
            </a:r>
            <a:r>
              <a:rPr lang="en-US" dirty="0" smtClean="0"/>
              <a:t>(financial consumer protection measures) and the </a:t>
            </a:r>
            <a:r>
              <a:rPr lang="en-US" b="1" dirty="0" smtClean="0">
                <a:solidFill>
                  <a:srgbClr val="FF0000"/>
                </a:solidFill>
              </a:rPr>
              <a:t>demand side </a:t>
            </a:r>
            <a:r>
              <a:rPr lang="en-US" dirty="0" smtClean="0"/>
              <a:t>(financial literacy initiatives).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Overview of Financial Consumer Protection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Regulators are paying increased attention to financial consumer protection, focusing on three broad themes:</a:t>
            </a:r>
          </a:p>
          <a:p>
            <a:pPr lvl="1"/>
            <a:r>
              <a:rPr lang="en-US" sz="3200" dirty="0" smtClean="0"/>
              <a:t>Transparency</a:t>
            </a:r>
          </a:p>
          <a:p>
            <a:pPr lvl="1"/>
            <a:r>
              <a:rPr lang="en-US" sz="3200" dirty="0" smtClean="0"/>
              <a:t>Fair Treatment</a:t>
            </a:r>
          </a:p>
          <a:p>
            <a:pPr lvl="1"/>
            <a:r>
              <a:rPr lang="en-US" sz="3200" dirty="0" smtClean="0"/>
              <a:t>Effective Recourse</a:t>
            </a:r>
          </a:p>
          <a:p>
            <a:r>
              <a:rPr lang="en-US" dirty="0" smtClean="0"/>
              <a:t>While these three goals are basic to protecting consumers, it may not be feasible or practical to address them all at once.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6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Overview of Financial Consumer Protection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Efforts towards financial consumer protection should be coordinated among other financial sector regulators (Insurance, Pensions, Capital Markets, etc.) </a:t>
            </a:r>
          </a:p>
          <a:p>
            <a:r>
              <a:rPr lang="en-US" dirty="0" smtClean="0"/>
              <a:t>The regulator’s challenge is how to balance financial access, financial stability, financial integrity, and consumer protection 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Financial Consumer Protection Framework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sz="2800" dirty="0" smtClean="0"/>
              <a:t>Promotes fair and equitable financial services practices by setting minimum standards for financial services providers in dealing with consumers.</a:t>
            </a:r>
          </a:p>
          <a:p>
            <a:r>
              <a:rPr lang="en-US" sz="2800" dirty="0" smtClean="0"/>
              <a:t>Increases transparency in order to inform and empower consumers of financial services. </a:t>
            </a:r>
          </a:p>
          <a:p>
            <a:r>
              <a:rPr lang="en-US" sz="2800" dirty="0" smtClean="0"/>
              <a:t>Fosters confidence in the financial services sector.</a:t>
            </a:r>
          </a:p>
          <a:p>
            <a:r>
              <a:rPr lang="en-US" sz="2800" dirty="0" smtClean="0"/>
              <a:t>Provides efficient and effective mechanisms for handling consumer complaints relating to the provision of financial products and services.</a:t>
            </a:r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8"/>
          <p:cNvSpPr>
            <a:spLocks noGrp="1" noChangeArrowheads="1"/>
          </p:cNvSpPr>
          <p:nvPr>
            <p:ph type="title"/>
          </p:nvPr>
        </p:nvSpPr>
        <p:spPr>
          <a:xfrm>
            <a:off x="457200" y="836613"/>
            <a:ext cx="8229600" cy="581025"/>
          </a:xfrm>
        </p:spPr>
        <p:txBody>
          <a:bodyPr lIns="84216" tIns="42108" rIns="84216" bIns="42108">
            <a:normAutofit/>
          </a:bodyPr>
          <a:lstStyle/>
          <a:p>
            <a:pPr lvl="0"/>
            <a:r>
              <a:rPr lang="en-GB" sz="3200" b="1" dirty="0" smtClean="0"/>
              <a:t>Financial Consumer Protection Framework</a:t>
            </a:r>
          </a:p>
        </p:txBody>
      </p:sp>
      <p:sp>
        <p:nvSpPr>
          <p:cNvPr id="14339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524875" cy="4773613"/>
          </a:xfrm>
        </p:spPr>
        <p:txBody>
          <a:bodyPr lIns="84216" tIns="42108" rIns="84216" bIns="42108"/>
          <a:lstStyle/>
          <a:p>
            <a:r>
              <a:rPr lang="en-US" dirty="0" smtClean="0"/>
              <a:t>The legal mandate of the regulator with regard to financial consumer protection should be clear</a:t>
            </a:r>
          </a:p>
          <a:p>
            <a:r>
              <a:rPr lang="en-US" dirty="0" smtClean="0"/>
              <a:t>Regulators  should ensure financial services operators put in place effective consumer risk management framework that empower consumers to make informed decisions while promoting professionalism and ethics. 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1" eaLnBrk="1" hangingPunct="1">
              <a:buFont typeface="Wingdings" pitchFamily="2" charset="2"/>
              <a:buChar char="ü"/>
            </a:pPr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/>
            <a:endParaRPr lang="en-US" sz="3000" dirty="0" smtClean="0">
              <a:solidFill>
                <a:schemeClr val="tx1"/>
              </a:solidFill>
            </a:endParaRPr>
          </a:p>
          <a:p>
            <a:pPr eaLnBrk="1" hangingPunct="1">
              <a:buFont typeface="Arial" charset="0"/>
              <a:buNone/>
            </a:pPr>
            <a:endParaRPr lang="de-DE" sz="3200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5DD51-463A-4F63-8001-A74E650C0ADF}" type="slidenum">
              <a:rPr lang="en-US" altLang="en-US" smtClean="0"/>
              <a:pPr/>
              <a:t>9</a:t>
            </a:fld>
            <a:endParaRPr lang="en-US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607</TotalTime>
  <Words>814</Words>
  <Application>Microsoft Office PowerPoint</Application>
  <PresentationFormat>On-screen Show (4:3)</PresentationFormat>
  <Paragraphs>167</Paragraphs>
  <Slides>17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Financial Consumer Protection</vt:lpstr>
      <vt:lpstr>Introduction</vt:lpstr>
      <vt:lpstr>Overview of Financial Consumer Protection</vt:lpstr>
      <vt:lpstr>Overview of Financial Consumer Protection</vt:lpstr>
      <vt:lpstr>Overview of Financial Consumer Protection</vt:lpstr>
      <vt:lpstr>Overview of Financial Consumer Protection</vt:lpstr>
      <vt:lpstr>Overview of Financial Consumer Protection</vt:lpstr>
      <vt:lpstr>Financial Consumer Protection Framework</vt:lpstr>
      <vt:lpstr>Financial Consumer Protection Framework</vt:lpstr>
      <vt:lpstr>Financial Consumer Protection Framework</vt:lpstr>
      <vt:lpstr>Financial Consumer Protection Framework</vt:lpstr>
      <vt:lpstr>Financial Consumer Protection Framework</vt:lpstr>
      <vt:lpstr>Financial Consumer Protection Framework</vt:lpstr>
      <vt:lpstr>Conclusion</vt:lpstr>
      <vt:lpstr>Slide 15</vt:lpstr>
      <vt:lpstr>References and Bibliography</vt:lpstr>
      <vt:lpstr>References and Bibliography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farai</dc:creator>
  <cp:lastModifiedBy>Augustine Mugagga</cp:lastModifiedBy>
  <cp:revision>85</cp:revision>
  <dcterms:created xsi:type="dcterms:W3CDTF">2014-01-22T10:06:30Z</dcterms:created>
  <dcterms:modified xsi:type="dcterms:W3CDTF">2017-06-08T07:30:35Z</dcterms:modified>
</cp:coreProperties>
</file>