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60" r:id="rId2"/>
    <p:sldId id="307" r:id="rId3"/>
    <p:sldId id="309" r:id="rId4"/>
    <p:sldId id="308" r:id="rId5"/>
    <p:sldId id="313" r:id="rId6"/>
    <p:sldId id="314" r:id="rId7"/>
    <p:sldId id="315" r:id="rId8"/>
    <p:sldId id="322" r:id="rId9"/>
    <p:sldId id="319" r:id="rId10"/>
    <p:sldId id="310" r:id="rId11"/>
    <p:sldId id="316" r:id="rId12"/>
    <p:sldId id="311" r:id="rId13"/>
    <p:sldId id="317" r:id="rId14"/>
    <p:sldId id="323" r:id="rId15"/>
    <p:sldId id="326" r:id="rId16"/>
    <p:sldId id="312" r:id="rId17"/>
    <p:sldId id="306" r:id="rId18"/>
    <p:sldId id="318"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ie Kitiibwa" initials="JK" lastIdx="2" clrIdx="0">
    <p:extLst>
      <p:ext uri="{19B8F6BF-5375-455C-9EA6-DF929625EA0E}">
        <p15:presenceInfo xmlns:p15="http://schemas.microsoft.com/office/powerpoint/2012/main" xmlns="" userId="S-1-5-21-2478214250-557143852-520535978-11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28"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EE7811-B5D3-4394-8559-43656DF69A6E}" type="datetimeFigureOut">
              <a:rPr lang="en-US" smtClean="0"/>
              <a:pPr/>
              <a:t>3/23/2018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037244-3404-424C-96E0-4251B71FE756}" type="slidenum">
              <a:rPr lang="en-US" smtClean="0"/>
              <a:pPr/>
              <a:t>‹#›</a:t>
            </a:fld>
            <a:endParaRPr lang="en-US" dirty="0"/>
          </a:p>
        </p:txBody>
      </p:sp>
    </p:spTree>
    <p:extLst>
      <p:ext uri="{BB962C8B-B14F-4D97-AF65-F5344CB8AC3E}">
        <p14:creationId xmlns:p14="http://schemas.microsoft.com/office/powerpoint/2010/main" xmlns="" val="3794955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A271EBA-A7B9-4CD5-8F00-EF45591AD432}" type="slidenum">
              <a:rPr lang="de-DE" smtClean="0">
                <a:cs typeface="Arial" charset="0"/>
              </a:rPr>
              <a:pPr/>
              <a:t>2</a:t>
            </a:fld>
            <a:endParaRPr lang="de-DE" smtClean="0">
              <a:cs typeface="Arial" charset="0"/>
            </a:endParaRPr>
          </a:p>
        </p:txBody>
      </p:sp>
      <p:sp>
        <p:nvSpPr>
          <p:cNvPr id="30723" name="Rectangle 2"/>
          <p:cNvSpPr>
            <a:spLocks noGrp="1" noRot="1" noChangeAspect="1" noChangeArrowheads="1" noTextEdit="1"/>
          </p:cNvSpPr>
          <p:nvPr>
            <p:ph type="sldImg"/>
          </p:nvPr>
        </p:nvSpPr>
        <p:spPr>
          <a:xfrm>
            <a:off x="1141413" y="685800"/>
            <a:ext cx="4575175" cy="3430588"/>
          </a:xfrm>
          <a:ln/>
        </p:spPr>
      </p:sp>
      <p:sp>
        <p:nvSpPr>
          <p:cNvPr id="30724"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837244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11</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2836336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12</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1761619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13</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1872422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14</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1872422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15</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1872422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16</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3287200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18</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3848435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3</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1285879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4</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4203001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5</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822859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6</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3300972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7</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2109133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8</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2109133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9</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2102950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EB2EA70-2E44-478C-B8E4-827F2EC7CC38}" type="slidenum">
              <a:rPr lang="de-DE" smtClean="0">
                <a:cs typeface="Arial" charset="0"/>
              </a:rPr>
              <a:pPr/>
              <a:t>10</a:t>
            </a:fld>
            <a:endParaRPr lang="de-DE" smtClean="0">
              <a:cs typeface="Arial" charset="0"/>
            </a:endParaRPr>
          </a:p>
        </p:txBody>
      </p:sp>
      <p:sp>
        <p:nvSpPr>
          <p:cNvPr id="31747" name="Rectangle 2"/>
          <p:cNvSpPr>
            <a:spLocks noGrp="1" noRot="1" noChangeAspect="1" noChangeArrowheads="1" noTextEdit="1"/>
          </p:cNvSpPr>
          <p:nvPr>
            <p:ph type="sldImg"/>
          </p:nvPr>
        </p:nvSpPr>
        <p:spPr>
          <a:xfrm>
            <a:off x="1141413" y="685800"/>
            <a:ext cx="4575175" cy="3430588"/>
          </a:xfrm>
          <a:ln/>
        </p:spPr>
      </p:sp>
      <p:sp>
        <p:nvSpPr>
          <p:cNvPr id="31748" name="Rectangle 3"/>
          <p:cNvSpPr>
            <a:spLocks noGrp="1" noChangeArrowheads="1"/>
          </p:cNvSpPr>
          <p:nvPr>
            <p:ph type="body" idx="1"/>
          </p:nvPr>
        </p:nvSpPr>
        <p:spPr>
          <a:noFill/>
          <a:ln/>
        </p:spPr>
        <p:txBody>
          <a:bodyPr/>
          <a:lstStyle/>
          <a:p>
            <a:pPr eaLnBrk="1" hangingPunct="1"/>
            <a:endParaRPr lang="en-GB" noProof="1" smtClean="0"/>
          </a:p>
        </p:txBody>
      </p:sp>
    </p:spTree>
    <p:extLst>
      <p:ext uri="{BB962C8B-B14F-4D97-AF65-F5344CB8AC3E}">
        <p14:creationId xmlns:p14="http://schemas.microsoft.com/office/powerpoint/2010/main" xmlns="" val="2544102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B144E3-06D7-439D-AECF-DCF869DD1A44}" type="datetime1">
              <a:rPr lang="en-US" smtClean="0"/>
              <a:pPr>
                <a:defRPr/>
              </a:pPr>
              <a:t>3/23/2018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541C159F-CECC-476B-87D4-6AD3E0102035}" type="slidenum">
              <a:rPr lang="en-US" altLang="en-US"/>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8C079D-5214-4182-A7DB-A82EF2150668}" type="datetime1">
              <a:rPr lang="en-US" smtClean="0"/>
              <a:pPr>
                <a:defRPr/>
              </a:pPr>
              <a:t>3/23/2018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C38CC7FD-FA23-44C4-8AEF-B15B4685D911}"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D6AA80-B006-411D-9139-3B295CB6695B}" type="datetime1">
              <a:rPr lang="en-US" smtClean="0"/>
              <a:pPr>
                <a:defRPr/>
              </a:pPr>
              <a:t>3/23/2018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C5FC71DE-7668-4A20-9F82-F464A02C8239}" type="slidenum">
              <a:rPr lang="en-US" altLang="en-US"/>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2D7FDF7-D258-4076-A122-09256090ABC4}" type="datetime1">
              <a:rPr lang="en-US" smtClean="0"/>
              <a:pPr>
                <a:defRPr/>
              </a:pPr>
              <a:t>3/23/2018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C0A5DD51-463A-4F63-8001-A74E650C0ADF}" type="slidenum">
              <a:rPr lang="en-US" altLang="en-US"/>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DFDE176-2155-43EA-9AF8-B809F11B7AC0}" type="datetime1">
              <a:rPr lang="en-US" smtClean="0"/>
              <a:pPr>
                <a:defRPr/>
              </a:pPr>
              <a:t>3/23/2018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3A6D337C-84CD-45CF-B7D9-964402AE8218}"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93CA349-A2D3-4FCB-BE0C-5AC4B40B2ED0}" type="datetime1">
              <a:rPr lang="en-US" smtClean="0"/>
              <a:pPr>
                <a:defRPr/>
              </a:pPr>
              <a:t>3/23/2018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585B81E5-8E9A-412C-95CE-E40A1A495F48}"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96761D5-72CA-4C26-A11F-C249C2035802}" type="datetime1">
              <a:rPr lang="en-US" smtClean="0"/>
              <a:pPr>
                <a:defRPr/>
              </a:pPr>
              <a:t>3/23/2018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6A75CD52-ED75-445D-B6BD-659D8B893F36}"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60473B6-2D76-4812-A74B-D21D519FD78B}" type="datetime1">
              <a:rPr lang="en-US" smtClean="0"/>
              <a:pPr>
                <a:defRPr/>
              </a:pPr>
              <a:t>3/23/2018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E7107647-F268-40D7-A9D6-795DE27FDB53}"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E7794CE-A31A-4629-83BF-878FDBB2A899}" type="datetime1">
              <a:rPr lang="en-US" smtClean="0"/>
              <a:pPr>
                <a:defRPr/>
              </a:pPr>
              <a:t>3/23/2018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49FF30AA-8CCF-4D07-81F4-81759EDE9321}"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6D8EB6-106A-47A8-8254-38A5E15C0BDA}" type="datetime1">
              <a:rPr lang="en-US" smtClean="0"/>
              <a:pPr>
                <a:defRPr/>
              </a:pPr>
              <a:t>3/23/2018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9F50707B-C617-47B3-8E15-799E8E23630B}"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0AA2EC-E993-4429-AD3E-3812AA68BF54}" type="datetime1">
              <a:rPr lang="en-US" smtClean="0"/>
              <a:pPr>
                <a:defRPr/>
              </a:pPr>
              <a:t>3/23/2018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200348D4-2B08-4088-9BAD-1FC6DC32B5D7}"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9"/>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itchFamily="34" charset="0"/>
              </a:defRPr>
            </a:lvl1pPr>
          </a:lstStyle>
          <a:p>
            <a:pPr>
              <a:defRPr/>
            </a:pPr>
            <a:fld id="{AADE06FE-A7B9-4029-B8CA-072A25B01978}" type="datetime1">
              <a:rPr lang="en-US" smtClean="0"/>
              <a:pPr>
                <a:defRPr/>
              </a:pPr>
              <a:t>3/23/2018</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charset="0"/>
              </a:defRPr>
            </a:lvl1pPr>
          </a:lstStyle>
          <a:p>
            <a:fld id="{B9BD65C3-7A5B-466D-9639-8C8F08812C14}"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6"/>
          <p:cNvSpPr>
            <a:spLocks noChangeArrowheads="1"/>
          </p:cNvSpPr>
          <p:nvPr/>
        </p:nvSpPr>
        <p:spPr bwMode="auto">
          <a:xfrm>
            <a:off x="8161338" y="6523037"/>
            <a:ext cx="819150" cy="334963"/>
          </a:xfrm>
          <a:prstGeom prst="rect">
            <a:avLst/>
          </a:prstGeom>
          <a:solidFill>
            <a:schemeClr val="bg1"/>
          </a:solidFill>
          <a:ln w="9525" algn="ctr">
            <a:noFill/>
            <a:round/>
            <a:headEnd/>
            <a:tailEnd/>
          </a:ln>
        </p:spPr>
        <p:txBody>
          <a:bodyPr/>
          <a:lstStyle/>
          <a:p>
            <a:pPr eaLnBrk="0" hangingPunct="0"/>
            <a:endParaRPr lang="en-US" dirty="0"/>
          </a:p>
        </p:txBody>
      </p:sp>
      <p:sp>
        <p:nvSpPr>
          <p:cNvPr id="7" name="Rectangle 6"/>
          <p:cNvSpPr/>
          <p:nvPr/>
        </p:nvSpPr>
        <p:spPr>
          <a:xfrm>
            <a:off x="423082" y="1078174"/>
            <a:ext cx="8161361" cy="1877437"/>
          </a:xfrm>
          <a:prstGeom prst="rect">
            <a:avLst/>
          </a:prstGeom>
        </p:spPr>
        <p:txBody>
          <a:bodyPr wrap="square">
            <a:spAutoFit/>
          </a:bodyPr>
          <a:lstStyle/>
          <a:p>
            <a:pPr algn="ctr"/>
            <a:endParaRPr lang="en-US" sz="2400" noProof="1" smtClean="0">
              <a:solidFill>
                <a:schemeClr val="tx1"/>
              </a:solidFill>
            </a:endParaRPr>
          </a:p>
          <a:p>
            <a:pPr algn="ctr"/>
            <a:endParaRPr lang="en-US" sz="2400" noProof="1">
              <a:solidFill>
                <a:schemeClr val="tx1"/>
              </a:solidFill>
            </a:endParaRPr>
          </a:p>
          <a:p>
            <a:pPr algn="ctr"/>
            <a:r>
              <a:rPr lang="en-US" sz="2400" noProof="1" smtClean="0">
                <a:solidFill>
                  <a:schemeClr val="tx1"/>
                </a:solidFill>
              </a:rPr>
              <a:t> </a:t>
            </a:r>
            <a:r>
              <a:rPr lang="en-US" sz="4400" noProof="1" smtClean="0">
                <a:solidFill>
                  <a:schemeClr val="tx1"/>
                </a:solidFill>
              </a:rPr>
              <a:t/>
            </a:r>
            <a:br>
              <a:rPr lang="en-US" sz="4400" noProof="1" smtClean="0">
                <a:solidFill>
                  <a:schemeClr val="tx1"/>
                </a:solidFill>
              </a:rPr>
            </a:br>
            <a:endParaRPr lang="en-GB" sz="4400" dirty="0"/>
          </a:p>
        </p:txBody>
      </p:sp>
      <p:sp>
        <p:nvSpPr>
          <p:cNvPr id="4" name="Title 3"/>
          <p:cNvSpPr>
            <a:spLocks noGrp="1"/>
          </p:cNvSpPr>
          <p:nvPr>
            <p:ph type="ctrTitle"/>
          </p:nvPr>
        </p:nvSpPr>
        <p:spPr/>
        <p:txBody>
          <a:bodyPr/>
          <a:lstStyle/>
          <a:p>
            <a:r>
              <a:rPr lang="en-US" b="1" dirty="0" smtClean="0"/>
              <a:t>Financial Literacy For Marginalized Groups</a:t>
            </a:r>
            <a:endParaRPr lang="en-US" b="1" dirty="0"/>
          </a:p>
        </p:txBody>
      </p:sp>
      <p:sp>
        <p:nvSpPr>
          <p:cNvPr id="5" name="Subtitle 4"/>
          <p:cNvSpPr>
            <a:spLocks noGrp="1"/>
          </p:cNvSpPr>
          <p:nvPr>
            <p:ph type="subTitle" idx="1"/>
          </p:nvPr>
        </p:nvSpPr>
        <p:spPr/>
        <p:txBody>
          <a:bodyPr/>
          <a:lstStyle/>
          <a:p>
            <a:endParaRPr lang="en-US" b="1" dirty="0" smtClean="0"/>
          </a:p>
          <a:p>
            <a:r>
              <a:rPr lang="en-US" b="1" dirty="0" smtClean="0"/>
              <a:t>Augustine Mwanje</a:t>
            </a:r>
            <a:endParaRPr lang="en-US"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Approaches</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Youth</a:t>
            </a:r>
            <a:endParaRPr lang="en-US" dirty="0" smtClean="0">
              <a:solidFill>
                <a:srgbClr val="0070C0"/>
              </a:solidFill>
            </a:endParaRPr>
          </a:p>
          <a:p>
            <a:r>
              <a:rPr lang="en-US" sz="2800" dirty="0" smtClean="0"/>
              <a:t>The youth have few role models and mentors for the youth to provide guidance on money management and financial issues. </a:t>
            </a:r>
          </a:p>
          <a:p>
            <a:r>
              <a:rPr lang="en-US" sz="2800" dirty="0" smtClean="0"/>
              <a:t>It is easier to instill the right values, attitudes and perceptions among young people than to change the habits and perceptions of older people.</a:t>
            </a:r>
          </a:p>
          <a:p>
            <a:r>
              <a:rPr lang="en-US" sz="2800" dirty="0" smtClean="0"/>
              <a:t>This can be done through youth clubs, associations and support organizations</a:t>
            </a:r>
          </a:p>
          <a:p>
            <a:pPr eaLnBrk="1" hangingPunct="1">
              <a:buFont typeface="Arial" charset="0"/>
              <a:buNone/>
            </a:pPr>
            <a:endParaRPr lang="de-DE" sz="3200" dirty="0" smtClean="0">
              <a:solidFill>
                <a:schemeClr val="tx1"/>
              </a:solidFill>
            </a:endParaRPr>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10</a:t>
            </a:fld>
            <a:endParaRPr lang="en-US" alt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Approaches</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Youth</a:t>
            </a:r>
            <a:endParaRPr lang="en-US" dirty="0" smtClean="0">
              <a:solidFill>
                <a:srgbClr val="0070C0"/>
              </a:solidFill>
            </a:endParaRPr>
          </a:p>
          <a:p>
            <a:r>
              <a:rPr lang="en-US" sz="2800" dirty="0" smtClean="0"/>
              <a:t>Financial education and information can be provided via magazines, radio, television programmes, SMS messages, social networking sites, websites and other forms of on-line media which appeal to them. </a:t>
            </a:r>
          </a:p>
          <a:p>
            <a:r>
              <a:rPr lang="en-US" sz="2800" dirty="0" smtClean="0"/>
              <a:t>The language used should also be easy for them to relate to, and the message should be relevant to their situation.</a:t>
            </a:r>
          </a:p>
          <a:p>
            <a:r>
              <a:rPr lang="en-US" sz="2800" dirty="0" smtClean="0"/>
              <a:t>The content should be engaging, and entertaining.</a:t>
            </a:r>
          </a:p>
          <a:p>
            <a:pPr eaLnBrk="1" hangingPunct="1">
              <a:buFont typeface="Arial" charset="0"/>
              <a:buNone/>
            </a:pPr>
            <a:endParaRPr lang="de-DE" sz="3200" dirty="0" smtClean="0">
              <a:solidFill>
                <a:schemeClr val="tx1"/>
              </a:solidFill>
            </a:endParaRPr>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11</a:t>
            </a:fld>
            <a:endParaRPr lang="en-US"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Approaches</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Rural Population</a:t>
            </a:r>
            <a:endParaRPr lang="en-US" dirty="0" smtClean="0">
              <a:solidFill>
                <a:srgbClr val="0070C0"/>
              </a:solidFill>
            </a:endParaRPr>
          </a:p>
          <a:p>
            <a:r>
              <a:rPr lang="en-US" sz="2800" dirty="0" smtClean="0"/>
              <a:t>More likely to be receptive to financial education and training if it is delivered by people:</a:t>
            </a:r>
          </a:p>
          <a:p>
            <a:pPr lvl="1"/>
            <a:r>
              <a:rPr lang="en-US" sz="2400" dirty="0" smtClean="0"/>
              <a:t>Who they </a:t>
            </a:r>
            <a:r>
              <a:rPr lang="en-US" sz="2400" b="1" dirty="0" smtClean="0"/>
              <a:t>know</a:t>
            </a:r>
            <a:r>
              <a:rPr lang="en-US" sz="2400" dirty="0" smtClean="0"/>
              <a:t>, </a:t>
            </a:r>
            <a:r>
              <a:rPr lang="en-US" sz="2400" b="1" dirty="0" smtClean="0"/>
              <a:t>like</a:t>
            </a:r>
            <a:r>
              <a:rPr lang="en-US" sz="2400" dirty="0" smtClean="0"/>
              <a:t> and </a:t>
            </a:r>
            <a:r>
              <a:rPr lang="en-US" sz="2400" b="1" dirty="0" smtClean="0"/>
              <a:t>trust</a:t>
            </a:r>
            <a:r>
              <a:rPr lang="en-US" sz="2400" dirty="0" smtClean="0"/>
              <a:t> </a:t>
            </a:r>
          </a:p>
          <a:p>
            <a:pPr lvl="1"/>
            <a:r>
              <a:rPr lang="en-US" sz="2400" dirty="0" smtClean="0"/>
              <a:t>Who can talk about their personal experiences, in ways with which the target audience can relate</a:t>
            </a:r>
            <a:endParaRPr lang="en-US" sz="2800" dirty="0" smtClean="0"/>
          </a:p>
          <a:p>
            <a:r>
              <a:rPr lang="en-US" sz="2800" dirty="0" smtClean="0"/>
              <a:t>These include: religious leaders, church based organizations, local leaders and community-based organizations. </a:t>
            </a:r>
          </a:p>
          <a:p>
            <a:r>
              <a:rPr lang="en-US" sz="2800" dirty="0" smtClean="0"/>
              <a:t>Many also trust and believe what they hear on radio</a:t>
            </a:r>
            <a:endParaRPr lang="de-DE" sz="2800" dirty="0" smtClean="0"/>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12</a:t>
            </a:fld>
            <a:endParaRPr lang="en-US"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Approaches</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Rural Population</a:t>
            </a:r>
            <a:endParaRPr lang="en-US" dirty="0" smtClean="0">
              <a:solidFill>
                <a:srgbClr val="0070C0"/>
              </a:solidFill>
            </a:endParaRPr>
          </a:p>
          <a:p>
            <a:r>
              <a:rPr lang="en-US" sz="2800" dirty="0" smtClean="0"/>
              <a:t>Personal finance education and training can be provided via SACCO, VSLA and MFI group meetings. </a:t>
            </a:r>
          </a:p>
          <a:p>
            <a:r>
              <a:rPr lang="en-US" sz="2800" dirty="0" smtClean="0"/>
              <a:t>This is because these organizations gather their members or clients to discuss financial issues that help them manage their finances well so they can make the most out of the financial services they provide.</a:t>
            </a:r>
          </a:p>
          <a:p>
            <a:r>
              <a:rPr lang="en-US" sz="2800" dirty="0" smtClean="0"/>
              <a:t>Training materials need to be adapted and translated to the local language for illiterate and semi-literate people.</a:t>
            </a:r>
            <a:endParaRPr lang="de-DE" sz="2800" dirty="0" smtClean="0"/>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13</a:t>
            </a:fld>
            <a:endParaRPr lang="en-US"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Approaches</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The Disabled</a:t>
            </a:r>
            <a:endParaRPr lang="en-US" dirty="0" smtClean="0">
              <a:solidFill>
                <a:srgbClr val="0070C0"/>
              </a:solidFill>
            </a:endParaRPr>
          </a:p>
          <a:p>
            <a:r>
              <a:rPr lang="en-US" sz="2800" dirty="0" smtClean="0"/>
              <a:t>Mindset Issues – </a:t>
            </a:r>
            <a:r>
              <a:rPr lang="en-US" sz="2800" i="1" dirty="0" smtClean="0"/>
              <a:t>“Disability does not mean Inability”</a:t>
            </a:r>
          </a:p>
          <a:p>
            <a:r>
              <a:rPr lang="en-US" sz="2800" dirty="0" smtClean="0"/>
              <a:t>They rarely earn an income and are usually dependants which leads to exclusion</a:t>
            </a:r>
          </a:p>
          <a:p>
            <a:r>
              <a:rPr lang="en-US" sz="2800" dirty="0" smtClean="0"/>
              <a:t>Without a reliable relationship with financial institutions, they may rely on second-hand advice from people in their personal network, which can be misleading or inaccurate</a:t>
            </a:r>
          </a:p>
          <a:p>
            <a:r>
              <a:rPr lang="en-US" sz="2800" dirty="0" smtClean="0"/>
              <a:t>A training needs analysis is essential as it helps eliminate assumptions</a:t>
            </a:r>
          </a:p>
          <a:p>
            <a:endParaRPr lang="en-US" sz="2800" dirty="0"/>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14</a:t>
            </a:fld>
            <a:endParaRPr lang="en-US" alt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Approaches</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The Disabled</a:t>
            </a:r>
            <a:endParaRPr lang="en-US" dirty="0" smtClean="0">
              <a:solidFill>
                <a:srgbClr val="0070C0"/>
              </a:solidFill>
            </a:endParaRPr>
          </a:p>
          <a:p>
            <a:r>
              <a:rPr lang="en-US" sz="2800" dirty="0" smtClean="0"/>
              <a:t>Incorporation of images of people with disabilities in the educational materials</a:t>
            </a:r>
          </a:p>
          <a:p>
            <a:r>
              <a:rPr lang="en-US" sz="2800" dirty="0" smtClean="0"/>
              <a:t>Training venues must be accessible to people with disabilities</a:t>
            </a:r>
          </a:p>
          <a:p>
            <a:r>
              <a:rPr lang="en-US" sz="2800" dirty="0" smtClean="0"/>
              <a:t>Information sharing should include group discussion activities and use of multimedia</a:t>
            </a:r>
          </a:p>
          <a:p>
            <a:r>
              <a:rPr lang="en-US" sz="2800" dirty="0" smtClean="0"/>
              <a:t>Patience, flexible timelines and a flexible program schedule are also critical</a:t>
            </a:r>
          </a:p>
          <a:p>
            <a:endParaRPr lang="en-US" sz="2800" dirty="0"/>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15</a:t>
            </a:fld>
            <a:endParaRPr lang="en-US" alt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Conclusion</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r>
              <a:rPr lang="en-US" dirty="0" smtClean="0"/>
              <a:t>There is no “one-size-fits-all” approach to a financial literacy strategy, given the various characteristics of the different segments of a nation’s population.</a:t>
            </a:r>
          </a:p>
          <a:p>
            <a:r>
              <a:rPr lang="en-US" dirty="0" smtClean="0"/>
              <a:t>Tailoring the specific approach based on the target audience is therefore a critical success factor</a:t>
            </a:r>
          </a:p>
          <a:p>
            <a:pPr eaLnBrk="1" hangingPunct="1">
              <a:buFont typeface="Arial" charset="0"/>
              <a:buNone/>
            </a:pPr>
            <a:endParaRPr lang="de-DE" sz="3200" dirty="0" smtClean="0">
              <a:solidFill>
                <a:schemeClr val="tx1"/>
              </a:solidFill>
            </a:endParaRPr>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16</a:t>
            </a:fld>
            <a:endParaRPr lang="en-US"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9" descr="Questionmark"/>
          <p:cNvPicPr>
            <a:picLocks noChangeAspect="1" noChangeArrowheads="1"/>
          </p:cNvPicPr>
          <p:nvPr/>
        </p:nvPicPr>
        <p:blipFill>
          <a:blip r:embed="rId2" cstate="print"/>
          <a:srcRect l="25429" r="17274" b="3322"/>
          <a:stretch>
            <a:fillRect/>
          </a:stretch>
        </p:blipFill>
        <p:spPr bwMode="auto">
          <a:xfrm>
            <a:off x="230188" y="898525"/>
            <a:ext cx="4584700" cy="5800725"/>
          </a:xfrm>
          <a:prstGeom prst="rect">
            <a:avLst/>
          </a:prstGeom>
          <a:noFill/>
          <a:ln w="9525">
            <a:noFill/>
            <a:miter lim="800000"/>
            <a:headEnd/>
            <a:tailEnd/>
          </a:ln>
        </p:spPr>
      </p:pic>
      <p:sp>
        <p:nvSpPr>
          <p:cNvPr id="27651" name="Text Box 19"/>
          <p:cNvSpPr txBox="1">
            <a:spLocks noChangeArrowheads="1"/>
          </p:cNvSpPr>
          <p:nvPr/>
        </p:nvSpPr>
        <p:spPr bwMode="gray">
          <a:xfrm>
            <a:off x="3700463" y="2038349"/>
            <a:ext cx="5014912" cy="2914651"/>
          </a:xfrm>
          <a:prstGeom prst="rect">
            <a:avLst/>
          </a:prstGeom>
          <a:noFill/>
          <a:ln w="9525">
            <a:noFill/>
            <a:miter lim="800000"/>
            <a:headEnd/>
            <a:tailEnd/>
          </a:ln>
        </p:spPr>
        <p:txBody>
          <a:bodyPr lIns="287980" tIns="0" rIns="0" bIns="0" anchor="ctr" anchorCtr="1"/>
          <a:lstStyle/>
          <a:p>
            <a:pPr defTabSz="800100" eaLnBrk="0" hangingPunct="0">
              <a:spcAft>
                <a:spcPct val="40000"/>
              </a:spcAft>
            </a:pPr>
            <a:r>
              <a:rPr lang="en-GB" sz="3600" b="1" noProof="1">
                <a:solidFill>
                  <a:srgbClr val="333333"/>
                </a:solidFill>
              </a:rPr>
              <a:t>Thank You</a:t>
            </a:r>
          </a:p>
          <a:p>
            <a:pPr defTabSz="800100" eaLnBrk="0" hangingPunct="0">
              <a:spcAft>
                <a:spcPct val="40000"/>
              </a:spcAft>
            </a:pPr>
            <a:r>
              <a:rPr lang="en-GB" sz="3600" b="1" noProof="1">
                <a:solidFill>
                  <a:srgbClr val="C00000"/>
                </a:solidFill>
              </a:rPr>
              <a:t>Any Questions?</a:t>
            </a:r>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17</a:t>
            </a:fld>
            <a:endParaRPr lang="en-US"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normAutofit fontScale="90000"/>
          </a:bodyPr>
          <a:lstStyle/>
          <a:p>
            <a:pPr algn="ctr" eaLnBrk="1" hangingPunct="1"/>
            <a:r>
              <a:rPr lang="en-US" sz="4000" b="1" dirty="0" smtClean="0"/>
              <a:t>References and Bibliography</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r>
              <a:rPr lang="en-US" sz="2400" dirty="0" smtClean="0"/>
              <a:t>Towards an Effective Framework for Financial Literacy and Financial Consumer Protection in Uganda (GIZ &amp; Bank of Uganda, March 2011)</a:t>
            </a:r>
          </a:p>
          <a:p>
            <a:r>
              <a:rPr lang="en-US" sz="2400" dirty="0" smtClean="0"/>
              <a:t>Strategy for Financial Literacy in Uganda (Bank of Uganda, August 2013)</a:t>
            </a:r>
          </a:p>
          <a:p>
            <a:r>
              <a:rPr lang="en-US" sz="2400" dirty="0" smtClean="0"/>
              <a:t>National Financial Literacy Framework  (Central Bank of Nigeria, October 2015)</a:t>
            </a:r>
          </a:p>
          <a:p>
            <a:pPr>
              <a:buNone/>
            </a:pPr>
            <a:r>
              <a:rPr lang="en-GB" sz="2800" dirty="0" smtClean="0"/>
              <a:t/>
            </a:r>
            <a:br>
              <a:rPr lang="en-GB" sz="2800" dirty="0" smtClean="0"/>
            </a:br>
            <a:r>
              <a:rPr lang="en-GB" sz="2800" dirty="0" smtClean="0"/>
              <a:t/>
            </a:r>
            <a:br>
              <a:rPr lang="en-GB" sz="2800" dirty="0" smtClean="0"/>
            </a:br>
            <a:endParaRPr lang="de-DE" sz="3200" dirty="0" smtClean="0">
              <a:solidFill>
                <a:schemeClr val="tx1"/>
              </a:solidFill>
            </a:endParaRPr>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18</a:t>
            </a:fld>
            <a:endParaRPr lang="en-US" alt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GB" sz="4000" b="1" noProof="1" smtClean="0"/>
              <a:t>Agenda</a:t>
            </a:r>
          </a:p>
        </p:txBody>
      </p:sp>
      <p:sp>
        <p:nvSpPr>
          <p:cNvPr id="13315" name="Rectangle 9"/>
          <p:cNvSpPr>
            <a:spLocks noGrp="1" noChangeArrowheads="1"/>
          </p:cNvSpPr>
          <p:nvPr>
            <p:ph type="body" idx="1"/>
          </p:nvPr>
        </p:nvSpPr>
        <p:spPr>
          <a:xfrm>
            <a:off x="295277" y="1489075"/>
            <a:ext cx="8524875" cy="4773613"/>
          </a:xfrm>
        </p:spPr>
        <p:txBody>
          <a:bodyPr lIns="84216" tIns="42108" rIns="84216" bIns="42108"/>
          <a:lstStyle/>
          <a:p>
            <a:pPr lvl="0"/>
            <a:r>
              <a:rPr lang="en-GB" dirty="0" smtClean="0"/>
              <a:t>Introduction</a:t>
            </a:r>
          </a:p>
          <a:p>
            <a:pPr lvl="0"/>
            <a:r>
              <a:rPr lang="en-GB" dirty="0" smtClean="0"/>
              <a:t>Identification of marginalized groups</a:t>
            </a:r>
          </a:p>
          <a:p>
            <a:pPr lvl="0"/>
            <a:r>
              <a:rPr lang="en-GB" dirty="0" smtClean="0"/>
              <a:t>Approaches used for these marginalized groups</a:t>
            </a:r>
          </a:p>
          <a:p>
            <a:pPr lvl="0"/>
            <a:r>
              <a:rPr lang="en-GB" dirty="0" smtClean="0"/>
              <a:t>Conclusion</a:t>
            </a:r>
            <a:endParaRPr lang="en-US" dirty="0" smtClean="0"/>
          </a:p>
          <a:p>
            <a:pPr eaLnBrk="1" hangingPunct="1">
              <a:buFont typeface="Arial" charset="0"/>
              <a:buNone/>
            </a:pPr>
            <a:endParaRPr lang="de-DE" sz="3200" dirty="0" smtClean="0">
              <a:solidFill>
                <a:schemeClr val="tx1"/>
              </a:solidFill>
            </a:endParaRPr>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2</a:t>
            </a:fld>
            <a:endParaRPr lang="en-US"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GB" sz="4000" b="1" noProof="1" smtClean="0"/>
              <a:t>Introduction</a:t>
            </a:r>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r>
              <a:rPr lang="en-US" dirty="0" smtClean="0"/>
              <a:t>It is important to identify which groups in society are :</a:t>
            </a:r>
          </a:p>
          <a:p>
            <a:pPr lvl="1"/>
            <a:r>
              <a:rPr lang="en-US" dirty="0" smtClean="0"/>
              <a:t>The least financially literate, therefore in need of financial education</a:t>
            </a:r>
          </a:p>
          <a:p>
            <a:pPr lvl="1"/>
            <a:r>
              <a:rPr lang="en-US" dirty="0" smtClean="0"/>
              <a:t>Most vulnerable and therefore more likely to suffer significantly unless they become more financially literate</a:t>
            </a:r>
          </a:p>
          <a:p>
            <a:pPr lvl="1"/>
            <a:r>
              <a:rPr lang="en-US" dirty="0" smtClean="0"/>
              <a:t>likely to be most receptive thereby taking advantage of, and learning from, financial </a:t>
            </a:r>
            <a:r>
              <a:rPr lang="en-US" smtClean="0"/>
              <a:t>literacy </a:t>
            </a:r>
            <a:r>
              <a:rPr lang="en-US" smtClean="0"/>
              <a:t>initiatives</a:t>
            </a:r>
            <a:endParaRPr lang="en-US" dirty="0" smtClean="0"/>
          </a:p>
          <a:p>
            <a:endParaRPr lang="en-US" dirty="0" smtClean="0"/>
          </a:p>
          <a:p>
            <a:endParaRPr lang="en-US" dirty="0" smtClean="0"/>
          </a:p>
          <a:p>
            <a:pPr lvl="1" eaLnBrk="1" hangingPunct="1">
              <a:buFont typeface="Wingdings" pitchFamily="2" charset="2"/>
              <a:buChar char="ü"/>
            </a:pPr>
            <a:endParaRPr lang="en-US" sz="3000" dirty="0" smtClean="0">
              <a:solidFill>
                <a:schemeClr val="tx1"/>
              </a:solidFill>
            </a:endParaRPr>
          </a:p>
          <a:p>
            <a:pPr eaLnBrk="1" hangingPunct="1"/>
            <a:endParaRPr lang="en-US" sz="3000" dirty="0" smtClean="0">
              <a:solidFill>
                <a:schemeClr val="tx1"/>
              </a:solidFill>
            </a:endParaRPr>
          </a:p>
          <a:p>
            <a:pPr eaLnBrk="1" hangingPunct="1">
              <a:buFont typeface="Arial" charset="0"/>
              <a:buNone/>
            </a:pPr>
            <a:endParaRPr lang="de-DE" sz="3200" dirty="0" smtClean="0">
              <a:solidFill>
                <a:schemeClr val="tx1"/>
              </a:solidFill>
            </a:endParaRPr>
          </a:p>
        </p:txBody>
      </p:sp>
      <p:sp>
        <p:nvSpPr>
          <p:cNvPr id="5" name="Slide Number Placeholder 4"/>
          <p:cNvSpPr>
            <a:spLocks noGrp="1"/>
          </p:cNvSpPr>
          <p:nvPr>
            <p:ph type="sldNum" sz="quarter" idx="12"/>
          </p:nvPr>
        </p:nvSpPr>
        <p:spPr/>
        <p:txBody>
          <a:bodyPr/>
          <a:lstStyle/>
          <a:p>
            <a:fld id="{C0A5DD51-463A-4F63-8001-A74E650C0ADF}" type="slidenum">
              <a:rPr lang="en-US" altLang="en-US" smtClean="0"/>
              <a:pPr/>
              <a:t>3</a:t>
            </a:fld>
            <a:endParaRPr lang="en-US" alt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1066800"/>
            <a:ext cx="8229600" cy="581025"/>
          </a:xfrm>
        </p:spPr>
        <p:txBody>
          <a:bodyPr lIns="84216" tIns="42108" rIns="84216" bIns="42108"/>
          <a:lstStyle/>
          <a:p>
            <a:pPr algn="ctr" eaLnBrk="1" hangingPunct="1"/>
            <a:r>
              <a:rPr lang="en-GB" sz="4000" b="1" noProof="1" smtClean="0"/>
              <a:t>Identification of Marginalized Groups</a:t>
            </a:r>
          </a:p>
        </p:txBody>
      </p:sp>
      <p:sp>
        <p:nvSpPr>
          <p:cNvPr id="14339" name="Rectangle 9"/>
          <p:cNvSpPr>
            <a:spLocks noGrp="1" noChangeArrowheads="1"/>
          </p:cNvSpPr>
          <p:nvPr>
            <p:ph type="body" idx="1"/>
          </p:nvPr>
        </p:nvSpPr>
        <p:spPr>
          <a:xfrm>
            <a:off x="304802" y="1417639"/>
            <a:ext cx="8524875" cy="5303837"/>
          </a:xfrm>
        </p:spPr>
        <p:txBody>
          <a:bodyPr lIns="84216" tIns="42108" rIns="84216" bIns="42108"/>
          <a:lstStyle/>
          <a:p>
            <a:endParaRPr lang="en-US" sz="1600" dirty="0" smtClean="0"/>
          </a:p>
          <a:p>
            <a:r>
              <a:rPr lang="en-US" dirty="0" smtClean="0"/>
              <a:t>In many developing nations, certain segments of society tend to be marginalized either due to cultural, religious and other socio-economic factors. These segments include:</a:t>
            </a:r>
          </a:p>
          <a:p>
            <a:pPr lvl="1"/>
            <a:r>
              <a:rPr lang="en-GB" dirty="0" smtClean="0"/>
              <a:t>Women</a:t>
            </a:r>
          </a:p>
          <a:p>
            <a:pPr lvl="1"/>
            <a:r>
              <a:rPr lang="en-GB" dirty="0" smtClean="0"/>
              <a:t>Youth</a:t>
            </a:r>
          </a:p>
          <a:p>
            <a:pPr lvl="1"/>
            <a:r>
              <a:rPr lang="en-GB" dirty="0" smtClean="0"/>
              <a:t>Rural population</a:t>
            </a:r>
          </a:p>
          <a:p>
            <a:pPr lvl="1"/>
            <a:r>
              <a:rPr lang="en-ZW" dirty="0" smtClean="0"/>
              <a:t>The elderly</a:t>
            </a:r>
          </a:p>
          <a:p>
            <a:pPr lvl="1"/>
            <a:r>
              <a:rPr lang="en-ZW" dirty="0" smtClean="0"/>
              <a:t>The disabled</a:t>
            </a:r>
            <a:endParaRPr lang="en-GB" dirty="0" smtClean="0"/>
          </a:p>
          <a:p>
            <a:endParaRPr lang="en-US" dirty="0" smtClean="0"/>
          </a:p>
          <a:p>
            <a:endParaRPr lang="en-US" dirty="0" smtClean="0"/>
          </a:p>
          <a:p>
            <a:pPr lvl="1" eaLnBrk="1" hangingPunct="1">
              <a:buFont typeface="Wingdings" pitchFamily="2" charset="2"/>
              <a:buChar char="ü"/>
            </a:pPr>
            <a:endParaRPr lang="en-US" sz="3000" dirty="0" smtClean="0">
              <a:solidFill>
                <a:schemeClr val="tx1"/>
              </a:solidFill>
            </a:endParaRPr>
          </a:p>
          <a:p>
            <a:pPr eaLnBrk="1" hangingPunct="1"/>
            <a:endParaRPr lang="en-US" sz="3000" dirty="0" smtClean="0">
              <a:solidFill>
                <a:schemeClr val="tx1"/>
              </a:solidFill>
            </a:endParaRPr>
          </a:p>
          <a:p>
            <a:pPr eaLnBrk="1" hangingPunct="1">
              <a:buFont typeface="Arial" charset="0"/>
              <a:buNone/>
            </a:pPr>
            <a:endParaRPr lang="de-DE" sz="3200" dirty="0" smtClean="0">
              <a:solidFill>
                <a:schemeClr val="tx1"/>
              </a:solidFill>
            </a:endParaRPr>
          </a:p>
        </p:txBody>
      </p:sp>
      <p:sp>
        <p:nvSpPr>
          <p:cNvPr id="5" name="Slide Number Placeholder 4"/>
          <p:cNvSpPr>
            <a:spLocks noGrp="1"/>
          </p:cNvSpPr>
          <p:nvPr>
            <p:ph type="sldNum" sz="quarter" idx="12"/>
          </p:nvPr>
        </p:nvSpPr>
        <p:spPr/>
        <p:txBody>
          <a:bodyPr/>
          <a:lstStyle/>
          <a:p>
            <a:fld id="{C0A5DD51-463A-4F63-8001-A74E650C0ADF}" type="slidenum">
              <a:rPr lang="en-US" altLang="en-US" smtClean="0"/>
              <a:pPr/>
              <a:t>4</a:t>
            </a:fld>
            <a:endParaRPr lang="en-US" alt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GB" sz="4000" b="1" noProof="1" smtClean="0"/>
              <a:t>Identification of Marginalized Groups</a:t>
            </a:r>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Women</a:t>
            </a:r>
          </a:p>
          <a:p>
            <a:r>
              <a:rPr lang="en-US" sz="2800" dirty="0" smtClean="0"/>
              <a:t>Typically have fewer financial resources than men and live longer on average than men. </a:t>
            </a:r>
          </a:p>
          <a:p>
            <a:r>
              <a:rPr lang="en-US" sz="2800" dirty="0" smtClean="0"/>
              <a:t>They also have lower confidence than men in their financial knowledge and skills and tend to be more risk averse.</a:t>
            </a:r>
          </a:p>
          <a:p>
            <a:r>
              <a:rPr lang="en-US" sz="2800" dirty="0" smtClean="0">
                <a:solidFill>
                  <a:schemeClr val="tx1"/>
                </a:solidFill>
              </a:rPr>
              <a:t>In many cases, </a:t>
            </a:r>
            <a:r>
              <a:rPr lang="en-US" sz="2800" dirty="0" smtClean="0"/>
              <a:t>lack control over cash management within their household and may be dependent on their husband to access financial services.</a:t>
            </a:r>
          </a:p>
          <a:p>
            <a:pPr eaLnBrk="1" hangingPunct="1"/>
            <a:endParaRPr lang="en-US" sz="3000" dirty="0" smtClean="0">
              <a:solidFill>
                <a:schemeClr val="tx1"/>
              </a:solidFill>
            </a:endParaRPr>
          </a:p>
          <a:p>
            <a:pPr eaLnBrk="1" hangingPunct="1">
              <a:buFont typeface="Arial" charset="0"/>
              <a:buNone/>
            </a:pPr>
            <a:endParaRPr lang="de-DE" sz="3200" dirty="0" smtClean="0">
              <a:solidFill>
                <a:schemeClr val="tx1"/>
              </a:solidFill>
            </a:endParaRPr>
          </a:p>
        </p:txBody>
      </p:sp>
      <p:sp>
        <p:nvSpPr>
          <p:cNvPr id="5" name="Slide Number Placeholder 4"/>
          <p:cNvSpPr>
            <a:spLocks noGrp="1"/>
          </p:cNvSpPr>
          <p:nvPr>
            <p:ph type="sldNum" sz="quarter" idx="12"/>
          </p:nvPr>
        </p:nvSpPr>
        <p:spPr/>
        <p:txBody>
          <a:bodyPr/>
          <a:lstStyle/>
          <a:p>
            <a:fld id="{C0A5DD51-463A-4F63-8001-A74E650C0ADF}" type="slidenum">
              <a:rPr lang="en-US" altLang="en-US" smtClean="0"/>
              <a:pPr/>
              <a:t>5</a:t>
            </a:fld>
            <a:endParaRPr lang="en-US"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GB" sz="4000" b="1" noProof="1" smtClean="0"/>
              <a:t>Identification of Marginalized Groups</a:t>
            </a:r>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Youth</a:t>
            </a:r>
          </a:p>
          <a:p>
            <a:r>
              <a:rPr lang="en-US" dirty="0" smtClean="0"/>
              <a:t>Many are taking responsibility for managing their finances for the first time, and in most cases have received little or no financial education while at school.</a:t>
            </a:r>
          </a:p>
          <a:p>
            <a:r>
              <a:rPr lang="en-US" dirty="0" smtClean="0"/>
              <a:t>Younger people tend to learn better, and have many decades ahead of them in which to benefit from becoming more financially literate.</a:t>
            </a:r>
          </a:p>
          <a:p>
            <a:pPr lvl="1" eaLnBrk="1" hangingPunct="1">
              <a:buFont typeface="Wingdings" pitchFamily="2" charset="2"/>
              <a:buChar char="ü"/>
            </a:pPr>
            <a:endParaRPr lang="en-US" sz="3000" dirty="0" smtClean="0">
              <a:solidFill>
                <a:schemeClr val="tx1"/>
              </a:solidFill>
            </a:endParaRPr>
          </a:p>
          <a:p>
            <a:pPr eaLnBrk="1" hangingPunct="1"/>
            <a:endParaRPr lang="en-US" sz="3000" dirty="0" smtClean="0">
              <a:solidFill>
                <a:schemeClr val="tx1"/>
              </a:solidFill>
            </a:endParaRPr>
          </a:p>
          <a:p>
            <a:pPr eaLnBrk="1" hangingPunct="1">
              <a:buFont typeface="Arial" charset="0"/>
              <a:buNone/>
            </a:pPr>
            <a:endParaRPr lang="de-DE" sz="3200" dirty="0" smtClean="0">
              <a:solidFill>
                <a:schemeClr val="tx1"/>
              </a:solidFill>
            </a:endParaRPr>
          </a:p>
        </p:txBody>
      </p:sp>
      <p:sp>
        <p:nvSpPr>
          <p:cNvPr id="5" name="Slide Number Placeholder 4"/>
          <p:cNvSpPr>
            <a:spLocks noGrp="1"/>
          </p:cNvSpPr>
          <p:nvPr>
            <p:ph type="sldNum" sz="quarter" idx="12"/>
          </p:nvPr>
        </p:nvSpPr>
        <p:spPr/>
        <p:txBody>
          <a:bodyPr/>
          <a:lstStyle/>
          <a:p>
            <a:fld id="{C0A5DD51-463A-4F63-8001-A74E650C0ADF}" type="slidenum">
              <a:rPr lang="en-US" altLang="en-US" smtClean="0"/>
              <a:pPr/>
              <a:t>6</a:t>
            </a:fld>
            <a:endParaRPr lang="en-US"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GB" sz="4000" b="1" noProof="1" smtClean="0"/>
              <a:t>Identification of Marginalized Groups</a:t>
            </a:r>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Rural Population</a:t>
            </a:r>
          </a:p>
          <a:p>
            <a:r>
              <a:rPr lang="en-US" dirty="0" smtClean="0"/>
              <a:t>In most emerging economies, only a small percentage of the population has access to formal financial services</a:t>
            </a:r>
          </a:p>
          <a:p>
            <a:r>
              <a:rPr lang="en-US" dirty="0" smtClean="0"/>
              <a:t>The attention of many central banks around the world has been drawn to formulating policies to address the broader concept extending financial services to the underserved or unbanked population</a:t>
            </a:r>
          </a:p>
          <a:p>
            <a:pPr lvl="1" eaLnBrk="1" hangingPunct="1">
              <a:buNone/>
            </a:pPr>
            <a:endParaRPr lang="en-US" sz="3000" dirty="0" smtClean="0">
              <a:solidFill>
                <a:schemeClr val="tx1"/>
              </a:solidFill>
            </a:endParaRPr>
          </a:p>
          <a:p>
            <a:pPr eaLnBrk="1" hangingPunct="1"/>
            <a:endParaRPr lang="en-US" sz="3000" dirty="0" smtClean="0">
              <a:solidFill>
                <a:schemeClr val="tx1"/>
              </a:solidFill>
            </a:endParaRPr>
          </a:p>
          <a:p>
            <a:pPr eaLnBrk="1" hangingPunct="1">
              <a:buFont typeface="Arial" charset="0"/>
              <a:buNone/>
            </a:pPr>
            <a:endParaRPr lang="de-DE" sz="3200" dirty="0" smtClean="0">
              <a:solidFill>
                <a:schemeClr val="tx1"/>
              </a:solidFill>
            </a:endParaRPr>
          </a:p>
        </p:txBody>
      </p:sp>
      <p:sp>
        <p:nvSpPr>
          <p:cNvPr id="5" name="Slide Number Placeholder 4"/>
          <p:cNvSpPr>
            <a:spLocks noGrp="1"/>
          </p:cNvSpPr>
          <p:nvPr>
            <p:ph type="sldNum" sz="quarter" idx="12"/>
          </p:nvPr>
        </p:nvSpPr>
        <p:spPr/>
        <p:txBody>
          <a:bodyPr/>
          <a:lstStyle/>
          <a:p>
            <a:fld id="{C0A5DD51-463A-4F63-8001-A74E650C0ADF}" type="slidenum">
              <a:rPr lang="en-US" altLang="en-US" smtClean="0"/>
              <a:pPr/>
              <a:t>7</a:t>
            </a:fld>
            <a:endParaRPr lang="en-US" alt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GB" sz="4000" b="1" noProof="1" smtClean="0"/>
              <a:t>Identification of Marginalized Groups</a:t>
            </a:r>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The Disabled</a:t>
            </a:r>
          </a:p>
          <a:p>
            <a:r>
              <a:rPr lang="en-ZW" dirty="0" smtClean="0"/>
              <a:t>May rely on the help of others to act on their behalf due to physical or cognitive impairments</a:t>
            </a:r>
          </a:p>
          <a:p>
            <a:r>
              <a:rPr lang="en-ZW" dirty="0" smtClean="0"/>
              <a:t>Rarely get access to a formal education that would help in making sound financial decisions</a:t>
            </a:r>
          </a:p>
          <a:p>
            <a:r>
              <a:rPr lang="en-ZW" dirty="0" smtClean="0"/>
              <a:t>Struggle to be gainfully employed</a:t>
            </a:r>
          </a:p>
          <a:p>
            <a:pPr lvl="1" eaLnBrk="1" hangingPunct="1">
              <a:buNone/>
            </a:pPr>
            <a:endParaRPr lang="en-US" sz="3000" dirty="0" smtClean="0">
              <a:solidFill>
                <a:schemeClr val="tx1"/>
              </a:solidFill>
            </a:endParaRPr>
          </a:p>
          <a:p>
            <a:pPr eaLnBrk="1" hangingPunct="1"/>
            <a:endParaRPr lang="en-US" sz="3000" dirty="0" smtClean="0">
              <a:solidFill>
                <a:schemeClr val="tx1"/>
              </a:solidFill>
            </a:endParaRPr>
          </a:p>
          <a:p>
            <a:pPr eaLnBrk="1" hangingPunct="1">
              <a:buFont typeface="Arial" charset="0"/>
              <a:buNone/>
            </a:pPr>
            <a:endParaRPr lang="de-DE" sz="3200" dirty="0" smtClean="0">
              <a:solidFill>
                <a:schemeClr val="tx1"/>
              </a:solidFill>
            </a:endParaRPr>
          </a:p>
        </p:txBody>
      </p:sp>
      <p:sp>
        <p:nvSpPr>
          <p:cNvPr id="5" name="Slide Number Placeholder 4"/>
          <p:cNvSpPr>
            <a:spLocks noGrp="1"/>
          </p:cNvSpPr>
          <p:nvPr>
            <p:ph type="sldNum" sz="quarter" idx="12"/>
          </p:nvPr>
        </p:nvSpPr>
        <p:spPr/>
        <p:txBody>
          <a:bodyPr/>
          <a:lstStyle/>
          <a:p>
            <a:fld id="{C0A5DD51-463A-4F63-8001-A74E650C0ADF}" type="slidenum">
              <a:rPr lang="en-US" altLang="en-US" smtClean="0"/>
              <a:pPr/>
              <a:t>8</a:t>
            </a:fld>
            <a:endParaRPr lang="en-US" alt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a:xfrm>
            <a:off x="457200" y="836614"/>
            <a:ext cx="8229600" cy="581025"/>
          </a:xfrm>
        </p:spPr>
        <p:txBody>
          <a:bodyPr lIns="84216" tIns="42108" rIns="84216" bIns="42108"/>
          <a:lstStyle/>
          <a:p>
            <a:pPr algn="ctr" eaLnBrk="1" hangingPunct="1"/>
            <a:r>
              <a:rPr lang="en-US" sz="4000" b="1" dirty="0" smtClean="0"/>
              <a:t>Approaches</a:t>
            </a:r>
            <a:endParaRPr lang="en-GB" sz="4000" b="1" noProof="1" smtClean="0"/>
          </a:p>
        </p:txBody>
      </p:sp>
      <p:sp>
        <p:nvSpPr>
          <p:cNvPr id="14339" name="Rectangle 9"/>
          <p:cNvSpPr>
            <a:spLocks noGrp="1" noChangeArrowheads="1"/>
          </p:cNvSpPr>
          <p:nvPr>
            <p:ph type="body" idx="1"/>
          </p:nvPr>
        </p:nvSpPr>
        <p:spPr>
          <a:xfrm>
            <a:off x="304802" y="1600200"/>
            <a:ext cx="8524875" cy="4773613"/>
          </a:xfrm>
        </p:spPr>
        <p:txBody>
          <a:bodyPr lIns="84216" tIns="42108" rIns="84216" bIns="42108"/>
          <a:lstStyle/>
          <a:p>
            <a:pPr>
              <a:buNone/>
            </a:pPr>
            <a:r>
              <a:rPr lang="en-US" b="1" dirty="0" smtClean="0">
                <a:solidFill>
                  <a:srgbClr val="0070C0"/>
                </a:solidFill>
              </a:rPr>
              <a:t>Women</a:t>
            </a:r>
            <a:endParaRPr lang="en-US" dirty="0" smtClean="0"/>
          </a:p>
          <a:p>
            <a:r>
              <a:rPr lang="en-US" dirty="0" smtClean="0"/>
              <a:t>Use of female trainers as role models to build confidence among trainees is important.</a:t>
            </a:r>
          </a:p>
          <a:p>
            <a:r>
              <a:rPr lang="en-US" dirty="0" smtClean="0"/>
              <a:t>Women tend to be aware of their lack of financial knowledge, making them potentially more ‘teachable’.</a:t>
            </a:r>
          </a:p>
          <a:p>
            <a:r>
              <a:rPr lang="en-US" dirty="0" smtClean="0"/>
              <a:t>Acknowledgment that lack of time due to work/social obligations can be a constraint.</a:t>
            </a:r>
          </a:p>
          <a:p>
            <a:endParaRPr lang="en-US" dirty="0" smtClean="0"/>
          </a:p>
        </p:txBody>
      </p:sp>
      <p:sp>
        <p:nvSpPr>
          <p:cNvPr id="4" name="Slide Number Placeholder 3"/>
          <p:cNvSpPr>
            <a:spLocks noGrp="1"/>
          </p:cNvSpPr>
          <p:nvPr>
            <p:ph type="sldNum" sz="quarter" idx="12"/>
          </p:nvPr>
        </p:nvSpPr>
        <p:spPr/>
        <p:txBody>
          <a:bodyPr/>
          <a:lstStyle/>
          <a:p>
            <a:fld id="{C0A5DD51-463A-4F63-8001-A74E650C0ADF}" type="slidenum">
              <a:rPr lang="en-US" altLang="en-US" smtClean="0"/>
              <a:pPr/>
              <a:t>9</a:t>
            </a:fld>
            <a:endParaRPr lang="en-US" alt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862</Words>
  <Application>Microsoft Office PowerPoint</Application>
  <PresentationFormat>On-screen Show (4:3)</PresentationFormat>
  <Paragraphs>133</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Financial Literacy For Marginalized Groups</vt:lpstr>
      <vt:lpstr>Agenda</vt:lpstr>
      <vt:lpstr>Introduction</vt:lpstr>
      <vt:lpstr>Identification of Marginalized Groups</vt:lpstr>
      <vt:lpstr>Identification of Marginalized Groups</vt:lpstr>
      <vt:lpstr>Identification of Marginalized Groups</vt:lpstr>
      <vt:lpstr>Identification of Marginalized Groups</vt:lpstr>
      <vt:lpstr>Identification of Marginalized Groups</vt:lpstr>
      <vt:lpstr>Approaches</vt:lpstr>
      <vt:lpstr>Approaches</vt:lpstr>
      <vt:lpstr>Approaches</vt:lpstr>
      <vt:lpstr>Approaches</vt:lpstr>
      <vt:lpstr>Approaches</vt:lpstr>
      <vt:lpstr>Approaches</vt:lpstr>
      <vt:lpstr>Approaches</vt:lpstr>
      <vt:lpstr>Conclusion</vt:lpstr>
      <vt:lpstr>Slide 17</vt:lpstr>
      <vt:lpstr>References and 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farai</dc:creator>
  <cp:lastModifiedBy>Augustine</cp:lastModifiedBy>
  <cp:revision>60</cp:revision>
  <dcterms:created xsi:type="dcterms:W3CDTF">2014-01-22T10:06:30Z</dcterms:created>
  <dcterms:modified xsi:type="dcterms:W3CDTF">2018-03-23T05:08:51Z</dcterms:modified>
</cp:coreProperties>
</file>