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60" r:id="rId2"/>
    <p:sldId id="307" r:id="rId3"/>
    <p:sldId id="308" r:id="rId4"/>
    <p:sldId id="264" r:id="rId5"/>
    <p:sldId id="322" r:id="rId6"/>
    <p:sldId id="327" r:id="rId7"/>
    <p:sldId id="325" r:id="rId8"/>
    <p:sldId id="335" r:id="rId9"/>
    <p:sldId id="328" r:id="rId10"/>
    <p:sldId id="330" r:id="rId11"/>
    <p:sldId id="323" r:id="rId12"/>
    <p:sldId id="332" r:id="rId13"/>
    <p:sldId id="310" r:id="rId14"/>
    <p:sldId id="326" r:id="rId15"/>
    <p:sldId id="334" r:id="rId16"/>
    <p:sldId id="338" r:id="rId17"/>
    <p:sldId id="340" r:id="rId18"/>
    <p:sldId id="337" r:id="rId19"/>
    <p:sldId id="341" r:id="rId20"/>
    <p:sldId id="339" r:id="rId21"/>
    <p:sldId id="333" r:id="rId22"/>
    <p:sldId id="306" r:id="rId23"/>
    <p:sldId id="336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E7811-B5D3-4394-8559-43656DF69A6E}" type="datetimeFigureOut">
              <a:rPr lang="en-US" smtClean="0"/>
              <a:pPr/>
              <a:t>3/23/2018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37244-3404-424C-96E0-4251B71FE7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271EBA-A7B9-4CD5-8F00-EF45591AD432}" type="slidenum">
              <a:rPr lang="de-DE" smtClean="0">
                <a:cs typeface="Arial" charset="0"/>
              </a:rPr>
              <a:pPr/>
              <a:t>2</a:t>
            </a:fld>
            <a:endParaRPr lang="de-DE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11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12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13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14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15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16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17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18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19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20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3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21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23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4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5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6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7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8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9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10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44E3-06D7-439D-AECF-DCF869DD1A44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C159F-CECC-476B-87D4-6AD3E010203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C079D-5214-4182-A7DB-A82EF2150668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CC7FD-FA23-44C4-8AEF-B15B4685D91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6AA80-B006-411D-9139-3B295CB6695B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C71DE-7668-4A20-9F82-F464A02C82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7FDF7-D258-4076-A122-09256090ABC4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5DD51-463A-4F63-8001-A74E650C0A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E176-2155-43EA-9AF8-B809F11B7AC0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D337C-84CD-45CF-B7D9-964402AE821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CA349-A2D3-4FCB-BE0C-5AC4B40B2ED0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B81E5-8E9A-412C-95CE-E40A1A495F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761D5-72CA-4C26-A11F-C249C2035802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5CD52-ED75-445D-B6BD-659D8B893F3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473B6-2D76-4812-A74B-D21D519FD78B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07647-F268-40D7-A9D6-795DE27FDB5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794CE-A31A-4629-83BF-878FDBB2A899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F30AA-8CCF-4D07-81F4-81759EDE93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D8EB6-106A-47A8-8254-38A5E15C0BDA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0707B-C617-47B3-8E15-799E8E23630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AA2EC-E993-4429-AD3E-3812AA68BF54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348D4-2B08-4088-9BAD-1FC6DC32B5D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AADE06FE-A7B9-4029-B8CA-072A25B01978}" type="datetime1">
              <a:rPr lang="en-US" smtClean="0"/>
              <a:pPr>
                <a:defRPr/>
              </a:pPr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fld id="{B9BD65C3-7A5B-466D-9639-8C8F08812C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8161338" y="6523038"/>
            <a:ext cx="819150" cy="334962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3080" y="1078173"/>
            <a:ext cx="816136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noProof="1" smtClean="0">
              <a:solidFill>
                <a:schemeClr val="tx1"/>
              </a:solidFill>
            </a:endParaRPr>
          </a:p>
          <a:p>
            <a:pPr algn="ctr"/>
            <a:endParaRPr lang="en-US" sz="2400" noProof="1">
              <a:solidFill>
                <a:schemeClr val="tx1"/>
              </a:solidFill>
            </a:endParaRPr>
          </a:p>
          <a:p>
            <a:pPr algn="ctr"/>
            <a:r>
              <a:rPr lang="en-US" sz="2400" noProof="1" smtClean="0">
                <a:solidFill>
                  <a:schemeClr val="tx1"/>
                </a:solidFill>
              </a:rPr>
              <a:t> </a:t>
            </a:r>
            <a:r>
              <a:rPr lang="en-US" sz="4400" noProof="1" smtClean="0">
                <a:solidFill>
                  <a:schemeClr val="tx1"/>
                </a:solidFill>
              </a:rPr>
              <a:t/>
            </a:r>
            <a:br>
              <a:rPr lang="en-US" sz="4400" noProof="1" smtClean="0">
                <a:solidFill>
                  <a:schemeClr val="tx1"/>
                </a:solidFill>
              </a:rPr>
            </a:br>
            <a:endParaRPr lang="en-GB" sz="44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Financial Literacy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Augustine Mwanje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dirty="0" smtClean="0"/>
              <a:t>Why Is Financial Literacy Important?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pPr lvl="0"/>
            <a:r>
              <a:rPr lang="en-GB" sz="2800" dirty="0" smtClean="0"/>
              <a:t>Acquiring the knowledge, skill and confidence to earn, save, invest and borrow money responsibly is vital step towards financial inclusion.</a:t>
            </a:r>
          </a:p>
          <a:p>
            <a:r>
              <a:rPr lang="en-US" sz="2800" dirty="0" smtClean="0"/>
              <a:t>The successful implementation of a financial literacy program can have a significant impact on the economic growth and development of a nation.</a:t>
            </a:r>
          </a:p>
          <a:p>
            <a:r>
              <a:rPr lang="en-US" sz="2800" dirty="0" smtClean="0"/>
              <a:t>A more financially literate population empowered and equipped to make prudent choices on their personal finances.</a:t>
            </a:r>
            <a:endParaRPr lang="en-GB" sz="2800" dirty="0" smtClean="0"/>
          </a:p>
          <a:p>
            <a:pPr lvl="0">
              <a:buNone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 smtClean="0"/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dirty="0" smtClean="0"/>
              <a:t>Why Is Financial Literacy Important?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pPr>
              <a:buNone/>
            </a:pPr>
            <a:r>
              <a:rPr lang="en-GB" sz="2800" b="1" dirty="0" smtClean="0">
                <a:solidFill>
                  <a:srgbClr val="0070C0"/>
                </a:solidFill>
              </a:rPr>
              <a:t>Micro Level:</a:t>
            </a:r>
            <a:endParaRPr lang="en-US" sz="2800" dirty="0" smtClean="0"/>
          </a:p>
          <a:p>
            <a:pPr lvl="0"/>
            <a:r>
              <a:rPr lang="en-US" sz="2800" dirty="0" smtClean="0"/>
              <a:t>Improves the ability of the population to manage their personal finances well</a:t>
            </a:r>
            <a:endParaRPr lang="en-GB" sz="2800" dirty="0" smtClean="0"/>
          </a:p>
          <a:p>
            <a:pPr lvl="0"/>
            <a:r>
              <a:rPr lang="en-US" sz="2800" dirty="0" smtClean="0"/>
              <a:t>Helps people to protect themselves against financial fraud</a:t>
            </a:r>
            <a:endParaRPr lang="en-GB" sz="2800" dirty="0" smtClean="0"/>
          </a:p>
          <a:p>
            <a:pPr lvl="0"/>
            <a:r>
              <a:rPr lang="en-US" sz="2800" dirty="0" smtClean="0"/>
              <a:t>Helps people make informed choices between different financial products and services</a:t>
            </a:r>
          </a:p>
          <a:p>
            <a:r>
              <a:rPr lang="en-US" sz="2800" dirty="0" smtClean="0"/>
              <a:t>Helps people understand their rights and responsibilities as consumers of financial products</a:t>
            </a:r>
            <a:endParaRPr lang="en-GB" sz="2800" dirty="0" smtClean="0"/>
          </a:p>
          <a:p>
            <a:pPr lvl="0"/>
            <a:endParaRPr lang="en-GB" sz="2800" dirty="0" smtClean="0"/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dirty="0" smtClean="0"/>
              <a:t>Why Is Financial Literacy Important?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pPr lvl="0">
              <a:buNone/>
            </a:pPr>
            <a:r>
              <a:rPr lang="en-GB" sz="2800" b="1" dirty="0" smtClean="0">
                <a:solidFill>
                  <a:srgbClr val="0070C0"/>
                </a:solidFill>
              </a:rPr>
              <a:t>Macro Level:</a:t>
            </a:r>
          </a:p>
          <a:p>
            <a:r>
              <a:rPr lang="en-GB" sz="2800" dirty="0" smtClean="0"/>
              <a:t>The behaviour of financially capable consumers creates</a:t>
            </a:r>
            <a:br>
              <a:rPr lang="en-GB" sz="2800" dirty="0" smtClean="0"/>
            </a:br>
            <a:r>
              <a:rPr lang="en-GB" sz="2800" dirty="0" smtClean="0"/>
              <a:t>competition amongst financial service providers leading to better and competitive financial products</a:t>
            </a:r>
          </a:p>
          <a:p>
            <a:pPr lvl="0"/>
            <a:r>
              <a:rPr lang="en-GB" sz="2800" dirty="0" smtClean="0"/>
              <a:t>Non-Performing Assets are a leading cause of failure of Financial institutions, and these can be reduced by matching the right credit products to the market</a:t>
            </a:r>
          </a:p>
          <a:p>
            <a:r>
              <a:rPr lang="en-US" sz="2800" dirty="0" smtClean="0"/>
              <a:t>Financial literacy combined with an effective consumer protection framework increases financial intermediation</a:t>
            </a:r>
          </a:p>
          <a:p>
            <a:pPr>
              <a:buNone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 smtClean="0"/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Who Should Carry Out Financial Literacy?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dirty="0" smtClean="0"/>
              <a:t>Financial literacy can be improved through a deliberate </a:t>
            </a:r>
            <a:r>
              <a:rPr lang="en-US" b="1" dirty="0" smtClean="0">
                <a:solidFill>
                  <a:srgbClr val="FF0000"/>
                </a:solidFill>
              </a:rPr>
              <a:t>national strategy </a:t>
            </a:r>
            <a:r>
              <a:rPr lang="en-US" dirty="0" smtClean="0"/>
              <a:t>that encompasses financial education, information, instruction, training and advice.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GB" dirty="0" smtClean="0"/>
              <a:t>Financial literacy, financial consumer protection, prudential regulation and financial inclusion initiatives are complementary to one another, so the Central Bank’s role is vital.</a:t>
            </a: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Who Should Carry Out Financial Literacy?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3000" dirty="0" smtClean="0"/>
              <a:t>Improving the financial literacy of the population is a challenge which no single organization can achieve on its own.</a:t>
            </a:r>
            <a:r>
              <a:rPr lang="en-GB" sz="3000" dirty="0" smtClean="0"/>
              <a:t>	</a:t>
            </a:r>
          </a:p>
          <a:p>
            <a:r>
              <a:rPr lang="en-GB" sz="3000" dirty="0" smtClean="0"/>
              <a:t>Financial literacy initiatives are therefore developed</a:t>
            </a:r>
            <a:br>
              <a:rPr lang="en-GB" sz="3000" dirty="0" smtClean="0"/>
            </a:br>
            <a:r>
              <a:rPr lang="en-GB" sz="3000" dirty="0" smtClean="0"/>
              <a:t>through a </a:t>
            </a:r>
            <a:r>
              <a:rPr lang="en-GB" sz="3000" b="1" dirty="0" smtClean="0">
                <a:solidFill>
                  <a:srgbClr val="FF0000"/>
                </a:solidFill>
              </a:rPr>
              <a:t>consultative process </a:t>
            </a:r>
            <a:r>
              <a:rPr lang="en-GB" sz="3000" dirty="0" smtClean="0"/>
              <a:t>among the key</a:t>
            </a:r>
            <a:br>
              <a:rPr lang="en-GB" sz="3000" dirty="0" smtClean="0"/>
            </a:br>
            <a:r>
              <a:rPr lang="en-GB" sz="3000" dirty="0" smtClean="0"/>
              <a:t>stakeholders (government, regulators, the industry, and consumer associations) and approved by a government body as part of the national financial inclusion strategy.</a:t>
            </a:r>
          </a:p>
          <a:p>
            <a:pPr>
              <a:buNone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How Should Financial Literacy Be Done?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800" dirty="0" smtClean="0"/>
              <a:t>There is no “one-size-fits-all” approach to a financial literacy strategy, and therefore matching  the content of financial education to the target group is essential to making it relevant.</a:t>
            </a:r>
          </a:p>
          <a:p>
            <a:r>
              <a:rPr lang="en-US" sz="2800" dirty="0" smtClean="0"/>
              <a:t> Target groups for financial education can be defined by age, gender, employment status, or relationship to a specific financial product.</a:t>
            </a:r>
            <a:endParaRPr lang="en-GB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How Should Financial Literacy Be Done?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800" dirty="0" smtClean="0"/>
              <a:t>A set of </a:t>
            </a:r>
            <a:r>
              <a:rPr lang="en-US" sz="2800" b="1" dirty="0" smtClean="0">
                <a:solidFill>
                  <a:srgbClr val="FF0000"/>
                </a:solidFill>
              </a:rPr>
              <a:t>core messages </a:t>
            </a:r>
            <a:r>
              <a:rPr lang="en-US" sz="2800" dirty="0" smtClean="0"/>
              <a:t>needs to be developed for use in financial literacy initiatives, and these should be based on feedback both from stakeholders and focus group discussions.</a:t>
            </a:r>
          </a:p>
          <a:p>
            <a:r>
              <a:rPr lang="en-US" sz="2800" dirty="0" smtClean="0"/>
              <a:t>The core messages are intended to be clear and simple statements that prompt people to take action.</a:t>
            </a:r>
          </a:p>
          <a:p>
            <a:pPr lvl="1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How Should Financial Literacy Be Done?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800" dirty="0" smtClean="0"/>
              <a:t>The Core messages can be grouped under the following headings:</a:t>
            </a:r>
          </a:p>
          <a:p>
            <a:pPr lvl="1"/>
            <a:r>
              <a:rPr lang="en-US" sz="2400" dirty="0" smtClean="0"/>
              <a:t>Personal Financial Management</a:t>
            </a:r>
          </a:p>
          <a:p>
            <a:pPr lvl="1"/>
            <a:r>
              <a:rPr lang="en-US" sz="2400" dirty="0" smtClean="0"/>
              <a:t>Savings</a:t>
            </a:r>
          </a:p>
          <a:p>
            <a:pPr lvl="1"/>
            <a:r>
              <a:rPr lang="en-US" sz="2400" dirty="0" smtClean="0"/>
              <a:t>Loans</a:t>
            </a:r>
          </a:p>
          <a:p>
            <a:pPr lvl="1"/>
            <a:r>
              <a:rPr lang="en-US" sz="2400" dirty="0" smtClean="0"/>
              <a:t>Investments</a:t>
            </a:r>
          </a:p>
          <a:p>
            <a:pPr lvl="1"/>
            <a:r>
              <a:rPr lang="en-US" sz="2400" dirty="0" smtClean="0"/>
              <a:t>Insurance</a:t>
            </a:r>
          </a:p>
          <a:p>
            <a:pPr lvl="1"/>
            <a:r>
              <a:rPr lang="en-US" sz="2400" dirty="0" smtClean="0"/>
              <a:t>Planning for Old Age</a:t>
            </a:r>
          </a:p>
          <a:p>
            <a:pPr lvl="1"/>
            <a:r>
              <a:rPr lang="en-US" sz="2400" dirty="0" smtClean="0"/>
              <a:t>Making Payments</a:t>
            </a:r>
          </a:p>
          <a:p>
            <a:pPr lvl="1"/>
            <a:r>
              <a:rPr lang="en-US" sz="2400" dirty="0" smtClean="0"/>
              <a:t>Financial Service Providers</a:t>
            </a:r>
          </a:p>
          <a:p>
            <a:pPr>
              <a:buNone/>
            </a:pPr>
            <a:endParaRPr lang="en-US" sz="2800" dirty="0" smtClean="0"/>
          </a:p>
          <a:p>
            <a:pPr lvl="1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How Should Financial Literacy Be Done?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800" dirty="0" smtClean="0"/>
              <a:t>Segmenting the target groups improves the message to market match and facilitates the development of strategic priority activities </a:t>
            </a:r>
          </a:p>
          <a:p>
            <a:r>
              <a:rPr lang="en-GB" sz="2800" dirty="0" smtClean="0"/>
              <a:t>Based on consultation with stakeholders, the strategy can focus on the following strands:</a:t>
            </a:r>
            <a:endParaRPr lang="en-US" dirty="0" smtClean="0"/>
          </a:p>
          <a:p>
            <a:pPr lvl="1"/>
            <a:r>
              <a:rPr lang="en-US" sz="2400" dirty="0" smtClean="0"/>
              <a:t>Schools </a:t>
            </a:r>
          </a:p>
          <a:p>
            <a:pPr lvl="1"/>
            <a:r>
              <a:rPr lang="en-US" sz="2400" dirty="0" smtClean="0"/>
              <a:t>Youth </a:t>
            </a:r>
          </a:p>
          <a:p>
            <a:pPr lvl="1"/>
            <a:r>
              <a:rPr lang="en-US" sz="2400" dirty="0" smtClean="0"/>
              <a:t>Rural outreach </a:t>
            </a:r>
          </a:p>
          <a:p>
            <a:pPr lvl="1"/>
            <a:r>
              <a:rPr lang="en-US" sz="2400" dirty="0" smtClean="0"/>
              <a:t>Workplace </a:t>
            </a:r>
          </a:p>
          <a:p>
            <a:pPr lvl="1"/>
            <a:r>
              <a:rPr lang="en-US" sz="2400" dirty="0" smtClean="0"/>
              <a:t>Media </a:t>
            </a:r>
          </a:p>
          <a:p>
            <a:pPr lvl="1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How Should Financial Literacy Be Done?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800" dirty="0" smtClean="0"/>
              <a:t>The implementation of a financial literacy strategy encompasses a broad range of activities including:</a:t>
            </a:r>
          </a:p>
          <a:p>
            <a:pPr lvl="1"/>
            <a:r>
              <a:rPr lang="en-US" sz="2400" dirty="0" smtClean="0"/>
              <a:t>Training of Trainers for Financial Literacy</a:t>
            </a:r>
          </a:p>
          <a:p>
            <a:pPr lvl="1"/>
            <a:r>
              <a:rPr lang="en-US" sz="2400" dirty="0" smtClean="0"/>
              <a:t>National Stakeholder Meetings	</a:t>
            </a:r>
          </a:p>
          <a:p>
            <a:pPr lvl="1"/>
            <a:r>
              <a:rPr lang="en-US" sz="2400" dirty="0" smtClean="0"/>
              <a:t>Incorporation of Financial Literacy into the School Curriculum</a:t>
            </a:r>
          </a:p>
          <a:p>
            <a:pPr lvl="1"/>
            <a:r>
              <a:rPr lang="en-US" sz="2400" dirty="0" smtClean="0"/>
              <a:t>Development of Financial Literacy Awareness Tools and Awareness Campaigns</a:t>
            </a:r>
          </a:p>
          <a:p>
            <a:r>
              <a:rPr lang="en-US" sz="2800" dirty="0" smtClean="0"/>
              <a:t>It is also important to monitor and evaluate the impact of initiatives implemented, in addition to reviewing and refining action plans.</a:t>
            </a:r>
            <a:endParaRPr lang="en-GB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GB" sz="4000" b="1" noProof="1" smtClean="0"/>
              <a:t>Agenda</a:t>
            </a:r>
          </a:p>
        </p:txBody>
      </p:sp>
      <p:sp>
        <p:nvSpPr>
          <p:cNvPr id="1331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5275" y="1489075"/>
            <a:ext cx="8524875" cy="4773613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600" dirty="0" smtClean="0"/>
              <a:t>Introduction</a:t>
            </a:r>
          </a:p>
          <a:p>
            <a:pPr lvl="0"/>
            <a:r>
              <a:rPr lang="en-GB" sz="3600" dirty="0" smtClean="0"/>
              <a:t>What Is Financial Literacy</a:t>
            </a:r>
            <a:endParaRPr lang="en-US" sz="3600" b="1" dirty="0" smtClean="0"/>
          </a:p>
          <a:p>
            <a:pPr lvl="0"/>
            <a:r>
              <a:rPr lang="en-GB" sz="3600" dirty="0" smtClean="0"/>
              <a:t>Why Is Financial Literacy Important</a:t>
            </a:r>
            <a:endParaRPr lang="en-US" sz="3600" b="1" dirty="0" smtClean="0"/>
          </a:p>
          <a:p>
            <a:pPr lvl="0"/>
            <a:r>
              <a:rPr lang="en-GB" sz="3600" dirty="0" smtClean="0"/>
              <a:t>Who Should Carry Out Financial Literacy</a:t>
            </a:r>
            <a:endParaRPr lang="en-US" sz="3600" b="1" dirty="0" smtClean="0"/>
          </a:p>
          <a:p>
            <a:pPr lvl="0"/>
            <a:r>
              <a:rPr lang="en-GB" sz="3600" dirty="0" smtClean="0"/>
              <a:t>How Should Financial Literacy Be Done</a:t>
            </a:r>
          </a:p>
          <a:p>
            <a:pPr lvl="0"/>
            <a:r>
              <a:rPr lang="en-GB" sz="3600" dirty="0" smtClean="0"/>
              <a:t>Conclusion </a:t>
            </a:r>
            <a:endParaRPr lang="en-US" sz="3600" b="1" dirty="0" smtClean="0"/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How Should Financial Literacy Be Done?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800" dirty="0" smtClean="0"/>
              <a:t>Given the broad range of stakeholders, there is  a need to map, manage and co-ordinate their efforts to avoid duplication, and ensure that a consistent message is being communicated to the population.</a:t>
            </a:r>
          </a:p>
          <a:p>
            <a:r>
              <a:rPr lang="en-US" sz="2800" dirty="0" smtClean="0"/>
              <a:t>The Central Bank should take the lead, given that it is influential, widely respected, has a legal mandate and has a track record of leading other major initiatives in the field of financial services.</a:t>
            </a:r>
          </a:p>
          <a:p>
            <a:endParaRPr lang="en-US" sz="2800" dirty="0" smtClean="0"/>
          </a:p>
          <a:p>
            <a:pPr lvl="1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Conclusion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GB" sz="2800" dirty="0" smtClean="0"/>
              <a:t>A more financially literate population empowered and equipped to make prudent choices on their personal finances can contribute to the economic growth and development of a nation</a:t>
            </a:r>
          </a:p>
          <a:p>
            <a:endParaRPr lang="en-GB" sz="2800" dirty="0" smtClean="0"/>
          </a:p>
          <a:p>
            <a:pPr algn="ctr">
              <a:buNone/>
            </a:pPr>
            <a:r>
              <a:rPr lang="en-US" sz="2800" b="1" dirty="0" smtClean="0"/>
              <a:t>“An educated consumer is a regulator’s best friend”</a:t>
            </a:r>
            <a:endParaRPr lang="en-US" sz="1800" b="1" dirty="0" smtClean="0"/>
          </a:p>
          <a:p>
            <a:pPr>
              <a:buNone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9" descr="Questionmark"/>
          <p:cNvPicPr>
            <a:picLocks noChangeAspect="1" noChangeArrowheads="1"/>
          </p:cNvPicPr>
          <p:nvPr/>
        </p:nvPicPr>
        <p:blipFill>
          <a:blip r:embed="rId2" cstate="print"/>
          <a:srcRect l="25429" r="17274" b="3322"/>
          <a:stretch>
            <a:fillRect/>
          </a:stretch>
        </p:blipFill>
        <p:spPr bwMode="auto">
          <a:xfrm>
            <a:off x="230188" y="898525"/>
            <a:ext cx="4584700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 Box 19"/>
          <p:cNvSpPr txBox="1">
            <a:spLocks noChangeArrowheads="1"/>
          </p:cNvSpPr>
          <p:nvPr/>
        </p:nvSpPr>
        <p:spPr bwMode="gray">
          <a:xfrm>
            <a:off x="3700463" y="2038350"/>
            <a:ext cx="501491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87980" tIns="0" rIns="0" bIns="0" anchor="ctr" anchorCtr="1"/>
          <a:lstStyle/>
          <a:p>
            <a:pPr defTabSz="800100" eaLnBrk="0" hangingPunct="0">
              <a:spcAft>
                <a:spcPct val="40000"/>
              </a:spcAft>
            </a:pPr>
            <a:r>
              <a:rPr lang="en-GB" sz="3600" b="1" noProof="1">
                <a:solidFill>
                  <a:srgbClr val="333333"/>
                </a:solidFill>
              </a:rPr>
              <a:t>Thank You</a:t>
            </a:r>
          </a:p>
          <a:p>
            <a:pPr defTabSz="800100" eaLnBrk="0" hangingPunct="0">
              <a:spcAft>
                <a:spcPct val="40000"/>
              </a:spcAft>
            </a:pPr>
            <a:r>
              <a:rPr lang="en-GB" sz="3600" b="1" noProof="1">
                <a:solidFill>
                  <a:srgbClr val="C00000"/>
                </a:solidFill>
              </a:rPr>
              <a:t>Any 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References and Bibliography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400" dirty="0" smtClean="0"/>
              <a:t>Towards an Effective Framework for Financial Literacy and Financial Consumer Protection in Uganda (GIZ &amp; Bank of Uganda, March 2011)</a:t>
            </a:r>
          </a:p>
          <a:p>
            <a:r>
              <a:rPr lang="en-US" sz="2400" dirty="0" smtClean="0"/>
              <a:t>Strategy for Financial Literacy in Uganda (Bank of Uganda, August 2013)</a:t>
            </a:r>
          </a:p>
          <a:p>
            <a:r>
              <a:rPr lang="en-US" sz="2400" dirty="0" smtClean="0"/>
              <a:t>National Financial Literacy Framework  (Central Bank of Nigeria, October 2015)</a:t>
            </a:r>
          </a:p>
          <a:p>
            <a:r>
              <a:rPr lang="en-US" sz="2400" dirty="0" smtClean="0"/>
              <a:t>Ledgerwood, Joanna, with Julie Earne and Candace Nelson, eds. 2013. </a:t>
            </a:r>
            <a:r>
              <a:rPr lang="en-US" sz="2400" i="1" dirty="0" smtClean="0"/>
              <a:t>The New Microfinance Handbook: A Financial Market System Perspective</a:t>
            </a:r>
            <a:r>
              <a:rPr lang="en-US" sz="2400" dirty="0" smtClean="0"/>
              <a:t>. Washington, DC: World Bank. doi: 10.1596/978-0-8213-8927-0.License: Creative Commons Attribution CC BY 3.0</a:t>
            </a:r>
          </a:p>
          <a:p>
            <a:pPr>
              <a:buNone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GB" sz="4000" b="1" noProof="1" smtClean="0"/>
              <a:t>Introduction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pPr eaLnBrk="1" hangingPunct="1"/>
            <a:r>
              <a:rPr lang="en-US" dirty="0" smtClean="0"/>
              <a:t>Developing countries around the world are increasingly recognizing the importance of empowering consumers through financial education</a:t>
            </a:r>
          </a:p>
          <a:p>
            <a:pPr eaLnBrk="1" hangingPunct="1"/>
            <a:r>
              <a:rPr lang="en-US" dirty="0" smtClean="0"/>
              <a:t>Financial literacy plays a critical role in the quest to achieve financial inclusion, financial stability, economic growth and development</a:t>
            </a:r>
            <a:endParaRPr lang="en-US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Rectangle 9"/>
          <p:cNvSpPr txBox="1">
            <a:spLocks noChangeArrowheads="1"/>
          </p:cNvSpPr>
          <p:nvPr/>
        </p:nvSpPr>
        <p:spPr bwMode="auto">
          <a:xfrm>
            <a:off x="295275" y="1489075"/>
            <a:ext cx="8524875" cy="477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216" tIns="42108" rIns="84216" bIns="4210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457200" y="1752600"/>
            <a:ext cx="8524875" cy="477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216" tIns="42108" rIns="84216" bIns="4210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95288" marR="0" lvl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ＭＳ Ｐゴシック" charset="0"/>
              </a:rPr>
              <a:t>    </a:t>
            </a: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dirty="0" smtClean="0"/>
              <a:t>What Is Financial Literacy?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3000" b="1" dirty="0" smtClean="0">
                <a:solidFill>
                  <a:srgbClr val="0070C0"/>
                </a:solidFill>
              </a:rPr>
              <a:t>Definition</a:t>
            </a:r>
          </a:p>
          <a:p>
            <a:pPr indent="4763">
              <a:buNone/>
            </a:pPr>
            <a:r>
              <a:rPr lang="en-GB" sz="2800" dirty="0" smtClean="0"/>
              <a:t>“A combination of awareness, knowledge, skill, attitude and behaviour necessary to make sound </a:t>
            </a:r>
            <a:r>
              <a:rPr lang="en-GB" sz="2800" b="1" dirty="0" smtClean="0"/>
              <a:t>financial</a:t>
            </a:r>
            <a:r>
              <a:rPr lang="en-GB" sz="2800" dirty="0" smtClean="0"/>
              <a:t> decisions and ultimately achieve individual </a:t>
            </a:r>
            <a:r>
              <a:rPr lang="en-GB" sz="2800" b="1" dirty="0" smtClean="0"/>
              <a:t>financial</a:t>
            </a:r>
            <a:r>
              <a:rPr lang="en-GB" sz="2800" dirty="0" smtClean="0"/>
              <a:t> wellbeing.” – </a:t>
            </a:r>
            <a:r>
              <a:rPr lang="en-GB" sz="2800" i="1" dirty="0" smtClean="0"/>
              <a:t>Organisation for Economic Co-operation and Development (OECD)</a:t>
            </a:r>
            <a:endParaRPr lang="en-US" sz="2800" i="1" dirty="0" smtClean="0"/>
          </a:p>
          <a:p>
            <a:endParaRPr lang="en-US" sz="2800" dirty="0" smtClean="0"/>
          </a:p>
          <a:p>
            <a:endParaRPr lang="en-US" sz="3000" dirty="0" smtClean="0">
              <a:solidFill>
                <a:srgbClr val="0070C0"/>
              </a:solidFill>
            </a:endParaRPr>
          </a:p>
          <a:p>
            <a:pPr marL="395288" indent="-395288">
              <a:buNone/>
            </a:pPr>
            <a:r>
              <a:rPr lang="en-GB" sz="3000" dirty="0" smtClean="0"/>
              <a:t>    </a:t>
            </a: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dirty="0" smtClean="0"/>
              <a:t>What Is Financial Literacy?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3000" b="1" dirty="0" smtClean="0">
                <a:solidFill>
                  <a:srgbClr val="0070C0"/>
                </a:solidFill>
              </a:rPr>
              <a:t>Definition</a:t>
            </a:r>
          </a:p>
          <a:p>
            <a:pPr indent="4763">
              <a:buNone/>
            </a:pPr>
            <a:r>
              <a:rPr lang="en-US" sz="2800" dirty="0" smtClean="0"/>
              <a:t>“Having the </a:t>
            </a:r>
            <a:r>
              <a:rPr lang="en-US" sz="2800" b="1" dirty="0" smtClean="0">
                <a:solidFill>
                  <a:srgbClr val="FF0000"/>
                </a:solidFill>
              </a:rPr>
              <a:t>knowledge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FF0000"/>
                </a:solidFill>
              </a:rPr>
              <a:t>skills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confidence</a:t>
            </a:r>
            <a:r>
              <a:rPr lang="en-US" sz="2800" dirty="0" smtClean="0"/>
              <a:t> to manage one's finances well, taking into account 	one's economic and social circumstances.” </a:t>
            </a:r>
          </a:p>
          <a:p>
            <a:pPr lvl="1"/>
            <a:r>
              <a:rPr lang="en-US" sz="2400" b="1" dirty="0" smtClean="0"/>
              <a:t>Knowledge</a:t>
            </a:r>
            <a:r>
              <a:rPr lang="en-US" sz="2400" dirty="0" smtClean="0"/>
              <a:t> means having an understanding of personal financial issues;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Skills</a:t>
            </a:r>
            <a:r>
              <a:rPr lang="en-US" sz="2400" dirty="0" smtClean="0"/>
              <a:t> means being able to apply that knowledge to manage one’s personal finances; and</a:t>
            </a:r>
          </a:p>
          <a:p>
            <a:pPr lvl="1"/>
            <a:r>
              <a:rPr lang="en-US" sz="2400" b="1" dirty="0" smtClean="0"/>
              <a:t>Confidence</a:t>
            </a:r>
            <a:r>
              <a:rPr lang="en-US" sz="2400" dirty="0" smtClean="0"/>
              <a:t> means feeling sufficiently self-assured to make decisions relating to one’s personal finances.</a:t>
            </a:r>
          </a:p>
          <a:p>
            <a:pPr indent="4763">
              <a:buNone/>
            </a:pP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sz="3000" dirty="0" smtClean="0">
              <a:solidFill>
                <a:srgbClr val="0070C0"/>
              </a:solidFill>
            </a:endParaRPr>
          </a:p>
          <a:p>
            <a:pPr marL="395288" indent="-395288">
              <a:buNone/>
            </a:pPr>
            <a:r>
              <a:rPr lang="en-GB" sz="3000" dirty="0" smtClean="0"/>
              <a:t>    </a:t>
            </a: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dirty="0" smtClean="0"/>
              <a:t>What Is Financial Literacy?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3000" b="1" dirty="0" smtClean="0">
                <a:solidFill>
                  <a:srgbClr val="0070C0"/>
                </a:solidFill>
              </a:rPr>
              <a:t>Financial Education</a:t>
            </a:r>
          </a:p>
          <a:p>
            <a:pPr indent="4763">
              <a:buNone/>
            </a:pPr>
            <a:r>
              <a:rPr lang="en-GB" sz="2800" dirty="0" smtClean="0"/>
              <a:t>“Financial education is the process by which financial consumers/investors improve their understanding of financial products and concepts and, through </a:t>
            </a:r>
            <a:r>
              <a:rPr lang="en-GB" sz="2800" b="1" dirty="0" smtClean="0">
                <a:solidFill>
                  <a:srgbClr val="FF0000"/>
                </a:solidFill>
              </a:rPr>
              <a:t>information</a:t>
            </a:r>
            <a:r>
              <a:rPr lang="en-GB" sz="2800" dirty="0" smtClean="0"/>
              <a:t>, </a:t>
            </a:r>
            <a:r>
              <a:rPr lang="en-GB" sz="2800" b="1" dirty="0" smtClean="0">
                <a:solidFill>
                  <a:srgbClr val="FF0000"/>
                </a:solidFill>
              </a:rPr>
              <a:t>instruction</a:t>
            </a:r>
            <a:r>
              <a:rPr lang="en-GB" sz="2800" dirty="0" smtClean="0"/>
              <a:t> and/or objective </a:t>
            </a:r>
            <a:r>
              <a:rPr lang="en-GB" sz="2800" b="1" dirty="0" smtClean="0">
                <a:solidFill>
                  <a:srgbClr val="FF0000"/>
                </a:solidFill>
              </a:rPr>
              <a:t>advice</a:t>
            </a:r>
            <a:r>
              <a:rPr lang="en-GB" sz="2800" dirty="0" smtClean="0"/>
              <a:t>, develop the skills and confidence to become more aware of financial risks and opportunities, to make informed choices, to know where to go for help,</a:t>
            </a:r>
            <a:br>
              <a:rPr lang="en-GB" sz="2800" dirty="0" smtClean="0"/>
            </a:br>
            <a:r>
              <a:rPr lang="en-GB" sz="2800" dirty="0" smtClean="0"/>
              <a:t>and to take other </a:t>
            </a:r>
            <a:r>
              <a:rPr lang="en-GB" sz="2800" smtClean="0"/>
              <a:t>effective </a:t>
            </a:r>
            <a:r>
              <a:rPr lang="en-GB" sz="2800" smtClean="0"/>
              <a:t>actions </a:t>
            </a:r>
            <a:r>
              <a:rPr lang="en-GB" sz="2800" dirty="0" smtClean="0"/>
              <a:t>to improve their financial well-being.” - </a:t>
            </a:r>
            <a:r>
              <a:rPr lang="en-GB" sz="2800" i="1" dirty="0" smtClean="0"/>
              <a:t>OECD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sz="3000" dirty="0" smtClean="0">
              <a:solidFill>
                <a:srgbClr val="0070C0"/>
              </a:solidFill>
            </a:endParaRPr>
          </a:p>
          <a:p>
            <a:pPr marL="395288" indent="-395288">
              <a:buNone/>
            </a:pPr>
            <a:r>
              <a:rPr lang="en-GB" sz="3000" dirty="0" smtClean="0"/>
              <a:t>    </a:t>
            </a: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dirty="0" smtClean="0"/>
              <a:t>What Is Financial Literacy?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3000" b="1" dirty="0" smtClean="0">
                <a:solidFill>
                  <a:srgbClr val="0070C0"/>
                </a:solidFill>
              </a:rPr>
              <a:t>Financial Education (cont’d)</a:t>
            </a:r>
          </a:p>
          <a:p>
            <a:pPr indent="4763">
              <a:buNone/>
            </a:pPr>
            <a:r>
              <a:rPr lang="en-GB" sz="2400" b="1" i="1" dirty="0" smtClean="0"/>
              <a:t>Information</a:t>
            </a:r>
            <a:r>
              <a:rPr lang="en-GB" sz="2400" i="1" dirty="0" smtClean="0"/>
              <a:t> </a:t>
            </a:r>
            <a:r>
              <a:rPr lang="en-GB" sz="2400" dirty="0" smtClean="0"/>
              <a:t>involves providing consumers with facts, data and specific knowledge to make them aware of financial opportunities, choices and consequences;</a:t>
            </a:r>
          </a:p>
          <a:p>
            <a:pPr indent="4763">
              <a:buNone/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1" i="1" dirty="0" smtClean="0"/>
              <a:t>Instruction </a:t>
            </a:r>
            <a:r>
              <a:rPr lang="en-GB" sz="2400" dirty="0" smtClean="0"/>
              <a:t>involves ensuring that individuals acquire the skills and ability to understand financial terms and concepts, through the provision of training and guidance; and</a:t>
            </a:r>
          </a:p>
          <a:p>
            <a:pPr indent="4763">
              <a:buNone/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1" i="1" dirty="0" smtClean="0"/>
              <a:t>Advice</a:t>
            </a:r>
            <a:r>
              <a:rPr lang="en-GB" sz="2400" i="1" dirty="0" smtClean="0"/>
              <a:t> </a:t>
            </a:r>
            <a:r>
              <a:rPr lang="en-GB" sz="2400" dirty="0" smtClean="0"/>
              <a:t>involves providing consumers with counsel about generic financial issues and products so that they can make the best use of the financial information and instruction they have received.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sz="3000" dirty="0" smtClean="0">
              <a:solidFill>
                <a:srgbClr val="0070C0"/>
              </a:solidFill>
            </a:endParaRPr>
          </a:p>
          <a:p>
            <a:pPr marL="395288" indent="-395288">
              <a:buNone/>
            </a:pPr>
            <a:r>
              <a:rPr lang="en-GB" sz="3000" dirty="0" smtClean="0"/>
              <a:t>    </a:t>
            </a: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dirty="0" smtClean="0"/>
              <a:t>What Is Financial Literacy?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3000" b="1" dirty="0" smtClean="0">
                <a:solidFill>
                  <a:srgbClr val="0070C0"/>
                </a:solidFill>
              </a:rPr>
              <a:t>Financial Capability</a:t>
            </a:r>
          </a:p>
          <a:p>
            <a:pPr>
              <a:buNone/>
            </a:pPr>
            <a:r>
              <a:rPr lang="en-US" sz="2800" dirty="0" smtClean="0"/>
              <a:t>	“Encompasses financial literacy and reflects the multiple dimensions of </a:t>
            </a:r>
            <a:r>
              <a:rPr lang="en-US" sz="2800" b="1" dirty="0" smtClean="0"/>
              <a:t>Knowledge</a:t>
            </a:r>
            <a:r>
              <a:rPr lang="en-US" sz="2800" dirty="0" smtClean="0"/>
              <a:t>, </a:t>
            </a:r>
            <a:r>
              <a:rPr lang="en-US" sz="2800" b="1" dirty="0" smtClean="0"/>
              <a:t>Skills</a:t>
            </a:r>
            <a:r>
              <a:rPr lang="en-US" sz="2800" dirty="0" smtClean="0"/>
              <a:t>, </a:t>
            </a:r>
            <a:r>
              <a:rPr lang="en-US" sz="2800" b="1" dirty="0" smtClean="0"/>
              <a:t>Attitudes</a:t>
            </a:r>
            <a:r>
              <a:rPr lang="en-US" sz="2800" dirty="0" smtClean="0"/>
              <a:t>, </a:t>
            </a:r>
            <a:r>
              <a:rPr lang="en-US" sz="2800" b="1" dirty="0" smtClean="0"/>
              <a:t>Confidence</a:t>
            </a:r>
            <a:r>
              <a:rPr lang="en-US" sz="2800" dirty="0" smtClean="0"/>
              <a:t> and </a:t>
            </a:r>
            <a:r>
              <a:rPr lang="en-US" sz="2800" b="1" dirty="0" smtClean="0"/>
              <a:t>Behaviour</a:t>
            </a:r>
            <a:r>
              <a:rPr lang="en-US" sz="2800" dirty="0" smtClean="0"/>
              <a:t>.”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“The ability to apply (that) knowledge, to make informed decisions, and to take effective actions regarding the current and future management of money.”</a:t>
            </a:r>
          </a:p>
          <a:p>
            <a:pPr>
              <a:buNone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sz="3000" dirty="0" smtClean="0">
              <a:solidFill>
                <a:srgbClr val="0070C0"/>
              </a:solidFill>
            </a:endParaRPr>
          </a:p>
          <a:p>
            <a:pPr marL="395288" indent="-395288">
              <a:buNone/>
            </a:pPr>
            <a:r>
              <a:rPr lang="en-GB" sz="3000" dirty="0" smtClean="0"/>
              <a:t>    </a:t>
            </a: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dirty="0" smtClean="0"/>
              <a:t>Why Is Financial Literacy Important?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800" dirty="0" smtClean="0"/>
              <a:t>Financial literacy is an essential requirement for </a:t>
            </a:r>
            <a:r>
              <a:rPr lang="en-US" sz="2800" b="1" dirty="0" smtClean="0">
                <a:solidFill>
                  <a:srgbClr val="FF0000"/>
                </a:solidFill>
              </a:rPr>
              <a:t>consumer protection</a:t>
            </a:r>
            <a:r>
              <a:rPr lang="en-US" sz="2800" dirty="0" smtClean="0"/>
              <a:t> in the financial sector as it creates better awareness and understanding of  financial products, prices, and practices.</a:t>
            </a:r>
          </a:p>
          <a:p>
            <a:endParaRPr lang="en-US" sz="2800" dirty="0" smtClean="0"/>
          </a:p>
          <a:p>
            <a:r>
              <a:rPr lang="en-GB" sz="2800" dirty="0" smtClean="0"/>
              <a:t>It is relevant for everyone in a modern society regardless of income level, education, age, gender or whether they are in a rural or urban setting</a:t>
            </a:r>
            <a:endParaRPr lang="en-US" sz="2800" dirty="0" smtClean="0"/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1017</Words>
  <Application>Microsoft Office PowerPoint</Application>
  <PresentationFormat>On-screen Show (4:3)</PresentationFormat>
  <Paragraphs>176</Paragraphs>
  <Slides>23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Financial Literacy</vt:lpstr>
      <vt:lpstr>Agenda</vt:lpstr>
      <vt:lpstr>Introduction</vt:lpstr>
      <vt:lpstr>What Is Financial Literacy?</vt:lpstr>
      <vt:lpstr>What Is Financial Literacy?</vt:lpstr>
      <vt:lpstr>What Is Financial Literacy?</vt:lpstr>
      <vt:lpstr>What Is Financial Literacy?</vt:lpstr>
      <vt:lpstr>What Is Financial Literacy?</vt:lpstr>
      <vt:lpstr>Why Is Financial Literacy Important?</vt:lpstr>
      <vt:lpstr>Why Is Financial Literacy Important?</vt:lpstr>
      <vt:lpstr>Why Is Financial Literacy Important?</vt:lpstr>
      <vt:lpstr>Why Is Financial Literacy Important?</vt:lpstr>
      <vt:lpstr>Who Should Carry Out Financial Literacy?</vt:lpstr>
      <vt:lpstr>Who Should Carry Out Financial Literacy?</vt:lpstr>
      <vt:lpstr>How Should Financial Literacy Be Done?</vt:lpstr>
      <vt:lpstr>How Should Financial Literacy Be Done?</vt:lpstr>
      <vt:lpstr>How Should Financial Literacy Be Done?</vt:lpstr>
      <vt:lpstr>How Should Financial Literacy Be Done?</vt:lpstr>
      <vt:lpstr>How Should Financial Literacy Be Done?</vt:lpstr>
      <vt:lpstr>How Should Financial Literacy Be Done?</vt:lpstr>
      <vt:lpstr>Conclusion</vt:lpstr>
      <vt:lpstr>Slide 22</vt:lpstr>
      <vt:lpstr>References and Bibliography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farai</dc:creator>
  <cp:lastModifiedBy>Augustine</cp:lastModifiedBy>
  <cp:revision>62</cp:revision>
  <dcterms:created xsi:type="dcterms:W3CDTF">2014-01-22T10:06:30Z</dcterms:created>
  <dcterms:modified xsi:type="dcterms:W3CDTF">2018-03-23T04:43:10Z</dcterms:modified>
</cp:coreProperties>
</file>