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4" r:id="rId2"/>
    <p:sldId id="261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29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4C552-49F9-474E-8A56-FBFD1577B911}" type="doc">
      <dgm:prSet loTypeId="urn:microsoft.com/office/officeart/2005/8/layout/cycle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323D6A7-ACC5-433B-AD0C-E60354A04E9F}">
      <dgm:prSet phldrT="[Text]"/>
      <dgm:spPr/>
      <dgm:t>
        <a:bodyPr/>
        <a:lstStyle/>
        <a:p>
          <a:r>
            <a:rPr lang="en-US" dirty="0" smtClean="0"/>
            <a:t>Onsite Inspection</a:t>
          </a:r>
          <a:endParaRPr lang="en-US" dirty="0"/>
        </a:p>
      </dgm:t>
    </dgm:pt>
    <dgm:pt modelId="{371120C5-237C-48E8-A8B8-5AAA44185F0F}" type="parTrans" cxnId="{D4B36353-9BB5-4D41-85CF-8C6A94EC7FF0}">
      <dgm:prSet/>
      <dgm:spPr/>
      <dgm:t>
        <a:bodyPr/>
        <a:lstStyle/>
        <a:p>
          <a:endParaRPr lang="en-US"/>
        </a:p>
      </dgm:t>
    </dgm:pt>
    <dgm:pt modelId="{A38B8A66-4FD0-4BD6-AD72-F3A9E87D6C81}" type="sibTrans" cxnId="{D4B36353-9BB5-4D41-85CF-8C6A94EC7FF0}">
      <dgm:prSet/>
      <dgm:spPr/>
      <dgm:t>
        <a:bodyPr/>
        <a:lstStyle/>
        <a:p>
          <a:endParaRPr lang="en-US" dirty="0"/>
        </a:p>
      </dgm:t>
    </dgm:pt>
    <dgm:pt modelId="{80E125D8-7A50-4A68-92AF-DB8393A9605C}">
      <dgm:prSet phldrT="[Text]"/>
      <dgm:spPr/>
      <dgm:t>
        <a:bodyPr/>
        <a:lstStyle/>
        <a:p>
          <a:r>
            <a:rPr lang="en-US" dirty="0" smtClean="0"/>
            <a:t>Reporting </a:t>
          </a:r>
          <a:endParaRPr lang="en-US" dirty="0"/>
        </a:p>
      </dgm:t>
    </dgm:pt>
    <dgm:pt modelId="{227BC5AF-7A78-4FEB-8850-3E43E0F69743}" type="parTrans" cxnId="{D801996B-DEAE-41EA-A7C6-F209FBCDA376}">
      <dgm:prSet/>
      <dgm:spPr/>
      <dgm:t>
        <a:bodyPr/>
        <a:lstStyle/>
        <a:p>
          <a:endParaRPr lang="en-US"/>
        </a:p>
      </dgm:t>
    </dgm:pt>
    <dgm:pt modelId="{6192ABC7-DC4E-4AAC-9618-008116374694}" type="sibTrans" cxnId="{D801996B-DEAE-41EA-A7C6-F209FBCDA376}">
      <dgm:prSet/>
      <dgm:spPr/>
      <dgm:t>
        <a:bodyPr/>
        <a:lstStyle/>
        <a:p>
          <a:endParaRPr lang="en-US" dirty="0"/>
        </a:p>
      </dgm:t>
    </dgm:pt>
    <dgm:pt modelId="{41D3FC47-8E5B-48B5-9375-72981B8F3831}">
      <dgm:prSet phldrT="[Text]"/>
      <dgm:spPr/>
      <dgm:t>
        <a:bodyPr/>
        <a:lstStyle/>
        <a:p>
          <a:r>
            <a:rPr lang="en-US" dirty="0" smtClean="0"/>
            <a:t>Follow-up</a:t>
          </a:r>
          <a:endParaRPr lang="en-US" dirty="0"/>
        </a:p>
      </dgm:t>
    </dgm:pt>
    <dgm:pt modelId="{8669D0C1-9B4B-4FA3-86A5-DCBB5FB58C2B}" type="parTrans" cxnId="{1CDE17BE-BA5A-4ECE-9BCC-C893C7ACA312}">
      <dgm:prSet/>
      <dgm:spPr/>
      <dgm:t>
        <a:bodyPr/>
        <a:lstStyle/>
        <a:p>
          <a:endParaRPr lang="en-US"/>
        </a:p>
      </dgm:t>
    </dgm:pt>
    <dgm:pt modelId="{C811D3BC-2754-4328-B3DF-7BC0B856FCBD}" type="sibTrans" cxnId="{1CDE17BE-BA5A-4ECE-9BCC-C893C7ACA312}">
      <dgm:prSet/>
      <dgm:spPr/>
      <dgm:t>
        <a:bodyPr/>
        <a:lstStyle/>
        <a:p>
          <a:endParaRPr lang="en-US" dirty="0"/>
        </a:p>
      </dgm:t>
    </dgm:pt>
    <dgm:pt modelId="{AB124312-E447-4819-A135-A07808069916}">
      <dgm:prSet phldrT="[Text]"/>
      <dgm:spPr/>
      <dgm:t>
        <a:bodyPr/>
        <a:lstStyle/>
        <a:p>
          <a:r>
            <a:rPr lang="en-US" dirty="0" smtClean="0"/>
            <a:t>Reporting</a:t>
          </a:r>
          <a:endParaRPr lang="en-US" dirty="0"/>
        </a:p>
      </dgm:t>
    </dgm:pt>
    <dgm:pt modelId="{BF09242A-29AE-49B4-BE5A-70233301BE7A}" type="parTrans" cxnId="{8BE47AEF-081A-4214-9C65-B5BDED644549}">
      <dgm:prSet/>
      <dgm:spPr/>
      <dgm:t>
        <a:bodyPr/>
        <a:lstStyle/>
        <a:p>
          <a:endParaRPr lang="en-US"/>
        </a:p>
      </dgm:t>
    </dgm:pt>
    <dgm:pt modelId="{AA296F97-5290-4023-A248-89FFB718C5AA}" type="sibTrans" cxnId="{8BE47AEF-081A-4214-9C65-B5BDED644549}">
      <dgm:prSet/>
      <dgm:spPr/>
      <dgm:t>
        <a:bodyPr/>
        <a:lstStyle/>
        <a:p>
          <a:endParaRPr lang="en-US" dirty="0"/>
        </a:p>
      </dgm:t>
    </dgm:pt>
    <dgm:pt modelId="{8F9C5289-D4A2-42A3-BEB8-772BADE260FC}">
      <dgm:prSet phldrT="[Text]" custT="1"/>
      <dgm:spPr/>
      <dgm:t>
        <a:bodyPr/>
        <a:lstStyle/>
        <a:p>
          <a:r>
            <a:rPr lang="en-US" sz="1600" dirty="0" smtClean="0"/>
            <a:t>Pre-Planning</a:t>
          </a:r>
          <a:endParaRPr lang="en-US" sz="1600" dirty="0"/>
        </a:p>
      </dgm:t>
    </dgm:pt>
    <dgm:pt modelId="{3FD1492F-EDC7-434E-9328-519036ADC187}" type="parTrans" cxnId="{4FD81B19-C352-4376-AB51-E5B207120F96}">
      <dgm:prSet/>
      <dgm:spPr/>
      <dgm:t>
        <a:bodyPr/>
        <a:lstStyle/>
        <a:p>
          <a:endParaRPr lang="en-US"/>
        </a:p>
      </dgm:t>
    </dgm:pt>
    <dgm:pt modelId="{74C87B3C-660B-4F96-AADD-47098A700C99}" type="sibTrans" cxnId="{4FD81B19-C352-4376-AB51-E5B207120F96}">
      <dgm:prSet/>
      <dgm:spPr/>
      <dgm:t>
        <a:bodyPr/>
        <a:lstStyle/>
        <a:p>
          <a:endParaRPr lang="en-US" dirty="0"/>
        </a:p>
      </dgm:t>
    </dgm:pt>
    <dgm:pt modelId="{85FAB20D-16A5-46EF-9ED2-3126731C950D}" type="pres">
      <dgm:prSet presAssocID="{DE24C552-49F9-474E-8A56-FBFD1577B9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A26726-80D4-43CD-B222-F364479DBBBD}" type="pres">
      <dgm:prSet presAssocID="{9323D6A7-ACC5-433B-AD0C-E60354A04E9F}" presName="dummy" presStyleCnt="0"/>
      <dgm:spPr/>
      <dgm:t>
        <a:bodyPr/>
        <a:lstStyle/>
        <a:p>
          <a:endParaRPr lang="en-US"/>
        </a:p>
      </dgm:t>
    </dgm:pt>
    <dgm:pt modelId="{9BBD81C3-BA5E-4CF9-A20B-6EAF8018E35E}" type="pres">
      <dgm:prSet presAssocID="{9323D6A7-ACC5-433B-AD0C-E60354A04E9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DC2AA-ABF5-449C-8025-60949C45AFD3}" type="pres">
      <dgm:prSet presAssocID="{A38B8A66-4FD0-4BD6-AD72-F3A9E87D6C81}" presName="sibTrans" presStyleLbl="node1" presStyleIdx="0" presStyleCnt="5"/>
      <dgm:spPr/>
      <dgm:t>
        <a:bodyPr/>
        <a:lstStyle/>
        <a:p>
          <a:endParaRPr lang="en-US"/>
        </a:p>
      </dgm:t>
    </dgm:pt>
    <dgm:pt modelId="{F6D9412D-7CED-48C7-826D-A7AE8B07F81B}" type="pres">
      <dgm:prSet presAssocID="{80E125D8-7A50-4A68-92AF-DB8393A9605C}" presName="dummy" presStyleCnt="0"/>
      <dgm:spPr/>
      <dgm:t>
        <a:bodyPr/>
        <a:lstStyle/>
        <a:p>
          <a:endParaRPr lang="en-US"/>
        </a:p>
      </dgm:t>
    </dgm:pt>
    <dgm:pt modelId="{E4D14C10-3182-4BC3-A368-1CFAAF70BBE8}" type="pres">
      <dgm:prSet presAssocID="{80E125D8-7A50-4A68-92AF-DB8393A9605C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49D14-BF84-41D1-B49B-15A09A1851D9}" type="pres">
      <dgm:prSet presAssocID="{6192ABC7-DC4E-4AAC-9618-008116374694}" presName="sibTrans" presStyleLbl="node1" presStyleIdx="1" presStyleCnt="5"/>
      <dgm:spPr/>
      <dgm:t>
        <a:bodyPr/>
        <a:lstStyle/>
        <a:p>
          <a:endParaRPr lang="en-US"/>
        </a:p>
      </dgm:t>
    </dgm:pt>
    <dgm:pt modelId="{E91DE232-E11B-47FB-B9B2-C54956901716}" type="pres">
      <dgm:prSet presAssocID="{41D3FC47-8E5B-48B5-9375-72981B8F3831}" presName="dummy" presStyleCnt="0"/>
      <dgm:spPr/>
      <dgm:t>
        <a:bodyPr/>
        <a:lstStyle/>
        <a:p>
          <a:endParaRPr lang="en-US"/>
        </a:p>
      </dgm:t>
    </dgm:pt>
    <dgm:pt modelId="{35F810F5-B919-4D5C-94D8-C0785815981D}" type="pres">
      <dgm:prSet presAssocID="{41D3FC47-8E5B-48B5-9375-72981B8F383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82B5A-9A3B-4C0F-BBF2-DE05AA5D4E12}" type="pres">
      <dgm:prSet presAssocID="{C811D3BC-2754-4328-B3DF-7BC0B856FCBD}" presName="sibTrans" presStyleLbl="node1" presStyleIdx="2" presStyleCnt="5"/>
      <dgm:spPr/>
      <dgm:t>
        <a:bodyPr/>
        <a:lstStyle/>
        <a:p>
          <a:endParaRPr lang="en-US"/>
        </a:p>
      </dgm:t>
    </dgm:pt>
    <dgm:pt modelId="{C94DA933-D514-4E6D-91C6-2195CC0B0842}" type="pres">
      <dgm:prSet presAssocID="{AB124312-E447-4819-A135-A07808069916}" presName="dummy" presStyleCnt="0"/>
      <dgm:spPr/>
      <dgm:t>
        <a:bodyPr/>
        <a:lstStyle/>
        <a:p>
          <a:endParaRPr lang="en-US"/>
        </a:p>
      </dgm:t>
    </dgm:pt>
    <dgm:pt modelId="{A9EB6F97-1349-42CF-A1AB-08C975D4E706}" type="pres">
      <dgm:prSet presAssocID="{AB124312-E447-4819-A135-A07808069916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61605-FF64-4D67-889C-1E57CB6672DC}" type="pres">
      <dgm:prSet presAssocID="{AA296F97-5290-4023-A248-89FFB718C5AA}" presName="sibTrans" presStyleLbl="node1" presStyleIdx="3" presStyleCnt="5"/>
      <dgm:spPr/>
      <dgm:t>
        <a:bodyPr/>
        <a:lstStyle/>
        <a:p>
          <a:endParaRPr lang="en-US"/>
        </a:p>
      </dgm:t>
    </dgm:pt>
    <dgm:pt modelId="{F146FA13-E6C3-4BB6-AE4E-A4118EA6AE2A}" type="pres">
      <dgm:prSet presAssocID="{8F9C5289-D4A2-42A3-BEB8-772BADE260FC}" presName="dummy" presStyleCnt="0"/>
      <dgm:spPr/>
      <dgm:t>
        <a:bodyPr/>
        <a:lstStyle/>
        <a:p>
          <a:endParaRPr lang="en-US"/>
        </a:p>
      </dgm:t>
    </dgm:pt>
    <dgm:pt modelId="{FAA45ED3-FE93-437E-9036-68AA13573317}" type="pres">
      <dgm:prSet presAssocID="{8F9C5289-D4A2-42A3-BEB8-772BADE260FC}" presName="node" presStyleLbl="revTx" presStyleIdx="4" presStyleCnt="5" custScaleX="151506" custRadScaleRad="101940" custRadScaleInc="-30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C6AD7-E9CF-4C1C-840D-A2EB385E9BE8}" type="pres">
      <dgm:prSet presAssocID="{74C87B3C-660B-4F96-AADD-47098A700C99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12F08797-2FA8-4344-9DDE-5733391551BA}" type="presOf" srcId="{9323D6A7-ACC5-433B-AD0C-E60354A04E9F}" destId="{9BBD81C3-BA5E-4CF9-A20B-6EAF8018E35E}" srcOrd="0" destOrd="0" presId="urn:microsoft.com/office/officeart/2005/8/layout/cycle1"/>
    <dgm:cxn modelId="{02C4525C-F38D-4481-80D1-3C364E9B12C8}" type="presOf" srcId="{C811D3BC-2754-4328-B3DF-7BC0B856FCBD}" destId="{00382B5A-9A3B-4C0F-BBF2-DE05AA5D4E12}" srcOrd="0" destOrd="0" presId="urn:microsoft.com/office/officeart/2005/8/layout/cycle1"/>
    <dgm:cxn modelId="{7D1E875B-6D26-443A-A426-65A636DAAE9A}" type="presOf" srcId="{A38B8A66-4FD0-4BD6-AD72-F3A9E87D6C81}" destId="{0AFDC2AA-ABF5-449C-8025-60949C45AFD3}" srcOrd="0" destOrd="0" presId="urn:microsoft.com/office/officeart/2005/8/layout/cycle1"/>
    <dgm:cxn modelId="{BB23A6DC-2FAE-4D1B-87EB-E94F65AE8D14}" type="presOf" srcId="{80E125D8-7A50-4A68-92AF-DB8393A9605C}" destId="{E4D14C10-3182-4BC3-A368-1CFAAF70BBE8}" srcOrd="0" destOrd="0" presId="urn:microsoft.com/office/officeart/2005/8/layout/cycle1"/>
    <dgm:cxn modelId="{2A790289-0E6D-48B5-879C-CE5D1E2BCA19}" type="presOf" srcId="{AA296F97-5290-4023-A248-89FFB718C5AA}" destId="{AEF61605-FF64-4D67-889C-1E57CB6672DC}" srcOrd="0" destOrd="0" presId="urn:microsoft.com/office/officeart/2005/8/layout/cycle1"/>
    <dgm:cxn modelId="{827089FD-33C0-4CB8-91BA-49CDDF28F9A2}" type="presOf" srcId="{8F9C5289-D4A2-42A3-BEB8-772BADE260FC}" destId="{FAA45ED3-FE93-437E-9036-68AA13573317}" srcOrd="0" destOrd="0" presId="urn:microsoft.com/office/officeart/2005/8/layout/cycle1"/>
    <dgm:cxn modelId="{D4B36353-9BB5-4D41-85CF-8C6A94EC7FF0}" srcId="{DE24C552-49F9-474E-8A56-FBFD1577B911}" destId="{9323D6A7-ACC5-433B-AD0C-E60354A04E9F}" srcOrd="0" destOrd="0" parTransId="{371120C5-237C-48E8-A8B8-5AAA44185F0F}" sibTransId="{A38B8A66-4FD0-4BD6-AD72-F3A9E87D6C81}"/>
    <dgm:cxn modelId="{2FE4CDFB-81F3-4316-A839-944D01EB8DF4}" type="presOf" srcId="{6192ABC7-DC4E-4AAC-9618-008116374694}" destId="{1E849D14-BF84-41D1-B49B-15A09A1851D9}" srcOrd="0" destOrd="0" presId="urn:microsoft.com/office/officeart/2005/8/layout/cycle1"/>
    <dgm:cxn modelId="{291C27EE-9C95-4135-BCEB-D1512EF74909}" type="presOf" srcId="{41D3FC47-8E5B-48B5-9375-72981B8F3831}" destId="{35F810F5-B919-4D5C-94D8-C0785815981D}" srcOrd="0" destOrd="0" presId="urn:microsoft.com/office/officeart/2005/8/layout/cycle1"/>
    <dgm:cxn modelId="{B0CE198B-699D-4123-9D85-ED876D501679}" type="presOf" srcId="{AB124312-E447-4819-A135-A07808069916}" destId="{A9EB6F97-1349-42CF-A1AB-08C975D4E706}" srcOrd="0" destOrd="0" presId="urn:microsoft.com/office/officeart/2005/8/layout/cycle1"/>
    <dgm:cxn modelId="{1CDE17BE-BA5A-4ECE-9BCC-C893C7ACA312}" srcId="{DE24C552-49F9-474E-8A56-FBFD1577B911}" destId="{41D3FC47-8E5B-48B5-9375-72981B8F3831}" srcOrd="2" destOrd="0" parTransId="{8669D0C1-9B4B-4FA3-86A5-DCBB5FB58C2B}" sibTransId="{C811D3BC-2754-4328-B3DF-7BC0B856FCBD}"/>
    <dgm:cxn modelId="{D801996B-DEAE-41EA-A7C6-F209FBCDA376}" srcId="{DE24C552-49F9-474E-8A56-FBFD1577B911}" destId="{80E125D8-7A50-4A68-92AF-DB8393A9605C}" srcOrd="1" destOrd="0" parTransId="{227BC5AF-7A78-4FEB-8850-3E43E0F69743}" sibTransId="{6192ABC7-DC4E-4AAC-9618-008116374694}"/>
    <dgm:cxn modelId="{97E66509-B77D-4405-89F0-838E7F19800A}" type="presOf" srcId="{74C87B3C-660B-4F96-AADD-47098A700C99}" destId="{EA4C6AD7-E9CF-4C1C-840D-A2EB385E9BE8}" srcOrd="0" destOrd="0" presId="urn:microsoft.com/office/officeart/2005/8/layout/cycle1"/>
    <dgm:cxn modelId="{4FD81B19-C352-4376-AB51-E5B207120F96}" srcId="{DE24C552-49F9-474E-8A56-FBFD1577B911}" destId="{8F9C5289-D4A2-42A3-BEB8-772BADE260FC}" srcOrd="4" destOrd="0" parTransId="{3FD1492F-EDC7-434E-9328-519036ADC187}" sibTransId="{74C87B3C-660B-4F96-AADD-47098A700C99}"/>
    <dgm:cxn modelId="{8BE47AEF-081A-4214-9C65-B5BDED644549}" srcId="{DE24C552-49F9-474E-8A56-FBFD1577B911}" destId="{AB124312-E447-4819-A135-A07808069916}" srcOrd="3" destOrd="0" parTransId="{BF09242A-29AE-49B4-BE5A-70233301BE7A}" sibTransId="{AA296F97-5290-4023-A248-89FFB718C5AA}"/>
    <dgm:cxn modelId="{ED413E22-183E-468A-9EAB-ACF33DB4C201}" type="presOf" srcId="{DE24C552-49F9-474E-8A56-FBFD1577B911}" destId="{85FAB20D-16A5-46EF-9ED2-3126731C950D}" srcOrd="0" destOrd="0" presId="urn:microsoft.com/office/officeart/2005/8/layout/cycle1"/>
    <dgm:cxn modelId="{08901961-1C67-4CD3-B2BF-9F3566DF773E}" type="presParOf" srcId="{85FAB20D-16A5-46EF-9ED2-3126731C950D}" destId="{40A26726-80D4-43CD-B222-F364479DBBBD}" srcOrd="0" destOrd="0" presId="urn:microsoft.com/office/officeart/2005/8/layout/cycle1"/>
    <dgm:cxn modelId="{E746AB62-6E8C-41B1-B50A-FC9B0398B76F}" type="presParOf" srcId="{85FAB20D-16A5-46EF-9ED2-3126731C950D}" destId="{9BBD81C3-BA5E-4CF9-A20B-6EAF8018E35E}" srcOrd="1" destOrd="0" presId="urn:microsoft.com/office/officeart/2005/8/layout/cycle1"/>
    <dgm:cxn modelId="{507C48A7-81DB-409C-A57E-F744B1B4381D}" type="presParOf" srcId="{85FAB20D-16A5-46EF-9ED2-3126731C950D}" destId="{0AFDC2AA-ABF5-449C-8025-60949C45AFD3}" srcOrd="2" destOrd="0" presId="urn:microsoft.com/office/officeart/2005/8/layout/cycle1"/>
    <dgm:cxn modelId="{0C6F1390-4FE3-4EDA-9FD7-AFF5EEEA99A4}" type="presParOf" srcId="{85FAB20D-16A5-46EF-9ED2-3126731C950D}" destId="{F6D9412D-7CED-48C7-826D-A7AE8B07F81B}" srcOrd="3" destOrd="0" presId="urn:microsoft.com/office/officeart/2005/8/layout/cycle1"/>
    <dgm:cxn modelId="{E3043040-76FB-46CD-8E7C-B56177CDEAC7}" type="presParOf" srcId="{85FAB20D-16A5-46EF-9ED2-3126731C950D}" destId="{E4D14C10-3182-4BC3-A368-1CFAAF70BBE8}" srcOrd="4" destOrd="0" presId="urn:microsoft.com/office/officeart/2005/8/layout/cycle1"/>
    <dgm:cxn modelId="{D0D54C5B-3AF8-49E8-8FA6-EBCAF8D81BD1}" type="presParOf" srcId="{85FAB20D-16A5-46EF-9ED2-3126731C950D}" destId="{1E849D14-BF84-41D1-B49B-15A09A1851D9}" srcOrd="5" destOrd="0" presId="urn:microsoft.com/office/officeart/2005/8/layout/cycle1"/>
    <dgm:cxn modelId="{AFC0D791-4E4F-4DCF-A39C-93A1EE702D9E}" type="presParOf" srcId="{85FAB20D-16A5-46EF-9ED2-3126731C950D}" destId="{E91DE232-E11B-47FB-B9B2-C54956901716}" srcOrd="6" destOrd="0" presId="urn:microsoft.com/office/officeart/2005/8/layout/cycle1"/>
    <dgm:cxn modelId="{B0FD34B8-396A-4B62-AF72-291F5AAF7544}" type="presParOf" srcId="{85FAB20D-16A5-46EF-9ED2-3126731C950D}" destId="{35F810F5-B919-4D5C-94D8-C0785815981D}" srcOrd="7" destOrd="0" presId="urn:microsoft.com/office/officeart/2005/8/layout/cycle1"/>
    <dgm:cxn modelId="{E87C9C33-3E9F-4D87-8FDD-2839FEDBF60F}" type="presParOf" srcId="{85FAB20D-16A5-46EF-9ED2-3126731C950D}" destId="{00382B5A-9A3B-4C0F-BBF2-DE05AA5D4E12}" srcOrd="8" destOrd="0" presId="urn:microsoft.com/office/officeart/2005/8/layout/cycle1"/>
    <dgm:cxn modelId="{28B69162-A042-4D6C-A94D-13B2B008B33B}" type="presParOf" srcId="{85FAB20D-16A5-46EF-9ED2-3126731C950D}" destId="{C94DA933-D514-4E6D-91C6-2195CC0B0842}" srcOrd="9" destOrd="0" presId="urn:microsoft.com/office/officeart/2005/8/layout/cycle1"/>
    <dgm:cxn modelId="{4D651CAB-8DD1-43E1-83AE-4107FF7A8853}" type="presParOf" srcId="{85FAB20D-16A5-46EF-9ED2-3126731C950D}" destId="{A9EB6F97-1349-42CF-A1AB-08C975D4E706}" srcOrd="10" destOrd="0" presId="urn:microsoft.com/office/officeart/2005/8/layout/cycle1"/>
    <dgm:cxn modelId="{E32ECB6A-A361-419F-B906-1471CDCA2484}" type="presParOf" srcId="{85FAB20D-16A5-46EF-9ED2-3126731C950D}" destId="{AEF61605-FF64-4D67-889C-1E57CB6672DC}" srcOrd="11" destOrd="0" presId="urn:microsoft.com/office/officeart/2005/8/layout/cycle1"/>
    <dgm:cxn modelId="{BAE9C1D0-094F-4F1B-A744-251C11897F85}" type="presParOf" srcId="{85FAB20D-16A5-46EF-9ED2-3126731C950D}" destId="{F146FA13-E6C3-4BB6-AE4E-A4118EA6AE2A}" srcOrd="12" destOrd="0" presId="urn:microsoft.com/office/officeart/2005/8/layout/cycle1"/>
    <dgm:cxn modelId="{1568834E-BE6B-4FFC-A136-6AFDDD4FBD96}" type="presParOf" srcId="{85FAB20D-16A5-46EF-9ED2-3126731C950D}" destId="{FAA45ED3-FE93-437E-9036-68AA13573317}" srcOrd="13" destOrd="0" presId="urn:microsoft.com/office/officeart/2005/8/layout/cycle1"/>
    <dgm:cxn modelId="{373854B6-B840-4C90-9A1F-66EF029A38D8}" type="presParOf" srcId="{85FAB20D-16A5-46EF-9ED2-3126731C950D}" destId="{EA4C6AD7-E9CF-4C1C-840D-A2EB385E9BE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24C552-49F9-474E-8A56-FBFD1577B911}" type="doc">
      <dgm:prSet loTypeId="urn:microsoft.com/office/officeart/2005/8/layout/cycle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323D6A7-ACC5-433B-AD0C-E60354A04E9F}">
      <dgm:prSet phldrT="[Text]"/>
      <dgm:spPr/>
      <dgm:t>
        <a:bodyPr/>
        <a:lstStyle/>
        <a:p>
          <a:r>
            <a:rPr lang="en-US" dirty="0" smtClean="0"/>
            <a:t>Onsite Inspection</a:t>
          </a:r>
          <a:endParaRPr lang="en-US" dirty="0"/>
        </a:p>
      </dgm:t>
    </dgm:pt>
    <dgm:pt modelId="{371120C5-237C-48E8-A8B8-5AAA44185F0F}" type="parTrans" cxnId="{D4B36353-9BB5-4D41-85CF-8C6A94EC7FF0}">
      <dgm:prSet/>
      <dgm:spPr/>
      <dgm:t>
        <a:bodyPr/>
        <a:lstStyle/>
        <a:p>
          <a:endParaRPr lang="en-US"/>
        </a:p>
      </dgm:t>
    </dgm:pt>
    <dgm:pt modelId="{A38B8A66-4FD0-4BD6-AD72-F3A9E87D6C81}" type="sibTrans" cxnId="{D4B36353-9BB5-4D41-85CF-8C6A94EC7FF0}">
      <dgm:prSet/>
      <dgm:spPr/>
      <dgm:t>
        <a:bodyPr/>
        <a:lstStyle/>
        <a:p>
          <a:endParaRPr lang="en-US" dirty="0"/>
        </a:p>
      </dgm:t>
    </dgm:pt>
    <dgm:pt modelId="{80E125D8-7A50-4A68-92AF-DB8393A9605C}">
      <dgm:prSet phldrT="[Text]"/>
      <dgm:spPr/>
      <dgm:t>
        <a:bodyPr/>
        <a:lstStyle/>
        <a:p>
          <a:r>
            <a:rPr lang="en-US" dirty="0" smtClean="0"/>
            <a:t>Reporting </a:t>
          </a:r>
          <a:endParaRPr lang="en-US" dirty="0"/>
        </a:p>
      </dgm:t>
    </dgm:pt>
    <dgm:pt modelId="{227BC5AF-7A78-4FEB-8850-3E43E0F69743}" type="parTrans" cxnId="{D801996B-DEAE-41EA-A7C6-F209FBCDA376}">
      <dgm:prSet/>
      <dgm:spPr/>
      <dgm:t>
        <a:bodyPr/>
        <a:lstStyle/>
        <a:p>
          <a:endParaRPr lang="en-US"/>
        </a:p>
      </dgm:t>
    </dgm:pt>
    <dgm:pt modelId="{6192ABC7-DC4E-4AAC-9618-008116374694}" type="sibTrans" cxnId="{D801996B-DEAE-41EA-A7C6-F209FBCDA376}">
      <dgm:prSet/>
      <dgm:spPr/>
      <dgm:t>
        <a:bodyPr/>
        <a:lstStyle/>
        <a:p>
          <a:endParaRPr lang="en-US" dirty="0"/>
        </a:p>
      </dgm:t>
    </dgm:pt>
    <dgm:pt modelId="{41D3FC47-8E5B-48B5-9375-72981B8F3831}">
      <dgm:prSet phldrT="[Text]"/>
      <dgm:spPr/>
      <dgm:t>
        <a:bodyPr/>
        <a:lstStyle/>
        <a:p>
          <a:r>
            <a:rPr lang="en-US" dirty="0" smtClean="0"/>
            <a:t>Follow-up</a:t>
          </a:r>
          <a:endParaRPr lang="en-US" dirty="0"/>
        </a:p>
      </dgm:t>
    </dgm:pt>
    <dgm:pt modelId="{8669D0C1-9B4B-4FA3-86A5-DCBB5FB58C2B}" type="parTrans" cxnId="{1CDE17BE-BA5A-4ECE-9BCC-C893C7ACA312}">
      <dgm:prSet/>
      <dgm:spPr/>
      <dgm:t>
        <a:bodyPr/>
        <a:lstStyle/>
        <a:p>
          <a:endParaRPr lang="en-US"/>
        </a:p>
      </dgm:t>
    </dgm:pt>
    <dgm:pt modelId="{C811D3BC-2754-4328-B3DF-7BC0B856FCBD}" type="sibTrans" cxnId="{1CDE17BE-BA5A-4ECE-9BCC-C893C7ACA312}">
      <dgm:prSet/>
      <dgm:spPr/>
      <dgm:t>
        <a:bodyPr/>
        <a:lstStyle/>
        <a:p>
          <a:endParaRPr lang="en-US" dirty="0"/>
        </a:p>
      </dgm:t>
    </dgm:pt>
    <dgm:pt modelId="{AB124312-E447-4819-A135-A07808069916}">
      <dgm:prSet phldrT="[Text]"/>
      <dgm:spPr/>
      <dgm:t>
        <a:bodyPr/>
        <a:lstStyle/>
        <a:p>
          <a:r>
            <a:rPr lang="en-US" dirty="0" smtClean="0"/>
            <a:t>Reporting</a:t>
          </a:r>
          <a:endParaRPr lang="en-US" dirty="0"/>
        </a:p>
      </dgm:t>
    </dgm:pt>
    <dgm:pt modelId="{BF09242A-29AE-49B4-BE5A-70233301BE7A}" type="parTrans" cxnId="{8BE47AEF-081A-4214-9C65-B5BDED644549}">
      <dgm:prSet/>
      <dgm:spPr/>
      <dgm:t>
        <a:bodyPr/>
        <a:lstStyle/>
        <a:p>
          <a:endParaRPr lang="en-US"/>
        </a:p>
      </dgm:t>
    </dgm:pt>
    <dgm:pt modelId="{AA296F97-5290-4023-A248-89FFB718C5AA}" type="sibTrans" cxnId="{8BE47AEF-081A-4214-9C65-B5BDED644549}">
      <dgm:prSet/>
      <dgm:spPr/>
      <dgm:t>
        <a:bodyPr/>
        <a:lstStyle/>
        <a:p>
          <a:endParaRPr lang="en-US" dirty="0"/>
        </a:p>
      </dgm:t>
    </dgm:pt>
    <dgm:pt modelId="{8F9C5289-D4A2-42A3-BEB8-772BADE260FC}">
      <dgm:prSet phldrT="[Text]" custT="1"/>
      <dgm:spPr/>
      <dgm:t>
        <a:bodyPr/>
        <a:lstStyle/>
        <a:p>
          <a:r>
            <a:rPr lang="en-US" sz="1600" dirty="0" smtClean="0"/>
            <a:t>Pre-Planning</a:t>
          </a:r>
          <a:endParaRPr lang="en-US" sz="1600" dirty="0"/>
        </a:p>
      </dgm:t>
    </dgm:pt>
    <dgm:pt modelId="{3FD1492F-EDC7-434E-9328-519036ADC187}" type="parTrans" cxnId="{4FD81B19-C352-4376-AB51-E5B207120F96}">
      <dgm:prSet/>
      <dgm:spPr/>
      <dgm:t>
        <a:bodyPr/>
        <a:lstStyle/>
        <a:p>
          <a:endParaRPr lang="en-US"/>
        </a:p>
      </dgm:t>
    </dgm:pt>
    <dgm:pt modelId="{74C87B3C-660B-4F96-AADD-47098A700C99}" type="sibTrans" cxnId="{4FD81B19-C352-4376-AB51-E5B207120F96}">
      <dgm:prSet/>
      <dgm:spPr/>
      <dgm:t>
        <a:bodyPr/>
        <a:lstStyle/>
        <a:p>
          <a:endParaRPr lang="en-US" dirty="0"/>
        </a:p>
      </dgm:t>
    </dgm:pt>
    <dgm:pt modelId="{85FAB20D-16A5-46EF-9ED2-3126731C950D}" type="pres">
      <dgm:prSet presAssocID="{DE24C552-49F9-474E-8A56-FBFD1577B9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A26726-80D4-43CD-B222-F364479DBBBD}" type="pres">
      <dgm:prSet presAssocID="{9323D6A7-ACC5-433B-AD0C-E60354A04E9F}" presName="dummy" presStyleCnt="0"/>
      <dgm:spPr/>
      <dgm:t>
        <a:bodyPr/>
        <a:lstStyle/>
        <a:p>
          <a:endParaRPr lang="en-US"/>
        </a:p>
      </dgm:t>
    </dgm:pt>
    <dgm:pt modelId="{9BBD81C3-BA5E-4CF9-A20B-6EAF8018E35E}" type="pres">
      <dgm:prSet presAssocID="{9323D6A7-ACC5-433B-AD0C-E60354A04E9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DC2AA-ABF5-449C-8025-60949C45AFD3}" type="pres">
      <dgm:prSet presAssocID="{A38B8A66-4FD0-4BD6-AD72-F3A9E87D6C81}" presName="sibTrans" presStyleLbl="node1" presStyleIdx="0" presStyleCnt="5"/>
      <dgm:spPr/>
      <dgm:t>
        <a:bodyPr/>
        <a:lstStyle/>
        <a:p>
          <a:endParaRPr lang="en-US"/>
        </a:p>
      </dgm:t>
    </dgm:pt>
    <dgm:pt modelId="{F6D9412D-7CED-48C7-826D-A7AE8B07F81B}" type="pres">
      <dgm:prSet presAssocID="{80E125D8-7A50-4A68-92AF-DB8393A9605C}" presName="dummy" presStyleCnt="0"/>
      <dgm:spPr/>
      <dgm:t>
        <a:bodyPr/>
        <a:lstStyle/>
        <a:p>
          <a:endParaRPr lang="en-US"/>
        </a:p>
      </dgm:t>
    </dgm:pt>
    <dgm:pt modelId="{E4D14C10-3182-4BC3-A368-1CFAAF70BBE8}" type="pres">
      <dgm:prSet presAssocID="{80E125D8-7A50-4A68-92AF-DB8393A9605C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49D14-BF84-41D1-B49B-15A09A1851D9}" type="pres">
      <dgm:prSet presAssocID="{6192ABC7-DC4E-4AAC-9618-008116374694}" presName="sibTrans" presStyleLbl="node1" presStyleIdx="1" presStyleCnt="5"/>
      <dgm:spPr/>
      <dgm:t>
        <a:bodyPr/>
        <a:lstStyle/>
        <a:p>
          <a:endParaRPr lang="en-US"/>
        </a:p>
      </dgm:t>
    </dgm:pt>
    <dgm:pt modelId="{E91DE232-E11B-47FB-B9B2-C54956901716}" type="pres">
      <dgm:prSet presAssocID="{41D3FC47-8E5B-48B5-9375-72981B8F3831}" presName="dummy" presStyleCnt="0"/>
      <dgm:spPr/>
      <dgm:t>
        <a:bodyPr/>
        <a:lstStyle/>
        <a:p>
          <a:endParaRPr lang="en-US"/>
        </a:p>
      </dgm:t>
    </dgm:pt>
    <dgm:pt modelId="{35F810F5-B919-4D5C-94D8-C0785815981D}" type="pres">
      <dgm:prSet presAssocID="{41D3FC47-8E5B-48B5-9375-72981B8F383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82B5A-9A3B-4C0F-BBF2-DE05AA5D4E12}" type="pres">
      <dgm:prSet presAssocID="{C811D3BC-2754-4328-B3DF-7BC0B856FCBD}" presName="sibTrans" presStyleLbl="node1" presStyleIdx="2" presStyleCnt="5"/>
      <dgm:spPr/>
      <dgm:t>
        <a:bodyPr/>
        <a:lstStyle/>
        <a:p>
          <a:endParaRPr lang="en-US"/>
        </a:p>
      </dgm:t>
    </dgm:pt>
    <dgm:pt modelId="{C94DA933-D514-4E6D-91C6-2195CC0B0842}" type="pres">
      <dgm:prSet presAssocID="{AB124312-E447-4819-A135-A07808069916}" presName="dummy" presStyleCnt="0"/>
      <dgm:spPr/>
      <dgm:t>
        <a:bodyPr/>
        <a:lstStyle/>
        <a:p>
          <a:endParaRPr lang="en-US"/>
        </a:p>
      </dgm:t>
    </dgm:pt>
    <dgm:pt modelId="{A9EB6F97-1349-42CF-A1AB-08C975D4E706}" type="pres">
      <dgm:prSet presAssocID="{AB124312-E447-4819-A135-A07808069916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61605-FF64-4D67-889C-1E57CB6672DC}" type="pres">
      <dgm:prSet presAssocID="{AA296F97-5290-4023-A248-89FFB718C5AA}" presName="sibTrans" presStyleLbl="node1" presStyleIdx="3" presStyleCnt="5"/>
      <dgm:spPr/>
      <dgm:t>
        <a:bodyPr/>
        <a:lstStyle/>
        <a:p>
          <a:endParaRPr lang="en-US"/>
        </a:p>
      </dgm:t>
    </dgm:pt>
    <dgm:pt modelId="{F146FA13-E6C3-4BB6-AE4E-A4118EA6AE2A}" type="pres">
      <dgm:prSet presAssocID="{8F9C5289-D4A2-42A3-BEB8-772BADE260FC}" presName="dummy" presStyleCnt="0"/>
      <dgm:spPr/>
      <dgm:t>
        <a:bodyPr/>
        <a:lstStyle/>
        <a:p>
          <a:endParaRPr lang="en-US"/>
        </a:p>
      </dgm:t>
    </dgm:pt>
    <dgm:pt modelId="{FAA45ED3-FE93-437E-9036-68AA13573317}" type="pres">
      <dgm:prSet presAssocID="{8F9C5289-D4A2-42A3-BEB8-772BADE260FC}" presName="node" presStyleLbl="revTx" presStyleIdx="4" presStyleCnt="5" custScaleX="151506" custRadScaleRad="101940" custRadScaleInc="-30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C6AD7-E9CF-4C1C-840D-A2EB385E9BE8}" type="pres">
      <dgm:prSet presAssocID="{74C87B3C-660B-4F96-AADD-47098A700C99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BE9E911-BDC4-4844-BDE7-0AE440706E89}" type="presOf" srcId="{A38B8A66-4FD0-4BD6-AD72-F3A9E87D6C81}" destId="{0AFDC2AA-ABF5-449C-8025-60949C45AFD3}" srcOrd="0" destOrd="0" presId="urn:microsoft.com/office/officeart/2005/8/layout/cycle1"/>
    <dgm:cxn modelId="{AE8E6467-85EF-49E1-8B66-9B64601BE24B}" type="presOf" srcId="{AB124312-E447-4819-A135-A07808069916}" destId="{A9EB6F97-1349-42CF-A1AB-08C975D4E706}" srcOrd="0" destOrd="0" presId="urn:microsoft.com/office/officeart/2005/8/layout/cycle1"/>
    <dgm:cxn modelId="{005CE66E-58AF-4405-ADF0-675795D90877}" type="presOf" srcId="{80E125D8-7A50-4A68-92AF-DB8393A9605C}" destId="{E4D14C10-3182-4BC3-A368-1CFAAF70BBE8}" srcOrd="0" destOrd="0" presId="urn:microsoft.com/office/officeart/2005/8/layout/cycle1"/>
    <dgm:cxn modelId="{9295E906-29F5-4F59-B2BA-942F5C6AF3A8}" type="presOf" srcId="{AA296F97-5290-4023-A248-89FFB718C5AA}" destId="{AEF61605-FF64-4D67-889C-1E57CB6672DC}" srcOrd="0" destOrd="0" presId="urn:microsoft.com/office/officeart/2005/8/layout/cycle1"/>
    <dgm:cxn modelId="{D4B36353-9BB5-4D41-85CF-8C6A94EC7FF0}" srcId="{DE24C552-49F9-474E-8A56-FBFD1577B911}" destId="{9323D6A7-ACC5-433B-AD0C-E60354A04E9F}" srcOrd="0" destOrd="0" parTransId="{371120C5-237C-48E8-A8B8-5AAA44185F0F}" sibTransId="{A38B8A66-4FD0-4BD6-AD72-F3A9E87D6C81}"/>
    <dgm:cxn modelId="{A982682D-D5B3-4537-96B2-21245F0C0333}" type="presOf" srcId="{C811D3BC-2754-4328-B3DF-7BC0B856FCBD}" destId="{00382B5A-9A3B-4C0F-BBF2-DE05AA5D4E12}" srcOrd="0" destOrd="0" presId="urn:microsoft.com/office/officeart/2005/8/layout/cycle1"/>
    <dgm:cxn modelId="{2039B6E7-773E-4EEA-87D9-6473BD6D7CC5}" type="presOf" srcId="{6192ABC7-DC4E-4AAC-9618-008116374694}" destId="{1E849D14-BF84-41D1-B49B-15A09A1851D9}" srcOrd="0" destOrd="0" presId="urn:microsoft.com/office/officeart/2005/8/layout/cycle1"/>
    <dgm:cxn modelId="{5F340AAF-21FE-45AB-9900-7FCF81BBD130}" type="presOf" srcId="{8F9C5289-D4A2-42A3-BEB8-772BADE260FC}" destId="{FAA45ED3-FE93-437E-9036-68AA13573317}" srcOrd="0" destOrd="0" presId="urn:microsoft.com/office/officeart/2005/8/layout/cycle1"/>
    <dgm:cxn modelId="{1CDE17BE-BA5A-4ECE-9BCC-C893C7ACA312}" srcId="{DE24C552-49F9-474E-8A56-FBFD1577B911}" destId="{41D3FC47-8E5B-48B5-9375-72981B8F3831}" srcOrd="2" destOrd="0" parTransId="{8669D0C1-9B4B-4FA3-86A5-DCBB5FB58C2B}" sibTransId="{C811D3BC-2754-4328-B3DF-7BC0B856FCBD}"/>
    <dgm:cxn modelId="{567AD0C4-D68B-4DDA-9181-3B8DAA6AEFA9}" type="presOf" srcId="{74C87B3C-660B-4F96-AADD-47098A700C99}" destId="{EA4C6AD7-E9CF-4C1C-840D-A2EB385E9BE8}" srcOrd="0" destOrd="0" presId="urn:microsoft.com/office/officeart/2005/8/layout/cycle1"/>
    <dgm:cxn modelId="{D801996B-DEAE-41EA-A7C6-F209FBCDA376}" srcId="{DE24C552-49F9-474E-8A56-FBFD1577B911}" destId="{80E125D8-7A50-4A68-92AF-DB8393A9605C}" srcOrd="1" destOrd="0" parTransId="{227BC5AF-7A78-4FEB-8850-3E43E0F69743}" sibTransId="{6192ABC7-DC4E-4AAC-9618-008116374694}"/>
    <dgm:cxn modelId="{A0E245D8-3043-45A8-9BC0-394984F4FF03}" type="presOf" srcId="{41D3FC47-8E5B-48B5-9375-72981B8F3831}" destId="{35F810F5-B919-4D5C-94D8-C0785815981D}" srcOrd="0" destOrd="0" presId="urn:microsoft.com/office/officeart/2005/8/layout/cycle1"/>
    <dgm:cxn modelId="{8FD181EE-68E9-4830-ADA9-4C084679F8FD}" type="presOf" srcId="{9323D6A7-ACC5-433B-AD0C-E60354A04E9F}" destId="{9BBD81C3-BA5E-4CF9-A20B-6EAF8018E35E}" srcOrd="0" destOrd="0" presId="urn:microsoft.com/office/officeart/2005/8/layout/cycle1"/>
    <dgm:cxn modelId="{4FD81B19-C352-4376-AB51-E5B207120F96}" srcId="{DE24C552-49F9-474E-8A56-FBFD1577B911}" destId="{8F9C5289-D4A2-42A3-BEB8-772BADE260FC}" srcOrd="4" destOrd="0" parTransId="{3FD1492F-EDC7-434E-9328-519036ADC187}" sibTransId="{74C87B3C-660B-4F96-AADD-47098A700C99}"/>
    <dgm:cxn modelId="{8BE47AEF-081A-4214-9C65-B5BDED644549}" srcId="{DE24C552-49F9-474E-8A56-FBFD1577B911}" destId="{AB124312-E447-4819-A135-A07808069916}" srcOrd="3" destOrd="0" parTransId="{BF09242A-29AE-49B4-BE5A-70233301BE7A}" sibTransId="{AA296F97-5290-4023-A248-89FFB718C5AA}"/>
    <dgm:cxn modelId="{1753EC29-7F21-49B1-80F2-5B65714765AD}" type="presOf" srcId="{DE24C552-49F9-474E-8A56-FBFD1577B911}" destId="{85FAB20D-16A5-46EF-9ED2-3126731C950D}" srcOrd="0" destOrd="0" presId="urn:microsoft.com/office/officeart/2005/8/layout/cycle1"/>
    <dgm:cxn modelId="{0396CD02-542A-4A63-8CFE-8338D19F034C}" type="presParOf" srcId="{85FAB20D-16A5-46EF-9ED2-3126731C950D}" destId="{40A26726-80D4-43CD-B222-F364479DBBBD}" srcOrd="0" destOrd="0" presId="urn:microsoft.com/office/officeart/2005/8/layout/cycle1"/>
    <dgm:cxn modelId="{9B37D670-CE9C-4413-A970-61A7F167C78B}" type="presParOf" srcId="{85FAB20D-16A5-46EF-9ED2-3126731C950D}" destId="{9BBD81C3-BA5E-4CF9-A20B-6EAF8018E35E}" srcOrd="1" destOrd="0" presId="urn:microsoft.com/office/officeart/2005/8/layout/cycle1"/>
    <dgm:cxn modelId="{16F6C4D8-1A03-4510-8B0D-73743F2CE024}" type="presParOf" srcId="{85FAB20D-16A5-46EF-9ED2-3126731C950D}" destId="{0AFDC2AA-ABF5-449C-8025-60949C45AFD3}" srcOrd="2" destOrd="0" presId="urn:microsoft.com/office/officeart/2005/8/layout/cycle1"/>
    <dgm:cxn modelId="{01D653D9-D23F-4C44-9727-67A4136A3FD1}" type="presParOf" srcId="{85FAB20D-16A5-46EF-9ED2-3126731C950D}" destId="{F6D9412D-7CED-48C7-826D-A7AE8B07F81B}" srcOrd="3" destOrd="0" presId="urn:microsoft.com/office/officeart/2005/8/layout/cycle1"/>
    <dgm:cxn modelId="{83072625-4A78-4682-8F9A-610498D376D9}" type="presParOf" srcId="{85FAB20D-16A5-46EF-9ED2-3126731C950D}" destId="{E4D14C10-3182-4BC3-A368-1CFAAF70BBE8}" srcOrd="4" destOrd="0" presId="urn:microsoft.com/office/officeart/2005/8/layout/cycle1"/>
    <dgm:cxn modelId="{A515404F-8C3F-4A75-9562-21E6342EDF26}" type="presParOf" srcId="{85FAB20D-16A5-46EF-9ED2-3126731C950D}" destId="{1E849D14-BF84-41D1-B49B-15A09A1851D9}" srcOrd="5" destOrd="0" presId="urn:microsoft.com/office/officeart/2005/8/layout/cycle1"/>
    <dgm:cxn modelId="{313655CE-72CE-4756-86BD-0EA5251A7F3C}" type="presParOf" srcId="{85FAB20D-16A5-46EF-9ED2-3126731C950D}" destId="{E91DE232-E11B-47FB-B9B2-C54956901716}" srcOrd="6" destOrd="0" presId="urn:microsoft.com/office/officeart/2005/8/layout/cycle1"/>
    <dgm:cxn modelId="{32EE117C-F69C-4B09-8317-CABB8A05CFD5}" type="presParOf" srcId="{85FAB20D-16A5-46EF-9ED2-3126731C950D}" destId="{35F810F5-B919-4D5C-94D8-C0785815981D}" srcOrd="7" destOrd="0" presId="urn:microsoft.com/office/officeart/2005/8/layout/cycle1"/>
    <dgm:cxn modelId="{735E6E03-D38B-42A0-A558-5D2FD67CADF5}" type="presParOf" srcId="{85FAB20D-16A5-46EF-9ED2-3126731C950D}" destId="{00382B5A-9A3B-4C0F-BBF2-DE05AA5D4E12}" srcOrd="8" destOrd="0" presId="urn:microsoft.com/office/officeart/2005/8/layout/cycle1"/>
    <dgm:cxn modelId="{7A3D74BE-892C-4ECA-9617-FA0E69348812}" type="presParOf" srcId="{85FAB20D-16A5-46EF-9ED2-3126731C950D}" destId="{C94DA933-D514-4E6D-91C6-2195CC0B0842}" srcOrd="9" destOrd="0" presId="urn:microsoft.com/office/officeart/2005/8/layout/cycle1"/>
    <dgm:cxn modelId="{77A871F6-5374-4E4B-ABBF-D62E5D66A220}" type="presParOf" srcId="{85FAB20D-16A5-46EF-9ED2-3126731C950D}" destId="{A9EB6F97-1349-42CF-A1AB-08C975D4E706}" srcOrd="10" destOrd="0" presId="urn:microsoft.com/office/officeart/2005/8/layout/cycle1"/>
    <dgm:cxn modelId="{BCF34A72-3463-4C14-B3FC-3B7E71F3226C}" type="presParOf" srcId="{85FAB20D-16A5-46EF-9ED2-3126731C950D}" destId="{AEF61605-FF64-4D67-889C-1E57CB6672DC}" srcOrd="11" destOrd="0" presId="urn:microsoft.com/office/officeart/2005/8/layout/cycle1"/>
    <dgm:cxn modelId="{AB282168-C8CC-4D4E-8415-C0F23F79673A}" type="presParOf" srcId="{85FAB20D-16A5-46EF-9ED2-3126731C950D}" destId="{F146FA13-E6C3-4BB6-AE4E-A4118EA6AE2A}" srcOrd="12" destOrd="0" presId="urn:microsoft.com/office/officeart/2005/8/layout/cycle1"/>
    <dgm:cxn modelId="{83AA7948-D811-4C68-8C28-78392A607C04}" type="presParOf" srcId="{85FAB20D-16A5-46EF-9ED2-3126731C950D}" destId="{FAA45ED3-FE93-437E-9036-68AA13573317}" srcOrd="13" destOrd="0" presId="urn:microsoft.com/office/officeart/2005/8/layout/cycle1"/>
    <dgm:cxn modelId="{A57D8B6C-353D-44BB-9C38-BBB87E0E1FD5}" type="presParOf" srcId="{85FAB20D-16A5-46EF-9ED2-3126731C950D}" destId="{EA4C6AD7-E9CF-4C1C-840D-A2EB385E9BE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24C552-49F9-474E-8A56-FBFD1577B911}" type="doc">
      <dgm:prSet loTypeId="urn:microsoft.com/office/officeart/2005/8/layout/cycle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323D6A7-ACC5-433B-AD0C-E60354A04E9F}">
      <dgm:prSet phldrT="[Text]"/>
      <dgm:spPr/>
      <dgm:t>
        <a:bodyPr/>
        <a:lstStyle/>
        <a:p>
          <a:r>
            <a:rPr lang="en-US" dirty="0" smtClean="0"/>
            <a:t>Onsite Inspection</a:t>
          </a:r>
          <a:endParaRPr lang="en-US" dirty="0"/>
        </a:p>
      </dgm:t>
    </dgm:pt>
    <dgm:pt modelId="{371120C5-237C-48E8-A8B8-5AAA44185F0F}" type="parTrans" cxnId="{D4B36353-9BB5-4D41-85CF-8C6A94EC7FF0}">
      <dgm:prSet/>
      <dgm:spPr/>
      <dgm:t>
        <a:bodyPr/>
        <a:lstStyle/>
        <a:p>
          <a:endParaRPr lang="en-US"/>
        </a:p>
      </dgm:t>
    </dgm:pt>
    <dgm:pt modelId="{A38B8A66-4FD0-4BD6-AD72-F3A9E87D6C81}" type="sibTrans" cxnId="{D4B36353-9BB5-4D41-85CF-8C6A94EC7FF0}">
      <dgm:prSet/>
      <dgm:spPr/>
      <dgm:t>
        <a:bodyPr/>
        <a:lstStyle/>
        <a:p>
          <a:endParaRPr lang="en-US" dirty="0"/>
        </a:p>
      </dgm:t>
    </dgm:pt>
    <dgm:pt modelId="{80E125D8-7A50-4A68-92AF-DB8393A9605C}">
      <dgm:prSet phldrT="[Text]"/>
      <dgm:spPr/>
      <dgm:t>
        <a:bodyPr/>
        <a:lstStyle/>
        <a:p>
          <a:r>
            <a:rPr lang="en-US" dirty="0" smtClean="0"/>
            <a:t>Reporting </a:t>
          </a:r>
          <a:endParaRPr lang="en-US" dirty="0"/>
        </a:p>
      </dgm:t>
    </dgm:pt>
    <dgm:pt modelId="{227BC5AF-7A78-4FEB-8850-3E43E0F69743}" type="parTrans" cxnId="{D801996B-DEAE-41EA-A7C6-F209FBCDA376}">
      <dgm:prSet/>
      <dgm:spPr/>
      <dgm:t>
        <a:bodyPr/>
        <a:lstStyle/>
        <a:p>
          <a:endParaRPr lang="en-US"/>
        </a:p>
      </dgm:t>
    </dgm:pt>
    <dgm:pt modelId="{6192ABC7-DC4E-4AAC-9618-008116374694}" type="sibTrans" cxnId="{D801996B-DEAE-41EA-A7C6-F209FBCDA376}">
      <dgm:prSet/>
      <dgm:spPr/>
      <dgm:t>
        <a:bodyPr/>
        <a:lstStyle/>
        <a:p>
          <a:endParaRPr lang="en-US" dirty="0"/>
        </a:p>
      </dgm:t>
    </dgm:pt>
    <dgm:pt modelId="{41D3FC47-8E5B-48B5-9375-72981B8F3831}">
      <dgm:prSet phldrT="[Text]"/>
      <dgm:spPr/>
      <dgm:t>
        <a:bodyPr/>
        <a:lstStyle/>
        <a:p>
          <a:r>
            <a:rPr lang="en-US" dirty="0" smtClean="0"/>
            <a:t>Follow-up</a:t>
          </a:r>
          <a:endParaRPr lang="en-US" dirty="0"/>
        </a:p>
      </dgm:t>
    </dgm:pt>
    <dgm:pt modelId="{8669D0C1-9B4B-4FA3-86A5-DCBB5FB58C2B}" type="parTrans" cxnId="{1CDE17BE-BA5A-4ECE-9BCC-C893C7ACA312}">
      <dgm:prSet/>
      <dgm:spPr/>
      <dgm:t>
        <a:bodyPr/>
        <a:lstStyle/>
        <a:p>
          <a:endParaRPr lang="en-US"/>
        </a:p>
      </dgm:t>
    </dgm:pt>
    <dgm:pt modelId="{C811D3BC-2754-4328-B3DF-7BC0B856FCBD}" type="sibTrans" cxnId="{1CDE17BE-BA5A-4ECE-9BCC-C893C7ACA312}">
      <dgm:prSet/>
      <dgm:spPr/>
      <dgm:t>
        <a:bodyPr/>
        <a:lstStyle/>
        <a:p>
          <a:endParaRPr lang="en-US" dirty="0"/>
        </a:p>
      </dgm:t>
    </dgm:pt>
    <dgm:pt modelId="{AB124312-E447-4819-A135-A07808069916}">
      <dgm:prSet phldrT="[Text]"/>
      <dgm:spPr/>
      <dgm:t>
        <a:bodyPr/>
        <a:lstStyle/>
        <a:p>
          <a:r>
            <a:rPr lang="en-US" dirty="0" smtClean="0"/>
            <a:t>Reporting</a:t>
          </a:r>
          <a:endParaRPr lang="en-US" dirty="0"/>
        </a:p>
      </dgm:t>
    </dgm:pt>
    <dgm:pt modelId="{BF09242A-29AE-49B4-BE5A-70233301BE7A}" type="parTrans" cxnId="{8BE47AEF-081A-4214-9C65-B5BDED644549}">
      <dgm:prSet/>
      <dgm:spPr/>
      <dgm:t>
        <a:bodyPr/>
        <a:lstStyle/>
        <a:p>
          <a:endParaRPr lang="en-US"/>
        </a:p>
      </dgm:t>
    </dgm:pt>
    <dgm:pt modelId="{AA296F97-5290-4023-A248-89FFB718C5AA}" type="sibTrans" cxnId="{8BE47AEF-081A-4214-9C65-B5BDED644549}">
      <dgm:prSet/>
      <dgm:spPr/>
      <dgm:t>
        <a:bodyPr/>
        <a:lstStyle/>
        <a:p>
          <a:endParaRPr lang="en-US" dirty="0"/>
        </a:p>
      </dgm:t>
    </dgm:pt>
    <dgm:pt modelId="{8F9C5289-D4A2-42A3-BEB8-772BADE260FC}">
      <dgm:prSet phldrT="[Text]" custT="1"/>
      <dgm:spPr/>
      <dgm:t>
        <a:bodyPr/>
        <a:lstStyle/>
        <a:p>
          <a:r>
            <a:rPr lang="en-US" sz="1600" dirty="0" smtClean="0"/>
            <a:t>Pre-Planning</a:t>
          </a:r>
          <a:endParaRPr lang="en-US" sz="1600" dirty="0"/>
        </a:p>
      </dgm:t>
    </dgm:pt>
    <dgm:pt modelId="{3FD1492F-EDC7-434E-9328-519036ADC187}" type="parTrans" cxnId="{4FD81B19-C352-4376-AB51-E5B207120F96}">
      <dgm:prSet/>
      <dgm:spPr/>
      <dgm:t>
        <a:bodyPr/>
        <a:lstStyle/>
        <a:p>
          <a:endParaRPr lang="en-US"/>
        </a:p>
      </dgm:t>
    </dgm:pt>
    <dgm:pt modelId="{74C87B3C-660B-4F96-AADD-47098A700C99}" type="sibTrans" cxnId="{4FD81B19-C352-4376-AB51-E5B207120F96}">
      <dgm:prSet/>
      <dgm:spPr/>
      <dgm:t>
        <a:bodyPr/>
        <a:lstStyle/>
        <a:p>
          <a:endParaRPr lang="en-US" dirty="0"/>
        </a:p>
      </dgm:t>
    </dgm:pt>
    <dgm:pt modelId="{85FAB20D-16A5-46EF-9ED2-3126731C950D}" type="pres">
      <dgm:prSet presAssocID="{DE24C552-49F9-474E-8A56-FBFD1577B9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A26726-80D4-43CD-B222-F364479DBBBD}" type="pres">
      <dgm:prSet presAssocID="{9323D6A7-ACC5-433B-AD0C-E60354A04E9F}" presName="dummy" presStyleCnt="0"/>
      <dgm:spPr/>
      <dgm:t>
        <a:bodyPr/>
        <a:lstStyle/>
        <a:p>
          <a:endParaRPr lang="en-US"/>
        </a:p>
      </dgm:t>
    </dgm:pt>
    <dgm:pt modelId="{9BBD81C3-BA5E-4CF9-A20B-6EAF8018E35E}" type="pres">
      <dgm:prSet presAssocID="{9323D6A7-ACC5-433B-AD0C-E60354A04E9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DC2AA-ABF5-449C-8025-60949C45AFD3}" type="pres">
      <dgm:prSet presAssocID="{A38B8A66-4FD0-4BD6-AD72-F3A9E87D6C81}" presName="sibTrans" presStyleLbl="node1" presStyleIdx="0" presStyleCnt="5"/>
      <dgm:spPr/>
      <dgm:t>
        <a:bodyPr/>
        <a:lstStyle/>
        <a:p>
          <a:endParaRPr lang="en-US"/>
        </a:p>
      </dgm:t>
    </dgm:pt>
    <dgm:pt modelId="{F6D9412D-7CED-48C7-826D-A7AE8B07F81B}" type="pres">
      <dgm:prSet presAssocID="{80E125D8-7A50-4A68-92AF-DB8393A9605C}" presName="dummy" presStyleCnt="0"/>
      <dgm:spPr/>
      <dgm:t>
        <a:bodyPr/>
        <a:lstStyle/>
        <a:p>
          <a:endParaRPr lang="en-US"/>
        </a:p>
      </dgm:t>
    </dgm:pt>
    <dgm:pt modelId="{E4D14C10-3182-4BC3-A368-1CFAAF70BBE8}" type="pres">
      <dgm:prSet presAssocID="{80E125D8-7A50-4A68-92AF-DB8393A9605C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49D14-BF84-41D1-B49B-15A09A1851D9}" type="pres">
      <dgm:prSet presAssocID="{6192ABC7-DC4E-4AAC-9618-008116374694}" presName="sibTrans" presStyleLbl="node1" presStyleIdx="1" presStyleCnt="5"/>
      <dgm:spPr/>
      <dgm:t>
        <a:bodyPr/>
        <a:lstStyle/>
        <a:p>
          <a:endParaRPr lang="en-US"/>
        </a:p>
      </dgm:t>
    </dgm:pt>
    <dgm:pt modelId="{E91DE232-E11B-47FB-B9B2-C54956901716}" type="pres">
      <dgm:prSet presAssocID="{41D3FC47-8E5B-48B5-9375-72981B8F3831}" presName="dummy" presStyleCnt="0"/>
      <dgm:spPr/>
      <dgm:t>
        <a:bodyPr/>
        <a:lstStyle/>
        <a:p>
          <a:endParaRPr lang="en-US"/>
        </a:p>
      </dgm:t>
    </dgm:pt>
    <dgm:pt modelId="{35F810F5-B919-4D5C-94D8-C0785815981D}" type="pres">
      <dgm:prSet presAssocID="{41D3FC47-8E5B-48B5-9375-72981B8F383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82B5A-9A3B-4C0F-BBF2-DE05AA5D4E12}" type="pres">
      <dgm:prSet presAssocID="{C811D3BC-2754-4328-B3DF-7BC0B856FCBD}" presName="sibTrans" presStyleLbl="node1" presStyleIdx="2" presStyleCnt="5"/>
      <dgm:spPr/>
      <dgm:t>
        <a:bodyPr/>
        <a:lstStyle/>
        <a:p>
          <a:endParaRPr lang="en-US"/>
        </a:p>
      </dgm:t>
    </dgm:pt>
    <dgm:pt modelId="{C94DA933-D514-4E6D-91C6-2195CC0B0842}" type="pres">
      <dgm:prSet presAssocID="{AB124312-E447-4819-A135-A07808069916}" presName="dummy" presStyleCnt="0"/>
      <dgm:spPr/>
      <dgm:t>
        <a:bodyPr/>
        <a:lstStyle/>
        <a:p>
          <a:endParaRPr lang="en-US"/>
        </a:p>
      </dgm:t>
    </dgm:pt>
    <dgm:pt modelId="{A9EB6F97-1349-42CF-A1AB-08C975D4E706}" type="pres">
      <dgm:prSet presAssocID="{AB124312-E447-4819-A135-A07808069916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61605-FF64-4D67-889C-1E57CB6672DC}" type="pres">
      <dgm:prSet presAssocID="{AA296F97-5290-4023-A248-89FFB718C5AA}" presName="sibTrans" presStyleLbl="node1" presStyleIdx="3" presStyleCnt="5"/>
      <dgm:spPr/>
      <dgm:t>
        <a:bodyPr/>
        <a:lstStyle/>
        <a:p>
          <a:endParaRPr lang="en-US"/>
        </a:p>
      </dgm:t>
    </dgm:pt>
    <dgm:pt modelId="{F146FA13-E6C3-4BB6-AE4E-A4118EA6AE2A}" type="pres">
      <dgm:prSet presAssocID="{8F9C5289-D4A2-42A3-BEB8-772BADE260FC}" presName="dummy" presStyleCnt="0"/>
      <dgm:spPr/>
      <dgm:t>
        <a:bodyPr/>
        <a:lstStyle/>
        <a:p>
          <a:endParaRPr lang="en-US"/>
        </a:p>
      </dgm:t>
    </dgm:pt>
    <dgm:pt modelId="{FAA45ED3-FE93-437E-9036-68AA13573317}" type="pres">
      <dgm:prSet presAssocID="{8F9C5289-D4A2-42A3-BEB8-772BADE260FC}" presName="node" presStyleLbl="revTx" presStyleIdx="4" presStyleCnt="5" custScaleX="151506" custRadScaleRad="101940" custRadScaleInc="-30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C6AD7-E9CF-4C1C-840D-A2EB385E9BE8}" type="pres">
      <dgm:prSet presAssocID="{74C87B3C-660B-4F96-AADD-47098A700C99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5349A93-9F28-422A-B47C-20C3DBE49DAE}" type="presOf" srcId="{C811D3BC-2754-4328-B3DF-7BC0B856FCBD}" destId="{00382B5A-9A3B-4C0F-BBF2-DE05AA5D4E12}" srcOrd="0" destOrd="0" presId="urn:microsoft.com/office/officeart/2005/8/layout/cycle1"/>
    <dgm:cxn modelId="{A60FF885-8C19-42DB-B55E-03AD4314C285}" type="presOf" srcId="{A38B8A66-4FD0-4BD6-AD72-F3A9E87D6C81}" destId="{0AFDC2AA-ABF5-449C-8025-60949C45AFD3}" srcOrd="0" destOrd="0" presId="urn:microsoft.com/office/officeart/2005/8/layout/cycle1"/>
    <dgm:cxn modelId="{D3C8987B-9A43-48DE-8C6E-06B7CF3E3CFE}" type="presOf" srcId="{74C87B3C-660B-4F96-AADD-47098A700C99}" destId="{EA4C6AD7-E9CF-4C1C-840D-A2EB385E9BE8}" srcOrd="0" destOrd="0" presId="urn:microsoft.com/office/officeart/2005/8/layout/cycle1"/>
    <dgm:cxn modelId="{3B8E6C91-3346-4F8B-97A1-3831277DAA68}" type="presOf" srcId="{DE24C552-49F9-474E-8A56-FBFD1577B911}" destId="{85FAB20D-16A5-46EF-9ED2-3126731C950D}" srcOrd="0" destOrd="0" presId="urn:microsoft.com/office/officeart/2005/8/layout/cycle1"/>
    <dgm:cxn modelId="{CC4C723E-D7EB-4794-88FF-E708C5708119}" type="presOf" srcId="{9323D6A7-ACC5-433B-AD0C-E60354A04E9F}" destId="{9BBD81C3-BA5E-4CF9-A20B-6EAF8018E35E}" srcOrd="0" destOrd="0" presId="urn:microsoft.com/office/officeart/2005/8/layout/cycle1"/>
    <dgm:cxn modelId="{A19366A9-F789-471D-9DDD-CA73E6C7E697}" type="presOf" srcId="{8F9C5289-D4A2-42A3-BEB8-772BADE260FC}" destId="{FAA45ED3-FE93-437E-9036-68AA13573317}" srcOrd="0" destOrd="0" presId="urn:microsoft.com/office/officeart/2005/8/layout/cycle1"/>
    <dgm:cxn modelId="{D4B36353-9BB5-4D41-85CF-8C6A94EC7FF0}" srcId="{DE24C552-49F9-474E-8A56-FBFD1577B911}" destId="{9323D6A7-ACC5-433B-AD0C-E60354A04E9F}" srcOrd="0" destOrd="0" parTransId="{371120C5-237C-48E8-A8B8-5AAA44185F0F}" sibTransId="{A38B8A66-4FD0-4BD6-AD72-F3A9E87D6C81}"/>
    <dgm:cxn modelId="{220706C4-5E1E-4D99-8875-CD7D8CF54A1C}" type="presOf" srcId="{AA296F97-5290-4023-A248-89FFB718C5AA}" destId="{AEF61605-FF64-4D67-889C-1E57CB6672DC}" srcOrd="0" destOrd="0" presId="urn:microsoft.com/office/officeart/2005/8/layout/cycle1"/>
    <dgm:cxn modelId="{1CDE17BE-BA5A-4ECE-9BCC-C893C7ACA312}" srcId="{DE24C552-49F9-474E-8A56-FBFD1577B911}" destId="{41D3FC47-8E5B-48B5-9375-72981B8F3831}" srcOrd="2" destOrd="0" parTransId="{8669D0C1-9B4B-4FA3-86A5-DCBB5FB58C2B}" sibTransId="{C811D3BC-2754-4328-B3DF-7BC0B856FCBD}"/>
    <dgm:cxn modelId="{D801996B-DEAE-41EA-A7C6-F209FBCDA376}" srcId="{DE24C552-49F9-474E-8A56-FBFD1577B911}" destId="{80E125D8-7A50-4A68-92AF-DB8393A9605C}" srcOrd="1" destOrd="0" parTransId="{227BC5AF-7A78-4FEB-8850-3E43E0F69743}" sibTransId="{6192ABC7-DC4E-4AAC-9618-008116374694}"/>
    <dgm:cxn modelId="{65B236F3-0641-45DB-9F34-96EED2951ED7}" type="presOf" srcId="{41D3FC47-8E5B-48B5-9375-72981B8F3831}" destId="{35F810F5-B919-4D5C-94D8-C0785815981D}" srcOrd="0" destOrd="0" presId="urn:microsoft.com/office/officeart/2005/8/layout/cycle1"/>
    <dgm:cxn modelId="{92B2CC4E-1352-4B70-9057-E2F77DAFC082}" type="presOf" srcId="{AB124312-E447-4819-A135-A07808069916}" destId="{A9EB6F97-1349-42CF-A1AB-08C975D4E706}" srcOrd="0" destOrd="0" presId="urn:microsoft.com/office/officeart/2005/8/layout/cycle1"/>
    <dgm:cxn modelId="{4FD81B19-C352-4376-AB51-E5B207120F96}" srcId="{DE24C552-49F9-474E-8A56-FBFD1577B911}" destId="{8F9C5289-D4A2-42A3-BEB8-772BADE260FC}" srcOrd="4" destOrd="0" parTransId="{3FD1492F-EDC7-434E-9328-519036ADC187}" sibTransId="{74C87B3C-660B-4F96-AADD-47098A700C99}"/>
    <dgm:cxn modelId="{B66B920B-D3EB-404E-96DD-57E2811C4CDE}" type="presOf" srcId="{6192ABC7-DC4E-4AAC-9618-008116374694}" destId="{1E849D14-BF84-41D1-B49B-15A09A1851D9}" srcOrd="0" destOrd="0" presId="urn:microsoft.com/office/officeart/2005/8/layout/cycle1"/>
    <dgm:cxn modelId="{8BE47AEF-081A-4214-9C65-B5BDED644549}" srcId="{DE24C552-49F9-474E-8A56-FBFD1577B911}" destId="{AB124312-E447-4819-A135-A07808069916}" srcOrd="3" destOrd="0" parTransId="{BF09242A-29AE-49B4-BE5A-70233301BE7A}" sibTransId="{AA296F97-5290-4023-A248-89FFB718C5AA}"/>
    <dgm:cxn modelId="{AC189670-7797-433A-A711-2C21FB220331}" type="presOf" srcId="{80E125D8-7A50-4A68-92AF-DB8393A9605C}" destId="{E4D14C10-3182-4BC3-A368-1CFAAF70BBE8}" srcOrd="0" destOrd="0" presId="urn:microsoft.com/office/officeart/2005/8/layout/cycle1"/>
    <dgm:cxn modelId="{07836D04-7326-4BA6-A919-FDCB39110429}" type="presParOf" srcId="{85FAB20D-16A5-46EF-9ED2-3126731C950D}" destId="{40A26726-80D4-43CD-B222-F364479DBBBD}" srcOrd="0" destOrd="0" presId="urn:microsoft.com/office/officeart/2005/8/layout/cycle1"/>
    <dgm:cxn modelId="{7CBD4B5C-9F0B-4C20-BEE1-16206663A84D}" type="presParOf" srcId="{85FAB20D-16A5-46EF-9ED2-3126731C950D}" destId="{9BBD81C3-BA5E-4CF9-A20B-6EAF8018E35E}" srcOrd="1" destOrd="0" presId="urn:microsoft.com/office/officeart/2005/8/layout/cycle1"/>
    <dgm:cxn modelId="{1B24DAA9-3052-4D47-8875-CD96A4F4EED1}" type="presParOf" srcId="{85FAB20D-16A5-46EF-9ED2-3126731C950D}" destId="{0AFDC2AA-ABF5-449C-8025-60949C45AFD3}" srcOrd="2" destOrd="0" presId="urn:microsoft.com/office/officeart/2005/8/layout/cycle1"/>
    <dgm:cxn modelId="{3336717E-9A4D-41BC-91E7-F35C26222655}" type="presParOf" srcId="{85FAB20D-16A5-46EF-9ED2-3126731C950D}" destId="{F6D9412D-7CED-48C7-826D-A7AE8B07F81B}" srcOrd="3" destOrd="0" presId="urn:microsoft.com/office/officeart/2005/8/layout/cycle1"/>
    <dgm:cxn modelId="{AE51808B-1FD1-45CB-BC3E-0B464003C93E}" type="presParOf" srcId="{85FAB20D-16A5-46EF-9ED2-3126731C950D}" destId="{E4D14C10-3182-4BC3-A368-1CFAAF70BBE8}" srcOrd="4" destOrd="0" presId="urn:microsoft.com/office/officeart/2005/8/layout/cycle1"/>
    <dgm:cxn modelId="{C2F57766-CEA0-41A0-A72B-D83838BB64BC}" type="presParOf" srcId="{85FAB20D-16A5-46EF-9ED2-3126731C950D}" destId="{1E849D14-BF84-41D1-B49B-15A09A1851D9}" srcOrd="5" destOrd="0" presId="urn:microsoft.com/office/officeart/2005/8/layout/cycle1"/>
    <dgm:cxn modelId="{15E5B695-7615-4303-A2C4-1693A827E368}" type="presParOf" srcId="{85FAB20D-16A5-46EF-9ED2-3126731C950D}" destId="{E91DE232-E11B-47FB-B9B2-C54956901716}" srcOrd="6" destOrd="0" presId="urn:microsoft.com/office/officeart/2005/8/layout/cycle1"/>
    <dgm:cxn modelId="{40EFB27B-CC99-4DEB-9B2A-81C80631A9CE}" type="presParOf" srcId="{85FAB20D-16A5-46EF-9ED2-3126731C950D}" destId="{35F810F5-B919-4D5C-94D8-C0785815981D}" srcOrd="7" destOrd="0" presId="urn:microsoft.com/office/officeart/2005/8/layout/cycle1"/>
    <dgm:cxn modelId="{113FFC97-23BA-4D51-A832-2AADC069FCCC}" type="presParOf" srcId="{85FAB20D-16A5-46EF-9ED2-3126731C950D}" destId="{00382B5A-9A3B-4C0F-BBF2-DE05AA5D4E12}" srcOrd="8" destOrd="0" presId="urn:microsoft.com/office/officeart/2005/8/layout/cycle1"/>
    <dgm:cxn modelId="{E075DA71-97DC-47F1-8ABD-DE3CCA6AD094}" type="presParOf" srcId="{85FAB20D-16A5-46EF-9ED2-3126731C950D}" destId="{C94DA933-D514-4E6D-91C6-2195CC0B0842}" srcOrd="9" destOrd="0" presId="urn:microsoft.com/office/officeart/2005/8/layout/cycle1"/>
    <dgm:cxn modelId="{B32DD877-EFF1-4DB4-A669-EA3D77E6620B}" type="presParOf" srcId="{85FAB20D-16A5-46EF-9ED2-3126731C950D}" destId="{A9EB6F97-1349-42CF-A1AB-08C975D4E706}" srcOrd="10" destOrd="0" presId="urn:microsoft.com/office/officeart/2005/8/layout/cycle1"/>
    <dgm:cxn modelId="{6F8225CE-0B76-4892-8C1B-A48BE0893A8C}" type="presParOf" srcId="{85FAB20D-16A5-46EF-9ED2-3126731C950D}" destId="{AEF61605-FF64-4D67-889C-1E57CB6672DC}" srcOrd="11" destOrd="0" presId="urn:microsoft.com/office/officeart/2005/8/layout/cycle1"/>
    <dgm:cxn modelId="{8B5BF837-9774-47A8-A586-985A42D3BBC5}" type="presParOf" srcId="{85FAB20D-16A5-46EF-9ED2-3126731C950D}" destId="{F146FA13-E6C3-4BB6-AE4E-A4118EA6AE2A}" srcOrd="12" destOrd="0" presId="urn:microsoft.com/office/officeart/2005/8/layout/cycle1"/>
    <dgm:cxn modelId="{5499301D-BA17-4B0C-9298-6AF74453F548}" type="presParOf" srcId="{85FAB20D-16A5-46EF-9ED2-3126731C950D}" destId="{FAA45ED3-FE93-437E-9036-68AA13573317}" srcOrd="13" destOrd="0" presId="urn:microsoft.com/office/officeart/2005/8/layout/cycle1"/>
    <dgm:cxn modelId="{402BE13D-E410-4F4C-9D12-C6C9557AABC0}" type="presParOf" srcId="{85FAB20D-16A5-46EF-9ED2-3126731C950D}" destId="{EA4C6AD7-E9CF-4C1C-840D-A2EB385E9BE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BD81C3-BA5E-4CF9-A20B-6EAF8018E35E}">
      <dsp:nvSpPr>
        <dsp:cNvPr id="0" name=""/>
        <dsp:cNvSpPr/>
      </dsp:nvSpPr>
      <dsp:spPr>
        <a:xfrm>
          <a:off x="3528499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Onsite Inspection</a:t>
          </a:r>
          <a:endParaRPr lang="en-US" sz="1700" kern="1200" dirty="0"/>
        </a:p>
      </dsp:txBody>
      <dsp:txXfrm>
        <a:off x="3528499" y="29355"/>
        <a:ext cx="1006078" cy="1006078"/>
      </dsp:txXfrm>
    </dsp:sp>
    <dsp:sp modelId="{0AFDC2AA-ABF5-449C-8025-60949C45AFD3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14C10-3182-4BC3-A368-1CFAAF70BBE8}">
      <dsp:nvSpPr>
        <dsp:cNvPr id="0" name=""/>
        <dsp:cNvSpPr/>
      </dsp:nvSpPr>
      <dsp:spPr>
        <a:xfrm>
          <a:off x="4136359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Reporting </a:t>
          </a:r>
          <a:endParaRPr lang="en-US" sz="1700" kern="1200" dirty="0"/>
        </a:p>
      </dsp:txBody>
      <dsp:txXfrm>
        <a:off x="4136359" y="1900156"/>
        <a:ext cx="1006078" cy="1006078"/>
      </dsp:txXfrm>
    </dsp:sp>
    <dsp:sp modelId="{1E849D14-BF84-41D1-B49B-15A09A1851D9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810F5-B919-4D5C-94D8-C0785815981D}">
      <dsp:nvSpPr>
        <dsp:cNvPr id="0" name=""/>
        <dsp:cNvSpPr/>
      </dsp:nvSpPr>
      <dsp:spPr>
        <a:xfrm>
          <a:off x="2544960" y="3056374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Follow-up</a:t>
          </a:r>
          <a:endParaRPr lang="en-US" sz="1700" kern="1200" dirty="0"/>
        </a:p>
      </dsp:txBody>
      <dsp:txXfrm>
        <a:off x="2544960" y="3056374"/>
        <a:ext cx="1006078" cy="1006078"/>
      </dsp:txXfrm>
    </dsp:sp>
    <dsp:sp modelId="{00382B5A-9A3B-4C0F-BBF2-DE05AA5D4E12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B6F97-1349-42CF-A1AB-08C975D4E706}">
      <dsp:nvSpPr>
        <dsp:cNvPr id="0" name=""/>
        <dsp:cNvSpPr/>
      </dsp:nvSpPr>
      <dsp:spPr>
        <a:xfrm>
          <a:off x="953562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Reporting</a:t>
          </a:r>
          <a:endParaRPr lang="en-US" sz="1700" kern="1200" dirty="0"/>
        </a:p>
      </dsp:txBody>
      <dsp:txXfrm>
        <a:off x="953562" y="1900156"/>
        <a:ext cx="1006078" cy="1006078"/>
      </dsp:txXfrm>
    </dsp:sp>
    <dsp:sp modelId="{AEF61605-FF64-4D67-889C-1E57CB6672DC}">
      <dsp:nvSpPr>
        <dsp:cNvPr id="0" name=""/>
        <dsp:cNvSpPr/>
      </dsp:nvSpPr>
      <dsp:spPr>
        <a:xfrm>
          <a:off x="1159956" y="-72861"/>
          <a:ext cx="3771658" cy="3771658"/>
        </a:xfrm>
        <a:prstGeom prst="circularArrow">
          <a:avLst>
            <a:gd name="adj1" fmla="val 5202"/>
            <a:gd name="adj2" fmla="val 336015"/>
            <a:gd name="adj3" fmla="val 11872800"/>
            <a:gd name="adj4" fmla="val 10620793"/>
            <a:gd name="adj5" fmla="val 606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45ED3-FE93-437E-9036-68AA13573317}">
      <dsp:nvSpPr>
        <dsp:cNvPr id="0" name=""/>
        <dsp:cNvSpPr/>
      </dsp:nvSpPr>
      <dsp:spPr>
        <a:xfrm>
          <a:off x="1117600" y="140193"/>
          <a:ext cx="152426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Pre-Planning</a:t>
          </a:r>
          <a:endParaRPr lang="en-US" sz="1600" kern="1200" dirty="0"/>
        </a:p>
      </dsp:txBody>
      <dsp:txXfrm>
        <a:off x="1117600" y="140193"/>
        <a:ext cx="1524268" cy="1006078"/>
      </dsp:txXfrm>
    </dsp:sp>
    <dsp:sp modelId="{EA4C6AD7-E9CF-4C1C-840D-A2EB385E9BE8}">
      <dsp:nvSpPr>
        <dsp:cNvPr id="0" name=""/>
        <dsp:cNvSpPr/>
      </dsp:nvSpPr>
      <dsp:spPr>
        <a:xfrm>
          <a:off x="1101494" y="-19166"/>
          <a:ext cx="3771658" cy="3771658"/>
        </a:xfrm>
        <a:prstGeom prst="circularArrow">
          <a:avLst>
            <a:gd name="adj1" fmla="val 5202"/>
            <a:gd name="adj2" fmla="val 336015"/>
            <a:gd name="adj3" fmla="val 16996173"/>
            <a:gd name="adj4" fmla="val 15485130"/>
            <a:gd name="adj5" fmla="val 606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BD81C3-BA5E-4CF9-A20B-6EAF8018E35E}">
      <dsp:nvSpPr>
        <dsp:cNvPr id="0" name=""/>
        <dsp:cNvSpPr/>
      </dsp:nvSpPr>
      <dsp:spPr>
        <a:xfrm>
          <a:off x="3528499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Onsite Inspection</a:t>
          </a:r>
          <a:endParaRPr lang="en-US" sz="1700" kern="1200" dirty="0"/>
        </a:p>
      </dsp:txBody>
      <dsp:txXfrm>
        <a:off x="3528499" y="29355"/>
        <a:ext cx="1006078" cy="1006078"/>
      </dsp:txXfrm>
    </dsp:sp>
    <dsp:sp modelId="{0AFDC2AA-ABF5-449C-8025-60949C45AFD3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14C10-3182-4BC3-A368-1CFAAF70BBE8}">
      <dsp:nvSpPr>
        <dsp:cNvPr id="0" name=""/>
        <dsp:cNvSpPr/>
      </dsp:nvSpPr>
      <dsp:spPr>
        <a:xfrm>
          <a:off x="4136359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Reporting </a:t>
          </a:r>
          <a:endParaRPr lang="en-US" sz="1700" kern="1200" dirty="0"/>
        </a:p>
      </dsp:txBody>
      <dsp:txXfrm>
        <a:off x="4136359" y="1900156"/>
        <a:ext cx="1006078" cy="1006078"/>
      </dsp:txXfrm>
    </dsp:sp>
    <dsp:sp modelId="{1E849D14-BF84-41D1-B49B-15A09A1851D9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810F5-B919-4D5C-94D8-C0785815981D}">
      <dsp:nvSpPr>
        <dsp:cNvPr id="0" name=""/>
        <dsp:cNvSpPr/>
      </dsp:nvSpPr>
      <dsp:spPr>
        <a:xfrm>
          <a:off x="2544960" y="3056374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Follow-up</a:t>
          </a:r>
          <a:endParaRPr lang="en-US" sz="1700" kern="1200" dirty="0"/>
        </a:p>
      </dsp:txBody>
      <dsp:txXfrm>
        <a:off x="2544960" y="3056374"/>
        <a:ext cx="1006078" cy="1006078"/>
      </dsp:txXfrm>
    </dsp:sp>
    <dsp:sp modelId="{00382B5A-9A3B-4C0F-BBF2-DE05AA5D4E12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B6F97-1349-42CF-A1AB-08C975D4E706}">
      <dsp:nvSpPr>
        <dsp:cNvPr id="0" name=""/>
        <dsp:cNvSpPr/>
      </dsp:nvSpPr>
      <dsp:spPr>
        <a:xfrm>
          <a:off x="953562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Reporting</a:t>
          </a:r>
          <a:endParaRPr lang="en-US" sz="1700" kern="1200" dirty="0"/>
        </a:p>
      </dsp:txBody>
      <dsp:txXfrm>
        <a:off x="953562" y="1900156"/>
        <a:ext cx="1006078" cy="1006078"/>
      </dsp:txXfrm>
    </dsp:sp>
    <dsp:sp modelId="{AEF61605-FF64-4D67-889C-1E57CB6672DC}">
      <dsp:nvSpPr>
        <dsp:cNvPr id="0" name=""/>
        <dsp:cNvSpPr/>
      </dsp:nvSpPr>
      <dsp:spPr>
        <a:xfrm>
          <a:off x="1159956" y="-72861"/>
          <a:ext cx="3771658" cy="3771658"/>
        </a:xfrm>
        <a:prstGeom prst="circularArrow">
          <a:avLst>
            <a:gd name="adj1" fmla="val 5202"/>
            <a:gd name="adj2" fmla="val 336015"/>
            <a:gd name="adj3" fmla="val 11872800"/>
            <a:gd name="adj4" fmla="val 10620793"/>
            <a:gd name="adj5" fmla="val 606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45ED3-FE93-437E-9036-68AA13573317}">
      <dsp:nvSpPr>
        <dsp:cNvPr id="0" name=""/>
        <dsp:cNvSpPr/>
      </dsp:nvSpPr>
      <dsp:spPr>
        <a:xfrm>
          <a:off x="1117600" y="140193"/>
          <a:ext cx="152426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Pre-Planning</a:t>
          </a:r>
          <a:endParaRPr lang="en-US" sz="1600" kern="1200" dirty="0"/>
        </a:p>
      </dsp:txBody>
      <dsp:txXfrm>
        <a:off x="1117600" y="140193"/>
        <a:ext cx="1524268" cy="1006078"/>
      </dsp:txXfrm>
    </dsp:sp>
    <dsp:sp modelId="{EA4C6AD7-E9CF-4C1C-840D-A2EB385E9BE8}">
      <dsp:nvSpPr>
        <dsp:cNvPr id="0" name=""/>
        <dsp:cNvSpPr/>
      </dsp:nvSpPr>
      <dsp:spPr>
        <a:xfrm>
          <a:off x="1101494" y="-19166"/>
          <a:ext cx="3771658" cy="3771658"/>
        </a:xfrm>
        <a:prstGeom prst="circularArrow">
          <a:avLst>
            <a:gd name="adj1" fmla="val 5202"/>
            <a:gd name="adj2" fmla="val 336015"/>
            <a:gd name="adj3" fmla="val 16996173"/>
            <a:gd name="adj4" fmla="val 15485130"/>
            <a:gd name="adj5" fmla="val 606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BD81C3-BA5E-4CF9-A20B-6EAF8018E35E}">
      <dsp:nvSpPr>
        <dsp:cNvPr id="0" name=""/>
        <dsp:cNvSpPr/>
      </dsp:nvSpPr>
      <dsp:spPr>
        <a:xfrm>
          <a:off x="3528499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Onsite Inspection</a:t>
          </a:r>
          <a:endParaRPr lang="en-US" sz="1700" kern="1200" dirty="0"/>
        </a:p>
      </dsp:txBody>
      <dsp:txXfrm>
        <a:off x="3528499" y="29355"/>
        <a:ext cx="1006078" cy="1006078"/>
      </dsp:txXfrm>
    </dsp:sp>
    <dsp:sp modelId="{0AFDC2AA-ABF5-449C-8025-60949C45AFD3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14C10-3182-4BC3-A368-1CFAAF70BBE8}">
      <dsp:nvSpPr>
        <dsp:cNvPr id="0" name=""/>
        <dsp:cNvSpPr/>
      </dsp:nvSpPr>
      <dsp:spPr>
        <a:xfrm>
          <a:off x="4136359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Reporting </a:t>
          </a:r>
          <a:endParaRPr lang="en-US" sz="1700" kern="1200" dirty="0"/>
        </a:p>
      </dsp:txBody>
      <dsp:txXfrm>
        <a:off x="4136359" y="1900156"/>
        <a:ext cx="1006078" cy="1006078"/>
      </dsp:txXfrm>
    </dsp:sp>
    <dsp:sp modelId="{1E849D14-BF84-41D1-B49B-15A09A1851D9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810F5-B919-4D5C-94D8-C0785815981D}">
      <dsp:nvSpPr>
        <dsp:cNvPr id="0" name=""/>
        <dsp:cNvSpPr/>
      </dsp:nvSpPr>
      <dsp:spPr>
        <a:xfrm>
          <a:off x="2544960" y="3056374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Follow-up</a:t>
          </a:r>
          <a:endParaRPr lang="en-US" sz="1700" kern="1200" dirty="0"/>
        </a:p>
      </dsp:txBody>
      <dsp:txXfrm>
        <a:off x="2544960" y="3056374"/>
        <a:ext cx="1006078" cy="1006078"/>
      </dsp:txXfrm>
    </dsp:sp>
    <dsp:sp modelId="{00382B5A-9A3B-4C0F-BBF2-DE05AA5D4E12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B6F97-1349-42CF-A1AB-08C975D4E706}">
      <dsp:nvSpPr>
        <dsp:cNvPr id="0" name=""/>
        <dsp:cNvSpPr/>
      </dsp:nvSpPr>
      <dsp:spPr>
        <a:xfrm>
          <a:off x="953562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Reporting</a:t>
          </a:r>
          <a:endParaRPr lang="en-US" sz="1700" kern="1200" dirty="0"/>
        </a:p>
      </dsp:txBody>
      <dsp:txXfrm>
        <a:off x="953562" y="1900156"/>
        <a:ext cx="1006078" cy="1006078"/>
      </dsp:txXfrm>
    </dsp:sp>
    <dsp:sp modelId="{AEF61605-FF64-4D67-889C-1E57CB6672DC}">
      <dsp:nvSpPr>
        <dsp:cNvPr id="0" name=""/>
        <dsp:cNvSpPr/>
      </dsp:nvSpPr>
      <dsp:spPr>
        <a:xfrm>
          <a:off x="1159956" y="-72861"/>
          <a:ext cx="3771658" cy="3771658"/>
        </a:xfrm>
        <a:prstGeom prst="circularArrow">
          <a:avLst>
            <a:gd name="adj1" fmla="val 5202"/>
            <a:gd name="adj2" fmla="val 336015"/>
            <a:gd name="adj3" fmla="val 11872800"/>
            <a:gd name="adj4" fmla="val 10620793"/>
            <a:gd name="adj5" fmla="val 606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45ED3-FE93-437E-9036-68AA13573317}">
      <dsp:nvSpPr>
        <dsp:cNvPr id="0" name=""/>
        <dsp:cNvSpPr/>
      </dsp:nvSpPr>
      <dsp:spPr>
        <a:xfrm>
          <a:off x="1117600" y="140193"/>
          <a:ext cx="152426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Pre-Planning</a:t>
          </a:r>
          <a:endParaRPr lang="en-US" sz="1600" kern="1200" dirty="0"/>
        </a:p>
      </dsp:txBody>
      <dsp:txXfrm>
        <a:off x="1117600" y="140193"/>
        <a:ext cx="1524268" cy="1006078"/>
      </dsp:txXfrm>
    </dsp:sp>
    <dsp:sp modelId="{EA4C6AD7-E9CF-4C1C-840D-A2EB385E9BE8}">
      <dsp:nvSpPr>
        <dsp:cNvPr id="0" name=""/>
        <dsp:cNvSpPr/>
      </dsp:nvSpPr>
      <dsp:spPr>
        <a:xfrm>
          <a:off x="1101494" y="-19166"/>
          <a:ext cx="3771658" cy="3771658"/>
        </a:xfrm>
        <a:prstGeom prst="circularArrow">
          <a:avLst>
            <a:gd name="adj1" fmla="val 5202"/>
            <a:gd name="adj2" fmla="val 336015"/>
            <a:gd name="adj3" fmla="val 16996173"/>
            <a:gd name="adj4" fmla="val 15485130"/>
            <a:gd name="adj5" fmla="val 606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61629-85BD-4DB2-A3A3-7CDD482F6DF0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D7D9C-8FA6-4CA0-8E3C-4530E21279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5DABA6-2F11-47FB-8A49-7B006238C604}" type="slidenum">
              <a:rPr lang="de-DE" smtClean="0">
                <a:cs typeface="Arial" charset="0"/>
              </a:rPr>
              <a:pPr/>
              <a:t>1</a:t>
            </a:fld>
            <a:endParaRPr lang="de-DE" smtClean="0">
              <a:cs typeface="Arial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F11E79A-7B65-44DB-A2F2-66E9D871140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A6834-13AE-4435-8C93-71905C1C69E5}" type="slidenum">
              <a:rPr lang="de-DE" smtClean="0">
                <a:cs typeface="Arial" charset="0"/>
              </a:rPr>
              <a:pPr/>
              <a:t>2</a:t>
            </a:fld>
            <a:endParaRPr lang="de-DE" smtClean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2EA70-2E44-478C-B8E4-827F2EC7CC38}" type="slidenum">
              <a:rPr lang="de-DE" smtClean="0">
                <a:cs typeface="Arial" charset="0"/>
              </a:rPr>
              <a:pPr/>
              <a:t>4</a:t>
            </a:fld>
            <a:endParaRPr lang="de-DE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2EA70-2E44-478C-B8E4-827F2EC7CC38}" type="slidenum">
              <a:rPr lang="de-DE" smtClean="0">
                <a:cs typeface="Arial" charset="0"/>
              </a:rPr>
              <a:pPr/>
              <a:t>5</a:t>
            </a:fld>
            <a:endParaRPr lang="de-DE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2EA70-2E44-478C-B8E4-827F2EC7CC38}" type="slidenum">
              <a:rPr lang="de-DE" smtClean="0">
                <a:cs typeface="Arial" charset="0"/>
              </a:rPr>
              <a:pPr/>
              <a:t>23</a:t>
            </a:fld>
            <a:endParaRPr lang="de-DE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8FEBC-BC88-4A64-B751-7C047264C05A}" type="datetimeFigureOut">
              <a:rPr lang="en-US"/>
              <a:pPr>
                <a:defRPr/>
              </a:pPr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3D484-6987-4FB9-99B3-D228F92E23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E49EA-595C-4BC5-985E-B3480523AADE}" type="datetimeFigureOut">
              <a:rPr lang="en-US"/>
              <a:pPr>
                <a:defRPr/>
              </a:pPr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69FFF-80F3-4E0C-9CC2-B1A1293B60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4F52-EEE0-489D-9537-D3F6ED09F0C7}" type="datetimeFigureOut">
              <a:rPr lang="en-US"/>
              <a:pPr>
                <a:defRPr/>
              </a:pPr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3172D-F740-4234-B84D-F9596368EA5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A34EF-67E2-4572-86AB-A6CED2DD3222}" type="datetimeFigureOut">
              <a:rPr lang="en-US"/>
              <a:pPr>
                <a:defRPr/>
              </a:pPr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B92D7-46A8-44AA-9AFD-B25585EB3CD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813A0-6FE1-49BE-BC58-E14CB302E192}" type="datetimeFigureOut">
              <a:rPr lang="en-US"/>
              <a:pPr>
                <a:defRPr/>
              </a:pPr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DAF5C-65E0-49A0-81B5-A5CFF8AE310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86B8E-C154-4577-AB3F-799391650F48}" type="datetimeFigureOut">
              <a:rPr lang="en-US"/>
              <a:pPr>
                <a:defRPr/>
              </a:pPr>
              <a:t>7/30/2018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ADAE8-46E3-4EA7-A241-1C5D66311F8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29544-720D-4D0F-9C76-AC8AEF13C19F}" type="datetimeFigureOut">
              <a:rPr lang="en-US"/>
              <a:pPr>
                <a:defRPr/>
              </a:pPr>
              <a:t>7/30/2018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ED333-E14D-4457-9274-530BD6863FC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0682-2192-46B6-A843-B76906C40219}" type="datetimeFigureOut">
              <a:rPr lang="en-US"/>
              <a:pPr>
                <a:defRPr/>
              </a:pPr>
              <a:t>7/30/2018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A8CBE-D5C3-48EC-979E-8ABDE7C595B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08576-A279-4414-B186-4A5DF4114655}" type="datetimeFigureOut">
              <a:rPr lang="en-US"/>
              <a:pPr>
                <a:defRPr/>
              </a:pPr>
              <a:t>7/30/2018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30301-FE5F-4A92-8466-00B8D28B7C9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F996A-6661-440C-B6FE-04CB69B4C61F}" type="datetimeFigureOut">
              <a:rPr lang="en-US"/>
              <a:pPr>
                <a:defRPr/>
              </a:pPr>
              <a:t>7/30/2018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28274-2A4E-4EC9-8CE0-B3AA41E7055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66965-72B7-4767-9036-5265A8A0C98E}" type="datetimeFigureOut">
              <a:rPr lang="en-US"/>
              <a:pPr>
                <a:defRPr/>
              </a:pPr>
              <a:t>7/30/2018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A58FF-38B4-46EA-820D-42C8D42E441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D41864E-320D-497F-AA1F-F5B539C264F3}" type="datetimeFigureOut">
              <a:rPr lang="en-US"/>
              <a:pPr>
                <a:defRPr/>
              </a:pPr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fld id="{D7D814BF-82C4-4E2C-B5A5-6157C2A06ED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62289" y="841248"/>
            <a:ext cx="7621588" cy="2670303"/>
          </a:xfrm>
        </p:spPr>
        <p:txBody>
          <a:bodyPr/>
          <a:lstStyle/>
          <a:p>
            <a:pPr algn="ctr" eaLnBrk="1" hangingPunct="1"/>
            <a:r>
              <a:rPr lang="en-US" sz="4800" b="1" noProof="1" smtClean="0">
                <a:solidFill>
                  <a:schemeClr val="tx1"/>
                </a:solidFill>
              </a:rPr>
              <a:t>Overview of Risk-Based Market Conduct Supervision</a:t>
            </a:r>
            <a:r>
              <a:rPr lang="en-US" sz="4800" noProof="1" smtClean="0">
                <a:solidFill>
                  <a:schemeClr val="tx1"/>
                </a:solidFill>
              </a:rPr>
              <a:t/>
            </a:r>
            <a:br>
              <a:rPr lang="en-US" sz="4800" noProof="1" smtClean="0">
                <a:solidFill>
                  <a:schemeClr val="tx1"/>
                </a:solidFill>
              </a:rPr>
            </a:br>
            <a:endParaRPr lang="en-US" sz="4800" noProof="1" smtClean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Augustine Mwanje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990600"/>
            <a:ext cx="8520112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Risk-Based Market Conduct Supervision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84216" tIns="42108" rIns="84216" bIns="42108"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Expertise is important when dealing with the differences between prudential risk and consumer risk.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 smtClean="0">
                <a:latin typeface="+mn-lt"/>
                <a:cs typeface="ＭＳ Ｐゴシック" charset="0"/>
              </a:rPr>
              <a:t>With consumer risk, the relationship between the financial institution and the client is not necessarily a familiar concept to prudential examiners.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 smtClean="0">
                <a:latin typeface="+mn-lt"/>
                <a:cs typeface="ＭＳ Ｐゴシック" charset="0"/>
              </a:rPr>
              <a:t>Notwithstanding, supervisors should make use of the available tools and techniques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 lIns="84216" tIns="42108" rIns="84216" bIns="42108"/>
          <a:lstStyle/>
          <a:p>
            <a:r>
              <a:rPr lang="en-US" sz="3600" b="1" dirty="0" smtClean="0"/>
              <a:t>Risk-Based Market Conduct 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4216" tIns="42108" rIns="84216" bIns="42108"/>
          <a:lstStyle/>
          <a:p>
            <a:pPr marL="457200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The risk assessments done to achieve the objectives of prudential regulation and supervision also serve a useful purpose when it comes to consumer protection supervision.</a:t>
            </a:r>
          </a:p>
          <a:p>
            <a:pPr marL="457200" indent="-457200">
              <a:defRPr/>
            </a:pPr>
            <a:r>
              <a:rPr lang="en-US" dirty="0" smtClean="0"/>
              <a:t>Care should be taken to make sure there are no  conflicting decisions when it comes to corrective actions.</a:t>
            </a:r>
          </a:p>
          <a:p>
            <a:pPr marL="457200" indent="-457200">
              <a:defRPr/>
            </a:pPr>
            <a:r>
              <a:rPr lang="en-US" dirty="0" smtClean="0"/>
              <a:t>Risk Matrices are still rare in consumer protection supervision.</a:t>
            </a:r>
          </a:p>
          <a:p>
            <a:pPr marL="857250" lvl="1" indent="-457200"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4216" tIns="42108" rIns="84216" bIns="42108"/>
          <a:lstStyle/>
          <a:p>
            <a:pPr marL="457200" indent="-457200">
              <a:defRPr/>
            </a:pPr>
            <a:r>
              <a:rPr lang="en-US" dirty="0" smtClean="0"/>
              <a:t>Handling complaints usually requires a different skill set from those of Bank Examiners.</a:t>
            </a:r>
          </a:p>
          <a:p>
            <a:pPr marL="457200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Where possible, Financial Institutions should be primarily responsible for handling consumer complaints.</a:t>
            </a:r>
          </a:p>
          <a:p>
            <a:pPr marL="457200" indent="-457200">
              <a:defRPr/>
            </a:pPr>
            <a:r>
              <a:rPr lang="en-US" dirty="0" smtClean="0"/>
              <a:t>Bank examiners should focus on assessing the quality and effectiveness of such complaints handling mechanisms.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685800" y="91440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16" tIns="42108" rIns="84216" bIns="4210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Risk-Based Market Conduct Supervision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4216" tIns="42108" rIns="84216" bIns="42108"/>
          <a:lstStyle/>
          <a:p>
            <a:pPr marL="457200" indent="-457200">
              <a:defRPr/>
            </a:pPr>
            <a:r>
              <a:rPr lang="en-US" dirty="0" smtClean="0"/>
              <a:t>In many countries, consumer protection assessments are conducted by prudential supervisors, as this is less costly that creating specialist teams.</a:t>
            </a:r>
          </a:p>
          <a:p>
            <a:pPr marL="457200" indent="-457200">
              <a:defRPr/>
            </a:pPr>
            <a:r>
              <a:rPr lang="en-US" dirty="0" smtClean="0"/>
              <a:t>A Supervisory work plan enables supervisors to be more focused and efficient, and in preparing it, consumer protection activities can be incorporated.</a:t>
            </a:r>
          </a:p>
          <a:p>
            <a:pPr marL="457200" indent="-457200">
              <a:buNone/>
              <a:defRPr/>
            </a:pPr>
            <a:endParaRPr lang="en-US" dirty="0" smtClean="0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685800" y="91440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16" tIns="42108" rIns="84216" bIns="4210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Risk-Based Market Conduct Supervision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0" y="3276600"/>
            <a:ext cx="9134475" cy="1676400"/>
            <a:chOff x="0" y="2086"/>
            <a:chExt cx="5760" cy="1056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5364" name="Rectangle 62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816100" y="5572125"/>
            <a:ext cx="5222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58" name="Freeform 27"/>
          <p:cNvSpPr>
            <a:spLocks/>
          </p:cNvSpPr>
          <p:nvPr/>
        </p:nvSpPr>
        <p:spPr bwMode="gray">
          <a:xfrm>
            <a:off x="2447636" y="3638550"/>
            <a:ext cx="2124363" cy="2161886"/>
          </a:xfrm>
          <a:custGeom>
            <a:avLst/>
            <a:gdLst>
              <a:gd name="T0" fmla="*/ 0 w 1424"/>
              <a:gd name="T1" fmla="*/ 0 h 1437"/>
              <a:gd name="T2" fmla="*/ 1360202 w 1424"/>
              <a:gd name="T3" fmla="*/ 1455860 h 1437"/>
              <a:gd name="T4" fmla="*/ 1360202 w 1424"/>
              <a:gd name="T5" fmla="*/ 0 h 1437"/>
              <a:gd name="T6" fmla="*/ 0 w 1424"/>
              <a:gd name="T7" fmla="*/ 0 h 1437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7"/>
              <a:gd name="T14" fmla="*/ 1424 w 1424"/>
              <a:gd name="T15" fmla="*/ 1437 h 14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7">
                <a:moveTo>
                  <a:pt x="0" y="0"/>
                </a:moveTo>
                <a:cubicBezTo>
                  <a:pt x="0" y="793"/>
                  <a:pt x="637" y="1437"/>
                  <a:pt x="1424" y="1437"/>
                </a:cubicBezTo>
                <a:cubicBezTo>
                  <a:pt x="1424" y="0"/>
                  <a:pt x="1424" y="0"/>
                  <a:pt x="1424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BFBFBF">
                  <a:gamma/>
                  <a:tint val="30196"/>
                  <a:invGamma/>
                </a:srgbClr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5759" name="Freeform 31"/>
          <p:cNvSpPr>
            <a:spLocks/>
          </p:cNvSpPr>
          <p:nvPr/>
        </p:nvSpPr>
        <p:spPr bwMode="gray">
          <a:xfrm>
            <a:off x="4564063" y="3644900"/>
            <a:ext cx="2087562" cy="2152650"/>
          </a:xfrm>
          <a:custGeom>
            <a:avLst/>
            <a:gdLst>
              <a:gd name="T0" fmla="*/ 0 w 1424"/>
              <a:gd name="T1" fmla="*/ 0 h 1438"/>
              <a:gd name="T2" fmla="*/ 0 w 1424"/>
              <a:gd name="T3" fmla="*/ 1434102 h 1438"/>
              <a:gd name="T4" fmla="*/ 1275406 w 1424"/>
              <a:gd name="T5" fmla="*/ 0 h 1438"/>
              <a:gd name="T6" fmla="*/ 0 w 1424"/>
              <a:gd name="T7" fmla="*/ 0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0" y="0"/>
                </a:moveTo>
                <a:cubicBezTo>
                  <a:pt x="0" y="1438"/>
                  <a:pt x="0" y="1438"/>
                  <a:pt x="0" y="1438"/>
                </a:cubicBezTo>
                <a:cubicBezTo>
                  <a:pt x="787" y="1438"/>
                  <a:pt x="1424" y="794"/>
                  <a:pt x="1424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BFBFBF">
                  <a:gamma/>
                  <a:tint val="30196"/>
                  <a:invGamma/>
                </a:srgbClr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5760" name="Freeform 36"/>
          <p:cNvSpPr>
            <a:spLocks/>
          </p:cNvSpPr>
          <p:nvPr/>
        </p:nvSpPr>
        <p:spPr bwMode="gray">
          <a:xfrm>
            <a:off x="4559300" y="1562100"/>
            <a:ext cx="2092325" cy="2078038"/>
          </a:xfrm>
          <a:custGeom>
            <a:avLst/>
            <a:gdLst>
              <a:gd name="T0" fmla="*/ 1290071 w 1424"/>
              <a:gd name="T1" fmla="*/ 1202314 h 1438"/>
              <a:gd name="T2" fmla="*/ 0 w 1424"/>
              <a:gd name="T3" fmla="*/ 0 h 1438"/>
              <a:gd name="T4" fmla="*/ 0 w 1424"/>
              <a:gd name="T5" fmla="*/ 1202314 h 1438"/>
              <a:gd name="T6" fmla="*/ 1290071 w 1424"/>
              <a:gd name="T7" fmla="*/ 1202314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1424" y="1438"/>
                </a:moveTo>
                <a:cubicBezTo>
                  <a:pt x="1424" y="644"/>
                  <a:pt x="787" y="0"/>
                  <a:pt x="0" y="0"/>
                </a:cubicBezTo>
                <a:cubicBezTo>
                  <a:pt x="0" y="1438"/>
                  <a:pt x="0" y="1438"/>
                  <a:pt x="0" y="1438"/>
                </a:cubicBezTo>
                <a:lnTo>
                  <a:pt x="1424" y="1438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BFBFBF">
                  <a:gamma/>
                  <a:tint val="30196"/>
                  <a:invGamma/>
                </a:srgbClr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5761" name="Freeform 45"/>
          <p:cNvSpPr>
            <a:spLocks/>
          </p:cNvSpPr>
          <p:nvPr/>
        </p:nvSpPr>
        <p:spPr bwMode="gray">
          <a:xfrm>
            <a:off x="2455863" y="1558925"/>
            <a:ext cx="2105025" cy="2085975"/>
          </a:xfrm>
          <a:custGeom>
            <a:avLst/>
            <a:gdLst>
              <a:gd name="T0" fmla="*/ 1331901 w 1424"/>
              <a:gd name="T1" fmla="*/ 0 h 1438"/>
              <a:gd name="T2" fmla="*/ 0 w 1424"/>
              <a:gd name="T3" fmla="*/ 1221412 h 1438"/>
              <a:gd name="T4" fmla="*/ 1331901 w 1424"/>
              <a:gd name="T5" fmla="*/ 1221412 h 1438"/>
              <a:gd name="T6" fmla="*/ 1331901 w 1424"/>
              <a:gd name="T7" fmla="*/ 0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1424" y="0"/>
                </a:moveTo>
                <a:cubicBezTo>
                  <a:pt x="638" y="0"/>
                  <a:pt x="0" y="644"/>
                  <a:pt x="0" y="1438"/>
                </a:cubicBezTo>
                <a:cubicBezTo>
                  <a:pt x="1424" y="1438"/>
                  <a:pt x="1424" y="1438"/>
                  <a:pt x="1424" y="1438"/>
                </a:cubicBezTo>
                <a:lnTo>
                  <a:pt x="1424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BFBFBF">
                  <a:gamma/>
                  <a:tint val="30196"/>
                  <a:invGamma/>
                </a:srgbClr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 useBgFill="1">
        <p:nvSpPr>
          <p:cNvPr id="15370" name="Oval 13"/>
          <p:cNvSpPr>
            <a:spLocks noChangeArrowheads="1"/>
          </p:cNvSpPr>
          <p:nvPr/>
        </p:nvSpPr>
        <p:spPr bwMode="gray">
          <a:xfrm>
            <a:off x="2927350" y="2054225"/>
            <a:ext cx="3233738" cy="3233738"/>
          </a:xfrm>
          <a:prstGeom prst="ellipse">
            <a:avLst/>
          </a:prstGeom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cs typeface="Arial" pitchFamily="34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076575" y="2189163"/>
            <a:ext cx="2935288" cy="2932112"/>
            <a:chOff x="1938" y="1379"/>
            <a:chExt cx="1849" cy="1847"/>
          </a:xfrm>
        </p:grpSpPr>
        <p:sp>
          <p:nvSpPr>
            <p:cNvPr id="15372" name="Freeform 12"/>
            <p:cNvSpPr>
              <a:spLocks/>
            </p:cNvSpPr>
            <p:nvPr/>
          </p:nvSpPr>
          <p:spPr bwMode="gray">
            <a:xfrm>
              <a:off x="1938" y="1992"/>
              <a:ext cx="1849" cy="1234"/>
            </a:xfrm>
            <a:custGeom>
              <a:avLst/>
              <a:gdLst/>
              <a:ahLst/>
              <a:cxnLst>
                <a:cxn ang="0">
                  <a:pos x="761" y="153"/>
                </a:cxn>
                <a:cxn ang="0">
                  <a:pos x="761" y="153"/>
                </a:cxn>
                <a:cxn ang="0">
                  <a:pos x="758" y="152"/>
                </a:cxn>
                <a:cxn ang="0">
                  <a:pos x="758" y="152"/>
                </a:cxn>
                <a:cxn ang="0">
                  <a:pos x="732" y="129"/>
                </a:cxn>
                <a:cxn ang="0">
                  <a:pos x="732" y="129"/>
                </a:cxn>
                <a:cxn ang="0">
                  <a:pos x="731" y="127"/>
                </a:cxn>
                <a:cxn ang="0">
                  <a:pos x="731" y="127"/>
                </a:cxn>
                <a:cxn ang="0">
                  <a:pos x="731" y="125"/>
                </a:cxn>
                <a:cxn ang="0">
                  <a:pos x="730" y="125"/>
                </a:cxn>
                <a:cxn ang="0">
                  <a:pos x="730" y="123"/>
                </a:cxn>
                <a:cxn ang="0">
                  <a:pos x="730" y="123"/>
                </a:cxn>
                <a:cxn ang="0">
                  <a:pos x="729" y="122"/>
                </a:cxn>
                <a:cxn ang="0">
                  <a:pos x="729" y="121"/>
                </a:cxn>
                <a:cxn ang="0">
                  <a:pos x="736" y="91"/>
                </a:cxn>
                <a:cxn ang="0">
                  <a:pos x="743" y="62"/>
                </a:cxn>
                <a:cxn ang="0">
                  <a:pos x="681" y="0"/>
                </a:cxn>
                <a:cxn ang="0">
                  <a:pos x="618" y="63"/>
                </a:cxn>
                <a:cxn ang="0">
                  <a:pos x="626" y="92"/>
                </a:cxn>
                <a:cxn ang="0">
                  <a:pos x="633" y="121"/>
                </a:cxn>
                <a:cxn ang="0">
                  <a:pos x="602" y="153"/>
                </a:cxn>
                <a:cxn ang="0">
                  <a:pos x="601" y="153"/>
                </a:cxn>
                <a:cxn ang="0">
                  <a:pos x="522" y="164"/>
                </a:cxn>
                <a:cxn ang="0">
                  <a:pos x="442" y="154"/>
                </a:cxn>
                <a:cxn ang="0">
                  <a:pos x="441" y="154"/>
                </a:cxn>
                <a:cxn ang="0">
                  <a:pos x="362" y="144"/>
                </a:cxn>
                <a:cxn ang="0">
                  <a:pos x="283" y="154"/>
                </a:cxn>
                <a:cxn ang="0">
                  <a:pos x="282" y="154"/>
                </a:cxn>
                <a:cxn ang="0">
                  <a:pos x="251" y="187"/>
                </a:cxn>
                <a:cxn ang="0">
                  <a:pos x="258" y="216"/>
                </a:cxn>
                <a:cxn ang="0">
                  <a:pos x="265" y="245"/>
                </a:cxn>
                <a:cxn ang="0">
                  <a:pos x="203" y="307"/>
                </a:cxn>
                <a:cxn ang="0">
                  <a:pos x="140" y="245"/>
                </a:cxn>
                <a:cxn ang="0">
                  <a:pos x="147" y="216"/>
                </a:cxn>
                <a:cxn ang="0">
                  <a:pos x="154" y="187"/>
                </a:cxn>
                <a:cxn ang="0">
                  <a:pos x="123" y="155"/>
                </a:cxn>
                <a:cxn ang="0">
                  <a:pos x="121" y="154"/>
                </a:cxn>
                <a:cxn ang="0">
                  <a:pos x="43" y="145"/>
                </a:cxn>
                <a:cxn ang="0">
                  <a:pos x="0" y="148"/>
                </a:cxn>
                <a:cxn ang="0">
                  <a:pos x="0" y="154"/>
                </a:cxn>
                <a:cxn ang="0">
                  <a:pos x="459" y="613"/>
                </a:cxn>
                <a:cxn ang="0">
                  <a:pos x="918" y="154"/>
                </a:cxn>
                <a:cxn ang="0">
                  <a:pos x="918" y="153"/>
                </a:cxn>
                <a:cxn ang="0">
                  <a:pos x="841" y="163"/>
                </a:cxn>
                <a:cxn ang="0">
                  <a:pos x="761" y="153"/>
                </a:cxn>
              </a:cxnLst>
              <a:rect l="0" t="0" r="r" b="b"/>
              <a:pathLst>
                <a:path w="918" h="613">
                  <a:moveTo>
                    <a:pt x="761" y="153"/>
                  </a:move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58" y="152"/>
                    <a:pt x="758" y="152"/>
                  </a:cubicBezTo>
                  <a:cubicBezTo>
                    <a:pt x="758" y="152"/>
                    <a:pt x="758" y="152"/>
                    <a:pt x="758" y="152"/>
                  </a:cubicBezTo>
                  <a:cubicBezTo>
                    <a:pt x="745" y="147"/>
                    <a:pt x="737" y="137"/>
                    <a:pt x="732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2" y="128"/>
                    <a:pt x="732" y="128"/>
                    <a:pt x="731" y="127"/>
                  </a:cubicBezTo>
                  <a:cubicBezTo>
                    <a:pt x="731" y="127"/>
                    <a:pt x="731" y="127"/>
                    <a:pt x="731" y="127"/>
                  </a:cubicBezTo>
                  <a:cubicBezTo>
                    <a:pt x="731" y="126"/>
                    <a:pt x="731" y="126"/>
                    <a:pt x="731" y="125"/>
                  </a:cubicBezTo>
                  <a:cubicBezTo>
                    <a:pt x="731" y="125"/>
                    <a:pt x="730" y="125"/>
                    <a:pt x="730" y="125"/>
                  </a:cubicBezTo>
                  <a:cubicBezTo>
                    <a:pt x="730" y="124"/>
                    <a:pt x="730" y="124"/>
                    <a:pt x="730" y="123"/>
                  </a:cubicBezTo>
                  <a:cubicBezTo>
                    <a:pt x="730" y="123"/>
                    <a:pt x="730" y="123"/>
                    <a:pt x="730" y="123"/>
                  </a:cubicBezTo>
                  <a:cubicBezTo>
                    <a:pt x="730" y="122"/>
                    <a:pt x="730" y="122"/>
                    <a:pt x="729" y="122"/>
                  </a:cubicBezTo>
                  <a:cubicBezTo>
                    <a:pt x="729" y="121"/>
                    <a:pt x="729" y="121"/>
                    <a:pt x="729" y="121"/>
                  </a:cubicBezTo>
                  <a:cubicBezTo>
                    <a:pt x="727" y="109"/>
                    <a:pt x="734" y="96"/>
                    <a:pt x="736" y="91"/>
                  </a:cubicBezTo>
                  <a:cubicBezTo>
                    <a:pt x="741" y="83"/>
                    <a:pt x="743" y="73"/>
                    <a:pt x="743" y="62"/>
                  </a:cubicBezTo>
                  <a:cubicBezTo>
                    <a:pt x="743" y="28"/>
                    <a:pt x="715" y="0"/>
                    <a:pt x="681" y="0"/>
                  </a:cubicBezTo>
                  <a:cubicBezTo>
                    <a:pt x="646" y="0"/>
                    <a:pt x="618" y="28"/>
                    <a:pt x="618" y="63"/>
                  </a:cubicBezTo>
                  <a:cubicBezTo>
                    <a:pt x="618" y="73"/>
                    <a:pt x="621" y="83"/>
                    <a:pt x="626" y="92"/>
                  </a:cubicBezTo>
                  <a:cubicBezTo>
                    <a:pt x="628" y="96"/>
                    <a:pt x="635" y="109"/>
                    <a:pt x="633" y="121"/>
                  </a:cubicBezTo>
                  <a:cubicBezTo>
                    <a:pt x="632" y="127"/>
                    <a:pt x="623" y="146"/>
                    <a:pt x="602" y="153"/>
                  </a:cubicBezTo>
                  <a:cubicBezTo>
                    <a:pt x="602" y="153"/>
                    <a:pt x="602" y="153"/>
                    <a:pt x="601" y="153"/>
                  </a:cubicBezTo>
                  <a:cubicBezTo>
                    <a:pt x="601" y="153"/>
                    <a:pt x="566" y="164"/>
                    <a:pt x="522" y="164"/>
                  </a:cubicBezTo>
                  <a:cubicBezTo>
                    <a:pt x="478" y="164"/>
                    <a:pt x="442" y="154"/>
                    <a:pt x="442" y="154"/>
                  </a:cubicBezTo>
                  <a:cubicBezTo>
                    <a:pt x="442" y="154"/>
                    <a:pt x="442" y="154"/>
                    <a:pt x="441" y="154"/>
                  </a:cubicBezTo>
                  <a:cubicBezTo>
                    <a:pt x="436" y="152"/>
                    <a:pt x="403" y="143"/>
                    <a:pt x="362" y="144"/>
                  </a:cubicBezTo>
                  <a:cubicBezTo>
                    <a:pt x="322" y="144"/>
                    <a:pt x="289" y="152"/>
                    <a:pt x="283" y="154"/>
                  </a:cubicBezTo>
                  <a:cubicBezTo>
                    <a:pt x="283" y="154"/>
                    <a:pt x="282" y="154"/>
                    <a:pt x="282" y="154"/>
                  </a:cubicBezTo>
                  <a:cubicBezTo>
                    <a:pt x="261" y="161"/>
                    <a:pt x="252" y="180"/>
                    <a:pt x="251" y="187"/>
                  </a:cubicBezTo>
                  <a:cubicBezTo>
                    <a:pt x="249" y="198"/>
                    <a:pt x="255" y="211"/>
                    <a:pt x="258" y="216"/>
                  </a:cubicBezTo>
                  <a:cubicBezTo>
                    <a:pt x="262" y="224"/>
                    <a:pt x="265" y="234"/>
                    <a:pt x="265" y="245"/>
                  </a:cubicBezTo>
                  <a:cubicBezTo>
                    <a:pt x="265" y="279"/>
                    <a:pt x="237" y="307"/>
                    <a:pt x="203" y="307"/>
                  </a:cubicBezTo>
                  <a:cubicBezTo>
                    <a:pt x="168" y="307"/>
                    <a:pt x="140" y="279"/>
                    <a:pt x="140" y="245"/>
                  </a:cubicBezTo>
                  <a:cubicBezTo>
                    <a:pt x="140" y="235"/>
                    <a:pt x="143" y="225"/>
                    <a:pt x="147" y="216"/>
                  </a:cubicBezTo>
                  <a:cubicBezTo>
                    <a:pt x="150" y="211"/>
                    <a:pt x="157" y="198"/>
                    <a:pt x="154" y="187"/>
                  </a:cubicBezTo>
                  <a:cubicBezTo>
                    <a:pt x="153" y="180"/>
                    <a:pt x="144" y="161"/>
                    <a:pt x="123" y="155"/>
                  </a:cubicBezTo>
                  <a:cubicBezTo>
                    <a:pt x="123" y="155"/>
                    <a:pt x="122" y="155"/>
                    <a:pt x="121" y="154"/>
                  </a:cubicBezTo>
                  <a:cubicBezTo>
                    <a:pt x="115" y="153"/>
                    <a:pt x="82" y="144"/>
                    <a:pt x="43" y="145"/>
                  </a:cubicBezTo>
                  <a:cubicBezTo>
                    <a:pt x="27" y="145"/>
                    <a:pt x="12" y="146"/>
                    <a:pt x="0" y="148"/>
                  </a:cubicBezTo>
                  <a:cubicBezTo>
                    <a:pt x="0" y="150"/>
                    <a:pt x="0" y="152"/>
                    <a:pt x="0" y="154"/>
                  </a:cubicBezTo>
                  <a:cubicBezTo>
                    <a:pt x="0" y="407"/>
                    <a:pt x="205" y="613"/>
                    <a:pt x="459" y="613"/>
                  </a:cubicBezTo>
                  <a:cubicBezTo>
                    <a:pt x="712" y="613"/>
                    <a:pt x="918" y="407"/>
                    <a:pt x="918" y="154"/>
                  </a:cubicBezTo>
                  <a:cubicBezTo>
                    <a:pt x="918" y="154"/>
                    <a:pt x="918" y="153"/>
                    <a:pt x="918" y="153"/>
                  </a:cubicBezTo>
                  <a:cubicBezTo>
                    <a:pt x="901" y="158"/>
                    <a:pt x="873" y="163"/>
                    <a:pt x="841" y="163"/>
                  </a:cubicBezTo>
                  <a:cubicBezTo>
                    <a:pt x="797" y="163"/>
                    <a:pt x="761" y="153"/>
                    <a:pt x="761" y="153"/>
                  </a:cubicBezTo>
                  <a:close/>
                </a:path>
              </a:pathLst>
            </a:custGeom>
            <a:gradFill rotWithShape="1">
              <a:gsLst>
                <a:gs pos="0">
                  <a:srgbClr val="90BA45">
                    <a:gamma/>
                    <a:shade val="58431"/>
                    <a:invGamma/>
                  </a:srgbClr>
                </a:gs>
                <a:gs pos="100000">
                  <a:srgbClr val="90BA45"/>
                </a:gs>
              </a:gsLst>
              <a:lin ang="2700000" scaled="1"/>
            </a:gradFill>
            <a:ln w="12700" cap="flat" cmpd="sng">
              <a:solidFill>
                <a:srgbClr val="F2F2F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gray">
            <a:xfrm>
              <a:off x="1938" y="1379"/>
              <a:ext cx="1849" cy="1231"/>
            </a:xfrm>
            <a:custGeom>
              <a:avLst/>
              <a:gdLst/>
              <a:ahLst/>
              <a:cxnLst>
                <a:cxn ang="0">
                  <a:pos x="459" y="0"/>
                </a:cxn>
                <a:cxn ang="0">
                  <a:pos x="0" y="453"/>
                </a:cxn>
                <a:cxn ang="0">
                  <a:pos x="43" y="450"/>
                </a:cxn>
                <a:cxn ang="0">
                  <a:pos x="121" y="459"/>
                </a:cxn>
                <a:cxn ang="0">
                  <a:pos x="123" y="460"/>
                </a:cxn>
                <a:cxn ang="0">
                  <a:pos x="154" y="492"/>
                </a:cxn>
                <a:cxn ang="0">
                  <a:pos x="147" y="521"/>
                </a:cxn>
                <a:cxn ang="0">
                  <a:pos x="140" y="550"/>
                </a:cxn>
                <a:cxn ang="0">
                  <a:pos x="203" y="612"/>
                </a:cxn>
                <a:cxn ang="0">
                  <a:pos x="265" y="550"/>
                </a:cxn>
                <a:cxn ang="0">
                  <a:pos x="258" y="521"/>
                </a:cxn>
                <a:cxn ang="0">
                  <a:pos x="251" y="492"/>
                </a:cxn>
                <a:cxn ang="0">
                  <a:pos x="282" y="459"/>
                </a:cxn>
                <a:cxn ang="0">
                  <a:pos x="283" y="459"/>
                </a:cxn>
                <a:cxn ang="0">
                  <a:pos x="362" y="449"/>
                </a:cxn>
                <a:cxn ang="0">
                  <a:pos x="441" y="459"/>
                </a:cxn>
                <a:cxn ang="0">
                  <a:pos x="442" y="459"/>
                </a:cxn>
                <a:cxn ang="0">
                  <a:pos x="522" y="469"/>
                </a:cxn>
                <a:cxn ang="0">
                  <a:pos x="601" y="458"/>
                </a:cxn>
                <a:cxn ang="0">
                  <a:pos x="602" y="458"/>
                </a:cxn>
                <a:cxn ang="0">
                  <a:pos x="633" y="426"/>
                </a:cxn>
                <a:cxn ang="0">
                  <a:pos x="626" y="397"/>
                </a:cxn>
                <a:cxn ang="0">
                  <a:pos x="618" y="368"/>
                </a:cxn>
                <a:cxn ang="0">
                  <a:pos x="681" y="305"/>
                </a:cxn>
                <a:cxn ang="0">
                  <a:pos x="743" y="367"/>
                </a:cxn>
                <a:cxn ang="0">
                  <a:pos x="736" y="396"/>
                </a:cxn>
                <a:cxn ang="0">
                  <a:pos x="729" y="426"/>
                </a:cxn>
                <a:cxn ang="0">
                  <a:pos x="729" y="427"/>
                </a:cxn>
                <a:cxn ang="0">
                  <a:pos x="730" y="428"/>
                </a:cxn>
                <a:cxn ang="0">
                  <a:pos x="730" y="428"/>
                </a:cxn>
                <a:cxn ang="0">
                  <a:pos x="730" y="430"/>
                </a:cxn>
                <a:cxn ang="0">
                  <a:pos x="731" y="430"/>
                </a:cxn>
                <a:cxn ang="0">
                  <a:pos x="731" y="432"/>
                </a:cxn>
                <a:cxn ang="0">
                  <a:pos x="731" y="432"/>
                </a:cxn>
                <a:cxn ang="0">
                  <a:pos x="732" y="434"/>
                </a:cxn>
                <a:cxn ang="0">
                  <a:pos x="732" y="434"/>
                </a:cxn>
                <a:cxn ang="0">
                  <a:pos x="758" y="457"/>
                </a:cxn>
                <a:cxn ang="0">
                  <a:pos x="758" y="457"/>
                </a:cxn>
                <a:cxn ang="0">
                  <a:pos x="761" y="458"/>
                </a:cxn>
                <a:cxn ang="0">
                  <a:pos x="761" y="458"/>
                </a:cxn>
                <a:cxn ang="0">
                  <a:pos x="841" y="468"/>
                </a:cxn>
                <a:cxn ang="0">
                  <a:pos x="918" y="458"/>
                </a:cxn>
                <a:cxn ang="0">
                  <a:pos x="459" y="0"/>
                </a:cxn>
              </a:cxnLst>
              <a:rect l="0" t="0" r="r" b="b"/>
              <a:pathLst>
                <a:path w="918" h="612">
                  <a:moveTo>
                    <a:pt x="459" y="0"/>
                  </a:moveTo>
                  <a:cubicBezTo>
                    <a:pt x="207" y="0"/>
                    <a:pt x="3" y="202"/>
                    <a:pt x="0" y="453"/>
                  </a:cubicBezTo>
                  <a:cubicBezTo>
                    <a:pt x="12" y="451"/>
                    <a:pt x="27" y="450"/>
                    <a:pt x="43" y="450"/>
                  </a:cubicBezTo>
                  <a:cubicBezTo>
                    <a:pt x="82" y="449"/>
                    <a:pt x="115" y="458"/>
                    <a:pt x="121" y="459"/>
                  </a:cubicBezTo>
                  <a:cubicBezTo>
                    <a:pt x="122" y="460"/>
                    <a:pt x="123" y="460"/>
                    <a:pt x="123" y="460"/>
                  </a:cubicBezTo>
                  <a:cubicBezTo>
                    <a:pt x="144" y="466"/>
                    <a:pt x="153" y="485"/>
                    <a:pt x="154" y="492"/>
                  </a:cubicBezTo>
                  <a:cubicBezTo>
                    <a:pt x="157" y="503"/>
                    <a:pt x="150" y="516"/>
                    <a:pt x="147" y="521"/>
                  </a:cubicBezTo>
                  <a:cubicBezTo>
                    <a:pt x="143" y="530"/>
                    <a:pt x="140" y="540"/>
                    <a:pt x="140" y="550"/>
                  </a:cubicBezTo>
                  <a:cubicBezTo>
                    <a:pt x="140" y="584"/>
                    <a:pt x="168" y="612"/>
                    <a:pt x="203" y="612"/>
                  </a:cubicBezTo>
                  <a:cubicBezTo>
                    <a:pt x="237" y="612"/>
                    <a:pt x="265" y="584"/>
                    <a:pt x="265" y="550"/>
                  </a:cubicBezTo>
                  <a:cubicBezTo>
                    <a:pt x="265" y="539"/>
                    <a:pt x="262" y="529"/>
                    <a:pt x="258" y="521"/>
                  </a:cubicBezTo>
                  <a:cubicBezTo>
                    <a:pt x="255" y="516"/>
                    <a:pt x="249" y="503"/>
                    <a:pt x="251" y="492"/>
                  </a:cubicBezTo>
                  <a:cubicBezTo>
                    <a:pt x="252" y="485"/>
                    <a:pt x="261" y="466"/>
                    <a:pt x="282" y="459"/>
                  </a:cubicBezTo>
                  <a:cubicBezTo>
                    <a:pt x="282" y="459"/>
                    <a:pt x="283" y="459"/>
                    <a:pt x="283" y="459"/>
                  </a:cubicBezTo>
                  <a:cubicBezTo>
                    <a:pt x="289" y="457"/>
                    <a:pt x="322" y="449"/>
                    <a:pt x="362" y="449"/>
                  </a:cubicBezTo>
                  <a:cubicBezTo>
                    <a:pt x="403" y="448"/>
                    <a:pt x="436" y="457"/>
                    <a:pt x="441" y="459"/>
                  </a:cubicBezTo>
                  <a:cubicBezTo>
                    <a:pt x="442" y="459"/>
                    <a:pt x="442" y="459"/>
                    <a:pt x="442" y="459"/>
                  </a:cubicBezTo>
                  <a:cubicBezTo>
                    <a:pt x="442" y="459"/>
                    <a:pt x="478" y="469"/>
                    <a:pt x="522" y="469"/>
                  </a:cubicBezTo>
                  <a:cubicBezTo>
                    <a:pt x="566" y="469"/>
                    <a:pt x="601" y="458"/>
                    <a:pt x="601" y="458"/>
                  </a:cubicBezTo>
                  <a:cubicBezTo>
                    <a:pt x="602" y="458"/>
                    <a:pt x="602" y="458"/>
                    <a:pt x="602" y="458"/>
                  </a:cubicBezTo>
                  <a:cubicBezTo>
                    <a:pt x="623" y="451"/>
                    <a:pt x="632" y="432"/>
                    <a:pt x="633" y="426"/>
                  </a:cubicBezTo>
                  <a:cubicBezTo>
                    <a:pt x="635" y="414"/>
                    <a:pt x="628" y="401"/>
                    <a:pt x="626" y="397"/>
                  </a:cubicBezTo>
                  <a:cubicBezTo>
                    <a:pt x="621" y="388"/>
                    <a:pt x="618" y="378"/>
                    <a:pt x="618" y="368"/>
                  </a:cubicBezTo>
                  <a:cubicBezTo>
                    <a:pt x="618" y="333"/>
                    <a:pt x="646" y="305"/>
                    <a:pt x="681" y="305"/>
                  </a:cubicBezTo>
                  <a:cubicBezTo>
                    <a:pt x="715" y="305"/>
                    <a:pt x="743" y="333"/>
                    <a:pt x="743" y="367"/>
                  </a:cubicBezTo>
                  <a:cubicBezTo>
                    <a:pt x="743" y="378"/>
                    <a:pt x="741" y="388"/>
                    <a:pt x="736" y="396"/>
                  </a:cubicBezTo>
                  <a:cubicBezTo>
                    <a:pt x="734" y="401"/>
                    <a:pt x="727" y="414"/>
                    <a:pt x="729" y="426"/>
                  </a:cubicBezTo>
                  <a:cubicBezTo>
                    <a:pt x="729" y="426"/>
                    <a:pt x="729" y="426"/>
                    <a:pt x="729" y="427"/>
                  </a:cubicBezTo>
                  <a:cubicBezTo>
                    <a:pt x="730" y="427"/>
                    <a:pt x="730" y="427"/>
                    <a:pt x="730" y="428"/>
                  </a:cubicBezTo>
                  <a:cubicBezTo>
                    <a:pt x="730" y="428"/>
                    <a:pt x="730" y="428"/>
                    <a:pt x="730" y="428"/>
                  </a:cubicBezTo>
                  <a:cubicBezTo>
                    <a:pt x="730" y="429"/>
                    <a:pt x="730" y="429"/>
                    <a:pt x="730" y="430"/>
                  </a:cubicBezTo>
                  <a:cubicBezTo>
                    <a:pt x="730" y="430"/>
                    <a:pt x="731" y="430"/>
                    <a:pt x="731" y="430"/>
                  </a:cubicBezTo>
                  <a:cubicBezTo>
                    <a:pt x="731" y="431"/>
                    <a:pt x="731" y="431"/>
                    <a:pt x="731" y="432"/>
                  </a:cubicBezTo>
                  <a:cubicBezTo>
                    <a:pt x="731" y="432"/>
                    <a:pt x="731" y="432"/>
                    <a:pt x="731" y="432"/>
                  </a:cubicBezTo>
                  <a:cubicBezTo>
                    <a:pt x="732" y="433"/>
                    <a:pt x="732" y="433"/>
                    <a:pt x="732" y="434"/>
                  </a:cubicBezTo>
                  <a:cubicBezTo>
                    <a:pt x="732" y="434"/>
                    <a:pt x="732" y="434"/>
                    <a:pt x="732" y="434"/>
                  </a:cubicBezTo>
                  <a:cubicBezTo>
                    <a:pt x="737" y="442"/>
                    <a:pt x="745" y="452"/>
                    <a:pt x="758" y="457"/>
                  </a:cubicBezTo>
                  <a:cubicBezTo>
                    <a:pt x="758" y="457"/>
                    <a:pt x="758" y="457"/>
                    <a:pt x="758" y="457"/>
                  </a:cubicBezTo>
                  <a:cubicBezTo>
                    <a:pt x="758" y="457"/>
                    <a:pt x="761" y="458"/>
                    <a:pt x="761" y="458"/>
                  </a:cubicBezTo>
                  <a:cubicBezTo>
                    <a:pt x="761" y="458"/>
                    <a:pt x="761" y="458"/>
                    <a:pt x="761" y="458"/>
                  </a:cubicBezTo>
                  <a:cubicBezTo>
                    <a:pt x="761" y="458"/>
                    <a:pt x="797" y="468"/>
                    <a:pt x="841" y="468"/>
                  </a:cubicBezTo>
                  <a:cubicBezTo>
                    <a:pt x="873" y="468"/>
                    <a:pt x="901" y="463"/>
                    <a:pt x="918" y="458"/>
                  </a:cubicBezTo>
                  <a:cubicBezTo>
                    <a:pt x="917" y="205"/>
                    <a:pt x="712" y="0"/>
                    <a:pt x="459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374" name="Text Box 13"/>
          <p:cNvSpPr txBox="1">
            <a:spLocks noChangeArrowheads="1"/>
          </p:cNvSpPr>
          <p:nvPr/>
        </p:nvSpPr>
        <p:spPr bwMode="gray">
          <a:xfrm>
            <a:off x="6570663" y="1992313"/>
            <a:ext cx="22542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801688">
              <a:spcAft>
                <a:spcPct val="40000"/>
              </a:spcAft>
            </a:pPr>
            <a:r>
              <a:rPr lang="en-US" sz="1600" noProof="1" smtClean="0">
                <a:solidFill>
                  <a:srgbClr val="080808"/>
                </a:solidFill>
                <a:cs typeface="Arial" pitchFamily="34" charset="0"/>
              </a:rPr>
              <a:t>Nature and Complexity of Products and Services</a:t>
            </a:r>
            <a:endParaRPr lang="en-US" sz="1600" noProof="1">
              <a:solidFill>
                <a:srgbClr val="080808"/>
              </a:solidFill>
              <a:cs typeface="Arial" pitchFamily="34" charset="0"/>
            </a:endParaRPr>
          </a:p>
        </p:txBody>
      </p:sp>
      <p:sp>
        <p:nvSpPr>
          <p:cNvPr id="15375" name="Text Box 13"/>
          <p:cNvSpPr txBox="1">
            <a:spLocks noChangeArrowheads="1"/>
          </p:cNvSpPr>
          <p:nvPr/>
        </p:nvSpPr>
        <p:spPr bwMode="gray">
          <a:xfrm>
            <a:off x="306388" y="4492625"/>
            <a:ext cx="22082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1688">
              <a:spcAft>
                <a:spcPct val="40000"/>
              </a:spcAft>
            </a:pPr>
            <a:r>
              <a:rPr lang="en-US" sz="1600" noProof="1" smtClean="0">
                <a:solidFill>
                  <a:srgbClr val="080808"/>
                </a:solidFill>
                <a:cs typeface="Arial" pitchFamily="34" charset="0"/>
              </a:rPr>
              <a:t>Composition of Board and Senior Management</a:t>
            </a:r>
            <a:endParaRPr lang="en-US" sz="1600" noProof="1">
              <a:solidFill>
                <a:srgbClr val="080808"/>
              </a:solidFill>
              <a:cs typeface="Arial" pitchFamily="34" charset="0"/>
            </a:endParaRPr>
          </a:p>
        </p:txBody>
      </p:sp>
      <p:sp>
        <p:nvSpPr>
          <p:cNvPr id="15376" name="Text Box 13"/>
          <p:cNvSpPr txBox="1">
            <a:spLocks noChangeArrowheads="1"/>
          </p:cNvSpPr>
          <p:nvPr/>
        </p:nvSpPr>
        <p:spPr bwMode="gray">
          <a:xfrm>
            <a:off x="7019636" y="4492625"/>
            <a:ext cx="180527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en-US" sz="1600" noProof="1" smtClean="0">
                <a:solidFill>
                  <a:srgbClr val="080808"/>
                </a:solidFill>
                <a:cs typeface="Arial" pitchFamily="34" charset="0"/>
              </a:rPr>
              <a:t>Asset and Funding Mix of </a:t>
            </a:r>
            <a:r>
              <a:rPr lang="en-US" sz="1600" noProof="1" smtClean="0">
                <a:solidFill>
                  <a:srgbClr val="080808"/>
                </a:solidFill>
                <a:cs typeface="Arial" pitchFamily="34" charset="0"/>
              </a:rPr>
              <a:t>the Institution</a:t>
            </a:r>
            <a:endParaRPr lang="en-US" sz="1600" noProof="1">
              <a:solidFill>
                <a:srgbClr val="080808"/>
              </a:solidFill>
              <a:cs typeface="Arial" pitchFamily="34" charset="0"/>
            </a:endParaRPr>
          </a:p>
        </p:txBody>
      </p:sp>
      <p:sp>
        <p:nvSpPr>
          <p:cNvPr id="15377" name="Text Box 13"/>
          <p:cNvSpPr txBox="1">
            <a:spLocks noChangeArrowheads="1"/>
          </p:cNvSpPr>
          <p:nvPr/>
        </p:nvSpPr>
        <p:spPr bwMode="gray">
          <a:xfrm>
            <a:off x="323850" y="1992313"/>
            <a:ext cx="21145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en-US" sz="1600" noProof="1" smtClean="0">
                <a:solidFill>
                  <a:srgbClr val="080808"/>
                </a:solidFill>
                <a:cs typeface="Arial" pitchFamily="34" charset="0"/>
              </a:rPr>
              <a:t>How easily the </a:t>
            </a:r>
            <a:r>
              <a:rPr lang="en-US" sz="1600" noProof="1" smtClean="0">
                <a:solidFill>
                  <a:srgbClr val="080808"/>
                </a:solidFill>
                <a:cs typeface="Arial" pitchFamily="34" charset="0"/>
              </a:rPr>
              <a:t>institution </a:t>
            </a:r>
            <a:r>
              <a:rPr lang="en-US" sz="1600" noProof="1" smtClean="0">
                <a:solidFill>
                  <a:srgbClr val="080808"/>
                </a:solidFill>
                <a:cs typeface="Arial" pitchFamily="34" charset="0"/>
              </a:rPr>
              <a:t>adapts to its operating environment</a:t>
            </a:r>
            <a:endParaRPr lang="en-US" sz="1600" noProof="1">
              <a:solidFill>
                <a:srgbClr val="080808"/>
              </a:solidFill>
              <a:cs typeface="Arial" pitchFamily="34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546350" y="2144713"/>
            <a:ext cx="4006850" cy="3030537"/>
            <a:chOff x="1604" y="1351"/>
            <a:chExt cx="2524" cy="1909"/>
          </a:xfrm>
        </p:grpSpPr>
        <p:sp>
          <p:nvSpPr>
            <p:cNvPr id="15380" name="Text Box 19"/>
            <p:cNvSpPr txBox="1">
              <a:spLocks noChangeArrowheads="1"/>
            </p:cNvSpPr>
            <p:nvPr/>
          </p:nvSpPr>
          <p:spPr bwMode="gray">
            <a:xfrm>
              <a:off x="2184" y="1780"/>
              <a:ext cx="1395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en-US" b="1" noProof="1" smtClean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Risk Management Systems</a:t>
              </a:r>
              <a:endParaRPr lang="en-US" b="1" noProof="1">
                <a:solidFill>
                  <a:schemeClr val="accent3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381" name="Text Box 19"/>
            <p:cNvSpPr txBox="1">
              <a:spLocks noChangeArrowheads="1"/>
            </p:cNvSpPr>
            <p:nvPr/>
          </p:nvSpPr>
          <p:spPr bwMode="gray">
            <a:xfrm>
              <a:off x="2455" y="2352"/>
              <a:ext cx="106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 defTabSz="801688">
                <a:spcAft>
                  <a:spcPct val="40000"/>
                </a:spcAft>
              </a:pPr>
              <a:r>
                <a:rPr lang="en-US" b="1" noProof="1" smtClean="0">
                  <a:solidFill>
                    <a:srgbClr val="0000FF"/>
                  </a:solidFill>
                  <a:cs typeface="Arial" pitchFamily="34" charset="0"/>
                </a:rPr>
                <a:t>Response To Regulatory Concerns</a:t>
              </a:r>
              <a:endParaRPr lang="en-US" b="1" noProof="1">
                <a:solidFill>
                  <a:srgbClr val="0000FF"/>
                </a:solidFill>
                <a:cs typeface="Arial" pitchFamily="34" charset="0"/>
              </a:endParaRPr>
            </a:p>
          </p:txBody>
        </p:sp>
        <p:sp>
          <p:nvSpPr>
            <p:cNvPr id="15382" name="WordArt 20"/>
            <p:cNvSpPr>
              <a:spLocks noChangeArrowheads="1" noChangeShapeType="1" noTextEdit="1"/>
            </p:cNvSpPr>
            <p:nvPr/>
          </p:nvSpPr>
          <p:spPr bwMode="gray">
            <a:xfrm rot="-2700000">
              <a:off x="1604" y="1395"/>
              <a:ext cx="1456" cy="75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04708"/>
                </a:avLst>
              </a:prstTxWarp>
            </a:bodyPr>
            <a:lstStyle/>
            <a:p>
              <a:pPr algn="ctr"/>
              <a:r>
                <a:rPr lang="en-US" sz="1200" kern="1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OPERATING ENVIRONMENT</a:t>
              </a:r>
              <a:endParaRPr lang="en-US" sz="1200" kern="10" dirty="0">
                <a:ln w="9525">
                  <a:noFill/>
                  <a:round/>
                  <a:headEnd/>
                  <a:tailEnd/>
                </a:ln>
                <a:latin typeface="Arial Black"/>
              </a:endParaRPr>
            </a:p>
          </p:txBody>
        </p:sp>
        <p:sp>
          <p:nvSpPr>
            <p:cNvPr id="15383" name="WordArt 21"/>
            <p:cNvSpPr>
              <a:spLocks noChangeArrowheads="1" noChangeShapeType="1" noTextEdit="1"/>
            </p:cNvSpPr>
            <p:nvPr/>
          </p:nvSpPr>
          <p:spPr bwMode="gray">
            <a:xfrm rot="-8221355">
              <a:off x="1619" y="2457"/>
              <a:ext cx="1478" cy="80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4612"/>
                </a:avLst>
              </a:prstTxWarp>
            </a:bodyPr>
            <a:lstStyle/>
            <a:p>
              <a:pPr algn="ctr"/>
              <a:r>
                <a:rPr lang="en-US" sz="1200" kern="1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BOARD AND MANAGEMENT</a:t>
              </a:r>
              <a:endParaRPr lang="en-US" sz="1200" kern="10" dirty="0">
                <a:ln w="9525">
                  <a:noFill/>
                  <a:round/>
                  <a:headEnd/>
                  <a:tailEnd/>
                </a:ln>
                <a:latin typeface="Arial Black"/>
              </a:endParaRPr>
            </a:p>
          </p:txBody>
        </p:sp>
        <p:sp>
          <p:nvSpPr>
            <p:cNvPr id="15384" name="WordArt 22"/>
            <p:cNvSpPr>
              <a:spLocks noChangeArrowheads="1" noChangeShapeType="1" noTextEdit="1"/>
            </p:cNvSpPr>
            <p:nvPr/>
          </p:nvSpPr>
          <p:spPr bwMode="gray">
            <a:xfrm rot="8191985">
              <a:off x="2490" y="2263"/>
              <a:ext cx="1529" cy="90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823300"/>
                </a:avLst>
              </a:prstTxWarp>
            </a:bodyPr>
            <a:lstStyle/>
            <a:p>
              <a:pPr algn="ctr"/>
              <a:r>
                <a:rPr lang="en-US" sz="1200" kern="1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BALANCE SHEET STRUCTURE</a:t>
              </a:r>
            </a:p>
            <a:p>
              <a:pPr algn="ctr"/>
              <a:endParaRPr lang="en-US" sz="1200" kern="10" dirty="0" smtClean="0">
                <a:ln w="9525">
                  <a:noFill/>
                  <a:round/>
                  <a:headEnd/>
                  <a:tailEnd/>
                </a:ln>
                <a:latin typeface="Arial Black"/>
              </a:endParaRPr>
            </a:p>
            <a:p>
              <a:pPr algn="ctr"/>
              <a:endParaRPr lang="en-US" sz="1200" kern="10" dirty="0">
                <a:ln w="9525">
                  <a:noFill/>
                  <a:round/>
                  <a:headEnd/>
                  <a:tailEnd/>
                </a:ln>
                <a:latin typeface="Arial Black"/>
              </a:endParaRPr>
            </a:p>
          </p:txBody>
        </p:sp>
        <p:sp>
          <p:nvSpPr>
            <p:cNvPr id="15385" name="WordArt 23"/>
            <p:cNvSpPr>
              <a:spLocks noChangeArrowheads="1" noChangeShapeType="1" noTextEdit="1"/>
            </p:cNvSpPr>
            <p:nvPr/>
          </p:nvSpPr>
          <p:spPr bwMode="gray">
            <a:xfrm rot="2667535">
              <a:off x="2579" y="1351"/>
              <a:ext cx="1549" cy="87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79108"/>
                </a:avLst>
              </a:prstTxWarp>
            </a:bodyPr>
            <a:lstStyle/>
            <a:p>
              <a:pPr algn="ctr"/>
              <a:r>
                <a:rPr lang="en-US" sz="1000" kern="10" dirty="0" smtClean="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PRODUCTS AND SERVICES</a:t>
              </a:r>
              <a:endParaRPr lang="en-US" sz="1000" kern="10" dirty="0">
                <a:ln w="9525">
                  <a:noFill/>
                  <a:round/>
                  <a:headEnd/>
                  <a:tailEnd/>
                </a:ln>
                <a:latin typeface="Arial Black"/>
              </a:endParaRP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304800" y="762000"/>
            <a:ext cx="8520112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Institutional Risk Profile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77569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81000" y="990600"/>
            <a:ext cx="8520112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Risk-Based Examination Cycle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6853383" y="3241963"/>
            <a:ext cx="1634836" cy="31403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2690" y="2475345"/>
            <a:ext cx="1995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Board and Senior Management Exit Meetings</a:t>
            </a:r>
            <a:endParaRPr lang="en-US" sz="1400" dirty="0"/>
          </a:p>
        </p:txBody>
      </p:sp>
      <p:sp>
        <p:nvSpPr>
          <p:cNvPr id="6" name="Right Arrow 5"/>
          <p:cNvSpPr/>
          <p:nvPr/>
        </p:nvSpPr>
        <p:spPr bwMode="auto">
          <a:xfrm rot="20155331">
            <a:off x="1948874" y="5227782"/>
            <a:ext cx="1219200" cy="38792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184" y="4881418"/>
            <a:ext cx="184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Senior Management Exit Meeting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1016000" y="2706255"/>
            <a:ext cx="1514764" cy="35098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708" y="2156689"/>
            <a:ext cx="166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Maintain Institutional Profile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77569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81000" y="990600"/>
            <a:ext cx="8520112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Risk-Based Examination Cycle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6853383" y="3241963"/>
            <a:ext cx="1634836" cy="31403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2690" y="2475345"/>
            <a:ext cx="1995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Board and Senior Management Exit Meetings</a:t>
            </a:r>
            <a:endParaRPr lang="en-US" sz="1400" dirty="0"/>
          </a:p>
        </p:txBody>
      </p:sp>
      <p:sp>
        <p:nvSpPr>
          <p:cNvPr id="6" name="Right Arrow 5"/>
          <p:cNvSpPr/>
          <p:nvPr/>
        </p:nvSpPr>
        <p:spPr bwMode="auto">
          <a:xfrm rot="20155331">
            <a:off x="1948874" y="5227782"/>
            <a:ext cx="1219200" cy="38792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184" y="4881418"/>
            <a:ext cx="184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Senior Management Exit Meeting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1016000" y="2706255"/>
            <a:ext cx="1514764" cy="35098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708" y="2156689"/>
            <a:ext cx="166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Maintain Institutional Profile</a:t>
            </a:r>
            <a:endParaRPr lang="en-US" sz="1400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2209800"/>
            <a:ext cx="3733801" cy="2819401"/>
            <a:chOff x="0" y="876"/>
            <a:chExt cx="3647" cy="2819"/>
          </a:xfrm>
        </p:grpSpPr>
        <p:pic>
          <p:nvPicPr>
            <p:cNvPr id="12" name="Picture 11" descr="magnifier"/>
            <p:cNvPicPr>
              <a:picLocks noChangeAspect="1" noChangeArrowheads="1"/>
            </p:cNvPicPr>
            <p:nvPr/>
          </p:nvPicPr>
          <p:blipFill>
            <a:blip r:embed="rId7" cstate="print"/>
            <a:srcRect l="2980"/>
            <a:stretch>
              <a:fillRect/>
            </a:stretch>
          </p:blipFill>
          <p:spPr bwMode="auto">
            <a:xfrm>
              <a:off x="0" y="876"/>
              <a:ext cx="3647" cy="2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feld 3"/>
            <p:cNvSpPr txBox="1">
              <a:spLocks noChangeArrowheads="1"/>
            </p:cNvSpPr>
            <p:nvPr/>
          </p:nvSpPr>
          <p:spPr bwMode="auto">
            <a:xfrm>
              <a:off x="890" y="1818"/>
              <a:ext cx="1821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en-US" sz="3400" b="1" noProof="1">
                <a:solidFill>
                  <a:srgbClr val="5F5F5F"/>
                </a:solidFill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880" y="1304"/>
              <a:ext cx="1816" cy="1808"/>
            </a:xfrm>
            <a:prstGeom prst="ellips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90600" y="3124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200" b="1" dirty="0" smtClean="0">
                <a:solidFill>
                  <a:srgbClr val="0000FF"/>
                </a:solidFill>
              </a:rPr>
              <a:t>Offsite Surveillance</a:t>
            </a:r>
          </a:p>
          <a:p>
            <a:pPr>
              <a:buFont typeface="Wingdings" pitchFamily="2" charset="2"/>
              <a:buChar char="ü"/>
            </a:pPr>
            <a:r>
              <a:rPr lang="en-US" sz="1200" b="1" dirty="0" smtClean="0">
                <a:solidFill>
                  <a:srgbClr val="0000FF"/>
                </a:solidFill>
              </a:rPr>
              <a:t>Market Monitoring</a:t>
            </a:r>
          </a:p>
          <a:p>
            <a:pPr>
              <a:buFont typeface="Wingdings" pitchFamily="2" charset="2"/>
              <a:buChar char="ü"/>
            </a:pPr>
            <a:r>
              <a:rPr lang="en-US" sz="1200" b="1" dirty="0" smtClean="0">
                <a:solidFill>
                  <a:srgbClr val="0000FF"/>
                </a:solidFill>
              </a:rPr>
              <a:t>Mystery shopping</a:t>
            </a:r>
          </a:p>
          <a:p>
            <a:pPr>
              <a:buFont typeface="Wingdings" pitchFamily="2" charset="2"/>
              <a:buChar char="ü"/>
            </a:pPr>
            <a:r>
              <a:rPr lang="en-US" sz="1200" b="1" dirty="0" smtClean="0">
                <a:solidFill>
                  <a:srgbClr val="0000FF"/>
                </a:solidFill>
              </a:rPr>
              <a:t>Complaints</a:t>
            </a:r>
            <a:endParaRPr lang="en-US" sz="1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77569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81000" y="990600"/>
            <a:ext cx="8520112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Risk-Based Examination Cycle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6853383" y="3241963"/>
            <a:ext cx="1634836" cy="31403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2690" y="2475345"/>
            <a:ext cx="1995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Board and Senior Management Exit Meetings</a:t>
            </a:r>
            <a:endParaRPr lang="en-US" sz="1400" dirty="0"/>
          </a:p>
        </p:txBody>
      </p:sp>
      <p:sp>
        <p:nvSpPr>
          <p:cNvPr id="6" name="Right Arrow 5"/>
          <p:cNvSpPr/>
          <p:nvPr/>
        </p:nvSpPr>
        <p:spPr bwMode="auto">
          <a:xfrm rot="20155331">
            <a:off x="1948874" y="5227782"/>
            <a:ext cx="1219200" cy="38792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184" y="4881418"/>
            <a:ext cx="184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Senior Management Exit Meeting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1016000" y="2706255"/>
            <a:ext cx="1514764" cy="35098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708" y="2156689"/>
            <a:ext cx="166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Maintain Institutional Profile</a:t>
            </a:r>
            <a:endParaRPr lang="en-US" sz="1400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 flipH="1">
            <a:off x="4495800" y="152400"/>
            <a:ext cx="4648200" cy="3581401"/>
            <a:chOff x="0" y="876"/>
            <a:chExt cx="3647" cy="2819"/>
          </a:xfrm>
        </p:grpSpPr>
        <p:pic>
          <p:nvPicPr>
            <p:cNvPr id="12" name="Picture 11" descr="magnifier"/>
            <p:cNvPicPr>
              <a:picLocks noChangeAspect="1" noChangeArrowheads="1"/>
            </p:cNvPicPr>
            <p:nvPr/>
          </p:nvPicPr>
          <p:blipFill>
            <a:blip r:embed="rId7" cstate="print"/>
            <a:srcRect l="2980"/>
            <a:stretch>
              <a:fillRect/>
            </a:stretch>
          </p:blipFill>
          <p:spPr bwMode="auto">
            <a:xfrm>
              <a:off x="0" y="876"/>
              <a:ext cx="3647" cy="2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feld 3"/>
            <p:cNvSpPr txBox="1">
              <a:spLocks noChangeArrowheads="1"/>
            </p:cNvSpPr>
            <p:nvPr/>
          </p:nvSpPr>
          <p:spPr bwMode="auto">
            <a:xfrm>
              <a:off x="890" y="1818"/>
              <a:ext cx="1821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en-US" sz="3400" b="1" noProof="1">
                <a:solidFill>
                  <a:srgbClr val="5F5F5F"/>
                </a:solidFill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880" y="1304"/>
              <a:ext cx="1816" cy="1808"/>
            </a:xfrm>
            <a:prstGeom prst="ellips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943600" y="16002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200" b="1" dirty="0" smtClean="0">
                <a:solidFill>
                  <a:srgbClr val="0000FF"/>
                </a:solidFill>
              </a:rPr>
              <a:t>Key Facts Documents</a:t>
            </a:r>
          </a:p>
          <a:p>
            <a:pPr>
              <a:buFont typeface="Wingdings" pitchFamily="2" charset="2"/>
              <a:buChar char="ü"/>
            </a:pPr>
            <a:r>
              <a:rPr lang="en-US" sz="1200" b="1" dirty="0" smtClean="0">
                <a:solidFill>
                  <a:srgbClr val="0000FF"/>
                </a:solidFill>
              </a:rPr>
              <a:t>Communication Strategies</a:t>
            </a:r>
          </a:p>
          <a:p>
            <a:pPr>
              <a:buFont typeface="Wingdings" pitchFamily="2" charset="2"/>
              <a:buChar char="ü"/>
            </a:pPr>
            <a:r>
              <a:rPr lang="en-US" sz="1200" b="1" dirty="0" smtClean="0">
                <a:solidFill>
                  <a:srgbClr val="0000FF"/>
                </a:solidFill>
              </a:rPr>
              <a:t>Complaints Handling</a:t>
            </a:r>
          </a:p>
          <a:p>
            <a:pPr>
              <a:buFont typeface="Wingdings" pitchFamily="2" charset="2"/>
              <a:buChar char="ü"/>
            </a:pPr>
            <a:r>
              <a:rPr lang="en-US" sz="1200" b="1" dirty="0" smtClean="0">
                <a:solidFill>
                  <a:srgbClr val="0000FF"/>
                </a:solidFill>
              </a:rPr>
              <a:t>Reputation Risk Mgt.</a:t>
            </a:r>
            <a:endParaRPr lang="en-US" sz="1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 lIns="84216" tIns="42108" rIns="84216" bIns="42108"/>
          <a:lstStyle/>
          <a:p>
            <a:r>
              <a:rPr lang="en-US" sz="4000" b="1" dirty="0" smtClean="0"/>
              <a:t>Enforcement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4216" tIns="42108" rIns="84216" bIns="42108"/>
          <a:lstStyle/>
          <a:p>
            <a:pPr marL="457200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These can include:</a:t>
            </a:r>
          </a:p>
          <a:p>
            <a:pPr marL="857250" lvl="1" indent="-457200">
              <a:defRPr/>
            </a:pPr>
            <a:r>
              <a:rPr lang="en-US" dirty="0" smtClean="0"/>
              <a:t>Refunds to customers</a:t>
            </a:r>
          </a:p>
          <a:p>
            <a:pPr marL="857250" lvl="1" indent="-457200">
              <a:defRPr/>
            </a:pPr>
            <a:r>
              <a:rPr lang="en-US" dirty="0" smtClean="0"/>
              <a:t>Fines or penalties to the </a:t>
            </a:r>
            <a:r>
              <a:rPr lang="en-US" dirty="0" smtClean="0"/>
              <a:t>Institution</a:t>
            </a:r>
            <a:endParaRPr lang="en-US" dirty="0" smtClean="0"/>
          </a:p>
          <a:p>
            <a:pPr marL="857250" lvl="1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Issuing public notices of violation</a:t>
            </a:r>
          </a:p>
          <a:p>
            <a:pPr marL="857250" lvl="1" indent="-457200">
              <a:defRPr/>
            </a:pPr>
            <a:r>
              <a:rPr lang="en-US" dirty="0" smtClean="0"/>
              <a:t>Restricting the approval of new products or activities</a:t>
            </a:r>
          </a:p>
          <a:p>
            <a:pPr marL="857250" lvl="1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Referring the matter to a public prosecutor</a:t>
            </a:r>
          </a:p>
          <a:p>
            <a:pPr marL="857250" lvl="1" indent="-457200">
              <a:defRPr/>
            </a:pPr>
            <a:r>
              <a:rPr lang="en-US" dirty="0" smtClean="0"/>
              <a:t>Remove officers of the </a:t>
            </a:r>
            <a:r>
              <a:rPr lang="en-US" dirty="0" smtClean="0"/>
              <a:t>institution </a:t>
            </a:r>
            <a:r>
              <a:rPr lang="en-US" dirty="0" smtClean="0"/>
              <a:t>responsible for non-compliance with the orders</a:t>
            </a:r>
          </a:p>
          <a:p>
            <a:pPr marL="857250" lvl="1" indent="-457200"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 lIns="84216" tIns="42108" rIns="84216" bIns="42108"/>
          <a:lstStyle/>
          <a:p>
            <a:r>
              <a:rPr lang="en-US" sz="4000" b="1" dirty="0" smtClean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4216" tIns="42108" rIns="84216" bIns="42108"/>
          <a:lstStyle/>
          <a:p>
            <a:pPr marL="457200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These can include:</a:t>
            </a:r>
          </a:p>
          <a:p>
            <a:pPr marL="857250" lvl="1" indent="-457200">
              <a:defRPr/>
            </a:pPr>
            <a:r>
              <a:rPr lang="en-US" dirty="0" smtClean="0"/>
              <a:t>Improving disclosure practices</a:t>
            </a:r>
          </a:p>
          <a:p>
            <a:pPr marL="857250" lvl="1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Removal of misleading information in marketing materials (websites, brochures, etc)</a:t>
            </a:r>
          </a:p>
          <a:p>
            <a:pPr marL="857250" lvl="1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Withdrawing certain products from the market</a:t>
            </a:r>
          </a:p>
          <a:p>
            <a:pPr marL="857250" lvl="1" indent="-457200">
              <a:defRPr/>
            </a:pPr>
            <a:r>
              <a:rPr lang="en-US" dirty="0" smtClean="0"/>
              <a:t>Training of staff</a:t>
            </a:r>
          </a:p>
          <a:p>
            <a:pPr marL="857250" lvl="1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Amending compensation policies</a:t>
            </a:r>
          </a:p>
          <a:p>
            <a:pPr marL="857250" lvl="1" indent="-457200">
              <a:defRPr/>
            </a:pPr>
            <a:r>
              <a:rPr lang="en-US" dirty="0" smtClean="0"/>
              <a:t>Improving the complaints management information systems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noProof="1" smtClean="0"/>
              <a:t>AGENDA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5275" y="1489075"/>
            <a:ext cx="8524875" cy="4773180"/>
          </a:xfrm>
        </p:spPr>
        <p:txBody>
          <a:bodyPr/>
          <a:lstStyle/>
          <a:p>
            <a:pPr eaLnBrk="1" hangingPunct="1"/>
            <a:r>
              <a:rPr lang="de-DE" dirty="0" smtClean="0"/>
              <a:t>Definition</a:t>
            </a:r>
          </a:p>
          <a:p>
            <a:pPr eaLnBrk="1" hangingPunct="1"/>
            <a:r>
              <a:rPr lang="de-DE" dirty="0" smtClean="0"/>
              <a:t>Rationale</a:t>
            </a:r>
          </a:p>
          <a:p>
            <a:pPr eaLnBrk="1" hangingPunct="1"/>
            <a:r>
              <a:rPr lang="en-US" dirty="0" smtClean="0"/>
              <a:t>Market Conduct Supervisory Regime</a:t>
            </a:r>
            <a:endParaRPr lang="de-DE" sz="3200" dirty="0" smtClean="0"/>
          </a:p>
          <a:p>
            <a:pPr lvl="0" eaLnBrk="1" hangingPunct="1"/>
            <a:r>
              <a:rPr lang="en-US" kern="0" dirty="0" smtClean="0"/>
              <a:t>Risk-Based Market Conduct Supervision</a:t>
            </a:r>
          </a:p>
          <a:p>
            <a:pPr lvl="0" eaLnBrk="1" hangingPunct="1"/>
            <a:r>
              <a:rPr lang="en-US" kern="0" dirty="0" smtClean="0"/>
              <a:t>Risk-Based Examination Cycle</a:t>
            </a:r>
          </a:p>
          <a:p>
            <a:pPr lvl="0" eaLnBrk="1" hangingPunct="1"/>
            <a:r>
              <a:rPr lang="en-US" kern="0" dirty="0" smtClean="0"/>
              <a:t>Recommendations </a:t>
            </a:r>
          </a:p>
          <a:p>
            <a:pPr lvl="0" eaLnBrk="1" hangingPunct="1"/>
            <a:r>
              <a:rPr lang="en-US" kern="0" dirty="0" smtClean="0"/>
              <a:t>Enforcement Actions </a:t>
            </a:r>
          </a:p>
          <a:p>
            <a:pPr lvl="0" eaLnBrk="1" hangingPunct="1"/>
            <a:r>
              <a:rPr lang="en-US" kern="0" dirty="0" smtClean="0"/>
              <a:t>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 lIns="84216" tIns="42108" rIns="84216" bIns="42108"/>
          <a:lstStyle/>
          <a:p>
            <a:r>
              <a:rPr lang="en-US" sz="4000" b="1" dirty="0" smtClean="0"/>
              <a:t>Enforcement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4216" tIns="42108" rIns="84216" bIns="42108"/>
          <a:lstStyle/>
          <a:p>
            <a:pPr marL="457200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Without an explicit legal mandate, enforcing rules in market conduct </a:t>
            </a:r>
            <a:r>
              <a:rPr lang="en-US" smtClean="0">
                <a:solidFill>
                  <a:schemeClr val="tx1"/>
                </a:solidFill>
              </a:rPr>
              <a:t>supervision may not </a:t>
            </a:r>
            <a:r>
              <a:rPr lang="en-US" dirty="0" smtClean="0">
                <a:solidFill>
                  <a:schemeClr val="tx1"/>
                </a:solidFill>
              </a:rPr>
              <a:t>be feasible, forcing the supervisor to rely on </a:t>
            </a:r>
            <a:r>
              <a:rPr lang="en-US" b="1" dirty="0" smtClean="0">
                <a:solidFill>
                  <a:schemeClr val="tx1"/>
                </a:solidFill>
              </a:rPr>
              <a:t>moral suasion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defRPr/>
            </a:pPr>
            <a:r>
              <a:rPr lang="en-US" dirty="0" smtClean="0"/>
              <a:t>The supervisor should work with relevant authorities to amend its mandate so it can effectively apply prompt mandatory corrective actions for consumer protection</a:t>
            </a: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772400" y="152400"/>
            <a:ext cx="1143000" cy="1676400"/>
            <a:chOff x="1911" y="1212"/>
            <a:chExt cx="1942" cy="3108"/>
          </a:xfrm>
        </p:grpSpPr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817" y="3052"/>
              <a:ext cx="129" cy="1268"/>
              <a:chOff x="1634" y="2527"/>
              <a:chExt cx="129" cy="730"/>
            </a:xfrm>
          </p:grpSpPr>
          <p:sp>
            <p:nvSpPr>
              <p:cNvPr id="41" name="Rectangle 40"/>
              <p:cNvSpPr>
                <a:spLocks noChangeArrowheads="1"/>
              </p:cNvSpPr>
              <p:nvPr/>
            </p:nvSpPr>
            <p:spPr bwMode="gray">
              <a:xfrm>
                <a:off x="1634" y="2527"/>
                <a:ext cx="27" cy="730"/>
              </a:xfrm>
              <a:prstGeom prst="rect">
                <a:avLst/>
              </a:prstGeom>
              <a:gradFill rotWithShape="1">
                <a:gsLst>
                  <a:gs pos="0">
                    <a:srgbClr val="A5A5A5"/>
                  </a:gs>
                  <a:gs pos="50000">
                    <a:srgbClr val="EAEAEA"/>
                  </a:gs>
                  <a:gs pos="100000">
                    <a:srgbClr val="A5A5A5"/>
                  </a:gs>
                </a:gsLst>
                <a:lin ang="0" scaled="1"/>
              </a:gradFill>
              <a:ln w="11176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gray">
              <a:xfrm>
                <a:off x="1660" y="2527"/>
                <a:ext cx="80" cy="730"/>
              </a:xfrm>
              <a:prstGeom prst="rect">
                <a:avLst/>
              </a:prstGeom>
              <a:gradFill rotWithShape="1">
                <a:gsLst>
                  <a:gs pos="0">
                    <a:srgbClr val="EAEAEA"/>
                  </a:gs>
                  <a:gs pos="50000">
                    <a:srgbClr val="6C6C6C"/>
                  </a:gs>
                  <a:gs pos="100000">
                    <a:srgbClr val="EAEAEA"/>
                  </a:gs>
                </a:gsLst>
                <a:lin ang="0" scaled="1"/>
              </a:gradFill>
              <a:ln w="11176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gray">
              <a:xfrm>
                <a:off x="1736" y="2527"/>
                <a:ext cx="27" cy="730"/>
              </a:xfrm>
              <a:prstGeom prst="rect">
                <a:avLst/>
              </a:prstGeom>
              <a:gradFill rotWithShape="1">
                <a:gsLst>
                  <a:gs pos="0">
                    <a:srgbClr val="A5A5A5"/>
                  </a:gs>
                  <a:gs pos="50000">
                    <a:srgbClr val="EAEAEA"/>
                  </a:gs>
                  <a:gs pos="100000">
                    <a:srgbClr val="A5A5A5"/>
                  </a:gs>
                </a:gsLst>
                <a:lin ang="0" scaled="1"/>
              </a:gradFill>
              <a:ln w="11176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6" name="Freeform 52"/>
            <p:cNvSpPr>
              <a:spLocks noChangeAspect="1"/>
            </p:cNvSpPr>
            <p:nvPr/>
          </p:nvSpPr>
          <p:spPr bwMode="gray">
            <a:xfrm>
              <a:off x="1911" y="1212"/>
              <a:ext cx="1942" cy="1942"/>
            </a:xfrm>
            <a:custGeom>
              <a:avLst/>
              <a:gdLst>
                <a:gd name="T0" fmla="*/ 1625208 w 1675"/>
                <a:gd name="T1" fmla="*/ 5571352 h 1675"/>
                <a:gd name="T2" fmla="*/ 0 w 1675"/>
                <a:gd name="T3" fmla="*/ 3936942 h 1675"/>
                <a:gd name="T4" fmla="*/ 0 w 1675"/>
                <a:gd name="T5" fmla="*/ 1625208 h 1675"/>
                <a:gd name="T6" fmla="*/ 1625208 w 1675"/>
                <a:gd name="T7" fmla="*/ 0 h 1675"/>
                <a:gd name="T8" fmla="*/ 3938782 w 1675"/>
                <a:gd name="T9" fmla="*/ 0 h 1675"/>
                <a:gd name="T10" fmla="*/ 5571352 w 1675"/>
                <a:gd name="T11" fmla="*/ 1625208 h 1675"/>
                <a:gd name="T12" fmla="*/ 5571352 w 1675"/>
                <a:gd name="T13" fmla="*/ 3936942 h 1675"/>
                <a:gd name="T14" fmla="*/ 3938782 w 1675"/>
                <a:gd name="T15" fmla="*/ 5571352 h 1675"/>
                <a:gd name="T16" fmla="*/ 1625208 w 1675"/>
                <a:gd name="T17" fmla="*/ 5571352 h 1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75"/>
                <a:gd name="T28" fmla="*/ 0 h 1675"/>
                <a:gd name="T29" fmla="*/ 1675 w 1675"/>
                <a:gd name="T30" fmla="*/ 1675 h 1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75" h="1675">
                  <a:moveTo>
                    <a:pt x="489" y="1675"/>
                  </a:moveTo>
                  <a:lnTo>
                    <a:pt x="0" y="1183"/>
                  </a:lnTo>
                  <a:lnTo>
                    <a:pt x="0" y="489"/>
                  </a:lnTo>
                  <a:lnTo>
                    <a:pt x="489" y="0"/>
                  </a:lnTo>
                  <a:lnTo>
                    <a:pt x="1184" y="0"/>
                  </a:lnTo>
                  <a:lnTo>
                    <a:pt x="1675" y="489"/>
                  </a:lnTo>
                  <a:lnTo>
                    <a:pt x="1675" y="1183"/>
                  </a:lnTo>
                  <a:lnTo>
                    <a:pt x="1184" y="1675"/>
                  </a:lnTo>
                  <a:lnTo>
                    <a:pt x="489" y="167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sx="102000" sy="102000" algn="ctr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1911" y="1212"/>
              <a:ext cx="1942" cy="1942"/>
              <a:chOff x="1868" y="1082"/>
              <a:chExt cx="1942" cy="1942"/>
            </a:xfrm>
          </p:grpSpPr>
          <p:sp>
            <p:nvSpPr>
              <p:cNvPr id="28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9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cs typeface="Arial" charset="0"/>
                  </a:endParaRPr>
                </a:p>
              </p:txBody>
            </p:sp>
            <p:sp>
              <p:nvSpPr>
                <p:cNvPr id="40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cs typeface="Arial" charset="0"/>
                  </a:endParaRPr>
                </a:p>
              </p:txBody>
            </p:sp>
          </p:grpSp>
          <p:grpSp>
            <p:nvGrpSpPr>
              <p:cNvPr id="7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7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cs typeface="Arial" charset="0"/>
                  </a:endParaRPr>
                </a:p>
              </p:txBody>
            </p:sp>
            <p:sp>
              <p:nvSpPr>
                <p:cNvPr id="38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cs typeface="Arial" charset="0"/>
                  </a:endParaRPr>
                </a:p>
              </p:txBody>
            </p:sp>
          </p:grpSp>
          <p:pic>
            <p:nvPicPr>
              <p:cNvPr id="36" name="Picture 6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 lIns="84216" tIns="42108" rIns="84216" bIns="42108"/>
          <a:lstStyle/>
          <a:p>
            <a:r>
              <a:rPr lang="en-US" sz="4000" b="1" dirty="0" smtClean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4216" tIns="42108" rIns="84216" bIns="42108"/>
          <a:lstStyle/>
          <a:p>
            <a:pPr marL="457200" indent="-457200">
              <a:defRPr/>
            </a:pPr>
            <a:r>
              <a:rPr lang="en-US" dirty="0" smtClean="0"/>
              <a:t>Market conduct and financial inclusion go hand in hand with prudential soundness and financial integrity, hence the importance of a risk-based supervisory approach.</a:t>
            </a:r>
          </a:p>
          <a:p>
            <a:pPr marL="457200" indent="-457200">
              <a:defRPr/>
            </a:pPr>
            <a:r>
              <a:rPr lang="en-US" dirty="0" smtClean="0"/>
              <a:t>The legal framework governing market conduct supervision should give the Supervisor powers to enforce regulatory requirements, while at the same time </a:t>
            </a:r>
            <a:r>
              <a:rPr lang="en-US" u="sng" dirty="0" smtClean="0"/>
              <a:t>protect the supervisor.</a:t>
            </a:r>
          </a:p>
          <a:p>
            <a:pPr marL="457200" indent="-457200"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4" name="Picture 23" descr="C:\Documents and Settings\Augustine\Desktop\autostart_program_256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824" y="0"/>
            <a:ext cx="1898176" cy="1898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9" descr="Questionmark"/>
          <p:cNvPicPr>
            <a:picLocks noChangeAspect="1" noChangeArrowheads="1"/>
          </p:cNvPicPr>
          <p:nvPr/>
        </p:nvPicPr>
        <p:blipFill>
          <a:blip r:embed="rId2" cstate="print"/>
          <a:srcRect l="25429" r="17274" b="3322"/>
          <a:stretch>
            <a:fillRect/>
          </a:stretch>
        </p:blipFill>
        <p:spPr bwMode="auto">
          <a:xfrm>
            <a:off x="230188" y="898525"/>
            <a:ext cx="45847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19"/>
          <p:cNvSpPr txBox="1">
            <a:spLocks noChangeArrowheads="1"/>
          </p:cNvSpPr>
          <p:nvPr/>
        </p:nvSpPr>
        <p:spPr bwMode="gray">
          <a:xfrm>
            <a:off x="3700463" y="2038350"/>
            <a:ext cx="501491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7980" tIns="0" rIns="0" bIns="0" anchor="ctr" anchorCtr="1"/>
          <a:lstStyle/>
          <a:p>
            <a:pPr defTabSz="800100" eaLnBrk="0" hangingPunct="0">
              <a:spcAft>
                <a:spcPct val="40000"/>
              </a:spcAft>
            </a:pPr>
            <a:r>
              <a:rPr lang="en-GB" sz="3600" b="1" noProof="1">
                <a:solidFill>
                  <a:srgbClr val="333333"/>
                </a:solidFill>
              </a:rPr>
              <a:t>Thank You</a:t>
            </a:r>
          </a:p>
          <a:p>
            <a:pPr defTabSz="800100" eaLnBrk="0" hangingPunct="0">
              <a:spcAft>
                <a:spcPct val="40000"/>
              </a:spcAft>
            </a:pPr>
            <a:r>
              <a:rPr lang="en-GB" sz="3600" b="1" noProof="1">
                <a:solidFill>
                  <a:srgbClr val="C00000"/>
                </a:solidFill>
              </a:rPr>
              <a:t>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DD51-463A-4F63-8001-A74E650C0ADF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 lIns="84216" tIns="42108" rIns="84216" bIns="42108">
            <a:normAutofit fontScale="90000"/>
          </a:bodyPr>
          <a:lstStyle/>
          <a:p>
            <a:pPr algn="ctr" eaLnBrk="1" hangingPunct="1"/>
            <a:r>
              <a:rPr lang="en-US" sz="4000" b="1" dirty="0" smtClean="0"/>
              <a:t>References and Bibliography</a:t>
            </a:r>
            <a:endParaRPr lang="en-GB" sz="4000" b="1" noProof="1" smtClean="0"/>
          </a:p>
        </p:txBody>
      </p:sp>
      <p:sp>
        <p:nvSpPr>
          <p:cNvPr id="1433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24875" cy="4773613"/>
          </a:xfrm>
        </p:spPr>
        <p:txBody>
          <a:bodyPr lIns="84216" tIns="42108" rIns="84216" bIns="42108"/>
          <a:lstStyle/>
          <a:p>
            <a:r>
              <a:rPr lang="en-GB" sz="2400" dirty="0" smtClean="0"/>
              <a:t>Implementing Consumer Protection in Emerging Markets and Developing Economies : A Technical Guide for Bank Supervisors (</a:t>
            </a:r>
            <a:r>
              <a:rPr lang="pt-BR" sz="2400" dirty="0" smtClean="0"/>
              <a:t>Denise Dias, CGAP 16 August, 2013)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de-DE" sz="3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DD51-463A-4F63-8001-A74E650C0ADF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 lIns="84216" tIns="42108" rIns="84216" bIns="42108"/>
          <a:lstStyle/>
          <a:p>
            <a:pPr algn="ctr"/>
            <a:r>
              <a:rPr lang="en-US" b="1" dirty="0" smtClean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4216" tIns="42108" rIns="84216" bIns="42108"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Risk Based Supervision is a structured process… </a:t>
            </a:r>
          </a:p>
          <a:p>
            <a:pPr marL="341313" indent="-341313">
              <a:buFont typeface="Wingdings" pitchFamily="2" charset="2"/>
              <a:buChar char="ü"/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Aimed at identifying the most critical risks that face each </a:t>
            </a:r>
            <a:r>
              <a:rPr lang="en-US" sz="3000" dirty="0" smtClean="0">
                <a:solidFill>
                  <a:schemeClr val="tx1"/>
                </a:solidFill>
              </a:rPr>
              <a:t>Institution through </a:t>
            </a:r>
            <a:r>
              <a:rPr lang="en-US" sz="3000" dirty="0" smtClean="0">
                <a:solidFill>
                  <a:schemeClr val="tx1"/>
                </a:solidFill>
              </a:rPr>
              <a:t>a focused review </a:t>
            </a:r>
          </a:p>
          <a:p>
            <a:pPr marL="341313" indent="-341313">
              <a:buFont typeface="Wingdings" pitchFamily="2" charset="2"/>
              <a:buChar char="ü"/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By the supervisor </a:t>
            </a:r>
          </a:p>
          <a:p>
            <a:pPr marL="341313" indent="-341313">
              <a:buFont typeface="Wingdings" pitchFamily="2" charset="2"/>
              <a:buChar char="ü"/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To understand and assess the adequacy of risk management systems that are in place </a:t>
            </a:r>
          </a:p>
          <a:p>
            <a:pPr marL="341313" indent="-341313">
              <a:buFont typeface="Wingdings" pitchFamily="2" charset="2"/>
              <a:buChar char="ü"/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To </a:t>
            </a:r>
            <a:r>
              <a:rPr lang="en-US" sz="3000" u="sng" dirty="0" smtClean="0">
                <a:solidFill>
                  <a:schemeClr val="tx1"/>
                </a:solidFill>
              </a:rPr>
              <a:t>identify</a:t>
            </a:r>
            <a:r>
              <a:rPr lang="en-US" sz="3000" dirty="0" smtClean="0">
                <a:solidFill>
                  <a:schemeClr val="tx1"/>
                </a:solidFill>
              </a:rPr>
              <a:t>, </a:t>
            </a:r>
            <a:r>
              <a:rPr lang="en-US" sz="3000" u="sng" dirty="0" smtClean="0">
                <a:solidFill>
                  <a:schemeClr val="tx1"/>
                </a:solidFill>
              </a:rPr>
              <a:t>measure</a:t>
            </a:r>
            <a:r>
              <a:rPr lang="en-US" sz="3000" dirty="0" smtClean="0">
                <a:solidFill>
                  <a:schemeClr val="tx1"/>
                </a:solidFill>
              </a:rPr>
              <a:t>, </a:t>
            </a:r>
            <a:r>
              <a:rPr lang="en-US" sz="3000" u="sng" dirty="0" smtClean="0">
                <a:solidFill>
                  <a:schemeClr val="tx1"/>
                </a:solidFill>
              </a:rPr>
              <a:t>monitor</a:t>
            </a:r>
            <a:r>
              <a:rPr lang="en-US" sz="3000" dirty="0" smtClean="0">
                <a:solidFill>
                  <a:schemeClr val="tx1"/>
                </a:solidFill>
              </a:rPr>
              <a:t> and </a:t>
            </a:r>
            <a:r>
              <a:rPr lang="en-US" sz="3000" u="sng" dirty="0" smtClean="0">
                <a:solidFill>
                  <a:schemeClr val="tx1"/>
                </a:solidFill>
              </a:rPr>
              <a:t>control</a:t>
            </a:r>
            <a:r>
              <a:rPr lang="en-US" sz="3000" dirty="0" smtClean="0">
                <a:solidFill>
                  <a:schemeClr val="tx1"/>
                </a:solidFill>
              </a:rPr>
              <a:t>  those risks in an appropriate and timely manner.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 lIns="84216" tIns="42108" rIns="84216" bIns="42108"/>
          <a:lstStyle/>
          <a:p>
            <a:pPr algn="ctr" eaLnBrk="1" hangingPunct="1"/>
            <a:r>
              <a:rPr lang="en-GB" sz="4000" b="1" noProof="1" smtClean="0"/>
              <a:t>Rationale</a:t>
            </a:r>
          </a:p>
        </p:txBody>
      </p:sp>
      <p:sp>
        <p:nvSpPr>
          <p:cNvPr id="1433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24875" cy="4773613"/>
          </a:xfrm>
        </p:spPr>
        <p:txBody>
          <a:bodyPr lIns="84216" tIns="42108" rIns="84216" bIns="42108"/>
          <a:lstStyle/>
          <a:p>
            <a:r>
              <a:rPr lang="en-GB" sz="3000" dirty="0" smtClean="0">
                <a:solidFill>
                  <a:schemeClr val="tx1"/>
                </a:solidFill>
              </a:rPr>
              <a:t>On-site examiners carry out periodic scheduled and unscheduled risk-based supervision </a:t>
            </a:r>
            <a:r>
              <a:rPr lang="en-GB" sz="3000" dirty="0" smtClean="0">
                <a:solidFill>
                  <a:schemeClr val="tx1"/>
                </a:solidFill>
              </a:rPr>
              <a:t>to</a:t>
            </a:r>
            <a:r>
              <a:rPr lang="en-GB" sz="3000" dirty="0" smtClean="0">
                <a:solidFill>
                  <a:schemeClr val="tx1"/>
                </a:solidFill>
              </a:rPr>
              <a:t>:</a:t>
            </a:r>
            <a:endParaRPr lang="en-US" sz="30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GB" sz="3000" dirty="0" smtClean="0">
                <a:solidFill>
                  <a:schemeClr val="tx1"/>
                </a:solidFill>
              </a:rPr>
              <a:t>Check accuracy of information submitted for off-site surveillance</a:t>
            </a:r>
            <a:endParaRPr lang="en-US" sz="30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GB" sz="3000" dirty="0" smtClean="0">
                <a:solidFill>
                  <a:schemeClr val="tx1"/>
                </a:solidFill>
              </a:rPr>
              <a:t>Assess overall financial soundness through</a:t>
            </a:r>
            <a:r>
              <a:rPr lang="en-US" sz="3000" dirty="0" smtClean="0"/>
              <a:t> </a:t>
            </a:r>
            <a:r>
              <a:rPr lang="en-GB" sz="3000" dirty="0" smtClean="0"/>
              <a:t>r</a:t>
            </a:r>
            <a:r>
              <a:rPr lang="en-GB" sz="3000" dirty="0" smtClean="0">
                <a:solidFill>
                  <a:schemeClr val="tx1"/>
                </a:solidFill>
              </a:rPr>
              <a:t>eview of policies and procedures</a:t>
            </a:r>
          </a:p>
          <a:p>
            <a:pPr lvl="1">
              <a:buFont typeface="Wingdings" pitchFamily="2" charset="2"/>
              <a:buChar char="ü"/>
            </a:pPr>
            <a:r>
              <a:rPr lang="en-GB" sz="3000" dirty="0" smtClean="0">
                <a:solidFill>
                  <a:schemeClr val="tx1"/>
                </a:solidFill>
              </a:rPr>
              <a:t>Review oversight and control environment</a:t>
            </a:r>
            <a:endParaRPr lang="en-US" sz="30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n-US" sz="30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US" sz="3000" dirty="0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de-DE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 lIns="84216" tIns="42108" rIns="84216" bIns="42108"/>
          <a:lstStyle/>
          <a:p>
            <a:pPr algn="ctr" eaLnBrk="1" hangingPunct="1"/>
            <a:r>
              <a:rPr lang="en-GB" sz="4000" b="1" noProof="1" smtClean="0"/>
              <a:t>Rationale (2)</a:t>
            </a:r>
          </a:p>
        </p:txBody>
      </p:sp>
      <p:sp>
        <p:nvSpPr>
          <p:cNvPr id="1433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24875" cy="4773613"/>
          </a:xfrm>
        </p:spPr>
        <p:txBody>
          <a:bodyPr lIns="84216" tIns="42108" rIns="84216" bIns="42108"/>
          <a:lstStyle/>
          <a:p>
            <a:pPr lvl="1">
              <a:buFont typeface="Wingdings" pitchFamily="2" charset="2"/>
              <a:buChar char="ü"/>
            </a:pPr>
            <a:r>
              <a:rPr lang="en-GB" sz="3000" dirty="0" smtClean="0"/>
              <a:t>V</a:t>
            </a:r>
            <a:r>
              <a:rPr lang="en-GB" sz="3000" dirty="0" smtClean="0">
                <a:solidFill>
                  <a:schemeClr val="tx1"/>
                </a:solidFill>
              </a:rPr>
              <a:t>erify </a:t>
            </a:r>
            <a:r>
              <a:rPr lang="en-GB" sz="3000" dirty="0" smtClean="0">
                <a:solidFill>
                  <a:schemeClr val="tx1"/>
                </a:solidFill>
              </a:rPr>
              <a:t>accuracy of reporting and compliance with key regulations on </a:t>
            </a:r>
            <a:r>
              <a:rPr lang="en-GB" sz="3000" dirty="0" smtClean="0">
                <a:solidFill>
                  <a:schemeClr val="tx1"/>
                </a:solidFill>
              </a:rPr>
              <a:t>operations and </a:t>
            </a:r>
            <a:r>
              <a:rPr lang="en-GB" sz="3000" dirty="0" smtClean="0">
                <a:solidFill>
                  <a:schemeClr val="tx1"/>
                </a:solidFill>
              </a:rPr>
              <a:t>strategic </a:t>
            </a:r>
            <a:r>
              <a:rPr lang="en-GB" sz="3000" dirty="0" smtClean="0">
                <a:solidFill>
                  <a:schemeClr val="tx1"/>
                </a:solidFill>
              </a:rPr>
              <a:t>risk</a:t>
            </a:r>
            <a:endParaRPr lang="en-US" sz="30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GB" sz="3000" dirty="0" smtClean="0">
                <a:solidFill>
                  <a:schemeClr val="tx1"/>
                </a:solidFill>
              </a:rPr>
              <a:t>Review internal audit and governance </a:t>
            </a:r>
            <a:endParaRPr lang="en-US" sz="30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GB" sz="3000" dirty="0" smtClean="0">
                <a:solidFill>
                  <a:schemeClr val="tx1"/>
                </a:solidFill>
              </a:rPr>
              <a:t>Review risk management systems and internal controls</a:t>
            </a:r>
            <a:endParaRPr lang="en-US" sz="30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GB" sz="3000" dirty="0" smtClean="0">
                <a:solidFill>
                  <a:schemeClr val="tx1"/>
                </a:solidFill>
              </a:rPr>
              <a:t>Review Asset Liability management environment</a:t>
            </a:r>
            <a:endParaRPr lang="en-US" sz="30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GB" sz="3000" dirty="0" smtClean="0">
                <a:solidFill>
                  <a:schemeClr val="tx1"/>
                </a:solidFill>
              </a:rPr>
              <a:t>Review other risks detected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US" sz="3000" dirty="0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de-DE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81025"/>
          </a:xfrm>
        </p:spPr>
        <p:txBody>
          <a:bodyPr lIns="84216" tIns="42108" rIns="84216" bIns="42108"/>
          <a:lstStyle/>
          <a:p>
            <a:pPr algn="ctr"/>
            <a:r>
              <a:rPr lang="en-US" sz="4000" b="1" dirty="0" smtClean="0"/>
              <a:t>Market Conduct Supervisory Regime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4216" tIns="42108" rIns="84216" bIns="42108"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At the operational level, a supervisory regime is implemented through a mix of:</a:t>
            </a:r>
          </a:p>
          <a:p>
            <a:pPr marL="741363" lvl="1" indent="-341313"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Core Supervisory work </a:t>
            </a:r>
            <a:r>
              <a:rPr lang="en-US" sz="3200" dirty="0" smtClean="0"/>
              <a:t>(market monitoring, On-site, Off-site &amp; enforcement actions)</a:t>
            </a:r>
          </a:p>
          <a:p>
            <a:pPr marL="741363" lvl="1" indent="-341313"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Complementary activities </a:t>
            </a:r>
            <a:r>
              <a:rPr lang="en-US" sz="3200" dirty="0" smtClean="0">
                <a:solidFill>
                  <a:schemeClr val="tx1"/>
                </a:solidFill>
              </a:rPr>
              <a:t>(handling complaints, resolving queries and providing information to the general public)</a:t>
            </a:r>
          </a:p>
          <a:p>
            <a:pPr marL="741363" lvl="1" indent="-341313"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Other activities </a:t>
            </a:r>
            <a:r>
              <a:rPr lang="en-US" sz="3200" dirty="0" smtClean="0"/>
              <a:t>(consumer education)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 lIns="84216" tIns="42108" rIns="84216" bIns="42108"/>
          <a:lstStyle/>
          <a:p>
            <a:pPr algn="ctr"/>
            <a:r>
              <a:rPr lang="en-US" sz="4000" b="1" dirty="0" smtClean="0"/>
              <a:t>Market Conduct Supervisory Regime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4216" tIns="42108" rIns="84216" bIns="42108"/>
          <a:lstStyle/>
          <a:p>
            <a:pPr marL="347663" indent="-347663">
              <a:defRPr/>
            </a:pPr>
            <a:r>
              <a:rPr lang="en-US" dirty="0" smtClean="0">
                <a:solidFill>
                  <a:schemeClr val="tx1"/>
                </a:solidFill>
              </a:rPr>
              <a:t>Although Complementary activities support the core supervisory activities, bank supervisors tend to focus on handling consumer complaints, which can be very labour intensive.</a:t>
            </a:r>
          </a:p>
          <a:p>
            <a:pPr marL="347663" indent="-347663">
              <a:defRPr/>
            </a:pPr>
            <a:r>
              <a:rPr lang="en-US" dirty="0" smtClean="0"/>
              <a:t>When the information from customer complaints does not feed back into the supervisory process, there is ineffective use of already constrained resources.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4216" tIns="42108" rIns="84216" bIns="42108"/>
          <a:lstStyle/>
          <a:p>
            <a:pPr marL="457200" indent="-457200">
              <a:defRPr/>
            </a:pPr>
            <a:r>
              <a:rPr lang="en-US" b="1" dirty="0" smtClean="0">
                <a:solidFill>
                  <a:srgbClr val="C00000"/>
                </a:solidFill>
              </a:rPr>
              <a:t>Institutional arrangements </a:t>
            </a:r>
            <a:r>
              <a:rPr lang="en-US" dirty="0" smtClean="0">
                <a:solidFill>
                  <a:schemeClr val="tx1"/>
                </a:solidFill>
              </a:rPr>
              <a:t>determine the scope of Bank supervisors and are broadly categorized as:</a:t>
            </a:r>
          </a:p>
          <a:p>
            <a:pPr marL="857250" lvl="1" indent="-457200">
              <a:defRPr/>
            </a:pPr>
            <a:r>
              <a:rPr lang="en-US" dirty="0" smtClean="0"/>
              <a:t>The </a:t>
            </a:r>
            <a:r>
              <a:rPr lang="en-US" b="1" dirty="0" smtClean="0"/>
              <a:t>“Twin Peaks Model” </a:t>
            </a:r>
            <a:r>
              <a:rPr lang="en-US" dirty="0" smtClean="0"/>
              <a:t>where consumer protection and prudential supervision are done by separate bodies.</a:t>
            </a:r>
          </a:p>
          <a:p>
            <a:pPr marL="857250" lvl="1" indent="-457200">
              <a:defRPr/>
            </a:pPr>
            <a:r>
              <a:rPr lang="en-US" dirty="0" smtClean="0"/>
              <a:t>The </a:t>
            </a:r>
            <a:r>
              <a:rPr lang="en-US" b="1" dirty="0" smtClean="0"/>
              <a:t>“Semi-Integrated Model” </a:t>
            </a:r>
            <a:r>
              <a:rPr lang="en-US" dirty="0" smtClean="0"/>
              <a:t>where there are different regulators (Banking, Insurance &amp; Securities, but no specialized regulatory agency for financial consumer protection.</a:t>
            </a:r>
          </a:p>
          <a:p>
            <a:pPr marL="857250" lvl="1" indent="-457200"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91440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16" tIns="42108" rIns="84216" bIns="4210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Market Conduct Supervisory Regime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 lIns="84216" tIns="42108" rIns="84216" bIns="42108"/>
          <a:lstStyle/>
          <a:p>
            <a:r>
              <a:rPr lang="en-US" sz="4000" b="1" dirty="0" smtClean="0"/>
              <a:t>Market Conduct Supervisory Regime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4216" tIns="42108" rIns="84216" bIns="42108"/>
          <a:lstStyle/>
          <a:p>
            <a:pPr marL="457200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Avoid the </a:t>
            </a:r>
            <a:r>
              <a:rPr lang="en-US" b="1" dirty="0" smtClean="0">
                <a:solidFill>
                  <a:schemeClr val="tx1"/>
                </a:solidFill>
              </a:rPr>
              <a:t>‘copy &amp; paste’ </a:t>
            </a:r>
            <a:r>
              <a:rPr lang="en-US" dirty="0" smtClean="0">
                <a:solidFill>
                  <a:schemeClr val="tx1"/>
                </a:solidFill>
              </a:rPr>
              <a:t>approach to institutional frameworks, or supervisory practices from other jurisdictions without taking into consideration appropriate adaptation and prioritization </a:t>
            </a:r>
            <a:r>
              <a:rPr lang="en-US" b="1" u="sng" dirty="0" smtClean="0">
                <a:solidFill>
                  <a:srgbClr val="C00000"/>
                </a:solidFill>
              </a:rPr>
              <a:t>specific</a:t>
            </a:r>
            <a:r>
              <a:rPr lang="en-US" dirty="0" smtClean="0">
                <a:solidFill>
                  <a:schemeClr val="tx1"/>
                </a:solidFill>
              </a:rPr>
              <a:t> to your needs and country context.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7239000" y="4419600"/>
            <a:ext cx="1550987" cy="1657350"/>
            <a:chOff x="1671" y="1171"/>
            <a:chExt cx="2321" cy="2628"/>
          </a:xfrm>
        </p:grpSpPr>
        <p:pic>
          <p:nvPicPr>
            <p:cNvPr id="5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1" y="3199"/>
              <a:ext cx="2321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15"/>
            <p:cNvSpPr>
              <a:spLocks noChangeAspect="1"/>
            </p:cNvSpPr>
            <p:nvPr/>
          </p:nvSpPr>
          <p:spPr bwMode="auto">
            <a:xfrm>
              <a:off x="1700" y="1171"/>
              <a:ext cx="2292" cy="1980"/>
            </a:xfrm>
            <a:custGeom>
              <a:avLst/>
              <a:gdLst>
                <a:gd name="T0" fmla="*/ 1176 w 365"/>
                <a:gd name="T1" fmla="*/ 14209 h 316"/>
                <a:gd name="T2" fmla="*/ 403 w 365"/>
                <a:gd name="T3" fmla="*/ 12908 h 316"/>
                <a:gd name="T4" fmla="*/ 7443 w 365"/>
                <a:gd name="T5" fmla="*/ 718 h 316"/>
                <a:gd name="T6" fmla="*/ 9029 w 365"/>
                <a:gd name="T7" fmla="*/ 718 h 316"/>
                <a:gd name="T8" fmla="*/ 16069 w 365"/>
                <a:gd name="T9" fmla="*/ 12908 h 316"/>
                <a:gd name="T10" fmla="*/ 15296 w 365"/>
                <a:gd name="T11" fmla="*/ 14209 h 316"/>
                <a:gd name="T12" fmla="*/ 1176 w 365"/>
                <a:gd name="T13" fmla="*/ 14209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6"/>
            <p:cNvSpPr>
              <a:spLocks noChangeAspect="1"/>
            </p:cNvSpPr>
            <p:nvPr/>
          </p:nvSpPr>
          <p:spPr bwMode="auto">
            <a:xfrm>
              <a:off x="1700" y="1171"/>
              <a:ext cx="2292" cy="1980"/>
            </a:xfrm>
            <a:custGeom>
              <a:avLst/>
              <a:gdLst>
                <a:gd name="T0" fmla="*/ 1176 w 365"/>
                <a:gd name="T1" fmla="*/ 14209 h 316"/>
                <a:gd name="T2" fmla="*/ 403 w 365"/>
                <a:gd name="T3" fmla="*/ 12908 h 316"/>
                <a:gd name="T4" fmla="*/ 7443 w 365"/>
                <a:gd name="T5" fmla="*/ 718 h 316"/>
                <a:gd name="T6" fmla="*/ 9029 w 365"/>
                <a:gd name="T7" fmla="*/ 718 h 316"/>
                <a:gd name="T8" fmla="*/ 16069 w 365"/>
                <a:gd name="T9" fmla="*/ 12908 h 316"/>
                <a:gd name="T10" fmla="*/ 15296 w 365"/>
                <a:gd name="T11" fmla="*/ 14209 h 316"/>
                <a:gd name="T12" fmla="*/ 1176 w 365"/>
                <a:gd name="T13" fmla="*/ 14209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86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7"/>
            <p:cNvSpPr>
              <a:spLocks noChangeAspect="1"/>
            </p:cNvSpPr>
            <p:nvPr/>
          </p:nvSpPr>
          <p:spPr bwMode="auto">
            <a:xfrm>
              <a:off x="1950" y="1439"/>
              <a:ext cx="1789" cy="1555"/>
            </a:xfrm>
            <a:custGeom>
              <a:avLst/>
              <a:gdLst>
                <a:gd name="T0" fmla="*/ 363 w 285"/>
                <a:gd name="T1" fmla="*/ 11165 h 248"/>
                <a:gd name="T2" fmla="*/ 134 w 285"/>
                <a:gd name="T3" fmla="*/ 10715 h 248"/>
                <a:gd name="T4" fmla="*/ 6179 w 285"/>
                <a:gd name="T5" fmla="*/ 228 h 248"/>
                <a:gd name="T6" fmla="*/ 6675 w 285"/>
                <a:gd name="T7" fmla="*/ 228 h 248"/>
                <a:gd name="T8" fmla="*/ 12720 w 285"/>
                <a:gd name="T9" fmla="*/ 10715 h 248"/>
                <a:gd name="T10" fmla="*/ 12491 w 285"/>
                <a:gd name="T11" fmla="*/ 11165 h 248"/>
                <a:gd name="T12" fmla="*/ 363 w 285"/>
                <a:gd name="T13" fmla="*/ 11165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248"/>
                <a:gd name="T23" fmla="*/ 285 w 285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8"/>
            <p:cNvSpPr>
              <a:spLocks noChangeAspect="1"/>
            </p:cNvSpPr>
            <p:nvPr/>
          </p:nvSpPr>
          <p:spPr bwMode="auto">
            <a:xfrm>
              <a:off x="1950" y="1441"/>
              <a:ext cx="1789" cy="1555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10" name="Freeform 19"/>
            <p:cNvSpPr>
              <a:spLocks noChangeAspect="1"/>
            </p:cNvSpPr>
            <p:nvPr/>
          </p:nvSpPr>
          <p:spPr bwMode="auto">
            <a:xfrm>
              <a:off x="2728" y="1736"/>
              <a:ext cx="234" cy="784"/>
            </a:xfrm>
            <a:custGeom>
              <a:avLst/>
              <a:gdLst>
                <a:gd name="T0" fmla="*/ 41 w 720"/>
                <a:gd name="T1" fmla="*/ 0 h 2437"/>
                <a:gd name="T2" fmla="*/ 74 w 720"/>
                <a:gd name="T3" fmla="*/ 12 h 2437"/>
                <a:gd name="T4" fmla="*/ 87 w 720"/>
                <a:gd name="T5" fmla="*/ 50 h 2437"/>
                <a:gd name="T6" fmla="*/ 66 w 720"/>
                <a:gd name="T7" fmla="*/ 276 h 2437"/>
                <a:gd name="T8" fmla="*/ 46 w 720"/>
                <a:gd name="T9" fmla="*/ 289 h 2437"/>
                <a:gd name="T10" fmla="*/ 41 w 720"/>
                <a:gd name="T11" fmla="*/ 289 h 2437"/>
                <a:gd name="T12" fmla="*/ 20 w 720"/>
                <a:gd name="T13" fmla="*/ 276 h 2437"/>
                <a:gd name="T14" fmla="*/ 0 w 720"/>
                <a:gd name="T15" fmla="*/ 50 h 2437"/>
                <a:gd name="T16" fmla="*/ 13 w 720"/>
                <a:gd name="T17" fmla="*/ 12 h 2437"/>
                <a:gd name="T18" fmla="*/ 43 w 720"/>
                <a:gd name="T19" fmla="*/ 0 h 24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0"/>
                <a:gd name="T31" fmla="*/ 0 h 2437"/>
                <a:gd name="T32" fmla="*/ 720 w 720"/>
                <a:gd name="T33" fmla="*/ 2437 h 24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0" h="2437">
                  <a:moveTo>
                    <a:pt x="339" y="0"/>
                  </a:moveTo>
                  <a:cubicBezTo>
                    <a:pt x="445" y="0"/>
                    <a:pt x="551" y="42"/>
                    <a:pt x="614" y="106"/>
                  </a:cubicBezTo>
                  <a:cubicBezTo>
                    <a:pt x="678" y="191"/>
                    <a:pt x="720" y="297"/>
                    <a:pt x="720" y="424"/>
                  </a:cubicBezTo>
                  <a:cubicBezTo>
                    <a:pt x="710" y="795"/>
                    <a:pt x="607" y="1996"/>
                    <a:pt x="551" y="2331"/>
                  </a:cubicBezTo>
                  <a:cubicBezTo>
                    <a:pt x="508" y="2416"/>
                    <a:pt x="445" y="2437"/>
                    <a:pt x="381" y="2437"/>
                  </a:cubicBezTo>
                  <a:cubicBezTo>
                    <a:pt x="339" y="2437"/>
                    <a:pt x="339" y="2437"/>
                    <a:pt x="339" y="2437"/>
                  </a:cubicBezTo>
                  <a:cubicBezTo>
                    <a:pt x="254" y="2437"/>
                    <a:pt x="212" y="2418"/>
                    <a:pt x="169" y="2331"/>
                  </a:cubicBezTo>
                  <a:cubicBezTo>
                    <a:pt x="113" y="1996"/>
                    <a:pt x="10" y="795"/>
                    <a:pt x="0" y="424"/>
                  </a:cubicBezTo>
                  <a:cubicBezTo>
                    <a:pt x="0" y="297"/>
                    <a:pt x="42" y="191"/>
                    <a:pt x="106" y="106"/>
                  </a:cubicBezTo>
                  <a:cubicBezTo>
                    <a:pt x="169" y="42"/>
                    <a:pt x="254" y="0"/>
                    <a:pt x="36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7" y="1203"/>
              <a:ext cx="1298" cy="1330"/>
            </a:xfrm>
            <a:prstGeom prst="rect">
              <a:avLst/>
            </a:prstGeom>
            <a:noFill/>
            <a:ln w="11176">
              <a:noFill/>
              <a:miter lim="800000"/>
              <a:headEnd/>
              <a:tailEnd/>
            </a:ln>
          </p:spPr>
        </p:pic>
        <p:sp>
          <p:nvSpPr>
            <p:cNvPr id="12" name="Oval 21"/>
            <p:cNvSpPr>
              <a:spLocks noChangeAspect="1" noChangeArrowheads="1"/>
            </p:cNvSpPr>
            <p:nvPr/>
          </p:nvSpPr>
          <p:spPr bwMode="auto">
            <a:xfrm>
              <a:off x="2751" y="2644"/>
              <a:ext cx="190" cy="190"/>
            </a:xfrm>
            <a:prstGeom prst="ellipse">
              <a:avLst/>
            </a:prstGeom>
            <a:solidFill>
              <a:schemeClr val="tx1"/>
            </a:solidFill>
            <a:ln w="11176">
              <a:solidFill>
                <a:srgbClr val="16131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947</Words>
  <Application>Microsoft Office PowerPoint</Application>
  <PresentationFormat>On-screen Show (4:3)</PresentationFormat>
  <Paragraphs>141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Overview of Risk-Based Market Conduct Supervision </vt:lpstr>
      <vt:lpstr>AGENDA</vt:lpstr>
      <vt:lpstr>Definition</vt:lpstr>
      <vt:lpstr>Rationale</vt:lpstr>
      <vt:lpstr>Rationale (2)</vt:lpstr>
      <vt:lpstr>Market Conduct Supervisory Regime</vt:lpstr>
      <vt:lpstr>Market Conduct Supervisory Regime</vt:lpstr>
      <vt:lpstr>Slide 8</vt:lpstr>
      <vt:lpstr>Market Conduct Supervisory Regime</vt:lpstr>
      <vt:lpstr>Slide 10</vt:lpstr>
      <vt:lpstr>Risk-Based Market Conduct Supervision</vt:lpstr>
      <vt:lpstr>Slide 12</vt:lpstr>
      <vt:lpstr>Slide 13</vt:lpstr>
      <vt:lpstr>Slide 14</vt:lpstr>
      <vt:lpstr>Slide 15</vt:lpstr>
      <vt:lpstr>Slide 16</vt:lpstr>
      <vt:lpstr>Slide 17</vt:lpstr>
      <vt:lpstr>Enforcement Actions</vt:lpstr>
      <vt:lpstr>Recommendations</vt:lpstr>
      <vt:lpstr>Enforcement Actions</vt:lpstr>
      <vt:lpstr>Conclusion</vt:lpstr>
      <vt:lpstr>Slide 22</vt:lpstr>
      <vt:lpstr>References and 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farai</dc:creator>
  <cp:lastModifiedBy>Augustine</cp:lastModifiedBy>
  <cp:revision>40</cp:revision>
  <dcterms:created xsi:type="dcterms:W3CDTF">2014-01-22T10:06:30Z</dcterms:created>
  <dcterms:modified xsi:type="dcterms:W3CDTF">2018-07-30T10:50:32Z</dcterms:modified>
</cp:coreProperties>
</file>