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94" r:id="rId2"/>
    <p:sldId id="316" r:id="rId3"/>
    <p:sldId id="261" r:id="rId4"/>
    <p:sldId id="301" r:id="rId5"/>
    <p:sldId id="299" r:id="rId6"/>
    <p:sldId id="320" r:id="rId7"/>
    <p:sldId id="297" r:id="rId8"/>
    <p:sldId id="296" r:id="rId9"/>
    <p:sldId id="298" r:id="rId10"/>
    <p:sldId id="317" r:id="rId11"/>
    <p:sldId id="304" r:id="rId12"/>
    <p:sldId id="308" r:id="rId13"/>
    <p:sldId id="295" r:id="rId14"/>
    <p:sldId id="305" r:id="rId15"/>
    <p:sldId id="306" r:id="rId16"/>
    <p:sldId id="307" r:id="rId17"/>
    <p:sldId id="302" r:id="rId18"/>
    <p:sldId id="310" r:id="rId19"/>
    <p:sldId id="319" r:id="rId20"/>
    <p:sldId id="311" r:id="rId21"/>
    <p:sldId id="321" r:id="rId22"/>
    <p:sldId id="322" r:id="rId23"/>
    <p:sldId id="323" r:id="rId24"/>
    <p:sldId id="313" r:id="rId25"/>
    <p:sldId id="314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4660"/>
  </p:normalViewPr>
  <p:slideViewPr>
    <p:cSldViewPr>
      <p:cViewPr varScale="1">
        <p:scale>
          <a:sx n="104" d="100"/>
          <a:sy n="104" d="100"/>
        </p:scale>
        <p:origin x="-17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A1C07E-2DF6-4453-B3DE-A357A52658D4}" type="doc">
      <dgm:prSet loTypeId="urn:microsoft.com/office/officeart/2005/8/layout/hChevron3" loCatId="process" qsTypeId="urn:microsoft.com/office/officeart/2005/8/quickstyle/simple5" qsCatId="simple" csTypeId="urn:microsoft.com/office/officeart/2005/8/colors/colorful1" csCatId="colorful" phldr="1"/>
      <dgm:spPr/>
    </dgm:pt>
    <dgm:pt modelId="{A5F12FEF-D6E2-4B29-9D23-2DDD00F0E58F}">
      <dgm:prSet phldrT="[Text]" custT="1"/>
      <dgm:spPr>
        <a:solidFill>
          <a:srgbClr val="9966FF"/>
        </a:solidFill>
      </dgm:spPr>
      <dgm:t>
        <a:bodyPr/>
        <a:lstStyle/>
        <a:p>
          <a:pPr algn="l"/>
          <a:r>
            <a:rPr lang="en-US" sz="1800" smtClean="0"/>
            <a:t>Planning</a:t>
          </a:r>
          <a:endParaRPr lang="en-US" sz="1800"/>
        </a:p>
      </dgm:t>
    </dgm:pt>
    <dgm:pt modelId="{EB5B02E5-6B7D-4EFD-8699-4CC7808383FD}" type="parTrans" cxnId="{3AAAE4A8-7067-4382-A518-A6211D822589}">
      <dgm:prSet/>
      <dgm:spPr/>
      <dgm:t>
        <a:bodyPr/>
        <a:lstStyle/>
        <a:p>
          <a:endParaRPr lang="en-US"/>
        </a:p>
      </dgm:t>
    </dgm:pt>
    <dgm:pt modelId="{A150DE08-3E7A-4191-86A5-02777296939D}" type="sibTrans" cxnId="{3AAAE4A8-7067-4382-A518-A6211D822589}">
      <dgm:prSet/>
      <dgm:spPr/>
      <dgm:t>
        <a:bodyPr/>
        <a:lstStyle/>
        <a:p>
          <a:endParaRPr lang="en-US"/>
        </a:p>
      </dgm:t>
    </dgm:pt>
    <dgm:pt modelId="{16ADC0EA-2810-4C12-BD6A-143A2886F70F}">
      <dgm:prSet phldrT="[Text]" custT="1"/>
      <dgm:spPr>
        <a:solidFill>
          <a:srgbClr val="00B050"/>
        </a:solidFill>
      </dgm:spPr>
      <dgm:t>
        <a:bodyPr/>
        <a:lstStyle/>
        <a:p>
          <a:pPr algn="l"/>
          <a:r>
            <a:rPr lang="en-US" sz="1800" smtClean="0"/>
            <a:t>Execution</a:t>
          </a:r>
          <a:endParaRPr lang="en-US" sz="1800"/>
        </a:p>
      </dgm:t>
    </dgm:pt>
    <dgm:pt modelId="{9F3FBB70-8B1E-414C-BCED-5A94D64A888E}" type="parTrans" cxnId="{D8CA6A82-C088-4FAD-B958-F92B692A0074}">
      <dgm:prSet/>
      <dgm:spPr/>
      <dgm:t>
        <a:bodyPr/>
        <a:lstStyle/>
        <a:p>
          <a:endParaRPr lang="en-US"/>
        </a:p>
      </dgm:t>
    </dgm:pt>
    <dgm:pt modelId="{B6135E39-4B5D-4C77-AA63-0A67FEAE0D8A}" type="sibTrans" cxnId="{D8CA6A82-C088-4FAD-B958-F92B692A0074}">
      <dgm:prSet/>
      <dgm:spPr/>
      <dgm:t>
        <a:bodyPr/>
        <a:lstStyle/>
        <a:p>
          <a:endParaRPr lang="en-US"/>
        </a:p>
      </dgm:t>
    </dgm:pt>
    <dgm:pt modelId="{2CD9C080-15F4-498E-8287-EAEEC903D8A9}">
      <dgm:prSet phldrT="[Text]" custT="1"/>
      <dgm:spPr>
        <a:solidFill>
          <a:srgbClr val="0070C0"/>
        </a:solidFill>
      </dgm:spPr>
      <dgm:t>
        <a:bodyPr/>
        <a:lstStyle/>
        <a:p>
          <a:pPr algn="r"/>
          <a:r>
            <a:rPr lang="en-US" sz="1800" smtClean="0"/>
            <a:t>Reporting</a:t>
          </a:r>
          <a:endParaRPr lang="en-US" sz="1800"/>
        </a:p>
      </dgm:t>
    </dgm:pt>
    <dgm:pt modelId="{D6DFEA3C-7275-414E-897B-93F2E6DB0D04}" type="parTrans" cxnId="{43AD7AD5-778C-472D-8D35-05C42D86FCD2}">
      <dgm:prSet/>
      <dgm:spPr/>
      <dgm:t>
        <a:bodyPr/>
        <a:lstStyle/>
        <a:p>
          <a:endParaRPr lang="en-US"/>
        </a:p>
      </dgm:t>
    </dgm:pt>
    <dgm:pt modelId="{F856865B-11E8-4D65-BE95-2D7E36917566}" type="sibTrans" cxnId="{43AD7AD5-778C-472D-8D35-05C42D86FCD2}">
      <dgm:prSet/>
      <dgm:spPr/>
      <dgm:t>
        <a:bodyPr/>
        <a:lstStyle/>
        <a:p>
          <a:endParaRPr lang="en-US"/>
        </a:p>
      </dgm:t>
    </dgm:pt>
    <dgm:pt modelId="{DAE58BC4-29FC-4651-B673-A408294C13E8}" type="pres">
      <dgm:prSet presAssocID="{D6A1C07E-2DF6-4453-B3DE-A357A52658D4}" presName="Name0" presStyleCnt="0">
        <dgm:presLayoutVars>
          <dgm:dir/>
          <dgm:resizeHandles val="exact"/>
        </dgm:presLayoutVars>
      </dgm:prSet>
      <dgm:spPr/>
    </dgm:pt>
    <dgm:pt modelId="{A1419B0E-7B54-41E5-BEEF-A3058E25485E}" type="pres">
      <dgm:prSet presAssocID="{A5F12FEF-D6E2-4B29-9D23-2DDD00F0E58F}" presName="parTxOnly" presStyleLbl="node1" presStyleIdx="0" presStyleCnt="3" custScaleX="63379" custLinFactNeighborX="-211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897529-9473-45D8-920A-5E4D435E944A}" type="pres">
      <dgm:prSet presAssocID="{A150DE08-3E7A-4191-86A5-02777296939D}" presName="parSpace" presStyleCnt="0"/>
      <dgm:spPr/>
    </dgm:pt>
    <dgm:pt modelId="{4E2D4316-BD5E-4045-BA0C-92CDDB0143B3}" type="pres">
      <dgm:prSet presAssocID="{16ADC0EA-2810-4C12-BD6A-143A2886F70F}" presName="parTxOnly" presStyleLbl="node1" presStyleIdx="1" presStyleCnt="3" custScaleX="62858" custLinFactNeighborX="-165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8364BA-CA63-4088-84AB-2A9761AD8074}" type="pres">
      <dgm:prSet presAssocID="{B6135E39-4B5D-4C77-AA63-0A67FEAE0D8A}" presName="parSpace" presStyleCnt="0"/>
      <dgm:spPr/>
    </dgm:pt>
    <dgm:pt modelId="{C411F65B-2AE0-4FA1-A122-A959AFF07D5C}" type="pres">
      <dgm:prSet presAssocID="{2CD9C080-15F4-498E-8287-EAEEC903D8A9}" presName="parTxOnly" presStyleLbl="node1" presStyleIdx="2" presStyleCnt="3" custScaleX="90906" custLinFactNeighborX="515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CA6A82-C088-4FAD-B958-F92B692A0074}" srcId="{D6A1C07E-2DF6-4453-B3DE-A357A52658D4}" destId="{16ADC0EA-2810-4C12-BD6A-143A2886F70F}" srcOrd="1" destOrd="0" parTransId="{9F3FBB70-8B1E-414C-BCED-5A94D64A888E}" sibTransId="{B6135E39-4B5D-4C77-AA63-0A67FEAE0D8A}"/>
    <dgm:cxn modelId="{4720222B-8783-4541-B2E9-191A9AFC1D99}" type="presOf" srcId="{D6A1C07E-2DF6-4453-B3DE-A357A52658D4}" destId="{DAE58BC4-29FC-4651-B673-A408294C13E8}" srcOrd="0" destOrd="0" presId="urn:microsoft.com/office/officeart/2005/8/layout/hChevron3"/>
    <dgm:cxn modelId="{C15532E4-054D-47DF-81B6-285DA29641E3}" type="presOf" srcId="{A5F12FEF-D6E2-4B29-9D23-2DDD00F0E58F}" destId="{A1419B0E-7B54-41E5-BEEF-A3058E25485E}" srcOrd="0" destOrd="0" presId="urn:microsoft.com/office/officeart/2005/8/layout/hChevron3"/>
    <dgm:cxn modelId="{8C5690C8-F261-48AF-B7CC-02BCAD0E7D4B}" type="presOf" srcId="{2CD9C080-15F4-498E-8287-EAEEC903D8A9}" destId="{C411F65B-2AE0-4FA1-A122-A959AFF07D5C}" srcOrd="0" destOrd="0" presId="urn:microsoft.com/office/officeart/2005/8/layout/hChevron3"/>
    <dgm:cxn modelId="{43AD7AD5-778C-472D-8D35-05C42D86FCD2}" srcId="{D6A1C07E-2DF6-4453-B3DE-A357A52658D4}" destId="{2CD9C080-15F4-498E-8287-EAEEC903D8A9}" srcOrd="2" destOrd="0" parTransId="{D6DFEA3C-7275-414E-897B-93F2E6DB0D04}" sibTransId="{F856865B-11E8-4D65-BE95-2D7E36917566}"/>
    <dgm:cxn modelId="{3AAAE4A8-7067-4382-A518-A6211D822589}" srcId="{D6A1C07E-2DF6-4453-B3DE-A357A52658D4}" destId="{A5F12FEF-D6E2-4B29-9D23-2DDD00F0E58F}" srcOrd="0" destOrd="0" parTransId="{EB5B02E5-6B7D-4EFD-8699-4CC7808383FD}" sibTransId="{A150DE08-3E7A-4191-86A5-02777296939D}"/>
    <dgm:cxn modelId="{66B1B2C8-A56D-4C94-91B4-009C7B255F2C}" type="presOf" srcId="{16ADC0EA-2810-4C12-BD6A-143A2886F70F}" destId="{4E2D4316-BD5E-4045-BA0C-92CDDB0143B3}" srcOrd="0" destOrd="0" presId="urn:microsoft.com/office/officeart/2005/8/layout/hChevron3"/>
    <dgm:cxn modelId="{CBBBA161-6F6D-4D77-9561-0891B446F3AB}" type="presParOf" srcId="{DAE58BC4-29FC-4651-B673-A408294C13E8}" destId="{A1419B0E-7B54-41E5-BEEF-A3058E25485E}" srcOrd="0" destOrd="0" presId="urn:microsoft.com/office/officeart/2005/8/layout/hChevron3"/>
    <dgm:cxn modelId="{3C14F57E-7B97-4F1F-B915-5A1F098DD646}" type="presParOf" srcId="{DAE58BC4-29FC-4651-B673-A408294C13E8}" destId="{3C897529-9473-45D8-920A-5E4D435E944A}" srcOrd="1" destOrd="0" presId="urn:microsoft.com/office/officeart/2005/8/layout/hChevron3"/>
    <dgm:cxn modelId="{850957CE-BA51-4965-B179-5BF6CC67DF88}" type="presParOf" srcId="{DAE58BC4-29FC-4651-B673-A408294C13E8}" destId="{4E2D4316-BD5E-4045-BA0C-92CDDB0143B3}" srcOrd="2" destOrd="0" presId="urn:microsoft.com/office/officeart/2005/8/layout/hChevron3"/>
    <dgm:cxn modelId="{5A347842-FB03-4D29-82D2-C5AED3298379}" type="presParOf" srcId="{DAE58BC4-29FC-4651-B673-A408294C13E8}" destId="{908364BA-CA63-4088-84AB-2A9761AD8074}" srcOrd="3" destOrd="0" presId="urn:microsoft.com/office/officeart/2005/8/layout/hChevron3"/>
    <dgm:cxn modelId="{DBA754E5-2555-44B3-B3EF-2748D1B90B08}" type="presParOf" srcId="{DAE58BC4-29FC-4651-B673-A408294C13E8}" destId="{C411F65B-2AE0-4FA1-A122-A959AFF07D5C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A1C07E-2DF6-4453-B3DE-A357A52658D4}" type="doc">
      <dgm:prSet loTypeId="urn:microsoft.com/office/officeart/2005/8/layout/hChevron3" loCatId="process" qsTypeId="urn:microsoft.com/office/officeart/2005/8/quickstyle/simple5" qsCatId="simple" csTypeId="urn:microsoft.com/office/officeart/2005/8/colors/colorful1" csCatId="colorful" phldr="1"/>
      <dgm:spPr/>
    </dgm:pt>
    <dgm:pt modelId="{A5F12FEF-D6E2-4B29-9D23-2DDD00F0E58F}">
      <dgm:prSet phldrT="[Text]" custT="1"/>
      <dgm:spPr>
        <a:solidFill>
          <a:srgbClr val="9966FF"/>
        </a:solidFill>
      </dgm:spPr>
      <dgm:t>
        <a:bodyPr/>
        <a:lstStyle/>
        <a:p>
          <a:pPr algn="l"/>
          <a:r>
            <a:rPr lang="en-US" sz="1800" smtClean="0"/>
            <a:t>Planning</a:t>
          </a:r>
          <a:endParaRPr lang="en-US" sz="1800"/>
        </a:p>
      </dgm:t>
    </dgm:pt>
    <dgm:pt modelId="{EB5B02E5-6B7D-4EFD-8699-4CC7808383FD}" type="parTrans" cxnId="{3AAAE4A8-7067-4382-A518-A6211D822589}">
      <dgm:prSet/>
      <dgm:spPr/>
      <dgm:t>
        <a:bodyPr/>
        <a:lstStyle/>
        <a:p>
          <a:endParaRPr lang="en-US"/>
        </a:p>
      </dgm:t>
    </dgm:pt>
    <dgm:pt modelId="{A150DE08-3E7A-4191-86A5-02777296939D}" type="sibTrans" cxnId="{3AAAE4A8-7067-4382-A518-A6211D822589}">
      <dgm:prSet/>
      <dgm:spPr/>
      <dgm:t>
        <a:bodyPr/>
        <a:lstStyle/>
        <a:p>
          <a:endParaRPr lang="en-US"/>
        </a:p>
      </dgm:t>
    </dgm:pt>
    <dgm:pt modelId="{16ADC0EA-2810-4C12-BD6A-143A2886F70F}">
      <dgm:prSet phldrT="[Text]" custT="1"/>
      <dgm:spPr>
        <a:solidFill>
          <a:srgbClr val="00B050"/>
        </a:solidFill>
      </dgm:spPr>
      <dgm:t>
        <a:bodyPr/>
        <a:lstStyle/>
        <a:p>
          <a:pPr algn="l"/>
          <a:r>
            <a:rPr lang="en-US" sz="1800" smtClean="0"/>
            <a:t>Execution</a:t>
          </a:r>
          <a:endParaRPr lang="en-US" sz="1800"/>
        </a:p>
      </dgm:t>
    </dgm:pt>
    <dgm:pt modelId="{9F3FBB70-8B1E-414C-BCED-5A94D64A888E}" type="parTrans" cxnId="{D8CA6A82-C088-4FAD-B958-F92B692A0074}">
      <dgm:prSet/>
      <dgm:spPr/>
      <dgm:t>
        <a:bodyPr/>
        <a:lstStyle/>
        <a:p>
          <a:endParaRPr lang="en-US"/>
        </a:p>
      </dgm:t>
    </dgm:pt>
    <dgm:pt modelId="{B6135E39-4B5D-4C77-AA63-0A67FEAE0D8A}" type="sibTrans" cxnId="{D8CA6A82-C088-4FAD-B958-F92B692A0074}">
      <dgm:prSet/>
      <dgm:spPr/>
      <dgm:t>
        <a:bodyPr/>
        <a:lstStyle/>
        <a:p>
          <a:endParaRPr lang="en-US"/>
        </a:p>
      </dgm:t>
    </dgm:pt>
    <dgm:pt modelId="{2CD9C080-15F4-498E-8287-EAEEC903D8A9}">
      <dgm:prSet phldrT="[Text]" custT="1"/>
      <dgm:spPr>
        <a:solidFill>
          <a:srgbClr val="0070C0"/>
        </a:solidFill>
      </dgm:spPr>
      <dgm:t>
        <a:bodyPr/>
        <a:lstStyle/>
        <a:p>
          <a:pPr algn="r"/>
          <a:r>
            <a:rPr lang="en-US" sz="1800" smtClean="0"/>
            <a:t>Reporting</a:t>
          </a:r>
          <a:endParaRPr lang="en-US" sz="1800"/>
        </a:p>
      </dgm:t>
    </dgm:pt>
    <dgm:pt modelId="{D6DFEA3C-7275-414E-897B-93F2E6DB0D04}" type="parTrans" cxnId="{43AD7AD5-778C-472D-8D35-05C42D86FCD2}">
      <dgm:prSet/>
      <dgm:spPr/>
      <dgm:t>
        <a:bodyPr/>
        <a:lstStyle/>
        <a:p>
          <a:endParaRPr lang="en-US"/>
        </a:p>
      </dgm:t>
    </dgm:pt>
    <dgm:pt modelId="{F856865B-11E8-4D65-BE95-2D7E36917566}" type="sibTrans" cxnId="{43AD7AD5-778C-472D-8D35-05C42D86FCD2}">
      <dgm:prSet/>
      <dgm:spPr/>
      <dgm:t>
        <a:bodyPr/>
        <a:lstStyle/>
        <a:p>
          <a:endParaRPr lang="en-US"/>
        </a:p>
      </dgm:t>
    </dgm:pt>
    <dgm:pt modelId="{DAE58BC4-29FC-4651-B673-A408294C13E8}" type="pres">
      <dgm:prSet presAssocID="{D6A1C07E-2DF6-4453-B3DE-A357A52658D4}" presName="Name0" presStyleCnt="0">
        <dgm:presLayoutVars>
          <dgm:dir/>
          <dgm:resizeHandles val="exact"/>
        </dgm:presLayoutVars>
      </dgm:prSet>
      <dgm:spPr/>
    </dgm:pt>
    <dgm:pt modelId="{A1419B0E-7B54-41E5-BEEF-A3058E25485E}" type="pres">
      <dgm:prSet presAssocID="{A5F12FEF-D6E2-4B29-9D23-2DDD00F0E58F}" presName="parTxOnly" presStyleLbl="node1" presStyleIdx="0" presStyleCnt="3" custScaleX="135501" custLinFactNeighborX="-441" custLinFactNeighborY="-43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897529-9473-45D8-920A-5E4D435E944A}" type="pres">
      <dgm:prSet presAssocID="{A150DE08-3E7A-4191-86A5-02777296939D}" presName="parSpace" presStyleCnt="0"/>
      <dgm:spPr/>
    </dgm:pt>
    <dgm:pt modelId="{4E2D4316-BD5E-4045-BA0C-92CDDB0143B3}" type="pres">
      <dgm:prSet presAssocID="{16ADC0EA-2810-4C12-BD6A-143A2886F70F}" presName="parTxOnly" presStyleLbl="node1" presStyleIdx="1" presStyleCnt="3" custScaleX="143841" custLinFactNeighborX="2067" custLinFactNeighborY="-43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8364BA-CA63-4088-84AB-2A9761AD8074}" type="pres">
      <dgm:prSet presAssocID="{B6135E39-4B5D-4C77-AA63-0A67FEAE0D8A}" presName="parSpace" presStyleCnt="0"/>
      <dgm:spPr/>
    </dgm:pt>
    <dgm:pt modelId="{C411F65B-2AE0-4FA1-A122-A959AFF07D5C}" type="pres">
      <dgm:prSet presAssocID="{2CD9C080-15F4-498E-8287-EAEEC903D8A9}" presName="parTxOnly" presStyleLbl="node1" presStyleIdx="2" presStyleCnt="3" custScaleX="131278" custLinFactNeighborX="92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CA6A82-C088-4FAD-B958-F92B692A0074}" srcId="{D6A1C07E-2DF6-4453-B3DE-A357A52658D4}" destId="{16ADC0EA-2810-4C12-BD6A-143A2886F70F}" srcOrd="1" destOrd="0" parTransId="{9F3FBB70-8B1E-414C-BCED-5A94D64A888E}" sibTransId="{B6135E39-4B5D-4C77-AA63-0A67FEAE0D8A}"/>
    <dgm:cxn modelId="{1D94D749-D6D2-4256-8103-580D4F4DA68E}" type="presOf" srcId="{2CD9C080-15F4-498E-8287-EAEEC903D8A9}" destId="{C411F65B-2AE0-4FA1-A122-A959AFF07D5C}" srcOrd="0" destOrd="0" presId="urn:microsoft.com/office/officeart/2005/8/layout/hChevron3"/>
    <dgm:cxn modelId="{57835726-E3D3-4C6A-9A8E-809BACD29ACF}" type="presOf" srcId="{A5F12FEF-D6E2-4B29-9D23-2DDD00F0E58F}" destId="{A1419B0E-7B54-41E5-BEEF-A3058E25485E}" srcOrd="0" destOrd="0" presId="urn:microsoft.com/office/officeart/2005/8/layout/hChevron3"/>
    <dgm:cxn modelId="{43AD7AD5-778C-472D-8D35-05C42D86FCD2}" srcId="{D6A1C07E-2DF6-4453-B3DE-A357A52658D4}" destId="{2CD9C080-15F4-498E-8287-EAEEC903D8A9}" srcOrd="2" destOrd="0" parTransId="{D6DFEA3C-7275-414E-897B-93F2E6DB0D04}" sibTransId="{F856865B-11E8-4D65-BE95-2D7E36917566}"/>
    <dgm:cxn modelId="{3AAAE4A8-7067-4382-A518-A6211D822589}" srcId="{D6A1C07E-2DF6-4453-B3DE-A357A52658D4}" destId="{A5F12FEF-D6E2-4B29-9D23-2DDD00F0E58F}" srcOrd="0" destOrd="0" parTransId="{EB5B02E5-6B7D-4EFD-8699-4CC7808383FD}" sibTransId="{A150DE08-3E7A-4191-86A5-02777296939D}"/>
    <dgm:cxn modelId="{FEC934D1-F11F-4D99-A8B2-C6743A22E0C9}" type="presOf" srcId="{16ADC0EA-2810-4C12-BD6A-143A2886F70F}" destId="{4E2D4316-BD5E-4045-BA0C-92CDDB0143B3}" srcOrd="0" destOrd="0" presId="urn:microsoft.com/office/officeart/2005/8/layout/hChevron3"/>
    <dgm:cxn modelId="{FA968351-43CC-4439-8311-D39E2FB693E6}" type="presOf" srcId="{D6A1C07E-2DF6-4453-B3DE-A357A52658D4}" destId="{DAE58BC4-29FC-4651-B673-A408294C13E8}" srcOrd="0" destOrd="0" presId="urn:microsoft.com/office/officeart/2005/8/layout/hChevron3"/>
    <dgm:cxn modelId="{E5B8AA3C-4CDA-4478-9EB3-C8B69C82815C}" type="presParOf" srcId="{DAE58BC4-29FC-4651-B673-A408294C13E8}" destId="{A1419B0E-7B54-41E5-BEEF-A3058E25485E}" srcOrd="0" destOrd="0" presId="urn:microsoft.com/office/officeart/2005/8/layout/hChevron3"/>
    <dgm:cxn modelId="{100E96B7-CC83-45E9-87F0-87E8BBD001D1}" type="presParOf" srcId="{DAE58BC4-29FC-4651-B673-A408294C13E8}" destId="{3C897529-9473-45D8-920A-5E4D435E944A}" srcOrd="1" destOrd="0" presId="urn:microsoft.com/office/officeart/2005/8/layout/hChevron3"/>
    <dgm:cxn modelId="{C600227B-3457-4A6C-BE9E-28EF16435D94}" type="presParOf" srcId="{DAE58BC4-29FC-4651-B673-A408294C13E8}" destId="{4E2D4316-BD5E-4045-BA0C-92CDDB0143B3}" srcOrd="2" destOrd="0" presId="urn:microsoft.com/office/officeart/2005/8/layout/hChevron3"/>
    <dgm:cxn modelId="{5982E2A7-2E02-489E-9E68-FBD04A962954}" type="presParOf" srcId="{DAE58BC4-29FC-4651-B673-A408294C13E8}" destId="{908364BA-CA63-4088-84AB-2A9761AD8074}" srcOrd="3" destOrd="0" presId="urn:microsoft.com/office/officeart/2005/8/layout/hChevron3"/>
    <dgm:cxn modelId="{A2174964-9CEE-4488-8B4B-4C3D89FB2DC5}" type="presParOf" srcId="{DAE58BC4-29FC-4651-B673-A408294C13E8}" destId="{C411F65B-2AE0-4FA1-A122-A959AFF07D5C}" srcOrd="4" destOrd="0" presId="urn:microsoft.com/office/officeart/2005/8/layout/hChevron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A1C07E-2DF6-4453-B3DE-A357A52658D4}" type="doc">
      <dgm:prSet loTypeId="urn:microsoft.com/office/officeart/2005/8/layout/hChevron3" loCatId="process" qsTypeId="urn:microsoft.com/office/officeart/2005/8/quickstyle/simple5" qsCatId="simple" csTypeId="urn:microsoft.com/office/officeart/2005/8/colors/colorful1" csCatId="colorful" phldr="1"/>
      <dgm:spPr/>
    </dgm:pt>
    <dgm:pt modelId="{A5F12FEF-D6E2-4B29-9D23-2DDD00F0E58F}">
      <dgm:prSet phldrT="[Text]" custT="1"/>
      <dgm:spPr>
        <a:solidFill>
          <a:srgbClr val="9966FF"/>
        </a:solidFill>
      </dgm:spPr>
      <dgm:t>
        <a:bodyPr/>
        <a:lstStyle/>
        <a:p>
          <a:pPr algn="l"/>
          <a:r>
            <a:rPr lang="en-US" sz="1800" smtClean="0"/>
            <a:t>Planning</a:t>
          </a:r>
          <a:endParaRPr lang="en-US" sz="1800"/>
        </a:p>
      </dgm:t>
    </dgm:pt>
    <dgm:pt modelId="{EB5B02E5-6B7D-4EFD-8699-4CC7808383FD}" type="parTrans" cxnId="{3AAAE4A8-7067-4382-A518-A6211D822589}">
      <dgm:prSet/>
      <dgm:spPr/>
      <dgm:t>
        <a:bodyPr/>
        <a:lstStyle/>
        <a:p>
          <a:endParaRPr lang="en-US"/>
        </a:p>
      </dgm:t>
    </dgm:pt>
    <dgm:pt modelId="{A150DE08-3E7A-4191-86A5-02777296939D}" type="sibTrans" cxnId="{3AAAE4A8-7067-4382-A518-A6211D822589}">
      <dgm:prSet/>
      <dgm:spPr/>
      <dgm:t>
        <a:bodyPr/>
        <a:lstStyle/>
        <a:p>
          <a:endParaRPr lang="en-US"/>
        </a:p>
      </dgm:t>
    </dgm:pt>
    <dgm:pt modelId="{16ADC0EA-2810-4C12-BD6A-143A2886F70F}">
      <dgm:prSet phldrT="[Text]" custT="1"/>
      <dgm:spPr>
        <a:solidFill>
          <a:srgbClr val="00B050"/>
        </a:solidFill>
      </dgm:spPr>
      <dgm:t>
        <a:bodyPr/>
        <a:lstStyle/>
        <a:p>
          <a:pPr algn="l"/>
          <a:r>
            <a:rPr lang="en-US" sz="1800" smtClean="0"/>
            <a:t>Execution</a:t>
          </a:r>
          <a:endParaRPr lang="en-US" sz="1800"/>
        </a:p>
      </dgm:t>
    </dgm:pt>
    <dgm:pt modelId="{9F3FBB70-8B1E-414C-BCED-5A94D64A888E}" type="parTrans" cxnId="{D8CA6A82-C088-4FAD-B958-F92B692A0074}">
      <dgm:prSet/>
      <dgm:spPr/>
      <dgm:t>
        <a:bodyPr/>
        <a:lstStyle/>
        <a:p>
          <a:endParaRPr lang="en-US"/>
        </a:p>
      </dgm:t>
    </dgm:pt>
    <dgm:pt modelId="{B6135E39-4B5D-4C77-AA63-0A67FEAE0D8A}" type="sibTrans" cxnId="{D8CA6A82-C088-4FAD-B958-F92B692A0074}">
      <dgm:prSet/>
      <dgm:spPr/>
      <dgm:t>
        <a:bodyPr/>
        <a:lstStyle/>
        <a:p>
          <a:endParaRPr lang="en-US"/>
        </a:p>
      </dgm:t>
    </dgm:pt>
    <dgm:pt modelId="{2CD9C080-15F4-498E-8287-EAEEC903D8A9}">
      <dgm:prSet phldrT="[Text]" custT="1"/>
      <dgm:spPr>
        <a:solidFill>
          <a:srgbClr val="0070C0"/>
        </a:solidFill>
      </dgm:spPr>
      <dgm:t>
        <a:bodyPr/>
        <a:lstStyle/>
        <a:p>
          <a:pPr algn="r"/>
          <a:r>
            <a:rPr lang="en-US" sz="1800" smtClean="0"/>
            <a:t>Reporting</a:t>
          </a:r>
          <a:endParaRPr lang="en-US" sz="1800"/>
        </a:p>
      </dgm:t>
    </dgm:pt>
    <dgm:pt modelId="{D6DFEA3C-7275-414E-897B-93F2E6DB0D04}" type="parTrans" cxnId="{43AD7AD5-778C-472D-8D35-05C42D86FCD2}">
      <dgm:prSet/>
      <dgm:spPr/>
      <dgm:t>
        <a:bodyPr/>
        <a:lstStyle/>
        <a:p>
          <a:endParaRPr lang="en-US"/>
        </a:p>
      </dgm:t>
    </dgm:pt>
    <dgm:pt modelId="{F856865B-11E8-4D65-BE95-2D7E36917566}" type="sibTrans" cxnId="{43AD7AD5-778C-472D-8D35-05C42D86FCD2}">
      <dgm:prSet/>
      <dgm:spPr/>
      <dgm:t>
        <a:bodyPr/>
        <a:lstStyle/>
        <a:p>
          <a:endParaRPr lang="en-US"/>
        </a:p>
      </dgm:t>
    </dgm:pt>
    <dgm:pt modelId="{DAE58BC4-29FC-4651-B673-A408294C13E8}" type="pres">
      <dgm:prSet presAssocID="{D6A1C07E-2DF6-4453-B3DE-A357A52658D4}" presName="Name0" presStyleCnt="0">
        <dgm:presLayoutVars>
          <dgm:dir/>
          <dgm:resizeHandles val="exact"/>
        </dgm:presLayoutVars>
      </dgm:prSet>
      <dgm:spPr/>
    </dgm:pt>
    <dgm:pt modelId="{A1419B0E-7B54-41E5-BEEF-A3058E25485E}" type="pres">
      <dgm:prSet presAssocID="{A5F12FEF-D6E2-4B29-9D23-2DDD00F0E58F}" presName="parTxOnly" presStyleLbl="node1" presStyleIdx="0" presStyleCnt="3" custScaleX="161565" custLinFactNeighborX="-10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897529-9473-45D8-920A-5E4D435E944A}" type="pres">
      <dgm:prSet presAssocID="{A150DE08-3E7A-4191-86A5-02777296939D}" presName="parSpace" presStyleCnt="0"/>
      <dgm:spPr/>
    </dgm:pt>
    <dgm:pt modelId="{4E2D4316-BD5E-4045-BA0C-92CDDB0143B3}" type="pres">
      <dgm:prSet presAssocID="{16ADC0EA-2810-4C12-BD6A-143A2886F70F}" presName="parTxOnly" presStyleLbl="node1" presStyleIdx="1" presStyleCnt="3" custScaleX="145822" custLinFactNeighborX="5735" custLinFactNeighborY="4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8364BA-CA63-4088-84AB-2A9761AD8074}" type="pres">
      <dgm:prSet presAssocID="{B6135E39-4B5D-4C77-AA63-0A67FEAE0D8A}" presName="parSpace" presStyleCnt="0"/>
      <dgm:spPr/>
    </dgm:pt>
    <dgm:pt modelId="{C411F65B-2AE0-4FA1-A122-A959AFF07D5C}" type="pres">
      <dgm:prSet presAssocID="{2CD9C080-15F4-498E-8287-EAEEC903D8A9}" presName="parTxOnly" presStyleLbl="node1" presStyleIdx="2" presStyleCnt="3" custScaleX="810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CA6A82-C088-4FAD-B958-F92B692A0074}" srcId="{D6A1C07E-2DF6-4453-B3DE-A357A52658D4}" destId="{16ADC0EA-2810-4C12-BD6A-143A2886F70F}" srcOrd="1" destOrd="0" parTransId="{9F3FBB70-8B1E-414C-BCED-5A94D64A888E}" sibTransId="{B6135E39-4B5D-4C77-AA63-0A67FEAE0D8A}"/>
    <dgm:cxn modelId="{40FFDAE4-4DEF-4B3C-976F-94320031C193}" type="presOf" srcId="{2CD9C080-15F4-498E-8287-EAEEC903D8A9}" destId="{C411F65B-2AE0-4FA1-A122-A959AFF07D5C}" srcOrd="0" destOrd="0" presId="urn:microsoft.com/office/officeart/2005/8/layout/hChevron3"/>
    <dgm:cxn modelId="{C00A0888-DEBE-4BAB-A769-54344165BA06}" type="presOf" srcId="{16ADC0EA-2810-4C12-BD6A-143A2886F70F}" destId="{4E2D4316-BD5E-4045-BA0C-92CDDB0143B3}" srcOrd="0" destOrd="0" presId="urn:microsoft.com/office/officeart/2005/8/layout/hChevron3"/>
    <dgm:cxn modelId="{43AD7AD5-778C-472D-8D35-05C42D86FCD2}" srcId="{D6A1C07E-2DF6-4453-B3DE-A357A52658D4}" destId="{2CD9C080-15F4-498E-8287-EAEEC903D8A9}" srcOrd="2" destOrd="0" parTransId="{D6DFEA3C-7275-414E-897B-93F2E6DB0D04}" sibTransId="{F856865B-11E8-4D65-BE95-2D7E36917566}"/>
    <dgm:cxn modelId="{7ED3D843-C93D-41CE-AADD-3D2D16F674F7}" type="presOf" srcId="{D6A1C07E-2DF6-4453-B3DE-A357A52658D4}" destId="{DAE58BC4-29FC-4651-B673-A408294C13E8}" srcOrd="0" destOrd="0" presId="urn:microsoft.com/office/officeart/2005/8/layout/hChevron3"/>
    <dgm:cxn modelId="{3AAAE4A8-7067-4382-A518-A6211D822589}" srcId="{D6A1C07E-2DF6-4453-B3DE-A357A52658D4}" destId="{A5F12FEF-D6E2-4B29-9D23-2DDD00F0E58F}" srcOrd="0" destOrd="0" parTransId="{EB5B02E5-6B7D-4EFD-8699-4CC7808383FD}" sibTransId="{A150DE08-3E7A-4191-86A5-02777296939D}"/>
    <dgm:cxn modelId="{D7B45BA4-04E0-4651-BCF9-E17DC5BEF9A5}" type="presOf" srcId="{A5F12FEF-D6E2-4B29-9D23-2DDD00F0E58F}" destId="{A1419B0E-7B54-41E5-BEEF-A3058E25485E}" srcOrd="0" destOrd="0" presId="urn:microsoft.com/office/officeart/2005/8/layout/hChevron3"/>
    <dgm:cxn modelId="{917B60FF-BD12-4B3D-BFEB-6135E286F466}" type="presParOf" srcId="{DAE58BC4-29FC-4651-B673-A408294C13E8}" destId="{A1419B0E-7B54-41E5-BEEF-A3058E25485E}" srcOrd="0" destOrd="0" presId="urn:microsoft.com/office/officeart/2005/8/layout/hChevron3"/>
    <dgm:cxn modelId="{593F0CA4-62C6-4F0A-AF67-201C93749D34}" type="presParOf" srcId="{DAE58BC4-29FC-4651-B673-A408294C13E8}" destId="{3C897529-9473-45D8-920A-5E4D435E944A}" srcOrd="1" destOrd="0" presId="urn:microsoft.com/office/officeart/2005/8/layout/hChevron3"/>
    <dgm:cxn modelId="{B3786901-D56D-4ED9-AFE3-4E0CB65566E2}" type="presParOf" srcId="{DAE58BC4-29FC-4651-B673-A408294C13E8}" destId="{4E2D4316-BD5E-4045-BA0C-92CDDB0143B3}" srcOrd="2" destOrd="0" presId="urn:microsoft.com/office/officeart/2005/8/layout/hChevron3"/>
    <dgm:cxn modelId="{1D12B81C-2C0D-4717-9581-E43EEC9B8283}" type="presParOf" srcId="{DAE58BC4-29FC-4651-B673-A408294C13E8}" destId="{908364BA-CA63-4088-84AB-2A9761AD8074}" srcOrd="3" destOrd="0" presId="urn:microsoft.com/office/officeart/2005/8/layout/hChevron3"/>
    <dgm:cxn modelId="{D4118F93-B1E6-49AD-B0BC-06B9267CF714}" type="presParOf" srcId="{DAE58BC4-29FC-4651-B673-A408294C13E8}" destId="{C411F65B-2AE0-4FA1-A122-A959AFF07D5C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A1C07E-2DF6-4453-B3DE-A357A52658D4}" type="doc">
      <dgm:prSet loTypeId="urn:microsoft.com/office/officeart/2005/8/layout/hChevron3" loCatId="process" qsTypeId="urn:microsoft.com/office/officeart/2005/8/quickstyle/simple5" qsCatId="simple" csTypeId="urn:microsoft.com/office/officeart/2005/8/colors/colorful1" csCatId="colorful" phldr="1"/>
      <dgm:spPr/>
    </dgm:pt>
    <dgm:pt modelId="{A5F12FEF-D6E2-4B29-9D23-2DDD00F0E58F}">
      <dgm:prSet phldrT="[Text]" custT="1"/>
      <dgm:spPr>
        <a:solidFill>
          <a:srgbClr val="9966FF"/>
        </a:solidFill>
      </dgm:spPr>
      <dgm:t>
        <a:bodyPr/>
        <a:lstStyle/>
        <a:p>
          <a:pPr algn="l"/>
          <a:r>
            <a:rPr lang="en-US" sz="1800" smtClean="0"/>
            <a:t>Planning</a:t>
          </a:r>
          <a:endParaRPr lang="en-US" sz="1800"/>
        </a:p>
      </dgm:t>
    </dgm:pt>
    <dgm:pt modelId="{EB5B02E5-6B7D-4EFD-8699-4CC7808383FD}" type="parTrans" cxnId="{3AAAE4A8-7067-4382-A518-A6211D822589}">
      <dgm:prSet/>
      <dgm:spPr/>
      <dgm:t>
        <a:bodyPr/>
        <a:lstStyle/>
        <a:p>
          <a:endParaRPr lang="en-US"/>
        </a:p>
      </dgm:t>
    </dgm:pt>
    <dgm:pt modelId="{A150DE08-3E7A-4191-86A5-02777296939D}" type="sibTrans" cxnId="{3AAAE4A8-7067-4382-A518-A6211D822589}">
      <dgm:prSet/>
      <dgm:spPr/>
      <dgm:t>
        <a:bodyPr/>
        <a:lstStyle/>
        <a:p>
          <a:endParaRPr lang="en-US"/>
        </a:p>
      </dgm:t>
    </dgm:pt>
    <dgm:pt modelId="{16ADC0EA-2810-4C12-BD6A-143A2886F70F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800" smtClean="0"/>
            <a:t>Execution</a:t>
          </a:r>
          <a:endParaRPr lang="en-US" sz="1800"/>
        </a:p>
      </dgm:t>
    </dgm:pt>
    <dgm:pt modelId="{9F3FBB70-8B1E-414C-BCED-5A94D64A888E}" type="parTrans" cxnId="{D8CA6A82-C088-4FAD-B958-F92B692A0074}">
      <dgm:prSet/>
      <dgm:spPr/>
      <dgm:t>
        <a:bodyPr/>
        <a:lstStyle/>
        <a:p>
          <a:endParaRPr lang="en-US"/>
        </a:p>
      </dgm:t>
    </dgm:pt>
    <dgm:pt modelId="{B6135E39-4B5D-4C77-AA63-0A67FEAE0D8A}" type="sibTrans" cxnId="{D8CA6A82-C088-4FAD-B958-F92B692A0074}">
      <dgm:prSet/>
      <dgm:spPr/>
      <dgm:t>
        <a:bodyPr/>
        <a:lstStyle/>
        <a:p>
          <a:endParaRPr lang="en-US"/>
        </a:p>
      </dgm:t>
    </dgm:pt>
    <dgm:pt modelId="{2CD9C080-15F4-498E-8287-EAEEC903D8A9}">
      <dgm:prSet phldrT="[Text]" custT="1"/>
      <dgm:spPr>
        <a:solidFill>
          <a:srgbClr val="0070C0"/>
        </a:solidFill>
      </dgm:spPr>
      <dgm:t>
        <a:bodyPr/>
        <a:lstStyle/>
        <a:p>
          <a:pPr algn="r"/>
          <a:r>
            <a:rPr lang="en-US" sz="1800" smtClean="0"/>
            <a:t>Reporting</a:t>
          </a:r>
          <a:endParaRPr lang="en-US" sz="1800"/>
        </a:p>
      </dgm:t>
    </dgm:pt>
    <dgm:pt modelId="{D6DFEA3C-7275-414E-897B-93F2E6DB0D04}" type="parTrans" cxnId="{43AD7AD5-778C-472D-8D35-05C42D86FCD2}">
      <dgm:prSet/>
      <dgm:spPr/>
      <dgm:t>
        <a:bodyPr/>
        <a:lstStyle/>
        <a:p>
          <a:endParaRPr lang="en-US"/>
        </a:p>
      </dgm:t>
    </dgm:pt>
    <dgm:pt modelId="{F856865B-11E8-4D65-BE95-2D7E36917566}" type="sibTrans" cxnId="{43AD7AD5-778C-472D-8D35-05C42D86FCD2}">
      <dgm:prSet/>
      <dgm:spPr/>
      <dgm:t>
        <a:bodyPr/>
        <a:lstStyle/>
        <a:p>
          <a:endParaRPr lang="en-US"/>
        </a:p>
      </dgm:t>
    </dgm:pt>
    <dgm:pt modelId="{DAE58BC4-29FC-4651-B673-A408294C13E8}" type="pres">
      <dgm:prSet presAssocID="{D6A1C07E-2DF6-4453-B3DE-A357A52658D4}" presName="Name0" presStyleCnt="0">
        <dgm:presLayoutVars>
          <dgm:dir/>
          <dgm:resizeHandles val="exact"/>
        </dgm:presLayoutVars>
      </dgm:prSet>
      <dgm:spPr/>
    </dgm:pt>
    <dgm:pt modelId="{A1419B0E-7B54-41E5-BEEF-A3058E25485E}" type="pres">
      <dgm:prSet presAssocID="{A5F12FEF-D6E2-4B29-9D23-2DDD00F0E58F}" presName="parTxOnly" presStyleLbl="node1" presStyleIdx="0" presStyleCnt="3" custScaleX="73796" custLinFactNeighborX="-850" custLinFactNeighborY="-16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897529-9473-45D8-920A-5E4D435E944A}" type="pres">
      <dgm:prSet presAssocID="{A150DE08-3E7A-4191-86A5-02777296939D}" presName="parSpace" presStyleCnt="0"/>
      <dgm:spPr/>
    </dgm:pt>
    <dgm:pt modelId="{4E2D4316-BD5E-4045-BA0C-92CDDB0143B3}" type="pres">
      <dgm:prSet presAssocID="{16ADC0EA-2810-4C12-BD6A-143A2886F70F}" presName="parTxOnly" presStyleLbl="node1" presStyleIdx="1" presStyleCnt="3" custScaleX="1460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8364BA-CA63-4088-84AB-2A9761AD8074}" type="pres">
      <dgm:prSet presAssocID="{B6135E39-4B5D-4C77-AA63-0A67FEAE0D8A}" presName="parSpace" presStyleCnt="0"/>
      <dgm:spPr/>
    </dgm:pt>
    <dgm:pt modelId="{C411F65B-2AE0-4FA1-A122-A959AFF07D5C}" type="pres">
      <dgm:prSet presAssocID="{2CD9C080-15F4-498E-8287-EAEEC903D8A9}" presName="parTxOnly" presStyleLbl="node1" presStyleIdx="2" presStyleCnt="3" custScaleX="131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E40365-6F48-4376-BB93-3D6F9572EBAF}" type="presOf" srcId="{A5F12FEF-D6E2-4B29-9D23-2DDD00F0E58F}" destId="{A1419B0E-7B54-41E5-BEEF-A3058E25485E}" srcOrd="0" destOrd="0" presId="urn:microsoft.com/office/officeart/2005/8/layout/hChevron3"/>
    <dgm:cxn modelId="{D8CA6A82-C088-4FAD-B958-F92B692A0074}" srcId="{D6A1C07E-2DF6-4453-B3DE-A357A52658D4}" destId="{16ADC0EA-2810-4C12-BD6A-143A2886F70F}" srcOrd="1" destOrd="0" parTransId="{9F3FBB70-8B1E-414C-BCED-5A94D64A888E}" sibTransId="{B6135E39-4B5D-4C77-AA63-0A67FEAE0D8A}"/>
    <dgm:cxn modelId="{672D2586-B4B8-45AE-81D5-550DE79F8F92}" type="presOf" srcId="{16ADC0EA-2810-4C12-BD6A-143A2886F70F}" destId="{4E2D4316-BD5E-4045-BA0C-92CDDB0143B3}" srcOrd="0" destOrd="0" presId="urn:microsoft.com/office/officeart/2005/8/layout/hChevron3"/>
    <dgm:cxn modelId="{95ABB4A4-A849-4B12-8481-AAE3F288EA1B}" type="presOf" srcId="{D6A1C07E-2DF6-4453-B3DE-A357A52658D4}" destId="{DAE58BC4-29FC-4651-B673-A408294C13E8}" srcOrd="0" destOrd="0" presId="urn:microsoft.com/office/officeart/2005/8/layout/hChevron3"/>
    <dgm:cxn modelId="{43AD7AD5-778C-472D-8D35-05C42D86FCD2}" srcId="{D6A1C07E-2DF6-4453-B3DE-A357A52658D4}" destId="{2CD9C080-15F4-498E-8287-EAEEC903D8A9}" srcOrd="2" destOrd="0" parTransId="{D6DFEA3C-7275-414E-897B-93F2E6DB0D04}" sibTransId="{F856865B-11E8-4D65-BE95-2D7E36917566}"/>
    <dgm:cxn modelId="{3AAAE4A8-7067-4382-A518-A6211D822589}" srcId="{D6A1C07E-2DF6-4453-B3DE-A357A52658D4}" destId="{A5F12FEF-D6E2-4B29-9D23-2DDD00F0E58F}" srcOrd="0" destOrd="0" parTransId="{EB5B02E5-6B7D-4EFD-8699-4CC7808383FD}" sibTransId="{A150DE08-3E7A-4191-86A5-02777296939D}"/>
    <dgm:cxn modelId="{566C170E-64CF-487B-81BA-A2F0FE3BCBEC}" type="presOf" srcId="{2CD9C080-15F4-498E-8287-EAEEC903D8A9}" destId="{C411F65B-2AE0-4FA1-A122-A959AFF07D5C}" srcOrd="0" destOrd="0" presId="urn:microsoft.com/office/officeart/2005/8/layout/hChevron3"/>
    <dgm:cxn modelId="{42DE5669-1708-481D-BCE0-1EF3DB0C51B9}" type="presParOf" srcId="{DAE58BC4-29FC-4651-B673-A408294C13E8}" destId="{A1419B0E-7B54-41E5-BEEF-A3058E25485E}" srcOrd="0" destOrd="0" presId="urn:microsoft.com/office/officeart/2005/8/layout/hChevron3"/>
    <dgm:cxn modelId="{12C892B2-A661-4EEC-A8D4-399F04704523}" type="presParOf" srcId="{DAE58BC4-29FC-4651-B673-A408294C13E8}" destId="{3C897529-9473-45D8-920A-5E4D435E944A}" srcOrd="1" destOrd="0" presId="urn:microsoft.com/office/officeart/2005/8/layout/hChevron3"/>
    <dgm:cxn modelId="{16196E36-35A9-4B76-A321-2ACE15AC7EBF}" type="presParOf" srcId="{DAE58BC4-29FC-4651-B673-A408294C13E8}" destId="{4E2D4316-BD5E-4045-BA0C-92CDDB0143B3}" srcOrd="2" destOrd="0" presId="urn:microsoft.com/office/officeart/2005/8/layout/hChevron3"/>
    <dgm:cxn modelId="{D408A4EF-44BA-40EC-BBE0-503C73069594}" type="presParOf" srcId="{DAE58BC4-29FC-4651-B673-A408294C13E8}" destId="{908364BA-CA63-4088-84AB-2A9761AD8074}" srcOrd="3" destOrd="0" presId="urn:microsoft.com/office/officeart/2005/8/layout/hChevron3"/>
    <dgm:cxn modelId="{AB29D1AF-EE9A-4DA7-B4E1-8F73F1E08AA3}" type="presParOf" srcId="{DAE58BC4-29FC-4651-B673-A408294C13E8}" destId="{C411F65B-2AE0-4FA1-A122-A959AFF07D5C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419B0E-7B54-41E5-BEEF-A3058E25485E}">
      <dsp:nvSpPr>
        <dsp:cNvPr id="0" name=""/>
        <dsp:cNvSpPr/>
      </dsp:nvSpPr>
      <dsp:spPr>
        <a:xfrm>
          <a:off x="0" y="0"/>
          <a:ext cx="2289852" cy="381000"/>
        </a:xfrm>
        <a:prstGeom prst="homePlate">
          <a:avLst/>
        </a:prstGeom>
        <a:solidFill>
          <a:srgbClr val="9966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Planning</a:t>
          </a:r>
          <a:endParaRPr lang="en-US" sz="1800" kern="1200"/>
        </a:p>
      </dsp:txBody>
      <dsp:txXfrm>
        <a:off x="0" y="0"/>
        <a:ext cx="2289852" cy="381000"/>
      </dsp:txXfrm>
    </dsp:sp>
    <dsp:sp modelId="{4E2D4316-BD5E-4045-BA0C-92CDDB0143B3}">
      <dsp:nvSpPr>
        <dsp:cNvPr id="0" name=""/>
        <dsp:cNvSpPr/>
      </dsp:nvSpPr>
      <dsp:spPr>
        <a:xfrm>
          <a:off x="1447796" y="0"/>
          <a:ext cx="2271029" cy="381000"/>
        </a:xfrm>
        <a:prstGeom prst="chevron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Execution</a:t>
          </a:r>
          <a:endParaRPr lang="en-US" sz="1800" kern="1200"/>
        </a:p>
      </dsp:txBody>
      <dsp:txXfrm>
        <a:off x="1447796" y="0"/>
        <a:ext cx="2271029" cy="381000"/>
      </dsp:txXfrm>
    </dsp:sp>
    <dsp:sp modelId="{C411F65B-2AE0-4FA1-A122-A959AFF07D5C}">
      <dsp:nvSpPr>
        <dsp:cNvPr id="0" name=""/>
        <dsp:cNvSpPr/>
      </dsp:nvSpPr>
      <dsp:spPr>
        <a:xfrm>
          <a:off x="3116410" y="0"/>
          <a:ext cx="3284389" cy="381000"/>
        </a:xfrm>
        <a:prstGeom prst="chevron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Reporting</a:t>
          </a:r>
          <a:endParaRPr lang="en-US" sz="1800" kern="1200"/>
        </a:p>
      </dsp:txBody>
      <dsp:txXfrm>
        <a:off x="3116410" y="0"/>
        <a:ext cx="3284389" cy="3810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419B0E-7B54-41E5-BEEF-A3058E25485E}">
      <dsp:nvSpPr>
        <dsp:cNvPr id="0" name=""/>
        <dsp:cNvSpPr/>
      </dsp:nvSpPr>
      <dsp:spPr>
        <a:xfrm>
          <a:off x="1858" y="0"/>
          <a:ext cx="2309854" cy="381000"/>
        </a:xfrm>
        <a:prstGeom prst="homePlate">
          <a:avLst/>
        </a:prstGeom>
        <a:solidFill>
          <a:srgbClr val="9966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Planning</a:t>
          </a:r>
          <a:endParaRPr lang="en-US" sz="1800" kern="1200"/>
        </a:p>
      </dsp:txBody>
      <dsp:txXfrm>
        <a:off x="1858" y="0"/>
        <a:ext cx="2309854" cy="381000"/>
      </dsp:txXfrm>
    </dsp:sp>
    <dsp:sp modelId="{4E2D4316-BD5E-4045-BA0C-92CDDB0143B3}">
      <dsp:nvSpPr>
        <dsp:cNvPr id="0" name=""/>
        <dsp:cNvSpPr/>
      </dsp:nvSpPr>
      <dsp:spPr>
        <a:xfrm>
          <a:off x="1979328" y="0"/>
          <a:ext cx="2452024" cy="381000"/>
        </a:xfrm>
        <a:prstGeom prst="chevron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Execution</a:t>
          </a:r>
          <a:endParaRPr lang="en-US" sz="1800" kern="1200"/>
        </a:p>
      </dsp:txBody>
      <dsp:txXfrm>
        <a:off x="1979328" y="0"/>
        <a:ext cx="2452024" cy="381000"/>
      </dsp:txXfrm>
    </dsp:sp>
    <dsp:sp modelId="{C411F65B-2AE0-4FA1-A122-A959AFF07D5C}">
      <dsp:nvSpPr>
        <dsp:cNvPr id="0" name=""/>
        <dsp:cNvSpPr/>
      </dsp:nvSpPr>
      <dsp:spPr>
        <a:xfrm>
          <a:off x="4086733" y="0"/>
          <a:ext cx="2237866" cy="381000"/>
        </a:xfrm>
        <a:prstGeom prst="chevron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Reporting</a:t>
          </a:r>
          <a:endParaRPr lang="en-US" sz="1800" kern="1200"/>
        </a:p>
      </dsp:txBody>
      <dsp:txXfrm>
        <a:off x="4086733" y="0"/>
        <a:ext cx="2237866" cy="3810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419B0E-7B54-41E5-BEEF-A3058E25485E}">
      <dsp:nvSpPr>
        <dsp:cNvPr id="0" name=""/>
        <dsp:cNvSpPr/>
      </dsp:nvSpPr>
      <dsp:spPr>
        <a:xfrm>
          <a:off x="0" y="0"/>
          <a:ext cx="2928791" cy="381000"/>
        </a:xfrm>
        <a:prstGeom prst="homePlate">
          <a:avLst/>
        </a:prstGeom>
        <a:solidFill>
          <a:srgbClr val="9966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Planning</a:t>
          </a:r>
          <a:endParaRPr lang="en-US" sz="1800" kern="1200"/>
        </a:p>
      </dsp:txBody>
      <dsp:txXfrm>
        <a:off x="0" y="0"/>
        <a:ext cx="2928791" cy="381000"/>
      </dsp:txXfrm>
    </dsp:sp>
    <dsp:sp modelId="{4E2D4316-BD5E-4045-BA0C-92CDDB0143B3}">
      <dsp:nvSpPr>
        <dsp:cNvPr id="0" name=""/>
        <dsp:cNvSpPr/>
      </dsp:nvSpPr>
      <dsp:spPr>
        <a:xfrm>
          <a:off x="2590799" y="0"/>
          <a:ext cx="2643408" cy="381000"/>
        </a:xfrm>
        <a:prstGeom prst="chevron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Execution</a:t>
          </a:r>
          <a:endParaRPr lang="en-US" sz="1800" kern="1200"/>
        </a:p>
      </dsp:txBody>
      <dsp:txXfrm>
        <a:off x="2590799" y="0"/>
        <a:ext cx="2643408" cy="381000"/>
      </dsp:txXfrm>
    </dsp:sp>
    <dsp:sp modelId="{C411F65B-2AE0-4FA1-A122-A959AFF07D5C}">
      <dsp:nvSpPr>
        <dsp:cNvPr id="0" name=""/>
        <dsp:cNvSpPr/>
      </dsp:nvSpPr>
      <dsp:spPr>
        <a:xfrm>
          <a:off x="4850862" y="0"/>
          <a:ext cx="1469970" cy="381000"/>
        </a:xfrm>
        <a:prstGeom prst="chevron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Reporting</a:t>
          </a:r>
          <a:endParaRPr lang="en-US" sz="1800" kern="1200"/>
        </a:p>
      </dsp:txBody>
      <dsp:txXfrm>
        <a:off x="4850862" y="0"/>
        <a:ext cx="1469970" cy="3810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419B0E-7B54-41E5-BEEF-A3058E25485E}">
      <dsp:nvSpPr>
        <dsp:cNvPr id="0" name=""/>
        <dsp:cNvSpPr/>
      </dsp:nvSpPr>
      <dsp:spPr>
        <a:xfrm>
          <a:off x="0" y="0"/>
          <a:ext cx="1499553" cy="381000"/>
        </a:xfrm>
        <a:prstGeom prst="homePlate">
          <a:avLst/>
        </a:prstGeom>
        <a:solidFill>
          <a:srgbClr val="9966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Planning</a:t>
          </a:r>
          <a:endParaRPr lang="en-US" sz="1800" kern="1200"/>
        </a:p>
      </dsp:txBody>
      <dsp:txXfrm>
        <a:off x="0" y="0"/>
        <a:ext cx="1499553" cy="381000"/>
      </dsp:txXfrm>
    </dsp:sp>
    <dsp:sp modelId="{4E2D4316-BD5E-4045-BA0C-92CDDB0143B3}">
      <dsp:nvSpPr>
        <dsp:cNvPr id="0" name=""/>
        <dsp:cNvSpPr/>
      </dsp:nvSpPr>
      <dsp:spPr>
        <a:xfrm>
          <a:off x="1094186" y="0"/>
          <a:ext cx="2968178" cy="381000"/>
        </a:xfrm>
        <a:prstGeom prst="chevron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Execution</a:t>
          </a:r>
          <a:endParaRPr lang="en-US" sz="1800" kern="1200"/>
        </a:p>
      </dsp:txBody>
      <dsp:txXfrm>
        <a:off x="1094186" y="0"/>
        <a:ext cx="2968178" cy="381000"/>
      </dsp:txXfrm>
    </dsp:sp>
    <dsp:sp modelId="{C411F65B-2AE0-4FA1-A122-A959AFF07D5C}">
      <dsp:nvSpPr>
        <dsp:cNvPr id="0" name=""/>
        <dsp:cNvSpPr/>
      </dsp:nvSpPr>
      <dsp:spPr>
        <a:xfrm>
          <a:off x="3655960" y="0"/>
          <a:ext cx="2667601" cy="381000"/>
        </a:xfrm>
        <a:prstGeom prst="chevron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Reporting</a:t>
          </a:r>
          <a:endParaRPr lang="en-US" sz="1800" kern="1200"/>
        </a:p>
      </dsp:txBody>
      <dsp:txXfrm>
        <a:off x="3655960" y="0"/>
        <a:ext cx="2667601" cy="381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61629-85BD-4DB2-A3A3-7CDD482F6DF0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D7D9C-8FA6-4CA0-8E3C-4530E2127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5DABA6-2F11-47FB-8A49-7B006238C604}" type="slidenum">
              <a:rPr lang="de-DE" smtClean="0">
                <a:cs typeface="Arial" charset="0"/>
              </a:rPr>
              <a:pPr/>
              <a:t>1</a:t>
            </a:fld>
            <a:endParaRPr lang="de-DE" smtClean="0">
              <a:cs typeface="Arial" charset="0"/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F11E79A-7B65-44DB-A2F2-66E9D871140A}" type="slidenum">
              <a:rPr lang="en-GB" sz="1300"/>
              <a:pPr algn="r" defTabSz="947738"/>
              <a:t>1</a:t>
            </a:fld>
            <a:endParaRPr lang="en-GB" sz="1300"/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98B3D9-6FD1-448A-B898-C072916D657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7A6834-13AE-4435-8C93-71905C1C69E5}" type="slidenum">
              <a:rPr lang="de-DE" smtClean="0">
                <a:cs typeface="Arial" charset="0"/>
              </a:rPr>
              <a:pPr/>
              <a:t>3</a:t>
            </a:fld>
            <a:endParaRPr lang="de-DE" smtClean="0">
              <a:cs typeface="Arial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noProof="1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D7D9C-8FA6-4CA0-8E3C-4530E212790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10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F1563A-00E5-49BC-B490-CD543187A3A1}" type="slidenum">
              <a:rPr/>
              <a:pPr>
                <a:defRPr/>
              </a:pPr>
              <a:t>17</a:t>
            </a:fld>
            <a:endParaRPr lang="de-DE"/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87370" y="8689151"/>
            <a:ext cx="2970630" cy="45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866" tIns="46937" rIns="93866" bIns="46937" anchor="b"/>
          <a:lstStyle/>
          <a:p>
            <a:pPr algn="r" defTabSz="936625"/>
            <a:fld id="{EA2A0E10-D326-4F3B-87EF-61A2E2768ACC}" type="slidenum">
              <a:rPr lang="en-GB" sz="1300"/>
              <a:pPr algn="r" defTabSz="936625"/>
              <a:t>17</a:t>
            </a:fld>
            <a:endParaRPr lang="en-GB" sz="1300"/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866" tIns="46937" rIns="93866" bIns="46937"/>
          <a:lstStyle/>
          <a:p>
            <a:pPr eaLnBrk="1" hangingPunct="1"/>
            <a:endParaRPr lang="en-GB" noProof="1" smtClean="0"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25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8FEBC-BC88-4A64-B751-7C047264C05A}" type="datetimeFigureOut">
              <a:rPr lang="en-US"/>
              <a:pPr>
                <a:defRPr/>
              </a:pPr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A3D484-6987-4FB9-99B3-D228F92E23C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E49EA-595C-4BC5-985E-B3480523AADE}" type="datetimeFigureOut">
              <a:rPr lang="en-US"/>
              <a:pPr>
                <a:defRPr/>
              </a:pPr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E69FFF-80F3-4E0C-9CC2-B1A1293B60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B4F52-EEE0-489D-9537-D3F6ED09F0C7}" type="datetimeFigureOut">
              <a:rPr lang="en-US"/>
              <a:pPr>
                <a:defRPr/>
              </a:pPr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23172D-F740-4234-B84D-F9596368EA5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323850" y="238539"/>
            <a:ext cx="8497092" cy="616455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323850" y="854994"/>
            <a:ext cx="8496300" cy="33624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A34EF-67E2-4572-86AB-A6CED2DD3222}" type="datetimeFigureOut">
              <a:rPr lang="en-US"/>
              <a:pPr>
                <a:defRPr/>
              </a:pPr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B92D7-46A8-44AA-9AFD-B25585EB3C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813A0-6FE1-49BE-BC58-E14CB302E192}" type="datetimeFigureOut">
              <a:rPr lang="en-US"/>
              <a:pPr>
                <a:defRPr/>
              </a:pPr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DAF5C-65E0-49A0-81B5-A5CFF8AE310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86B8E-C154-4577-AB3F-799391650F48}" type="datetimeFigureOut">
              <a:rPr lang="en-US"/>
              <a:pPr>
                <a:defRPr/>
              </a:pPr>
              <a:t>7/30/2018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ADAE8-46E3-4EA7-A241-1C5D66311F8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29544-720D-4D0F-9C76-AC8AEF13C19F}" type="datetimeFigureOut">
              <a:rPr lang="en-US"/>
              <a:pPr>
                <a:defRPr/>
              </a:pPr>
              <a:t>7/30/2018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ED333-E14D-4457-9274-530BD6863FC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F0682-2192-46B6-A843-B76906C40219}" type="datetimeFigureOut">
              <a:rPr lang="en-US"/>
              <a:pPr>
                <a:defRPr/>
              </a:pPr>
              <a:t>7/30/2018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A8CBE-D5C3-48EC-979E-8ABDE7C595B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08576-A279-4414-B186-4A5DF4114655}" type="datetimeFigureOut">
              <a:rPr lang="en-US"/>
              <a:pPr>
                <a:defRPr/>
              </a:pPr>
              <a:t>7/30/2018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30301-FE5F-4A92-8466-00B8D28B7C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F996A-6661-440C-B6FE-04CB69B4C61F}" type="datetimeFigureOut">
              <a:rPr lang="en-US"/>
              <a:pPr>
                <a:defRPr/>
              </a:pPr>
              <a:t>7/30/2018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F28274-2A4E-4EC9-8CE0-B3AA41E7055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66965-72B7-4767-9036-5265A8A0C98E}" type="datetimeFigureOut">
              <a:rPr lang="en-US"/>
              <a:pPr>
                <a:defRPr/>
              </a:pPr>
              <a:t>7/30/2018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A58FF-38B4-46EA-820D-42C8D42E441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7D41864E-320D-497F-AA1F-F5B539C264F3}" type="datetimeFigureOut">
              <a:rPr lang="en-US"/>
              <a:pPr>
                <a:defRPr/>
              </a:pPr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fld id="{D7D814BF-82C4-4E2C-B5A5-6157C2A06ED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Grp="1" noChangeArrowheads="1"/>
          </p:cNvSpPr>
          <p:nvPr>
            <p:ph type="ctrTitle"/>
          </p:nvPr>
        </p:nvSpPr>
        <p:spPr>
          <a:xfrm>
            <a:off x="762289" y="841248"/>
            <a:ext cx="7621588" cy="2670303"/>
          </a:xfrm>
        </p:spPr>
        <p:txBody>
          <a:bodyPr/>
          <a:lstStyle/>
          <a:p>
            <a:pPr algn="ctr" eaLnBrk="1" hangingPunct="1"/>
            <a:r>
              <a:rPr lang="en-US" sz="4800" b="1" noProof="1" smtClean="0">
                <a:solidFill>
                  <a:schemeClr val="tx1"/>
                </a:solidFill>
              </a:rPr>
              <a:t>Risk and Impact Assessment</a:t>
            </a:r>
            <a:endParaRPr lang="en-US" sz="4800" noProof="1" smtClean="0">
              <a:solidFill>
                <a:schemeClr val="tx1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endParaRPr lang="en-US" b="1" dirty="0" smtClean="0"/>
          </a:p>
          <a:p>
            <a:pPr lvl="0"/>
            <a:r>
              <a:rPr lang="en-US" b="1" dirty="0" smtClean="0"/>
              <a:t>Augustine </a:t>
            </a:r>
            <a:r>
              <a:rPr lang="en-US" b="1" dirty="0" err="1" smtClean="0"/>
              <a:t>Mwanje</a:t>
            </a:r>
            <a:endParaRPr lang="en-US" b="1" smtClean="0"/>
          </a:p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eaLnBrk="1" hangingPunct="1"/>
            <a:r>
              <a:rPr lang="en-US" sz="4000" b="1" dirty="0" smtClean="0"/>
              <a:t>Market Conduct Risk Assessment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pPr eaLnBrk="1" hangingPunct="1"/>
            <a:r>
              <a:rPr lang="en-US" sz="3000" dirty="0" smtClean="0">
                <a:solidFill>
                  <a:schemeClr val="tx1"/>
                </a:solidFill>
              </a:rPr>
              <a:t>A </a:t>
            </a:r>
            <a:r>
              <a:rPr lang="en-US" sz="3000" u="sng" dirty="0" smtClean="0">
                <a:solidFill>
                  <a:schemeClr val="tx1"/>
                </a:solidFill>
              </a:rPr>
              <a:t>risk profile </a:t>
            </a:r>
            <a:r>
              <a:rPr lang="en-US" sz="3000" dirty="0" smtClean="0">
                <a:solidFill>
                  <a:schemeClr val="tx1"/>
                </a:solidFill>
              </a:rPr>
              <a:t>helps identify the acceptable level of risk a Financial Institution is prepared to accept </a:t>
            </a:r>
          </a:p>
          <a:p>
            <a:pPr eaLnBrk="1" hangingPunct="1"/>
            <a:r>
              <a:rPr lang="en-US" sz="3000" dirty="0" smtClean="0">
                <a:solidFill>
                  <a:schemeClr val="tx1"/>
                </a:solidFill>
              </a:rPr>
              <a:t>It also attempts to determine how the Financial Institution’s willingness to take risk (or aversion to risk) will affect its overall decision-making strategy</a:t>
            </a:r>
          </a:p>
          <a:p>
            <a:pPr eaLnBrk="1" hangingPunct="1"/>
            <a:r>
              <a:rPr lang="en-US" sz="3000" dirty="0" smtClean="0">
                <a:solidFill>
                  <a:schemeClr val="tx1"/>
                </a:solidFill>
              </a:rPr>
              <a:t>To help determine the risk based supervisory strategies that examiners will adopt for a specific Institution, a good understanding of the </a:t>
            </a:r>
            <a:r>
              <a:rPr lang="en-US" sz="3000" dirty="0" smtClean="0"/>
              <a:t>Financial Institution</a:t>
            </a:r>
            <a:r>
              <a:rPr lang="en-US" sz="3000" dirty="0" smtClean="0">
                <a:solidFill>
                  <a:schemeClr val="tx1"/>
                </a:solidFill>
              </a:rPr>
              <a:t>’s risk profile is necessary</a:t>
            </a:r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 fontScale="90000"/>
          </a:bodyPr>
          <a:lstStyle/>
          <a:p>
            <a:pPr eaLnBrk="1" hangingPunct="1"/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 </a:t>
            </a:r>
            <a:r>
              <a:rPr lang="en-GB" sz="4900" b="1" dirty="0" smtClean="0"/>
              <a:t>Market Conduct Risk Assessment </a:t>
            </a:r>
            <a:br>
              <a:rPr lang="en-GB" sz="4900" b="1" dirty="0" smtClean="0"/>
            </a:br>
            <a:endParaRPr lang="en-US" sz="40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84216" tIns="42108" rIns="84216" bIns="42108"/>
          <a:lstStyle/>
          <a:p>
            <a:r>
              <a:rPr lang="en-GB" sz="2800" dirty="0" smtClean="0"/>
              <a:t>Residual product risk considers the impact (inherent risk) and probability (risk management) of</a:t>
            </a:r>
            <a:br>
              <a:rPr lang="en-GB" sz="2800" dirty="0" smtClean="0"/>
            </a:br>
            <a:r>
              <a:rPr lang="en-GB" sz="2800" dirty="0" smtClean="0"/>
              <a:t>non-compliance.  </a:t>
            </a:r>
          </a:p>
          <a:p>
            <a:r>
              <a:rPr lang="en-GB" sz="2800" dirty="0" smtClean="0"/>
              <a:t>Residual risk is the risk that remains after determining the level of inherent risk and reaching a conclusion about the effectiveness of risk controls associated with the institution’s material products.</a:t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US" sz="2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eaLnBrk="1" hangingPunct="1"/>
            <a:r>
              <a:rPr lang="en-US" sz="4000" b="1" dirty="0" smtClean="0"/>
              <a:t>Market Conduct Risk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84216" tIns="42108" rIns="84216" bIns="42108"/>
          <a:lstStyle/>
          <a:p>
            <a:pPr>
              <a:buNone/>
            </a:pPr>
            <a:r>
              <a:rPr lang="en-GB" b="1" dirty="0" smtClean="0">
                <a:solidFill>
                  <a:srgbClr val="0070C0"/>
                </a:solidFill>
              </a:rPr>
              <a:t>Updating the Risk Assessment</a:t>
            </a:r>
            <a:endParaRPr lang="en-GB" dirty="0" smtClean="0">
              <a:solidFill>
                <a:srgbClr val="0070C0"/>
              </a:solidFill>
            </a:endParaRPr>
          </a:p>
          <a:p>
            <a:r>
              <a:rPr lang="en-GB" sz="3600" dirty="0" smtClean="0"/>
              <a:t>Pre-examination</a:t>
            </a:r>
          </a:p>
          <a:p>
            <a:r>
              <a:rPr lang="en-GB" sz="3600" dirty="0" smtClean="0"/>
              <a:t>Post-examination</a:t>
            </a:r>
          </a:p>
          <a:p>
            <a:r>
              <a:rPr lang="en-GB" sz="3600" dirty="0" smtClean="0"/>
              <a:t>Ongoing supervision</a:t>
            </a:r>
          </a:p>
          <a:p>
            <a:r>
              <a:rPr lang="en-GB" sz="3600" dirty="0" smtClean="0"/>
              <a:t>Significant risk-profile changes</a:t>
            </a:r>
            <a:endParaRPr lang="en-US" sz="3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</p:spPr>
        <p:txBody>
          <a:bodyPr/>
          <a:lstStyle/>
          <a:p>
            <a:r>
              <a:rPr lang="en-US" b="1" dirty="0" smtClean="0"/>
              <a:t>Market Conduct Risk Assessment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49568"/>
            <a:ext cx="8229600" cy="3827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3400" y="6096000"/>
            <a:ext cx="7772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Source: Consumer Financial Protection Bureau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762000"/>
          </a:xfrm>
        </p:spPr>
        <p:txBody>
          <a:bodyPr/>
          <a:lstStyle/>
          <a:p>
            <a:pPr algn="ctr"/>
            <a:r>
              <a:rPr lang="en-US" sz="3600" b="1" smtClean="0"/>
              <a:t>Risk Matrix</a:t>
            </a:r>
            <a:endParaRPr lang="en-US" sz="3600" b="1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524000"/>
          <a:ext cx="7934033" cy="4710545"/>
        </p:xfrm>
        <a:graphic>
          <a:graphicData uri="http://schemas.openxmlformats.org/drawingml/2006/table">
            <a:tbl>
              <a:tblPr/>
              <a:tblGrid>
                <a:gridCol w="1450107"/>
                <a:gridCol w="1447800"/>
                <a:gridCol w="1981200"/>
                <a:gridCol w="1608618"/>
                <a:gridCol w="1446308"/>
              </a:tblGrid>
              <a:tr h="12561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Activity/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Product/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Risk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Inherent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of </a:t>
                      </a: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Risk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Quality of Risk </a:t>
                      </a: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Management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Aggregate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Of </a:t>
                      </a: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Risk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Direction of </a:t>
                      </a: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Risk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Acceptable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Moderate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Increasing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Acceptable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Moderate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Increasing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7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Acceptable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Moderate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Stable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7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Acceptable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Moderate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Increasing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7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Weak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Increasing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Overall Risk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Acceptable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Moderate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Increasing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pPr algn="ctr"/>
            <a:r>
              <a:rPr lang="en-US" sz="3600" b="1" smtClean="0"/>
              <a:t>Risk Matrix</a:t>
            </a:r>
            <a:endParaRPr lang="en-US" sz="3600" b="1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524000"/>
          <a:ext cx="7934033" cy="4710545"/>
        </p:xfrm>
        <a:graphic>
          <a:graphicData uri="http://schemas.openxmlformats.org/drawingml/2006/table">
            <a:tbl>
              <a:tblPr/>
              <a:tblGrid>
                <a:gridCol w="1791852"/>
                <a:gridCol w="1219200"/>
                <a:gridCol w="2030365"/>
                <a:gridCol w="1446308"/>
                <a:gridCol w="1446308"/>
              </a:tblGrid>
              <a:tr h="12561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Activity/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Product/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Risk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Inherent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of </a:t>
                      </a: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Risk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Quality of Risk </a:t>
                      </a: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Management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Aggregate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Of </a:t>
                      </a: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Risk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Direction of </a:t>
                      </a: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Risk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Acceptable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Moderate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Increasing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Acceptable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Moderate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Increasing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7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Acceptable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Moderate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Stable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417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Acceptable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Moderate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Increasing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7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Weak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Increasing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7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Overall Risk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Acceptable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Moderate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Increasing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/>
            <a:r>
              <a:rPr lang="en-US" sz="3600" b="1" smtClean="0"/>
              <a:t>Risk Matrix</a:t>
            </a:r>
            <a:endParaRPr lang="en-US" sz="3600" b="1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3493" y="1191491"/>
          <a:ext cx="7934033" cy="4710545"/>
        </p:xfrm>
        <a:graphic>
          <a:graphicData uri="http://schemas.openxmlformats.org/drawingml/2006/table">
            <a:tbl>
              <a:tblPr/>
              <a:tblGrid>
                <a:gridCol w="1791852"/>
                <a:gridCol w="1219200"/>
                <a:gridCol w="2030365"/>
                <a:gridCol w="1446308"/>
                <a:gridCol w="1446308"/>
              </a:tblGrid>
              <a:tr h="12561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Activity/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Product/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Risk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Inherent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of </a:t>
                      </a: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Risk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Quality of Risk </a:t>
                      </a: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Management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Aggregate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Of </a:t>
                      </a: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Risk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Direction of </a:t>
                      </a: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Risk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Acceptable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Moderate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Increasing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Acceptable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Moderate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Increasing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7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Acceptable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Moderate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Stable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17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Acceptable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Moderate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Increasing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7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Weak</a:t>
                      </a:r>
                      <a:endParaRPr lang="en-US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Increasing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7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Times New Roman"/>
                          <a:cs typeface="Times New Roman"/>
                        </a:rPr>
                        <a:t>Overall Risk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High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Acceptable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Moderate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Increasing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Abgerundetes Rechteck 37"/>
          <p:cNvSpPr/>
          <p:nvPr/>
        </p:nvSpPr>
        <p:spPr bwMode="gray">
          <a:xfrm>
            <a:off x="762000" y="1447800"/>
            <a:ext cx="926630" cy="926628"/>
          </a:xfrm>
          <a:prstGeom prst="roundRect">
            <a:avLst>
              <a:gd name="adj" fmla="val 9083"/>
            </a:avLst>
          </a:prstGeom>
          <a:solidFill>
            <a:srgbClr val="FF0000"/>
          </a:solidFill>
          <a:ln w="12700">
            <a:noFill/>
            <a:round/>
            <a:headEnd/>
            <a:tailEnd/>
          </a:ln>
          <a:scene3d>
            <a:camera prst="perspectiveRelaxed" fov="3600000">
              <a:rot lat="20999999" lon="19499988" rev="0"/>
            </a:camera>
            <a:lightRig rig="threePt" dir="t"/>
          </a:scene3d>
          <a:sp3d extrusionH="787400">
            <a:bevelT w="63500" h="63500"/>
            <a:bevelB w="63500" h="63500"/>
          </a:sp3d>
        </p:spPr>
        <p:txBody>
          <a:bodyPr anchor="ctr"/>
          <a:lstStyle/>
          <a:p>
            <a:pPr algn="ctr">
              <a:defRPr/>
            </a:pPr>
            <a:r>
              <a:rPr lang="en-US" sz="4000"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1</a:t>
            </a:r>
          </a:p>
        </p:txBody>
      </p:sp>
      <p:sp>
        <p:nvSpPr>
          <p:cNvPr id="41" name="Abgerundetes Rechteck 40"/>
          <p:cNvSpPr/>
          <p:nvPr/>
        </p:nvSpPr>
        <p:spPr bwMode="gray">
          <a:xfrm>
            <a:off x="228600" y="2667000"/>
            <a:ext cx="926630" cy="926628"/>
          </a:xfrm>
          <a:prstGeom prst="roundRect">
            <a:avLst>
              <a:gd name="adj" fmla="val 9083"/>
            </a:avLst>
          </a:prstGeom>
          <a:solidFill>
            <a:srgbClr val="3366FF"/>
          </a:solidFill>
          <a:ln w="12700">
            <a:noFill/>
            <a:round/>
            <a:headEnd/>
            <a:tailEnd/>
          </a:ln>
          <a:scene3d>
            <a:camera prst="perspectiveRelaxed" fov="3600000">
              <a:rot lat="21299999" lon="2100000" rev="0"/>
            </a:camera>
            <a:lightRig rig="threePt" dir="t">
              <a:rot lat="0" lon="0" rev="6600000"/>
            </a:lightRig>
          </a:scene3d>
          <a:sp3d extrusionH="787400">
            <a:bevelT w="63500" h="63500"/>
            <a:bevelB w="63500" h="63500"/>
          </a:sp3d>
        </p:spPr>
        <p:txBody>
          <a:bodyPr anchor="ctr"/>
          <a:lstStyle/>
          <a:p>
            <a:pPr algn="ctr">
              <a:defRPr/>
            </a:pPr>
            <a:r>
              <a:rPr lang="en-US" sz="4000">
                <a:solidFill>
                  <a:srgbClr val="40404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2</a:t>
            </a:r>
          </a:p>
        </p:txBody>
      </p:sp>
      <p:sp>
        <p:nvSpPr>
          <p:cNvPr id="58" name="Abgerundetes Rechteck 57"/>
          <p:cNvSpPr/>
          <p:nvPr/>
        </p:nvSpPr>
        <p:spPr bwMode="gray">
          <a:xfrm>
            <a:off x="685800" y="3962400"/>
            <a:ext cx="926630" cy="926628"/>
          </a:xfrm>
          <a:prstGeom prst="roundRect">
            <a:avLst>
              <a:gd name="adj" fmla="val 9083"/>
            </a:avLst>
          </a:prstGeom>
          <a:solidFill>
            <a:srgbClr val="00B050"/>
          </a:solidFill>
          <a:ln w="12700">
            <a:noFill/>
            <a:round/>
            <a:headEnd/>
            <a:tailEnd/>
          </a:ln>
          <a:scene3d>
            <a:camera prst="perspectiveRelaxed" fov="3600000">
              <a:rot lat="300000" lon="19499988" rev="0"/>
            </a:camera>
            <a:lightRig rig="threePt" dir="t"/>
          </a:scene3d>
          <a:sp3d extrusionH="787400">
            <a:bevelT w="63500" h="63500"/>
            <a:bevelB w="63500" h="63500"/>
          </a:sp3d>
        </p:spPr>
        <p:txBody>
          <a:bodyPr anchor="ctr"/>
          <a:lstStyle/>
          <a:p>
            <a:pPr algn="ctr">
              <a:defRPr/>
            </a:pPr>
            <a:r>
              <a:rPr lang="en-US" sz="4000">
                <a:solidFill>
                  <a:srgbClr val="40404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3</a:t>
            </a:r>
          </a:p>
        </p:txBody>
      </p:sp>
      <p:sp>
        <p:nvSpPr>
          <p:cNvPr id="63" name="Abgerundetes Rechteck 62"/>
          <p:cNvSpPr/>
          <p:nvPr/>
        </p:nvSpPr>
        <p:spPr bwMode="gray">
          <a:xfrm>
            <a:off x="228600" y="5181600"/>
            <a:ext cx="926630" cy="926628"/>
          </a:xfrm>
          <a:prstGeom prst="roundRect">
            <a:avLst>
              <a:gd name="adj" fmla="val 9083"/>
            </a:avLst>
          </a:prstGeom>
          <a:solidFill>
            <a:srgbClr val="FFFF00"/>
          </a:solidFill>
          <a:ln w="12700">
            <a:noFill/>
            <a:round/>
            <a:headEnd/>
            <a:tailEnd/>
          </a:ln>
          <a:scene3d>
            <a:camera prst="perspectiveRelaxed" fov="3600000">
              <a:rot lat="600000" lon="2100000" rev="0"/>
            </a:camera>
            <a:lightRig rig="threePt" dir="t">
              <a:rot lat="0" lon="0" rev="6600000"/>
            </a:lightRig>
          </a:scene3d>
          <a:sp3d extrusionH="787400">
            <a:bevelT w="63500" h="63500"/>
            <a:bevelB w="63500" h="63500"/>
          </a:sp3d>
        </p:spPr>
        <p:txBody>
          <a:bodyPr anchor="ctr"/>
          <a:lstStyle/>
          <a:p>
            <a:pPr algn="ctr">
              <a:defRPr/>
            </a:pPr>
            <a:r>
              <a:rPr lang="en-US" sz="4000">
                <a:solidFill>
                  <a:srgbClr val="40404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4</a:t>
            </a:r>
          </a:p>
        </p:txBody>
      </p:sp>
      <p:graphicFrame>
        <p:nvGraphicFramePr>
          <p:cNvPr id="14" name="Diagram 13"/>
          <p:cNvGraphicFramePr/>
          <p:nvPr/>
        </p:nvGraphicFramePr>
        <p:xfrm>
          <a:off x="1981200" y="2895600"/>
          <a:ext cx="64008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Diagram 14"/>
          <p:cNvGraphicFramePr/>
          <p:nvPr/>
        </p:nvGraphicFramePr>
        <p:xfrm>
          <a:off x="1981200" y="1905000"/>
          <a:ext cx="63246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6" name="Diagram 15"/>
          <p:cNvGraphicFramePr/>
          <p:nvPr/>
        </p:nvGraphicFramePr>
        <p:xfrm>
          <a:off x="1981200" y="4191000"/>
          <a:ext cx="63246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20" name="Diagram 19"/>
          <p:cNvGraphicFramePr/>
          <p:nvPr/>
        </p:nvGraphicFramePr>
        <p:xfrm>
          <a:off x="1981200" y="5410200"/>
          <a:ext cx="63246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20490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algn="ctr"/>
            <a:r>
              <a:rPr lang="en-US" sz="3200" b="1" smtClean="0"/>
              <a:t>Examination Cycle Time Allocation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eaLnBrk="1" hangingPunct="1"/>
            <a:r>
              <a:rPr lang="en-GB" sz="4000" b="1" smtClean="0"/>
              <a:t>Significant Activities</a:t>
            </a:r>
            <a:endParaRPr lang="en-US" sz="40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84216" tIns="42108" rIns="84216" bIns="42108"/>
          <a:lstStyle/>
          <a:p>
            <a:r>
              <a:rPr lang="en-GB" sz="3600" dirty="0" smtClean="0"/>
              <a:t>A significant activity is a line of business, unit or process that is</a:t>
            </a:r>
            <a:r>
              <a:rPr lang="en-GB" sz="3600" b="1" dirty="0" smtClean="0">
                <a:solidFill>
                  <a:srgbClr val="C00000"/>
                </a:solidFill>
              </a:rPr>
              <a:t> fundamental </a:t>
            </a:r>
            <a:r>
              <a:rPr lang="en-GB" sz="3600" dirty="0" smtClean="0"/>
              <a:t>to the Financial Institution’s business model and its ability to meet its overall business objectives.</a:t>
            </a:r>
          </a:p>
          <a:p>
            <a:r>
              <a:rPr lang="en-GB" sz="3600" dirty="0" smtClean="0"/>
              <a:t>Retail products, services, other activities that are </a:t>
            </a:r>
            <a:r>
              <a:rPr lang="en-GB" sz="3600" b="1" dirty="0" smtClean="0">
                <a:solidFill>
                  <a:srgbClr val="C00000"/>
                </a:solidFill>
              </a:rPr>
              <a:t>material</a:t>
            </a:r>
            <a:r>
              <a:rPr lang="en-GB" sz="3600" dirty="0" smtClean="0"/>
              <a:t> to the institution overall product mix.</a:t>
            </a:r>
            <a:br>
              <a:rPr lang="en-GB" sz="36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en-US" sz="3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eaLnBrk="1" hangingPunct="1"/>
            <a:r>
              <a:rPr lang="en-GB" sz="4000" b="1" smtClean="0"/>
              <a:t>Significant Activities</a:t>
            </a:r>
            <a:endParaRPr lang="en-US" sz="40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84216" tIns="42108" rIns="84216" bIns="42108"/>
          <a:lstStyle/>
          <a:p>
            <a:r>
              <a:rPr lang="en-GB" sz="3600" dirty="0" smtClean="0"/>
              <a:t>Criteria used to identify significant activities can be </a:t>
            </a:r>
            <a:r>
              <a:rPr lang="en-GB" sz="3600" b="1" dirty="0" smtClean="0">
                <a:solidFill>
                  <a:srgbClr val="C00000"/>
                </a:solidFill>
              </a:rPr>
              <a:t>Qualitative</a:t>
            </a:r>
            <a:r>
              <a:rPr lang="en-GB" sz="3600" dirty="0" smtClean="0"/>
              <a:t> or </a:t>
            </a:r>
            <a:r>
              <a:rPr lang="en-GB" sz="3600" b="1" dirty="0" smtClean="0">
                <a:solidFill>
                  <a:srgbClr val="C00000"/>
                </a:solidFill>
              </a:rPr>
              <a:t>Quantitative</a:t>
            </a:r>
            <a:endParaRPr lang="en-GB" sz="3600" dirty="0" smtClean="0"/>
          </a:p>
          <a:p>
            <a:r>
              <a:rPr lang="en-GB" sz="3600" dirty="0" smtClean="0"/>
              <a:t>Identification of significant activities can be a subjective process and there is therefore</a:t>
            </a:r>
            <a:r>
              <a:rPr lang="en-US" sz="3600" dirty="0" smtClean="0"/>
              <a:t> no “one-size-fits-all” </a:t>
            </a:r>
            <a:r>
              <a:rPr lang="en-GB" sz="3600" dirty="0" smtClean="0"/>
              <a:t>approach</a:t>
            </a:r>
            <a:br>
              <a:rPr lang="en-GB" sz="36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en-US" sz="3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763000" cy="4953000"/>
          </a:xfrm>
          <a:solidFill>
            <a:schemeClr val="bg1"/>
          </a:solidFill>
        </p:spPr>
        <p:txBody>
          <a:bodyPr/>
          <a:lstStyle/>
          <a:p>
            <a:pPr marL="341313" lvl="1" indent="-341313" algn="ctr" eaLnBrk="1" hangingPunct="1">
              <a:buFontTx/>
              <a:buNone/>
              <a:defRPr/>
            </a:pPr>
            <a:r>
              <a:rPr lang="en-US" sz="3200" b="1" dirty="0" smtClean="0"/>
              <a:t>Risk is… </a:t>
            </a:r>
            <a:endParaRPr lang="en-US" altLang="ja-JP" dirty="0" smtClean="0">
              <a:ea typeface="ＭＳ Ｐゴシック" charset="-128"/>
            </a:endParaRPr>
          </a:p>
          <a:p>
            <a:pPr marL="341313" lvl="1" indent="-341313" eaLnBrk="1" hangingPunct="1">
              <a:buFontTx/>
              <a:buNone/>
              <a:defRPr/>
            </a:pPr>
            <a:r>
              <a:rPr lang="en-US" altLang="ja-JP" dirty="0" smtClean="0">
                <a:ea typeface="ＭＳ Ｐゴシック" charset="-128"/>
              </a:rPr>
              <a:t>		</a:t>
            </a:r>
            <a:r>
              <a:rPr lang="en-US" altLang="ja-JP" b="1" dirty="0" smtClean="0">
                <a:ea typeface="ＭＳ Ｐゴシック" charset="-128"/>
              </a:rPr>
              <a:t>              </a:t>
            </a:r>
            <a:r>
              <a:rPr lang="ja-JP" altLang="en-US" sz="7200" b="1" smtClean="0">
                <a:solidFill>
                  <a:srgbClr val="FF0000"/>
                </a:solidFill>
                <a:ea typeface="ＭＳ Ｐゴシック" charset="-128"/>
              </a:rPr>
              <a:t>风         险</a:t>
            </a:r>
            <a:endParaRPr lang="en-US" sz="72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341313" lvl="1" indent="-341313" eaLnBrk="1" hangingPunct="1">
              <a:buFontTx/>
              <a:buNone/>
              <a:defRPr/>
            </a:pPr>
            <a:endParaRPr lang="en-US" sz="2800" dirty="0" smtClean="0">
              <a:latin typeface="Calibri" pitchFamily="34" charset="0"/>
            </a:endParaRPr>
          </a:p>
          <a:p>
            <a:pPr marL="341313" lvl="1" indent="-341313" eaLnBrk="1" hangingPunct="1">
              <a:buFontTx/>
              <a:buNone/>
              <a:defRPr/>
            </a:pPr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</a:rPr>
              <a:t>                          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Threat                 Opportunity</a:t>
            </a:r>
          </a:p>
          <a:p>
            <a:pPr marL="341313" lvl="1" indent="-341313" eaLnBrk="1" hangingPunct="1">
              <a:buFontTx/>
              <a:buNone/>
              <a:defRPr/>
            </a:pPr>
            <a:endParaRPr lang="en-US" sz="28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341313" lvl="1" indent="-341313" eaLnBrk="1" hangingPunct="1">
              <a:buFontTx/>
              <a:buNone/>
              <a:defRPr/>
            </a:pPr>
            <a:r>
              <a:rPr lang="en-US" sz="2800" dirty="0" smtClean="0"/>
              <a:t>	The possibility that an event will occur that will impact the achievement of objectives</a:t>
            </a:r>
          </a:p>
          <a:p>
            <a:pPr marL="341313" lvl="1" indent="-341313" eaLnBrk="1" hangingPunct="1">
              <a:buFontTx/>
              <a:buNone/>
              <a:defRPr/>
            </a:pPr>
            <a:endParaRPr lang="en-US" sz="28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200000"/>
              </a:lnSpc>
              <a:defRPr/>
            </a:pPr>
            <a:r>
              <a:rPr lang="en-US" b="1" dirty="0" smtClean="0"/>
              <a:t>What is Risk?</a:t>
            </a:r>
            <a:endParaRPr lang="en-GB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eaLnBrk="1" hangingPunct="1"/>
            <a:r>
              <a:rPr lang="en-GB" sz="4000" b="1" smtClean="0"/>
              <a:t>Internal Control</a:t>
            </a:r>
            <a:endParaRPr lang="en-US" sz="40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84216" tIns="42108" rIns="84216" bIns="42108"/>
          <a:lstStyle/>
          <a:p>
            <a:r>
              <a:rPr lang="en-GB" sz="2800" dirty="0" smtClean="0"/>
              <a:t>Effective internal controls are the foundation for the safe, sound, and compliant operation of a financial institution.</a:t>
            </a:r>
            <a:endParaRPr lang="en-US" sz="2800" dirty="0" smtClean="0"/>
          </a:p>
          <a:p>
            <a:r>
              <a:rPr lang="en-US" sz="2800" dirty="0" smtClean="0"/>
              <a:t>The starting point for internal control assessment is understanding the Institution’s </a:t>
            </a:r>
            <a:r>
              <a:rPr lang="en-US" sz="2800" b="1" dirty="0" smtClean="0">
                <a:solidFill>
                  <a:srgbClr val="C00000"/>
                </a:solidFill>
              </a:rPr>
              <a:t>control environment </a:t>
            </a:r>
            <a:endParaRPr lang="en-GB" sz="2800" b="1" dirty="0" smtClean="0">
              <a:solidFill>
                <a:srgbClr val="C00000"/>
              </a:solidFill>
            </a:endParaRPr>
          </a:p>
          <a:p>
            <a:r>
              <a:rPr lang="en-GB" sz="2800" dirty="0" smtClean="0"/>
              <a:t>The control environment consists of the </a:t>
            </a:r>
            <a:r>
              <a:rPr lang="en-GB" sz="2800" u="sng" dirty="0" smtClean="0"/>
              <a:t>governance</a:t>
            </a:r>
            <a:r>
              <a:rPr lang="en-GB" sz="2800" dirty="0" smtClean="0"/>
              <a:t> and </a:t>
            </a:r>
            <a:r>
              <a:rPr lang="en-GB" sz="2800" u="sng" dirty="0" smtClean="0"/>
              <a:t>management </a:t>
            </a:r>
            <a:r>
              <a:rPr lang="en-GB" sz="2800" dirty="0" smtClean="0"/>
              <a:t> </a:t>
            </a:r>
            <a:r>
              <a:rPr lang="en-GB" sz="2800" u="sng" dirty="0" smtClean="0"/>
              <a:t>functions </a:t>
            </a:r>
            <a:r>
              <a:rPr lang="en-GB" sz="2800" dirty="0" smtClean="0"/>
              <a:t>and the </a:t>
            </a:r>
            <a:r>
              <a:rPr lang="en-GB" sz="2800" u="sng" dirty="0" smtClean="0"/>
              <a:t>attitudes</a:t>
            </a:r>
            <a:r>
              <a:rPr lang="en-GB" sz="2800" dirty="0" smtClean="0"/>
              <a:t>, </a:t>
            </a:r>
            <a:r>
              <a:rPr lang="en-GB" sz="2800" u="sng" dirty="0" smtClean="0"/>
              <a:t>awareness</a:t>
            </a:r>
            <a:r>
              <a:rPr lang="en-GB" sz="2800" dirty="0" smtClean="0"/>
              <a:t> and </a:t>
            </a:r>
            <a:r>
              <a:rPr lang="en-GB" sz="2800" u="sng" dirty="0" smtClean="0"/>
              <a:t>actions</a:t>
            </a:r>
            <a:r>
              <a:rPr lang="en-GB" sz="2800" dirty="0" smtClean="0"/>
              <a:t> of the management about internal control.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eaLnBrk="1" hangingPunct="1"/>
            <a:r>
              <a:rPr lang="en-GB" sz="4000" b="1" dirty="0" smtClean="0"/>
              <a:t>Internal Control</a:t>
            </a:r>
            <a:endParaRPr lang="en-US" sz="40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84216" tIns="42108" rIns="84216" bIns="42108"/>
          <a:lstStyle/>
          <a:p>
            <a:pPr marL="0" indent="0">
              <a:buNone/>
            </a:pPr>
            <a:r>
              <a:rPr lang="fr-FR" sz="2800" dirty="0" smtClean="0"/>
              <a:t>An Institution’s </a:t>
            </a:r>
            <a:r>
              <a:rPr lang="fr-FR" sz="2800" b="1" dirty="0" smtClean="0">
                <a:solidFill>
                  <a:srgbClr val="C00000"/>
                </a:solidFill>
              </a:rPr>
              <a:t>control </a:t>
            </a:r>
            <a:r>
              <a:rPr lang="en-GB" sz="2800" b="1" dirty="0" smtClean="0">
                <a:solidFill>
                  <a:srgbClr val="C00000"/>
                </a:solidFill>
              </a:rPr>
              <a:t>environment </a:t>
            </a:r>
            <a:r>
              <a:rPr lang="fr-FR" sz="2800" dirty="0" smtClean="0"/>
              <a:t>comprises of  the following elements:</a:t>
            </a:r>
            <a:endParaRPr lang="en-GB" sz="2800" dirty="0" smtClean="0"/>
          </a:p>
          <a:p>
            <a:pPr marL="571500" indent="-514350">
              <a:buFont typeface="Wingdings" pitchFamily="2" charset="2"/>
              <a:buChar char="ü"/>
            </a:pPr>
            <a:r>
              <a:rPr lang="en-GB" sz="2600" dirty="0" smtClean="0"/>
              <a:t>Communication and enforcement of integrity and ethical values</a:t>
            </a:r>
            <a:endParaRPr lang="en-GB" sz="2600" i="1" dirty="0" smtClean="0"/>
          </a:p>
          <a:p>
            <a:pPr marL="571500" indent="-514350">
              <a:buFont typeface="Wingdings" pitchFamily="2" charset="2"/>
              <a:buChar char="ü"/>
            </a:pPr>
            <a:r>
              <a:rPr lang="en-GB" sz="2600" dirty="0" smtClean="0"/>
              <a:t>Commitment to competence</a:t>
            </a:r>
            <a:endParaRPr lang="en-GB" sz="2600" i="1" dirty="0" smtClean="0"/>
          </a:p>
          <a:p>
            <a:pPr marL="571500" indent="-514350">
              <a:buFont typeface="Wingdings" pitchFamily="2" charset="2"/>
              <a:buChar char="ü"/>
            </a:pPr>
            <a:r>
              <a:rPr lang="en-GB" sz="2600" dirty="0" smtClean="0"/>
              <a:t>Participation by those charged with governance</a:t>
            </a:r>
          </a:p>
          <a:p>
            <a:pPr marL="571500" indent="-514350">
              <a:buFont typeface="Wingdings" pitchFamily="2" charset="2"/>
              <a:buChar char="ü"/>
            </a:pPr>
            <a:r>
              <a:rPr lang="en-GB" sz="2600" dirty="0" smtClean="0"/>
              <a:t>Management’s philosophy and operating style</a:t>
            </a:r>
          </a:p>
          <a:p>
            <a:pPr marL="571500" indent="-514350">
              <a:buFont typeface="Wingdings" pitchFamily="2" charset="2"/>
              <a:buChar char="ü"/>
            </a:pPr>
            <a:r>
              <a:rPr lang="en-GB" sz="2600" dirty="0" smtClean="0"/>
              <a:t>Organisational structure </a:t>
            </a:r>
            <a:endParaRPr lang="en-GB" sz="2600" i="1" dirty="0" smtClean="0"/>
          </a:p>
          <a:p>
            <a:pPr marL="571500" indent="-514350">
              <a:buFont typeface="Wingdings" pitchFamily="2" charset="2"/>
              <a:buChar char="ü"/>
            </a:pPr>
            <a:r>
              <a:rPr lang="en-GB" sz="2600" dirty="0" smtClean="0"/>
              <a:t>Assignment of authority and responsibility</a:t>
            </a:r>
            <a:endParaRPr lang="en-GB" sz="2600" i="1" dirty="0" smtClean="0"/>
          </a:p>
          <a:p>
            <a:pPr marL="571500" indent="-514350">
              <a:buFont typeface="Wingdings" pitchFamily="2" charset="2"/>
              <a:buChar char="ü"/>
            </a:pPr>
            <a:r>
              <a:rPr lang="en-GB" sz="2600" dirty="0" smtClean="0"/>
              <a:t>Human resources policies and practices</a:t>
            </a:r>
            <a:endParaRPr lang="en-US" sz="2600" dirty="0" smtClean="0"/>
          </a:p>
          <a:p>
            <a:pPr marL="971550" lvl="1" indent="-514350">
              <a:buFont typeface="Wingdings" pitchFamily="2" charset="2"/>
              <a:buChar char="ü"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eaLnBrk="1" hangingPunct="1"/>
            <a:r>
              <a:rPr lang="en-US" sz="4000" b="1" kern="0" dirty="0" smtClean="0"/>
              <a:t>Impact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84216" tIns="42108" rIns="84216" bIns="42108"/>
          <a:lstStyle/>
          <a:p>
            <a:r>
              <a:rPr lang="en-US" dirty="0" smtClean="0">
                <a:solidFill>
                  <a:schemeClr val="tx1"/>
                </a:solidFill>
              </a:rPr>
              <a:t>Allows  supervisors to separate systematically important Financial Services Providers so they can be closely monitored.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Impact rating </a:t>
            </a:r>
            <a:r>
              <a:rPr lang="en-US" dirty="0" smtClean="0"/>
              <a:t>measures the potential impact of the failure of a significant financial services provider’s market conduct outcomes on consumer conduct and trust on a well-functioning financial market.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eaLnBrk="1" hangingPunct="1"/>
            <a:r>
              <a:rPr lang="en-US" sz="4000" b="1" kern="0" dirty="0" smtClean="0"/>
              <a:t>Impact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84216" tIns="42108" rIns="84216" bIns="42108"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Impact Rating indicators</a:t>
            </a:r>
          </a:p>
          <a:p>
            <a:r>
              <a:rPr lang="en-US" sz="3000" b="1" dirty="0" smtClean="0">
                <a:solidFill>
                  <a:srgbClr val="C00000"/>
                </a:solidFill>
              </a:rPr>
              <a:t>Consumer coverage </a:t>
            </a:r>
            <a:r>
              <a:rPr lang="en-US" sz="3000" dirty="0" smtClean="0"/>
              <a:t>(geographical, vulnerable groups, number of consumers using products)</a:t>
            </a:r>
          </a:p>
          <a:p>
            <a:r>
              <a:rPr lang="en-US" sz="3000" b="1" dirty="0" smtClean="0">
                <a:solidFill>
                  <a:srgbClr val="C00000"/>
                </a:solidFill>
              </a:rPr>
              <a:t>Nature of products </a:t>
            </a:r>
            <a:r>
              <a:rPr lang="en-US" sz="3000" dirty="0" smtClean="0"/>
              <a:t>(variety, complexity, technology)</a:t>
            </a:r>
          </a:p>
          <a:p>
            <a:r>
              <a:rPr lang="en-US" sz="3000" b="1" dirty="0" smtClean="0">
                <a:solidFill>
                  <a:srgbClr val="C00000"/>
                </a:solidFill>
              </a:rPr>
              <a:t>Market power </a:t>
            </a:r>
            <a:r>
              <a:rPr lang="en-US" sz="3000" dirty="0" smtClean="0"/>
              <a:t>(pricing of products, business &amp; technological know how)</a:t>
            </a:r>
          </a:p>
          <a:p>
            <a:r>
              <a:rPr lang="en-US" sz="3000" b="1" dirty="0" smtClean="0">
                <a:solidFill>
                  <a:srgbClr val="C00000"/>
                </a:solidFill>
              </a:rPr>
              <a:t>Intermediation</a:t>
            </a:r>
            <a:r>
              <a:rPr lang="en-US" sz="3000" dirty="0" smtClean="0"/>
              <a:t> (scale, models, channels)</a:t>
            </a:r>
          </a:p>
          <a:p>
            <a:r>
              <a:rPr lang="en-US" sz="3000" b="1" dirty="0" smtClean="0">
                <a:solidFill>
                  <a:srgbClr val="C00000"/>
                </a:solidFill>
              </a:rPr>
              <a:t>Interconnectedness</a:t>
            </a:r>
            <a:r>
              <a:rPr lang="en-US" sz="3000" dirty="0" smtClean="0"/>
              <a:t> (supply chain)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9" descr="Questionmark"/>
          <p:cNvPicPr>
            <a:picLocks noChangeAspect="1" noChangeArrowheads="1"/>
          </p:cNvPicPr>
          <p:nvPr/>
        </p:nvPicPr>
        <p:blipFill>
          <a:blip r:embed="rId2" cstate="print"/>
          <a:srcRect l="25429" r="17274" b="3322"/>
          <a:stretch>
            <a:fillRect/>
          </a:stretch>
        </p:blipFill>
        <p:spPr bwMode="auto">
          <a:xfrm>
            <a:off x="230188" y="898525"/>
            <a:ext cx="4584700" cy="580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ext Box 19"/>
          <p:cNvSpPr txBox="1">
            <a:spLocks noChangeArrowheads="1"/>
          </p:cNvSpPr>
          <p:nvPr/>
        </p:nvSpPr>
        <p:spPr bwMode="gray">
          <a:xfrm>
            <a:off x="3700463" y="2038350"/>
            <a:ext cx="5014912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87980" tIns="0" rIns="0" bIns="0" anchor="ctr" anchorCtr="1"/>
          <a:lstStyle/>
          <a:p>
            <a:pPr defTabSz="800100" eaLnBrk="0" hangingPunct="0">
              <a:spcAft>
                <a:spcPct val="40000"/>
              </a:spcAft>
            </a:pPr>
            <a:r>
              <a:rPr lang="en-GB" sz="3600" b="1" noProof="1">
                <a:solidFill>
                  <a:srgbClr val="333333"/>
                </a:solidFill>
              </a:rPr>
              <a:t>Thank You</a:t>
            </a:r>
          </a:p>
          <a:p>
            <a:pPr defTabSz="800100" eaLnBrk="0" hangingPunct="0">
              <a:spcAft>
                <a:spcPct val="40000"/>
              </a:spcAft>
            </a:pPr>
            <a:r>
              <a:rPr lang="en-GB" sz="3600" b="1" noProof="1">
                <a:solidFill>
                  <a:srgbClr val="C00000"/>
                </a:solidFill>
              </a:rPr>
              <a:t>Any 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 fontScale="90000"/>
          </a:bodyPr>
          <a:lstStyle/>
          <a:p>
            <a:pPr algn="ctr" eaLnBrk="1" hangingPunct="1"/>
            <a:r>
              <a:rPr lang="en-US" sz="4000" b="1" smtClean="0"/>
              <a:t>References and Bibliography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GB" sz="2400" dirty="0" smtClean="0"/>
              <a:t>Canada’s Office of the Superintendent of Financial Institutions (OSFI ) Supervisory Framework, August 1999 (Revised December 2010)</a:t>
            </a:r>
          </a:p>
          <a:p>
            <a:r>
              <a:rPr lang="en-GB" sz="2400" smtClean="0"/>
              <a:t>AFI 2016 Guideline Note No.21: Market Conduct Supervision of Financial Services Providers A Risk-Based Supervision Framework</a:t>
            </a:r>
            <a:br>
              <a:rPr lang="en-GB" sz="2400" smtClean="0"/>
            </a:br>
            <a:r>
              <a:rPr lang="en-GB" sz="2400" smtClean="0"/>
              <a:t/>
            </a:r>
            <a:br>
              <a:rPr lang="en-GB" sz="240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noProof="1" smtClean="0"/>
              <a:t>AGENDA</a:t>
            </a:r>
          </a:p>
        </p:txBody>
      </p:sp>
      <p:sp>
        <p:nvSpPr>
          <p:cNvPr id="409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95275" y="1489075"/>
            <a:ext cx="8524875" cy="4773180"/>
          </a:xfrm>
        </p:spPr>
        <p:txBody>
          <a:bodyPr/>
          <a:lstStyle/>
          <a:p>
            <a:pPr eaLnBrk="1" hangingPunct="1"/>
            <a:r>
              <a:rPr lang="en-US" kern="0" dirty="0" smtClean="0"/>
              <a:t>Key Issues in Risk Assessment</a:t>
            </a:r>
          </a:p>
          <a:p>
            <a:pPr eaLnBrk="1" hangingPunct="1"/>
            <a:r>
              <a:rPr lang="en-US" kern="0" dirty="0" smtClean="0"/>
              <a:t>Market Conduct Risk Assessment Process</a:t>
            </a:r>
          </a:p>
          <a:p>
            <a:pPr eaLnBrk="1" hangingPunct="1"/>
            <a:r>
              <a:rPr lang="en-US" kern="0" dirty="0" smtClean="0"/>
              <a:t>Significant Activities</a:t>
            </a:r>
          </a:p>
          <a:p>
            <a:pPr eaLnBrk="1" hangingPunct="1"/>
            <a:r>
              <a:rPr lang="en-US" kern="0" dirty="0" smtClean="0"/>
              <a:t>Internal Controls</a:t>
            </a:r>
          </a:p>
          <a:p>
            <a:pPr eaLnBrk="1" hangingPunct="1"/>
            <a:r>
              <a:rPr lang="en-US" kern="0" dirty="0" smtClean="0"/>
              <a:t>Impact Assessment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 fontScale="90000"/>
          </a:bodyPr>
          <a:lstStyle/>
          <a:p>
            <a:pPr eaLnBrk="1" hangingPunct="1"/>
            <a:r>
              <a:rPr lang="en-GB" sz="4000" dirty="0" smtClean="0"/>
              <a:t> </a:t>
            </a:r>
            <a:r>
              <a:rPr lang="en-GB" sz="4900" b="1" dirty="0" smtClean="0"/>
              <a:t>Key Issues in Risk Assessment </a:t>
            </a:r>
            <a:endParaRPr lang="en-US" sz="40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84216" tIns="42108" rIns="84216" bIns="42108"/>
          <a:lstStyle/>
          <a:p>
            <a:r>
              <a:rPr lang="en-GB" sz="2800" b="1" dirty="0" smtClean="0">
                <a:solidFill>
                  <a:srgbClr val="C00000"/>
                </a:solidFill>
              </a:rPr>
              <a:t>Consumer compliance risk</a:t>
            </a:r>
            <a:r>
              <a:rPr lang="en-GB" sz="2800" dirty="0" smtClean="0"/>
              <a:t>, in general, is the risk of legal or regulatory sanctions, financial loss, consumer harm, or damage to reputation caused by a failure to comply with or adhere: </a:t>
            </a:r>
          </a:p>
          <a:p>
            <a:pPr lvl="1"/>
            <a:r>
              <a:rPr lang="en-GB" sz="2600" dirty="0" smtClean="0"/>
              <a:t>To consumer protection laws, regulations, or standards</a:t>
            </a:r>
          </a:p>
          <a:p>
            <a:pPr lvl="1"/>
            <a:r>
              <a:rPr lang="en-GB" sz="2600" dirty="0" smtClean="0"/>
              <a:t>To the organization’s own policies, procedures,</a:t>
            </a:r>
            <a:br>
              <a:rPr lang="en-GB" sz="2600" dirty="0" smtClean="0"/>
            </a:br>
            <a:r>
              <a:rPr lang="en-GB" sz="2600" dirty="0" smtClean="0"/>
              <a:t>codes of conduct, and ethical standards</a:t>
            </a:r>
          </a:p>
          <a:p>
            <a:pPr lvl="1"/>
            <a:r>
              <a:rPr lang="en-GB" sz="2600" dirty="0" smtClean="0"/>
              <a:t>To principles of integrity and fair dealing applicable to the organization’s business activities and functions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US" sz="2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 fontScale="90000"/>
          </a:bodyPr>
          <a:lstStyle/>
          <a:p>
            <a:pPr eaLnBrk="1" hangingPunct="1"/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1" dirty="0" smtClean="0"/>
              <a:t> </a:t>
            </a:r>
            <a:r>
              <a:rPr lang="en-GB" sz="4900" b="1" dirty="0" smtClean="0"/>
              <a:t>Key Issues in Risk Assessment </a:t>
            </a:r>
            <a:br>
              <a:rPr lang="en-GB" sz="4900" b="1" dirty="0" smtClean="0"/>
            </a:br>
            <a:endParaRPr lang="en-US" sz="40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84216" tIns="42108" rIns="84216" bIns="42108"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Inherent Risk</a:t>
            </a:r>
            <a:endParaRPr lang="en-GB" b="1" dirty="0" smtClean="0">
              <a:solidFill>
                <a:srgbClr val="0070C0"/>
              </a:solidFill>
            </a:endParaRPr>
          </a:p>
          <a:p>
            <a:r>
              <a:rPr lang="en-GB" b="1" dirty="0" smtClean="0"/>
              <a:t>Inherent</a:t>
            </a:r>
            <a:r>
              <a:rPr lang="en-GB" dirty="0" smtClean="0"/>
              <a:t> consumer compliance risk is the risk</a:t>
            </a:r>
            <a:br>
              <a:rPr lang="en-GB" dirty="0" smtClean="0"/>
            </a:br>
            <a:r>
              <a:rPr lang="en-GB" dirty="0" smtClean="0"/>
              <a:t>associated with product and service offerings,</a:t>
            </a:r>
            <a:br>
              <a:rPr lang="en-GB" dirty="0" smtClean="0"/>
            </a:br>
            <a:r>
              <a:rPr lang="en-GB" dirty="0" smtClean="0"/>
              <a:t>practices, or other activities that could result in significant consumer harm or contribute to an institution’s noncompliance with consumer protection laws and regulations.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en-US" sz="3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eaLnBrk="1" hangingPunct="1"/>
            <a:r>
              <a:rPr lang="en-US" sz="4000" b="1" dirty="0" smtClean="0"/>
              <a:t>Key Issues In Risk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84216" tIns="42108" rIns="84216" bIns="42108"/>
          <a:lstStyle/>
          <a:p>
            <a:pPr>
              <a:buNone/>
            </a:pPr>
            <a:r>
              <a:rPr lang="en-GB" b="1" dirty="0" smtClean="0">
                <a:solidFill>
                  <a:srgbClr val="0070C0"/>
                </a:solidFill>
              </a:rPr>
              <a:t>Categories of Inherent Risks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Inclusive and competitive marketplace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Transparency and marketing</a:t>
            </a:r>
          </a:p>
          <a:p>
            <a:r>
              <a:rPr lang="en-US" dirty="0" smtClean="0"/>
              <a:t>Suitability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Professional Ethics and Standards</a:t>
            </a:r>
          </a:p>
          <a:p>
            <a:r>
              <a:rPr lang="en-US" dirty="0" smtClean="0"/>
              <a:t>Due care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Safety and security risk</a:t>
            </a:r>
          </a:p>
          <a:p>
            <a:r>
              <a:rPr lang="en-US" dirty="0" smtClean="0"/>
              <a:t>Legal Environment (compliance)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81025"/>
          </a:xfrm>
        </p:spPr>
        <p:txBody>
          <a:bodyPr lIns="84216" tIns="42108" rIns="84216" bIns="42108">
            <a:normAutofit fontScale="90000"/>
          </a:bodyPr>
          <a:lstStyle/>
          <a:p>
            <a:pPr eaLnBrk="1" hangingPunct="1"/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 </a:t>
            </a:r>
            <a:r>
              <a:rPr lang="en-GB" sz="4900" b="1" dirty="0" smtClean="0"/>
              <a:t>Key Issues in Risk Assessment </a:t>
            </a:r>
            <a:br>
              <a:rPr lang="en-GB" sz="4900" b="1" dirty="0" smtClean="0"/>
            </a:br>
            <a:endParaRPr lang="en-US" sz="40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84216" tIns="42108" rIns="84216" bIns="42108"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Objectives</a:t>
            </a:r>
            <a:endParaRPr lang="en-GB" b="1" dirty="0" smtClean="0">
              <a:solidFill>
                <a:srgbClr val="0070C0"/>
              </a:solidFill>
            </a:endParaRPr>
          </a:p>
          <a:p>
            <a:r>
              <a:rPr lang="en-GB" dirty="0" smtClean="0"/>
              <a:t>The goal is to allow supervisory staff to establish </a:t>
            </a:r>
            <a:r>
              <a:rPr lang="en-GB" b="1" dirty="0" smtClean="0"/>
              <a:t>reasonable</a:t>
            </a:r>
            <a:r>
              <a:rPr lang="en-GB" dirty="0" smtClean="0"/>
              <a:t>, but </a:t>
            </a:r>
            <a:r>
              <a:rPr lang="en-GB" b="1" dirty="0" smtClean="0">
                <a:solidFill>
                  <a:srgbClr val="C00000"/>
                </a:solidFill>
              </a:rPr>
              <a:t>not</a:t>
            </a:r>
            <a:r>
              <a:rPr lang="en-GB" b="1" dirty="0" smtClean="0"/>
              <a:t> absolute</a:t>
            </a:r>
            <a:r>
              <a:rPr lang="en-GB" dirty="0" smtClean="0"/>
              <a:t>, assurance that material </a:t>
            </a:r>
            <a:r>
              <a:rPr lang="en-GB" u="sng" dirty="0" smtClean="0"/>
              <a:t>residual</a:t>
            </a:r>
            <a:r>
              <a:rPr lang="en-GB" dirty="0" smtClean="0"/>
              <a:t> consumer compliance risks are identified.</a:t>
            </a:r>
          </a:p>
          <a:p>
            <a:r>
              <a:rPr lang="en-GB" dirty="0" smtClean="0"/>
              <a:t>The risk assessment can then be relied upon as the determinant of the scope of examination activities.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en-US" sz="3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0" y="1924334"/>
            <a:ext cx="9144000" cy="4271750"/>
            <a:chOff x="0" y="2086"/>
            <a:chExt cx="5760" cy="1056"/>
          </a:xfrm>
        </p:grpSpPr>
        <p:sp>
          <p:nvSpPr>
            <p:cNvPr id="20" name="Rectangle 3"/>
            <p:cNvSpPr>
              <a:spLocks noChangeArrowheads="1"/>
            </p:cNvSpPr>
            <p:nvPr/>
          </p:nvSpPr>
          <p:spPr bwMode="gray">
            <a:xfrm>
              <a:off x="0" y="2325"/>
              <a:ext cx="5760" cy="817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 anchor="ctr"/>
            <a:lstStyle/>
            <a:p>
              <a:pPr algn="ctr" eaLnBrk="0" hangingPunct="0"/>
              <a:endParaRPr lang="en-US">
                <a:cs typeface="Arial" pitchFamily="34" charset="0"/>
              </a:endParaRPr>
            </a:p>
          </p:txBody>
        </p:sp>
        <p:sp>
          <p:nvSpPr>
            <p:cNvPr id="21" name="Rectangle 25"/>
            <p:cNvSpPr>
              <a:spLocks noChangeArrowheads="1"/>
            </p:cNvSpPr>
            <p:nvPr/>
          </p:nvSpPr>
          <p:spPr bwMode="gray">
            <a:xfrm flipV="1">
              <a:off x="0" y="2086"/>
              <a:ext cx="5760" cy="246"/>
            </a:xfrm>
            <a:prstGeom prst="rect">
              <a:avLst/>
            </a:prstGeom>
            <a:gradFill rotWithShape="1">
              <a:gsLst>
                <a:gs pos="0">
                  <a:srgbClr val="DBDBDB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 wrap="none" lIns="90000" tIns="90000" rIns="72000" bIns="90000" anchor="ctr"/>
            <a:lstStyle/>
            <a:p>
              <a:pPr algn="ctr" eaLnBrk="0" hangingPunct="0"/>
              <a:endParaRPr lang="en-US">
                <a:cs typeface="Arial" pitchFamily="34" charset="0"/>
              </a:endParaRPr>
            </a:p>
          </p:txBody>
        </p:sp>
      </p:grpSp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581025"/>
          </a:xfrm>
        </p:spPr>
        <p:txBody>
          <a:bodyPr lIns="84216" tIns="42108" rIns="84216" bIns="42108"/>
          <a:lstStyle/>
          <a:p>
            <a:pPr algn="ctr" eaLnBrk="1" hangingPunct="1"/>
            <a:r>
              <a:rPr lang="en-US" sz="4000" b="1" smtClean="0"/>
              <a:t>The Risk Management Process</a:t>
            </a:r>
            <a:r>
              <a:rPr lang="de-DE" sz="4000" smtClean="0">
                <a:solidFill>
                  <a:schemeClr val="tx1"/>
                </a:solidFill>
              </a:rPr>
              <a:t/>
            </a:r>
            <a:br>
              <a:rPr lang="de-DE" sz="4000" smtClean="0">
                <a:solidFill>
                  <a:schemeClr val="tx1"/>
                </a:solidFill>
              </a:rPr>
            </a:br>
            <a:endParaRPr lang="en-US" sz="40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665"/>
            <a:ext cx="8229600" cy="4541293"/>
          </a:xfrm>
        </p:spPr>
        <p:txBody>
          <a:bodyPr lIns="84216" tIns="42108" rIns="84216" bIns="42108"/>
          <a:lstStyle/>
          <a:p>
            <a:pPr marL="360000" indent="-360000" eaLnBrk="1" hangingPunct="1">
              <a:buNone/>
              <a:defRPr/>
            </a:pPr>
            <a:endParaRPr lang="en-US" sz="3600" smtClean="0">
              <a:solidFill>
                <a:schemeClr val="tx1"/>
              </a:solidFill>
            </a:endParaRPr>
          </a:p>
          <a:p>
            <a:pPr marL="360000" indent="-360000" algn="ctr" eaLnBrk="1" hangingPunct="1">
              <a:buNone/>
              <a:defRPr/>
            </a:pPr>
            <a:r>
              <a:rPr lang="en-US" sz="3600" smtClean="0">
                <a:solidFill>
                  <a:schemeClr val="tx1"/>
                </a:solidFill>
              </a:rPr>
              <a:t>  </a:t>
            </a:r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910687" y="1938140"/>
            <a:ext cx="5203470" cy="3862159"/>
            <a:chOff x="1391" y="1458"/>
            <a:chExt cx="2628" cy="2522"/>
          </a:xfrm>
        </p:grpSpPr>
        <p:sp>
          <p:nvSpPr>
            <p:cNvPr id="5" name="Freeform 15"/>
            <p:cNvSpPr>
              <a:spLocks/>
            </p:cNvSpPr>
            <p:nvPr/>
          </p:nvSpPr>
          <p:spPr bwMode="gray">
            <a:xfrm>
              <a:off x="1398" y="1458"/>
              <a:ext cx="2392" cy="807"/>
            </a:xfrm>
            <a:custGeom>
              <a:avLst/>
              <a:gdLst>
                <a:gd name="T0" fmla="*/ 3797300 w 2957"/>
                <a:gd name="T1" fmla="*/ 1281112 h 997"/>
                <a:gd name="T2" fmla="*/ 3117973 w 2957"/>
                <a:gd name="T3" fmla="*/ 0 h 997"/>
                <a:gd name="T4" fmla="*/ 3117973 w 2957"/>
                <a:gd name="T5" fmla="*/ 717012 h 997"/>
                <a:gd name="T6" fmla="*/ 0 w 2957"/>
                <a:gd name="T7" fmla="*/ 717012 h 997"/>
                <a:gd name="T8" fmla="*/ 0 w 2957"/>
                <a:gd name="T9" fmla="*/ 1281112 h 997"/>
                <a:gd name="T10" fmla="*/ 3797300 w 2957"/>
                <a:gd name="T11" fmla="*/ 1281112 h 9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57"/>
                <a:gd name="T19" fmla="*/ 0 h 997"/>
                <a:gd name="T20" fmla="*/ 2957 w 2957"/>
                <a:gd name="T21" fmla="*/ 997 h 99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57" h="997">
                  <a:moveTo>
                    <a:pt x="2957" y="997"/>
                  </a:moveTo>
                  <a:lnTo>
                    <a:pt x="2428" y="0"/>
                  </a:lnTo>
                  <a:lnTo>
                    <a:pt x="2428" y="558"/>
                  </a:lnTo>
                  <a:lnTo>
                    <a:pt x="0" y="558"/>
                  </a:lnTo>
                  <a:lnTo>
                    <a:pt x="0" y="997"/>
                  </a:lnTo>
                  <a:lnTo>
                    <a:pt x="2957" y="997"/>
                  </a:lnTo>
                  <a:close/>
                </a:path>
              </a:pathLst>
            </a:custGeom>
            <a:gradFill rotWithShape="1">
              <a:gsLst>
                <a:gs pos="0">
                  <a:srgbClr val="4C7013"/>
                </a:gs>
                <a:gs pos="50000">
                  <a:srgbClr val="6B9B1A"/>
                </a:gs>
                <a:gs pos="100000">
                  <a:srgbClr val="4C7013"/>
                </a:gs>
              </a:gsLst>
              <a:lin ang="0" scaled="1"/>
            </a:gradFill>
            <a:ln w="14351">
              <a:noFill/>
              <a:miter lim="800000"/>
              <a:headEnd/>
              <a:tailEnd/>
            </a:ln>
            <a:effectLst>
              <a:outerShdw dist="28398" dir="3806097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16"/>
            <p:cNvSpPr>
              <a:spLocks/>
            </p:cNvSpPr>
            <p:nvPr/>
          </p:nvSpPr>
          <p:spPr bwMode="gray">
            <a:xfrm>
              <a:off x="1391" y="2304"/>
              <a:ext cx="2622" cy="386"/>
            </a:xfrm>
            <a:custGeom>
              <a:avLst/>
              <a:gdLst>
                <a:gd name="T0" fmla="*/ 0 w 2622"/>
                <a:gd name="T1" fmla="*/ 612775 h 386"/>
                <a:gd name="T2" fmla="*/ 4162425 w 2622"/>
                <a:gd name="T3" fmla="*/ 612775 h 386"/>
                <a:gd name="T4" fmla="*/ 3822085 w 2622"/>
                <a:gd name="T5" fmla="*/ 0 h 386"/>
                <a:gd name="T6" fmla="*/ 0 w 2622"/>
                <a:gd name="T7" fmla="*/ 0 h 386"/>
                <a:gd name="T8" fmla="*/ 0 w 2622"/>
                <a:gd name="T9" fmla="*/ 612775 h 3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22"/>
                <a:gd name="T16" fmla="*/ 0 h 386"/>
                <a:gd name="T17" fmla="*/ 3241 w 2622"/>
                <a:gd name="T18" fmla="*/ 477 h 3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22" h="386">
                  <a:moveTo>
                    <a:pt x="0" y="386"/>
                  </a:moveTo>
                  <a:lnTo>
                    <a:pt x="2622" y="386"/>
                  </a:lnTo>
                  <a:lnTo>
                    <a:pt x="2419" y="0"/>
                  </a:lnTo>
                  <a:lnTo>
                    <a:pt x="0" y="0"/>
                  </a:lnTo>
                  <a:lnTo>
                    <a:pt x="0" y="386"/>
                  </a:lnTo>
                  <a:close/>
                </a:path>
              </a:pathLst>
            </a:custGeom>
            <a:gradFill rotWithShape="1">
              <a:gsLst>
                <a:gs pos="0">
                  <a:srgbClr val="4C7013"/>
                </a:gs>
                <a:gs pos="50000">
                  <a:srgbClr val="6B9B1A"/>
                </a:gs>
                <a:gs pos="100000">
                  <a:srgbClr val="4C7013"/>
                </a:gs>
              </a:gsLst>
              <a:lin ang="0" scaled="1"/>
            </a:gradFill>
            <a:ln w="14351">
              <a:noFill/>
              <a:miter lim="800000"/>
              <a:headEnd/>
              <a:tailEnd/>
            </a:ln>
            <a:effectLst>
              <a:outerShdw dist="28398" dir="3806097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gray">
            <a:xfrm>
              <a:off x="1391" y="2719"/>
              <a:ext cx="2628" cy="401"/>
            </a:xfrm>
            <a:custGeom>
              <a:avLst/>
              <a:gdLst>
                <a:gd name="T0" fmla="*/ 0 w 2628"/>
                <a:gd name="T1" fmla="*/ 636587 h 401"/>
                <a:gd name="T2" fmla="*/ 3828506 w 2628"/>
                <a:gd name="T3" fmla="*/ 636587 h 401"/>
                <a:gd name="T4" fmla="*/ 4162425 w 2628"/>
                <a:gd name="T5" fmla="*/ 0 h 401"/>
                <a:gd name="T6" fmla="*/ 6422 w 2628"/>
                <a:gd name="T7" fmla="*/ 0 h 401"/>
                <a:gd name="T8" fmla="*/ 0 w 2628"/>
                <a:gd name="T9" fmla="*/ 636587 h 4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28"/>
                <a:gd name="T16" fmla="*/ 0 h 401"/>
                <a:gd name="T17" fmla="*/ 3241 w 2628"/>
                <a:gd name="T18" fmla="*/ 496 h 4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28" h="401">
                  <a:moveTo>
                    <a:pt x="0" y="401"/>
                  </a:moveTo>
                  <a:lnTo>
                    <a:pt x="2419" y="400"/>
                  </a:lnTo>
                  <a:lnTo>
                    <a:pt x="2628" y="1"/>
                  </a:lnTo>
                  <a:lnTo>
                    <a:pt x="4" y="0"/>
                  </a:lnTo>
                  <a:lnTo>
                    <a:pt x="0" y="401"/>
                  </a:lnTo>
                  <a:close/>
                </a:path>
              </a:pathLst>
            </a:custGeom>
            <a:gradFill rotWithShape="1">
              <a:gsLst>
                <a:gs pos="0">
                  <a:srgbClr val="4C7013"/>
                </a:gs>
                <a:gs pos="50000">
                  <a:srgbClr val="6B9B1A"/>
                </a:gs>
                <a:gs pos="100000">
                  <a:srgbClr val="4C7013"/>
                </a:gs>
              </a:gsLst>
              <a:lin ang="0" scaled="1"/>
            </a:gradFill>
            <a:ln w="14351">
              <a:noFill/>
              <a:miter lim="800000"/>
              <a:headEnd/>
              <a:tailEnd/>
            </a:ln>
            <a:effectLst>
              <a:outerShdw dist="28398" dir="3806097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9"/>
            <p:cNvSpPr>
              <a:spLocks/>
            </p:cNvSpPr>
            <p:nvPr/>
          </p:nvSpPr>
          <p:spPr bwMode="gray">
            <a:xfrm>
              <a:off x="1391" y="3166"/>
              <a:ext cx="2400" cy="814"/>
            </a:xfrm>
            <a:custGeom>
              <a:avLst/>
              <a:gdLst>
                <a:gd name="T0" fmla="*/ 0 w 2967"/>
                <a:gd name="T1" fmla="*/ 563903 h 1006"/>
                <a:gd name="T2" fmla="*/ 3130698 w 2967"/>
                <a:gd name="T3" fmla="*/ 563903 h 1006"/>
                <a:gd name="T4" fmla="*/ 3130698 w 2967"/>
                <a:gd name="T5" fmla="*/ 1292225 h 1006"/>
                <a:gd name="T6" fmla="*/ 3810000 w 2967"/>
                <a:gd name="T7" fmla="*/ 0 h 1006"/>
                <a:gd name="T8" fmla="*/ 0 w 2967"/>
                <a:gd name="T9" fmla="*/ 0 h 1006"/>
                <a:gd name="T10" fmla="*/ 0 w 2967"/>
                <a:gd name="T11" fmla="*/ 563903 h 10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67"/>
                <a:gd name="T19" fmla="*/ 0 h 1006"/>
                <a:gd name="T20" fmla="*/ 2967 w 2967"/>
                <a:gd name="T21" fmla="*/ 1006 h 100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67" h="1006">
                  <a:moveTo>
                    <a:pt x="0" y="439"/>
                  </a:moveTo>
                  <a:lnTo>
                    <a:pt x="2438" y="439"/>
                  </a:lnTo>
                  <a:lnTo>
                    <a:pt x="2438" y="1006"/>
                  </a:lnTo>
                  <a:lnTo>
                    <a:pt x="2967" y="0"/>
                  </a:lnTo>
                  <a:lnTo>
                    <a:pt x="0" y="0"/>
                  </a:lnTo>
                  <a:lnTo>
                    <a:pt x="0" y="439"/>
                  </a:lnTo>
                  <a:close/>
                </a:path>
              </a:pathLst>
            </a:custGeom>
            <a:gradFill rotWithShape="1">
              <a:gsLst>
                <a:gs pos="0">
                  <a:srgbClr val="4C7013"/>
                </a:gs>
                <a:gs pos="50000">
                  <a:srgbClr val="6B9B1A"/>
                </a:gs>
                <a:gs pos="100000">
                  <a:srgbClr val="4C7013"/>
                </a:gs>
              </a:gsLst>
              <a:lin ang="0" scaled="1"/>
            </a:gradFill>
            <a:ln w="14351">
              <a:noFill/>
              <a:miter lim="800000"/>
              <a:headEnd/>
              <a:tailEnd/>
            </a:ln>
            <a:effectLst>
              <a:outerShdw dist="28398" dir="3806097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133601" y="2693157"/>
            <a:ext cx="34392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FF00"/>
                </a:solidFill>
              </a:rPr>
              <a:t>Risk Identification</a:t>
            </a:r>
            <a:endParaRPr lang="en-US" sz="280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51965" y="5026924"/>
            <a:ext cx="34392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Risk Identification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35876" y="3282286"/>
            <a:ext cx="34392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FF00"/>
                </a:solidFill>
              </a:rPr>
              <a:t>Risk Measurement</a:t>
            </a:r>
            <a:endParaRPr lang="en-US" sz="280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65446" y="3926005"/>
            <a:ext cx="34392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FF00"/>
                </a:solidFill>
              </a:rPr>
              <a:t>Risk Monitoring</a:t>
            </a:r>
            <a:endParaRPr lang="en-US" sz="280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67721" y="4556076"/>
            <a:ext cx="34392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FF00"/>
                </a:solidFill>
              </a:rPr>
              <a:t>Risk Reporting</a:t>
            </a:r>
            <a:endParaRPr lang="en-US" sz="28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eaLnBrk="1" hangingPunct="1"/>
            <a:r>
              <a:rPr lang="en-GB" b="1" dirty="0" smtClean="0"/>
              <a:t>Key Issues in Risk Assessment</a:t>
            </a:r>
            <a:endParaRPr lang="en-US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84216" tIns="42108" rIns="84216" bIns="42108"/>
          <a:lstStyle/>
          <a:p>
            <a:pPr>
              <a:buNone/>
            </a:pPr>
            <a:r>
              <a:rPr lang="en-GB" b="1" dirty="0" smtClean="0">
                <a:solidFill>
                  <a:srgbClr val="0070C0"/>
                </a:solidFill>
              </a:rPr>
              <a:t>Elements a good risk management system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Active Board and Senior Management Oversight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chemeClr val="tx1"/>
                </a:solidFill>
              </a:rPr>
              <a:t>Adequate Policies, Procedures and Limits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chemeClr val="tx1"/>
                </a:solidFill>
              </a:rPr>
              <a:t>Adequate Risk Monitoring and Management Information Systems (MIS) 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chemeClr val="tx1"/>
                </a:solidFill>
              </a:rPr>
              <a:t>Adequate Internal Controls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867</Words>
  <Application>Microsoft Office PowerPoint</Application>
  <PresentationFormat>On-screen Show (4:3)</PresentationFormat>
  <Paragraphs>252</Paragraphs>
  <Slides>25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Risk and Impact Assessment</vt:lpstr>
      <vt:lpstr>What is Risk?</vt:lpstr>
      <vt:lpstr>AGENDA</vt:lpstr>
      <vt:lpstr> Key Issues in Risk Assessment </vt:lpstr>
      <vt:lpstr>  Key Issues in Risk Assessment  </vt:lpstr>
      <vt:lpstr>Key Issues In Risk Assessment</vt:lpstr>
      <vt:lpstr>  Key Issues in Risk Assessment  </vt:lpstr>
      <vt:lpstr>The Risk Management Process </vt:lpstr>
      <vt:lpstr>Key Issues in Risk Assessment</vt:lpstr>
      <vt:lpstr>Market Conduct Risk Assessment</vt:lpstr>
      <vt:lpstr>  Market Conduct Risk Assessment  </vt:lpstr>
      <vt:lpstr>Market Conduct Risk Assessment</vt:lpstr>
      <vt:lpstr>Market Conduct Risk Assessment</vt:lpstr>
      <vt:lpstr>Risk Matrix</vt:lpstr>
      <vt:lpstr>Risk Matrix</vt:lpstr>
      <vt:lpstr>Risk Matrix</vt:lpstr>
      <vt:lpstr>Examination Cycle Time Allocation</vt:lpstr>
      <vt:lpstr>Significant Activities</vt:lpstr>
      <vt:lpstr>Significant Activities</vt:lpstr>
      <vt:lpstr>Internal Control</vt:lpstr>
      <vt:lpstr>Internal Control</vt:lpstr>
      <vt:lpstr>Impact Assessment</vt:lpstr>
      <vt:lpstr>Impact Assessment</vt:lpstr>
      <vt:lpstr>Slide 24</vt:lpstr>
      <vt:lpstr>References and Bibliography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farai</dc:creator>
  <cp:lastModifiedBy>Augustine</cp:lastModifiedBy>
  <cp:revision>92</cp:revision>
  <dcterms:created xsi:type="dcterms:W3CDTF">2014-01-22T10:06:30Z</dcterms:created>
  <dcterms:modified xsi:type="dcterms:W3CDTF">2018-07-30T10:51:33Z</dcterms:modified>
</cp:coreProperties>
</file>