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87" r:id="rId4"/>
    <p:sldId id="275" r:id="rId5"/>
    <p:sldId id="276" r:id="rId6"/>
    <p:sldId id="277" r:id="rId7"/>
    <p:sldId id="278" r:id="rId8"/>
    <p:sldId id="288" r:id="rId9"/>
    <p:sldId id="280" r:id="rId10"/>
    <p:sldId id="281" r:id="rId11"/>
    <p:sldId id="289" r:id="rId12"/>
    <p:sldId id="282" r:id="rId13"/>
    <p:sldId id="283" r:id="rId14"/>
    <p:sldId id="284" r:id="rId15"/>
    <p:sldId id="286" r:id="rId16"/>
    <p:sldId id="292" r:id="rId17"/>
    <p:sldId id="293" r:id="rId18"/>
    <p:sldId id="294" r:id="rId19"/>
    <p:sldId id="291" r:id="rId20"/>
    <p:sldId id="259" r:id="rId21"/>
    <p:sldId id="290"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E28B9-D1DA-49AD-A503-18CE630FD7CF}" type="datetimeFigureOut">
              <a:rPr lang="en-US" smtClean="0"/>
              <a:pPr/>
              <a:t>7/30/2018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623C06-EC81-4206-AB88-C32B304F3D12}" type="slidenum">
              <a:rPr lang="en-US" smtClean="0"/>
              <a:pPr/>
              <a:t>‹#›</a:t>
            </a:fld>
            <a:endParaRPr lang="en-US"/>
          </a:p>
        </p:txBody>
      </p:sp>
    </p:spTree>
    <p:extLst>
      <p:ext uri="{BB962C8B-B14F-4D97-AF65-F5344CB8AC3E}">
        <p14:creationId xmlns:p14="http://schemas.microsoft.com/office/powerpoint/2010/main" val="774626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623C06-EC81-4206-AB88-C32B304F3D1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D9F57F5-E735-4958-9D2C-6E8AEC18CA99}" type="datetimeFigureOut">
              <a:rPr lang="en-US"/>
              <a:pPr>
                <a:defRPr/>
              </a:pPr>
              <a:t>7/30/2018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2D9785-7CB8-4522-A57F-2F078994539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554E1D-9105-42B1-A8D7-EBA988F23B00}" type="datetimeFigureOut">
              <a:rPr lang="en-US"/>
              <a:pPr>
                <a:defRPr/>
              </a:pPr>
              <a:t>7/30/2018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5614F0-D7AD-4016-8B15-AC4944985C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027E72-8D84-4BC6-BBFC-9F91163DFE7E}" type="datetimeFigureOut">
              <a:rPr lang="en-US"/>
              <a:pPr>
                <a:defRPr/>
              </a:pPr>
              <a:t>7/30/2018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B92267-9E5C-44F2-ADD8-B1942E0BF34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C348BC-CCC1-446A-8CAA-8C4B6E809E82}" type="datetimeFigureOut">
              <a:rPr lang="en-US"/>
              <a:pPr>
                <a:defRPr/>
              </a:pPr>
              <a:t>7/30/2018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59B30C-E5FA-4E00-9231-F2D2811AF47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1C915C-2B74-453D-A519-E19CC660F7E9}" type="datetimeFigureOut">
              <a:rPr lang="en-US"/>
              <a:pPr>
                <a:defRPr/>
              </a:pPr>
              <a:t>7/30/2018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3BDFBC-5E46-4A59-9556-6E5D1ACF784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F6C1E30-CF1A-4887-865E-98A75439F5F7}" type="datetimeFigureOut">
              <a:rPr lang="en-US"/>
              <a:pPr>
                <a:defRPr/>
              </a:pPr>
              <a:t>7/30/2018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2FEB76-C465-4A4B-B7F2-D62AAFFC54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A9443F6-DEC0-4A1C-BADA-138EAABD4D00}" type="datetimeFigureOut">
              <a:rPr lang="en-US"/>
              <a:pPr>
                <a:defRPr/>
              </a:pPr>
              <a:t>7/30/2018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F821CF9-7170-4B96-93D2-89B74B68A7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56F8FF-C583-4AAA-9EDD-B57553830900}" type="datetimeFigureOut">
              <a:rPr lang="en-US"/>
              <a:pPr>
                <a:defRPr/>
              </a:pPr>
              <a:t>7/30/2018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8D1397D-158B-4A4C-A2B0-9005F908AD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F6FC14D-9BDA-456F-BA23-0873FB56F6BB}" type="datetimeFigureOut">
              <a:rPr lang="en-US"/>
              <a:pPr>
                <a:defRPr/>
              </a:pPr>
              <a:t>7/30/2018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0B50571-F7A7-43B9-80F3-F04C36F6D2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37FE028-CB40-4C5A-A18D-1DB7A3350438}" type="datetimeFigureOut">
              <a:rPr lang="en-US"/>
              <a:pPr>
                <a:defRPr/>
              </a:pPr>
              <a:t>7/30/2018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21313F-80A8-4AEF-92E9-F1637D8D4A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06BE66-08B6-48A4-91E3-D613508EBF5C}" type="datetimeFigureOut">
              <a:rPr lang="en-US"/>
              <a:pPr>
                <a:defRPr/>
              </a:pPr>
              <a:t>7/30/2018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676CF5-EEA2-4247-9387-EC8714F95AC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cs typeface="Arial" pitchFamily="34" charset="0"/>
              </a:defRPr>
            </a:lvl1pPr>
          </a:lstStyle>
          <a:p>
            <a:pPr>
              <a:defRPr/>
            </a:pPr>
            <a:fld id="{048F892C-77BF-470C-A3A1-6F5D2713C571}" type="datetimeFigureOut">
              <a:rPr lang="en-US"/>
              <a:pPr>
                <a:defRPr/>
              </a:pPr>
              <a:t>7/30/2018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cs typeface="Arial" pitchFamily="34" charset="0"/>
              </a:defRPr>
            </a:lvl1pPr>
          </a:lstStyle>
          <a:p>
            <a:pPr>
              <a:defRPr/>
            </a:pPr>
            <a:fld id="{661DF136-E855-4B08-9CCD-1D264F18C38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dirty="0" smtClean="0"/>
              <a:t>Complaints Handling Procedures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ea typeface="+mn-ea"/>
                <a:cs typeface="+mn-cs"/>
              </a:rPr>
              <a:t>Ivan James Ssettimba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Principles of Effective of Complaints Handling </a:t>
            </a:r>
          </a:p>
        </p:txBody>
      </p:sp>
      <p:sp>
        <p:nvSpPr>
          <p:cNvPr id="3075" name="Content Placeholder 2"/>
          <p:cNvSpPr>
            <a:spLocks noGrp="1"/>
          </p:cNvSpPr>
          <p:nvPr>
            <p:ph idx="1"/>
          </p:nvPr>
        </p:nvSpPr>
        <p:spPr>
          <a:xfrm>
            <a:off x="228600" y="990600"/>
            <a:ext cx="8686800" cy="5638800"/>
          </a:xfrm>
        </p:spPr>
        <p:txBody>
          <a:bodyPr/>
          <a:lstStyle/>
          <a:p>
            <a:pPr algn="just" eaLnBrk="1" hangingPunct="1"/>
            <a:r>
              <a:rPr lang="en-US" sz="2000" b="1" i="1" dirty="0" smtClean="0">
                <a:solidFill>
                  <a:schemeClr val="accent1"/>
                </a:solidFill>
                <a:latin typeface="Book Antiqua" pitchFamily="18" charset="0"/>
              </a:rPr>
              <a:t>Remedy: </a:t>
            </a:r>
            <a:r>
              <a:rPr lang="en-US" sz="2000" dirty="0" smtClean="0">
                <a:latin typeface="Book Antiqua" pitchFamily="18" charset="0"/>
              </a:rPr>
              <a:t>If a complaint is upheld, the FSP provides a remedy.</a:t>
            </a:r>
          </a:p>
          <a:p>
            <a:pPr lvl="1" algn="just" eaLnBrk="1" hangingPunct="1"/>
            <a:r>
              <a:rPr lang="en-US" sz="1600" dirty="0" smtClean="0">
                <a:latin typeface="Book Antiqua" pitchFamily="18" charset="0"/>
              </a:rPr>
              <a:t>Mechanisms should exist for enabling appropriate remedies to be provided when complaints are upheld and staff should be familiar with them. Staff should be able to give the complainant reasons for decisions relating to remedies.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Staff should be empowered to provide these remedies at the appropriate level, for example some appropriate remedies may be provided by front-line staff.</a:t>
            </a:r>
          </a:p>
          <a:p>
            <a:pPr algn="just" eaLnBrk="1" hangingPunct="1"/>
            <a:endParaRPr lang="en-US" sz="2000" dirty="0" smtClean="0">
              <a:latin typeface="Book Antiqua" pitchFamily="18" charset="0"/>
            </a:endParaRPr>
          </a:p>
          <a:p>
            <a:pPr algn="just" eaLnBrk="1" hangingPunct="1"/>
            <a:r>
              <a:rPr lang="en-US" sz="2000" b="1" i="1" dirty="0" smtClean="0">
                <a:solidFill>
                  <a:schemeClr val="accent1"/>
                </a:solidFill>
                <a:latin typeface="Book Antiqua" pitchFamily="18" charset="0"/>
              </a:rPr>
              <a:t>Review: </a:t>
            </a:r>
            <a:r>
              <a:rPr lang="en-US" sz="2000" dirty="0" smtClean="0">
                <a:latin typeface="Book Antiqua" pitchFamily="18" charset="0"/>
              </a:rPr>
              <a:t>There are opportunities for internal and external review and/or appeal about the FSD’s response to the complaint, and the complainants are informed about these avenues.</a:t>
            </a:r>
          </a:p>
          <a:p>
            <a:pPr lvl="1" algn="just" eaLnBrk="1" hangingPunct="1"/>
            <a:r>
              <a:rPr lang="en-US" sz="1600" dirty="0" smtClean="0">
                <a:latin typeface="Book Antiqua" pitchFamily="18" charset="0"/>
              </a:rPr>
              <a:t>There should be an independent internal review or appeal process.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Details of external rights of review or appeal for unresolved complaints should be made available to complainants.</a:t>
            </a:r>
          </a:p>
          <a:p>
            <a:pPr algn="just" eaLnBrk="1" hangingPunct="1"/>
            <a:endParaRPr lang="en-US" sz="800" b="1" dirty="0" smtClean="0">
              <a:solidFill>
                <a:schemeClr val="accent1"/>
              </a:solidFill>
              <a:latin typeface="Book Antiqua" pitchFamily="18" charset="0"/>
            </a:endParaRPr>
          </a:p>
          <a:p>
            <a:pPr algn="just" eaLnBrk="1" hangingPunct="1"/>
            <a:r>
              <a:rPr lang="en-US" sz="2000" b="1" i="1" dirty="0" smtClean="0">
                <a:solidFill>
                  <a:schemeClr val="accent1"/>
                </a:solidFill>
                <a:latin typeface="Book Antiqua" pitchFamily="18" charset="0"/>
              </a:rPr>
              <a:t>Accountability: </a:t>
            </a:r>
            <a:r>
              <a:rPr lang="en-US" sz="2000" dirty="0" smtClean="0">
                <a:latin typeface="Book Antiqua" pitchFamily="18" charset="0"/>
              </a:rPr>
              <a:t>Accountabilities for complaint handling are clearly established, and complaints and responses to them are monitored and reported to management and other stakeholders.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Principles of Effective of Complaints Handling </a:t>
            </a:r>
          </a:p>
        </p:txBody>
      </p:sp>
      <p:sp>
        <p:nvSpPr>
          <p:cNvPr id="3075" name="Content Placeholder 2"/>
          <p:cNvSpPr>
            <a:spLocks noGrp="1"/>
          </p:cNvSpPr>
          <p:nvPr>
            <p:ph idx="1"/>
          </p:nvPr>
        </p:nvSpPr>
        <p:spPr>
          <a:xfrm>
            <a:off x="228600" y="990600"/>
            <a:ext cx="8686800" cy="5638800"/>
          </a:xfrm>
        </p:spPr>
        <p:txBody>
          <a:bodyPr/>
          <a:lstStyle/>
          <a:p>
            <a:pPr lvl="1" algn="just" eaLnBrk="1" hangingPunct="1"/>
            <a:r>
              <a:rPr lang="en-US" sz="1600" dirty="0" smtClean="0">
                <a:latin typeface="Book Antiqua" pitchFamily="18" charset="0"/>
              </a:rPr>
              <a:t>Assign specific officers to handle complaints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Have in place a “fit for purpose” system to record and track complaints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Principles of Effective of Complaints Handling </a:t>
            </a:r>
          </a:p>
        </p:txBody>
      </p:sp>
      <p:sp>
        <p:nvSpPr>
          <p:cNvPr id="3075" name="Content Placeholder 2"/>
          <p:cNvSpPr>
            <a:spLocks noGrp="1"/>
          </p:cNvSpPr>
          <p:nvPr>
            <p:ph idx="1"/>
          </p:nvPr>
        </p:nvSpPr>
        <p:spPr>
          <a:xfrm>
            <a:off x="228600" y="990600"/>
            <a:ext cx="8686800" cy="5638800"/>
          </a:xfrm>
        </p:spPr>
        <p:txBody>
          <a:bodyPr/>
          <a:lstStyle/>
          <a:p>
            <a:pPr algn="just" eaLnBrk="1" hangingPunct="1"/>
            <a:endParaRPr lang="en-US" sz="2000" dirty="0" smtClean="0">
              <a:latin typeface="Book Antiqua" pitchFamily="18" charset="0"/>
            </a:endParaRPr>
          </a:p>
          <a:p>
            <a:pPr lvl="1" algn="just" eaLnBrk="1" hangingPunct="1"/>
            <a:r>
              <a:rPr lang="en-US" sz="1600" dirty="0" smtClean="0">
                <a:latin typeface="Book Antiqua" pitchFamily="18" charset="0"/>
              </a:rPr>
              <a:t>Complaints and actual or proposed improvements to practices should form part of the FSP’s internal reporting and planning process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Remedies and proposed improvements to practices should be followed up and acted on. </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Records of complaints should be kept according to the established record keeping policies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Effectiveness of complaints handling process should be monitored by Internal audit</a:t>
            </a:r>
          </a:p>
          <a:p>
            <a:pPr algn="just" eaLnBrk="1" hangingPunct="1"/>
            <a:endParaRPr lang="en-US" sz="2000" b="1" i="1" dirty="0" smtClean="0">
              <a:solidFill>
                <a:schemeClr val="tx2"/>
              </a:solidFill>
              <a:latin typeface="Book Antiqua" pitchFamily="18" charset="0"/>
            </a:endParaRPr>
          </a:p>
          <a:p>
            <a:pPr algn="just" eaLnBrk="1" hangingPunct="1"/>
            <a:r>
              <a:rPr lang="en-US" sz="2000" b="1" i="1" dirty="0" smtClean="0">
                <a:solidFill>
                  <a:schemeClr val="tx2"/>
                </a:solidFill>
                <a:latin typeface="Book Antiqua" pitchFamily="18" charset="0"/>
              </a:rPr>
              <a:t>Continuous Improvement: </a:t>
            </a:r>
            <a:r>
              <a:rPr lang="en-US" sz="2000" dirty="0" smtClean="0">
                <a:latin typeface="Book Antiqua" pitchFamily="18" charset="0"/>
              </a:rPr>
              <a:t>Complaints are a source of improvement for FSPs. </a:t>
            </a:r>
          </a:p>
          <a:p>
            <a:pPr lvl="1" algn="just" eaLnBrk="1" hangingPunct="1"/>
            <a:r>
              <a:rPr lang="en-US" sz="1600" dirty="0" smtClean="0">
                <a:latin typeface="Book Antiqua" pitchFamily="18" charset="0"/>
              </a:rPr>
              <a:t>Use complaints data to identify recurring issues and come up with process or service improvement</a:t>
            </a:r>
          </a:p>
          <a:p>
            <a:pPr lvl="1" algn="just" eaLnBrk="1" hangingPunct="1"/>
            <a:endParaRPr lang="en-US" sz="1600" dirty="0" smtClean="0">
              <a:latin typeface="Book Antiqu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Fit for purpose complaints handling system  </a:t>
            </a:r>
          </a:p>
        </p:txBody>
      </p:sp>
      <p:sp>
        <p:nvSpPr>
          <p:cNvPr id="3075" name="Content Placeholder 2"/>
          <p:cNvSpPr>
            <a:spLocks noGrp="1"/>
          </p:cNvSpPr>
          <p:nvPr>
            <p:ph idx="1"/>
          </p:nvPr>
        </p:nvSpPr>
        <p:spPr>
          <a:xfrm>
            <a:off x="228600" y="990600"/>
            <a:ext cx="8686800" cy="5638800"/>
          </a:xfrm>
        </p:spPr>
        <p:txBody>
          <a:bodyPr/>
          <a:lstStyle/>
          <a:p>
            <a:pPr algn="just" eaLnBrk="1" hangingPunct="1"/>
            <a:r>
              <a:rPr lang="en-US" sz="2000" dirty="0" smtClean="0">
                <a:latin typeface="Book Antiqua" pitchFamily="18" charset="0"/>
              </a:rPr>
              <a:t>System that is appropriate for the FSP given number and type of complaints received, could be a simple spread sheet or a customised off the self system</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System to be deployed should take into consideration the following:</a:t>
            </a:r>
          </a:p>
          <a:p>
            <a:pPr lvl="1" algn="just" eaLnBrk="1" hangingPunct="1"/>
            <a:r>
              <a:rPr lang="en-US" sz="1600" dirty="0" smtClean="0">
                <a:latin typeface="Book Antiqua" pitchFamily="18" charset="0"/>
              </a:rPr>
              <a:t>The number and demographics of the FSP’s customers, and how they generally communicate with the institution;</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The nature and breadth of the FSP’s interactions with the public;</a:t>
            </a:r>
          </a:p>
          <a:p>
            <a:pPr lvl="1" algn="just" eaLnBrk="1" hangingPunct="1"/>
            <a:r>
              <a:rPr lang="en-US" sz="1600" dirty="0" smtClean="0">
                <a:latin typeface="Book Antiqua" pitchFamily="18" charset="0"/>
              </a:rPr>
              <a:t> </a:t>
            </a:r>
          </a:p>
          <a:p>
            <a:pPr lvl="1" algn="just" eaLnBrk="1" hangingPunct="1"/>
            <a:r>
              <a:rPr lang="en-US" sz="1600" dirty="0" smtClean="0">
                <a:latin typeface="Book Antiqua" pitchFamily="18" charset="0"/>
              </a:rPr>
              <a:t>The level of complaints that is considered reasonable for the FSP (by examining trends in its level of complaints over time and industry benchmarks); </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The FSP’s risk management strategy – complaints are an important way of monitoring and mitigating any risks; </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The value the FSP derives, or wishes to derive, from complaints to improve it’s operations over time, as well as other information needs of management; and </a:t>
            </a:r>
          </a:p>
          <a:p>
            <a:pPr lvl="1" algn="just" eaLnBrk="1" hangingPunct="1"/>
            <a:endParaRPr lang="en-US" sz="900" dirty="0" smtClean="0">
              <a:latin typeface="Book Antiqua" pitchFamily="18" charset="0"/>
            </a:endParaRPr>
          </a:p>
          <a:p>
            <a:pPr lvl="1" algn="just" eaLnBrk="1" hangingPunct="1"/>
            <a:r>
              <a:rPr lang="en-US" sz="1600" dirty="0" smtClean="0">
                <a:latin typeface="Book Antiqua" pitchFamily="18" charset="0"/>
              </a:rPr>
              <a:t>The cost of operating a complaint handling system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609600"/>
          </a:xfrm>
        </p:spPr>
        <p:txBody>
          <a:bodyPr/>
          <a:lstStyle/>
          <a:p>
            <a:pPr eaLnBrk="1" hangingPunct="1"/>
            <a:r>
              <a:rPr lang="en-US" dirty="0" smtClean="0"/>
              <a:t>	       </a:t>
            </a:r>
            <a:r>
              <a:rPr lang="en-US" sz="2800" dirty="0" smtClean="0"/>
              <a:t>Complaints Handling Officers  </a:t>
            </a:r>
          </a:p>
        </p:txBody>
      </p:sp>
      <p:sp>
        <p:nvSpPr>
          <p:cNvPr id="3075" name="Content Placeholder 2"/>
          <p:cNvSpPr>
            <a:spLocks noGrp="1"/>
          </p:cNvSpPr>
          <p:nvPr>
            <p:ph idx="1"/>
          </p:nvPr>
        </p:nvSpPr>
        <p:spPr>
          <a:xfrm>
            <a:off x="228600" y="838200"/>
            <a:ext cx="8686800" cy="5791200"/>
          </a:xfrm>
        </p:spPr>
        <p:txBody>
          <a:bodyPr/>
          <a:lstStyle/>
          <a:p>
            <a:pPr algn="just" eaLnBrk="1" hangingPunct="1"/>
            <a:endParaRPr lang="en-US" sz="2000" dirty="0" smtClean="0">
              <a:latin typeface="Book Antiqua" pitchFamily="18" charset="0"/>
            </a:endParaRPr>
          </a:p>
          <a:p>
            <a:pPr algn="just" eaLnBrk="1" hangingPunct="1"/>
            <a:endParaRPr lang="en-US" sz="2000" dirty="0" smtClean="0">
              <a:latin typeface="Book Antiqua" pitchFamily="18" charset="0"/>
            </a:endParaRPr>
          </a:p>
          <a:p>
            <a:pPr algn="just" eaLnBrk="1" hangingPunct="1"/>
            <a:endParaRPr lang="en-US" sz="2000" dirty="0" smtClean="0">
              <a:latin typeface="Book Antiqua" pitchFamily="18" charset="0"/>
            </a:endParaRPr>
          </a:p>
          <a:p>
            <a:pPr algn="just" eaLnBrk="1" hangingPunct="1"/>
            <a:endParaRPr lang="en-US" sz="2000" dirty="0" smtClean="0">
              <a:latin typeface="Book Antiqua" pitchFamily="18" charset="0"/>
            </a:endParaRPr>
          </a:p>
          <a:p>
            <a:pPr algn="just" eaLnBrk="1" hangingPunct="1"/>
            <a:endParaRPr lang="en-US" sz="2000" dirty="0" smtClean="0">
              <a:latin typeface="Book Antiqua" pitchFamily="18" charset="0"/>
            </a:endParaRPr>
          </a:p>
          <a:p>
            <a:pPr algn="just" eaLnBrk="1" hangingPunct="1"/>
            <a:endParaRPr lang="en-US" sz="800" dirty="0" smtClean="0">
              <a:latin typeface="Book Antiqua" pitchFamily="18" charset="0"/>
            </a:endParaRPr>
          </a:p>
          <a:p>
            <a:pPr algn="just" eaLnBrk="1" hangingPunct="1"/>
            <a:r>
              <a:rPr lang="en-US" sz="2000" dirty="0" smtClean="0">
                <a:latin typeface="Book Antiqua" pitchFamily="18" charset="0"/>
              </a:rPr>
              <a:t>Complaint Handling Officers are critical in ensuring that an FSP’s complaint handling is responsive to complainants. </a:t>
            </a:r>
          </a:p>
          <a:p>
            <a:pPr algn="just" eaLnBrk="1" hangingPunct="1"/>
            <a:endParaRPr lang="en-US" sz="900" dirty="0" smtClean="0">
              <a:latin typeface="Book Antiqua" pitchFamily="18" charset="0"/>
            </a:endParaRPr>
          </a:p>
          <a:p>
            <a:pPr algn="just" eaLnBrk="1" hangingPunct="1"/>
            <a:r>
              <a:rPr lang="en-US" sz="2000" dirty="0" smtClean="0">
                <a:latin typeface="Book Antiqua" pitchFamily="18" charset="0"/>
              </a:rPr>
              <a:t>They should be empowered to make decisions, or have access to someone who can make decisions. </a:t>
            </a:r>
          </a:p>
          <a:p>
            <a:pPr algn="just" eaLnBrk="1" hangingPunct="1"/>
            <a:endParaRPr lang="en-US" sz="800" dirty="0" smtClean="0">
              <a:latin typeface="Book Antiqua" pitchFamily="18" charset="0"/>
            </a:endParaRPr>
          </a:p>
          <a:p>
            <a:pPr algn="just" eaLnBrk="1" hangingPunct="1"/>
            <a:r>
              <a:rPr lang="en-US" sz="2000" dirty="0" smtClean="0">
                <a:latin typeface="Book Antiqua" pitchFamily="18" charset="0"/>
              </a:rPr>
              <a:t>Complaints should be handled by people who have appropriate skills and authority to resolve or investigate them, where appropriate, provide remedies and identify improved practices. </a:t>
            </a:r>
          </a:p>
          <a:p>
            <a:pPr algn="just" eaLnBrk="1" hangingPunct="1"/>
            <a:r>
              <a:rPr lang="en-US" sz="2000" dirty="0" smtClean="0">
                <a:latin typeface="Book Antiqua" pitchFamily="18" charset="0"/>
              </a:rPr>
              <a:t>Where possible, complaints should be handled by people at the point of service delivery. </a:t>
            </a:r>
          </a:p>
          <a:p>
            <a:pPr lvl="1" algn="just" eaLnBrk="1" hangingPunct="1"/>
            <a:r>
              <a:rPr lang="en-US" sz="1600" dirty="0" smtClean="0">
                <a:latin typeface="Book Antiqua" pitchFamily="18" charset="0"/>
              </a:rPr>
              <a:t>They should be able to resolve complaints at first contact and should log complaint details for further analysis. </a:t>
            </a:r>
          </a:p>
        </p:txBody>
      </p:sp>
      <p:pic>
        <p:nvPicPr>
          <p:cNvPr id="5" name="Picture 2"/>
          <p:cNvPicPr>
            <a:picLocks noChangeAspect="1" noChangeArrowheads="1"/>
          </p:cNvPicPr>
          <p:nvPr/>
        </p:nvPicPr>
        <p:blipFill>
          <a:blip r:embed="rId3"/>
          <a:srcRect/>
          <a:stretch>
            <a:fillRect/>
          </a:stretch>
        </p:blipFill>
        <p:spPr bwMode="auto">
          <a:xfrm>
            <a:off x="609600" y="1066800"/>
            <a:ext cx="7924800" cy="1581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609600"/>
          </a:xfrm>
        </p:spPr>
        <p:txBody>
          <a:bodyPr/>
          <a:lstStyle/>
          <a:p>
            <a:pPr eaLnBrk="1" hangingPunct="1"/>
            <a:r>
              <a:rPr lang="en-US" dirty="0" smtClean="0"/>
              <a:t>	       </a:t>
            </a:r>
            <a:r>
              <a:rPr lang="en-US" sz="2800" dirty="0" smtClean="0"/>
              <a:t>Complaints Handling Officers  </a:t>
            </a:r>
          </a:p>
        </p:txBody>
      </p:sp>
      <p:sp>
        <p:nvSpPr>
          <p:cNvPr id="3075" name="Content Placeholder 2"/>
          <p:cNvSpPr>
            <a:spLocks noGrp="1"/>
          </p:cNvSpPr>
          <p:nvPr>
            <p:ph idx="1"/>
          </p:nvPr>
        </p:nvSpPr>
        <p:spPr>
          <a:xfrm>
            <a:off x="228600" y="838200"/>
            <a:ext cx="8686800" cy="5791200"/>
          </a:xfrm>
        </p:spPr>
        <p:txBody>
          <a:bodyPr/>
          <a:lstStyle/>
          <a:p>
            <a:pPr lvl="1" algn="just" eaLnBrk="1" hangingPunct="1"/>
            <a:r>
              <a:rPr lang="en-US" sz="1600" dirty="0" smtClean="0">
                <a:latin typeface="Book Antiqua" pitchFamily="18" charset="0"/>
              </a:rPr>
              <a:t>Complaints that cannot be resolved by front-line staff, should be referred to senior staff for investigation, resolution and any other appropriate action</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All staff should be aware of their responsibilities in providing information to help investigate and resolve complaints,</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And to implement actions to provide remedies or systemic improvements arising from complaints.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There should be a time period within which the FSP should provide a response to the complainant.</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Complainants should be  kept informed about the progress of resolving the complaint</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FSP should provide periodic reports to the Central Bank regarding complaints received and how they were resolved</a:t>
            </a:r>
          </a:p>
          <a:p>
            <a:pPr algn="just" eaLnBrk="1" hangingPunct="1"/>
            <a:endParaRPr lang="en-US" sz="2000" dirty="0" smtClean="0">
              <a:latin typeface="Book Antiqu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609600"/>
          </a:xfrm>
        </p:spPr>
        <p:txBody>
          <a:bodyPr/>
          <a:lstStyle/>
          <a:p>
            <a:pPr eaLnBrk="1" hangingPunct="1"/>
            <a:r>
              <a:rPr lang="en-US" dirty="0" smtClean="0"/>
              <a:t>	       Call Center Management </a:t>
            </a:r>
            <a:r>
              <a:rPr lang="en-US" sz="2800" dirty="0" smtClean="0"/>
              <a:t>  </a:t>
            </a:r>
          </a:p>
        </p:txBody>
      </p:sp>
      <p:sp>
        <p:nvSpPr>
          <p:cNvPr id="3075" name="Content Placeholder 2"/>
          <p:cNvSpPr>
            <a:spLocks noGrp="1"/>
          </p:cNvSpPr>
          <p:nvPr>
            <p:ph idx="1"/>
          </p:nvPr>
        </p:nvSpPr>
        <p:spPr>
          <a:xfrm>
            <a:off x="228600" y="838200"/>
            <a:ext cx="8686800" cy="5791200"/>
          </a:xfrm>
        </p:spPr>
        <p:txBody>
          <a:bodyPr/>
          <a:lstStyle/>
          <a:p>
            <a:pPr algn="just" eaLnBrk="1" hangingPunct="1"/>
            <a:r>
              <a:rPr lang="en-US" sz="2000" dirty="0" smtClean="0">
                <a:latin typeface="Book Antiqua" pitchFamily="18" charset="0"/>
              </a:rPr>
              <a:t>Call center management involves having the right number of skilled people and supporting resources in place at the right times to handle calls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This definition leads to two major objectives for call centers: </a:t>
            </a:r>
          </a:p>
          <a:p>
            <a:pPr lvl="1" algn="just" eaLnBrk="1" hangingPunct="1"/>
            <a:r>
              <a:rPr lang="en-US" sz="1600" dirty="0" smtClean="0">
                <a:latin typeface="Book Antiqua" pitchFamily="18" charset="0"/>
              </a:rPr>
              <a:t>Locate the right resources in the right places at the right times  </a:t>
            </a:r>
          </a:p>
          <a:p>
            <a:pPr lvl="1" algn="just" eaLnBrk="1" hangingPunct="1"/>
            <a:r>
              <a:rPr lang="en-US" sz="1600" dirty="0" smtClean="0">
                <a:latin typeface="Book Antiqua" pitchFamily="18" charset="0"/>
              </a:rPr>
              <a:t>Provide a quality service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Service level awareness—maintaining service level as calls arrive, with some correlation to service level in planning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Correlating service level to the organization’s mission—choosing an appropriate service level and tying resources to achieving this service level</a:t>
            </a:r>
          </a:p>
          <a:p>
            <a:pPr algn="just" eaLnBrk="1" hangingPunct="1"/>
            <a:endParaRPr lang="en-US" sz="2000" dirty="0" smtClean="0">
              <a:latin typeface="Book Antiqu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609600"/>
          </a:xfrm>
        </p:spPr>
        <p:txBody>
          <a:bodyPr/>
          <a:lstStyle/>
          <a:p>
            <a:pPr eaLnBrk="1" hangingPunct="1"/>
            <a:r>
              <a:rPr lang="en-US" dirty="0" smtClean="0"/>
              <a:t>	       Call Center Management </a:t>
            </a:r>
            <a:r>
              <a:rPr lang="en-US" sz="2800" dirty="0" smtClean="0"/>
              <a:t>  </a:t>
            </a:r>
          </a:p>
        </p:txBody>
      </p:sp>
      <p:sp>
        <p:nvSpPr>
          <p:cNvPr id="3075" name="Content Placeholder 2"/>
          <p:cNvSpPr>
            <a:spLocks noGrp="1"/>
          </p:cNvSpPr>
          <p:nvPr>
            <p:ph idx="1"/>
          </p:nvPr>
        </p:nvSpPr>
        <p:spPr>
          <a:xfrm>
            <a:off x="228600" y="838200"/>
            <a:ext cx="8686800" cy="5791200"/>
          </a:xfrm>
        </p:spPr>
        <p:txBody>
          <a:bodyPr/>
          <a:lstStyle/>
          <a:p>
            <a:pPr algn="just" eaLnBrk="1" hangingPunct="1"/>
            <a:r>
              <a:rPr lang="en-US" sz="2000" dirty="0" smtClean="0">
                <a:latin typeface="Book Antiqua" pitchFamily="18" charset="0"/>
              </a:rPr>
              <a:t>Select a Service Level Objective-Service level is defined as a certain percentage of calls answered in a specified time frame, measured in seconds. </a:t>
            </a:r>
          </a:p>
          <a:p>
            <a:pPr lvl="1" algn="just" eaLnBrk="1" hangingPunct="1"/>
            <a:r>
              <a:rPr lang="en-US" sz="1600" dirty="0" smtClean="0">
                <a:latin typeface="Book Antiqua" pitchFamily="18" charset="0"/>
              </a:rPr>
              <a:t>The level should be appropriate for the services being provided and the expectations of callers using those services. Service level is the critical link between resources and results.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Collect Data on calls received -details such as number of incoming calls, duration of calls, call patterns, and changes in the call mix.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Forecast Call Load in terms of call volume and average talk time, to determine resources requirements.</a:t>
            </a:r>
          </a:p>
          <a:p>
            <a:pPr algn="just" eaLnBrk="1" hangingPunct="1"/>
            <a:endParaRPr lang="en-US" sz="2000" dirty="0" smtClean="0">
              <a:latin typeface="Book Antiqu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609600"/>
          </a:xfrm>
        </p:spPr>
        <p:txBody>
          <a:bodyPr/>
          <a:lstStyle/>
          <a:p>
            <a:pPr eaLnBrk="1" hangingPunct="1"/>
            <a:r>
              <a:rPr lang="en-US" dirty="0" smtClean="0"/>
              <a:t>	       Reporting  </a:t>
            </a:r>
            <a:r>
              <a:rPr lang="en-US" sz="2800" dirty="0" smtClean="0"/>
              <a:t>  </a:t>
            </a:r>
          </a:p>
        </p:txBody>
      </p:sp>
      <p:sp>
        <p:nvSpPr>
          <p:cNvPr id="3075" name="Content Placeholder 2"/>
          <p:cNvSpPr>
            <a:spLocks noGrp="1"/>
          </p:cNvSpPr>
          <p:nvPr>
            <p:ph idx="1"/>
          </p:nvPr>
        </p:nvSpPr>
        <p:spPr>
          <a:xfrm>
            <a:off x="228600" y="838200"/>
            <a:ext cx="8686800" cy="5791200"/>
          </a:xfrm>
        </p:spPr>
        <p:txBody>
          <a:bodyPr/>
          <a:lstStyle/>
          <a:p>
            <a:pPr algn="just" eaLnBrk="1" hangingPunct="1"/>
            <a:r>
              <a:rPr lang="en-US" sz="2000" dirty="0" smtClean="0">
                <a:latin typeface="Book Antiqua" pitchFamily="18" charset="0"/>
              </a:rPr>
              <a:t>Regulated entities should periodically </a:t>
            </a:r>
            <a:r>
              <a:rPr lang="en-US" sz="2000" dirty="0" smtClean="0">
                <a:latin typeface="Book Antiqua" pitchFamily="18" charset="0"/>
              </a:rPr>
              <a:t>(monthly/quarterly??) </a:t>
            </a:r>
            <a:r>
              <a:rPr lang="en-US" sz="2000" dirty="0" smtClean="0">
                <a:latin typeface="Book Antiqua" pitchFamily="18" charset="0"/>
              </a:rPr>
              <a:t>report complaints to the </a:t>
            </a:r>
            <a:r>
              <a:rPr lang="en-US" sz="2000" dirty="0" smtClean="0">
                <a:latin typeface="Book Antiqua" pitchFamily="18" charset="0"/>
              </a:rPr>
              <a:t>regulator in </a:t>
            </a:r>
            <a:r>
              <a:rPr lang="en-US" sz="2000" dirty="0" smtClean="0">
                <a:latin typeface="Book Antiqua" pitchFamily="18" charset="0"/>
              </a:rPr>
              <a:t>a timely manner.</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The reports should among others cover the following</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Nature/type of complaints-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Status of the complaints</a:t>
            </a:r>
          </a:p>
          <a:p>
            <a:pPr lvl="1" algn="just" eaLnBrk="1" hangingPunct="1"/>
            <a:r>
              <a:rPr lang="en-US" sz="1600" dirty="0" smtClean="0">
                <a:latin typeface="Book Antiqua" pitchFamily="18" charset="0"/>
              </a:rPr>
              <a:t>Those that are resolved</a:t>
            </a:r>
          </a:p>
          <a:p>
            <a:pPr lvl="1" algn="just" eaLnBrk="1" hangingPunct="1"/>
            <a:r>
              <a:rPr lang="en-US" sz="1600" dirty="0" smtClean="0">
                <a:latin typeface="Book Antiqua" pitchFamily="18" charset="0"/>
              </a:rPr>
              <a:t>Those not resolved</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Number of complaints</a:t>
            </a:r>
          </a:p>
          <a:p>
            <a:pPr lvl="1" algn="just" eaLnBrk="1" hangingPunct="1"/>
            <a:r>
              <a:rPr lang="en-US" sz="1600" dirty="0" smtClean="0">
                <a:latin typeface="Book Antiqua" pitchFamily="18" charset="0"/>
              </a:rPr>
              <a:t>By branch</a:t>
            </a:r>
          </a:p>
          <a:p>
            <a:pPr lvl="1" algn="just" eaLnBrk="1" hangingPunct="1"/>
            <a:endParaRPr lang="en-US" sz="1600" dirty="0" smtClean="0">
              <a:latin typeface="Book Antiqua" pitchFamily="18" charset="0"/>
            </a:endParaRPr>
          </a:p>
          <a:p>
            <a:pPr algn="just" eaLnBrk="1" hangingPunct="1"/>
            <a:endParaRPr lang="en-US" sz="2000" dirty="0" smtClean="0">
              <a:latin typeface="Book Antiqu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609600"/>
          </a:xfrm>
        </p:spPr>
        <p:txBody>
          <a:bodyPr/>
          <a:lstStyle/>
          <a:p>
            <a:pPr eaLnBrk="1" hangingPunct="1"/>
            <a:r>
              <a:rPr lang="en-US" dirty="0" smtClean="0"/>
              <a:t>	       </a:t>
            </a:r>
            <a:r>
              <a:rPr lang="en-US" sz="2800" i="1" dirty="0" smtClean="0">
                <a:latin typeface="Garamond" pitchFamily="18" charset="0"/>
              </a:rPr>
              <a:t>Responsibilities of Regulators</a:t>
            </a:r>
            <a:br>
              <a:rPr lang="en-US" sz="2800" i="1" dirty="0" smtClean="0">
                <a:latin typeface="Garamond" pitchFamily="18" charset="0"/>
              </a:rPr>
            </a:br>
            <a:endParaRPr lang="en-US" sz="2800" dirty="0" smtClean="0"/>
          </a:p>
        </p:txBody>
      </p:sp>
      <p:sp>
        <p:nvSpPr>
          <p:cNvPr id="3075" name="Content Placeholder 2"/>
          <p:cNvSpPr>
            <a:spLocks noGrp="1"/>
          </p:cNvSpPr>
          <p:nvPr>
            <p:ph idx="1"/>
          </p:nvPr>
        </p:nvSpPr>
        <p:spPr>
          <a:xfrm>
            <a:off x="228600" y="838200"/>
            <a:ext cx="8686800" cy="5791200"/>
          </a:xfrm>
        </p:spPr>
        <p:txBody>
          <a:bodyPr/>
          <a:lstStyle/>
          <a:p>
            <a:pPr algn="just" eaLnBrk="1" hangingPunct="1"/>
            <a:r>
              <a:rPr lang="en-US" sz="2000" dirty="0" smtClean="0">
                <a:latin typeface="Book Antiqua" pitchFamily="18" charset="0"/>
              </a:rPr>
              <a:t>Regulators have to ensure that FSPs have setup </a:t>
            </a:r>
            <a:r>
              <a:rPr lang="en-US" sz="2000" smtClean="0">
                <a:latin typeface="Book Antiqua" pitchFamily="18" charset="0"/>
              </a:rPr>
              <a:t>appropriate complaints </a:t>
            </a:r>
            <a:r>
              <a:rPr lang="en-US" sz="2000" dirty="0" smtClean="0">
                <a:latin typeface="Book Antiqua" pitchFamily="18" charset="0"/>
              </a:rPr>
              <a:t>handling procedures</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There is need to ensure that these procedures are being adhered to by the </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Through onsite and off site surveillance, regulators should assess the adequacy of the complaints handling procedures</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Put in place appropriate enforcement criteria for non compliance.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8600"/>
            <a:ext cx="8229600" cy="990600"/>
          </a:xfrm>
        </p:spPr>
        <p:txBody>
          <a:bodyPr/>
          <a:lstStyle/>
          <a:p>
            <a:pPr eaLnBrk="1" hangingPunct="1"/>
            <a:r>
              <a:rPr lang="en-US" dirty="0" smtClean="0"/>
              <a:t>		</a:t>
            </a:r>
            <a:r>
              <a:rPr lang="en-US" b="1" i="1" dirty="0" smtClean="0">
                <a:latin typeface="Garamond" pitchFamily="18" charset="0"/>
              </a:rPr>
              <a:t>Outline</a:t>
            </a:r>
            <a:r>
              <a:rPr lang="en-US" dirty="0" smtClean="0"/>
              <a:t> </a:t>
            </a:r>
            <a:r>
              <a:rPr lang="en-US" sz="2800" dirty="0" smtClean="0"/>
              <a:t> </a:t>
            </a:r>
          </a:p>
        </p:txBody>
      </p:sp>
      <p:sp>
        <p:nvSpPr>
          <p:cNvPr id="3075" name="Content Placeholder 2"/>
          <p:cNvSpPr>
            <a:spLocks noGrp="1"/>
          </p:cNvSpPr>
          <p:nvPr>
            <p:ph idx="1"/>
          </p:nvPr>
        </p:nvSpPr>
        <p:spPr>
          <a:xfrm>
            <a:off x="457200" y="1219200"/>
            <a:ext cx="8229600" cy="4906963"/>
          </a:xfrm>
        </p:spPr>
        <p:txBody>
          <a:bodyPr/>
          <a:lstStyle/>
          <a:p>
            <a:pPr algn="just" eaLnBrk="1" hangingPunct="1"/>
            <a:r>
              <a:rPr lang="en-US" i="1" dirty="0" smtClean="0">
                <a:latin typeface="Garamond" pitchFamily="18" charset="0"/>
              </a:rPr>
              <a:t>Introduction</a:t>
            </a:r>
          </a:p>
          <a:p>
            <a:pPr algn="just" eaLnBrk="1" hangingPunct="1"/>
            <a:r>
              <a:rPr lang="en-US" i="1" dirty="0" smtClean="0">
                <a:latin typeface="Garamond" pitchFamily="18" charset="0"/>
              </a:rPr>
              <a:t>Benefits of Complaints Handling</a:t>
            </a:r>
          </a:p>
          <a:p>
            <a:pPr algn="just" eaLnBrk="1" hangingPunct="1"/>
            <a:r>
              <a:rPr lang="en-US" i="1" dirty="0" smtClean="0">
                <a:latin typeface="Garamond" pitchFamily="18" charset="0"/>
              </a:rPr>
              <a:t> Effective Complaints Handling System</a:t>
            </a:r>
          </a:p>
          <a:p>
            <a:pPr algn="just" eaLnBrk="1" hangingPunct="1"/>
            <a:r>
              <a:rPr lang="en-US" i="1" dirty="0" smtClean="0">
                <a:latin typeface="Garamond" pitchFamily="18" charset="0"/>
              </a:rPr>
              <a:t>Principles of Effective Complaints Handling</a:t>
            </a:r>
          </a:p>
          <a:p>
            <a:pPr algn="just" eaLnBrk="1" hangingPunct="1"/>
            <a:r>
              <a:rPr lang="en-US" i="1" dirty="0" smtClean="0">
                <a:latin typeface="Garamond" pitchFamily="18" charset="0"/>
              </a:rPr>
              <a:t>Fit for purpose complaints handling system</a:t>
            </a:r>
          </a:p>
          <a:p>
            <a:pPr algn="just" eaLnBrk="1" hangingPunct="1"/>
            <a:r>
              <a:rPr lang="en-US" i="1" dirty="0" smtClean="0">
                <a:latin typeface="Garamond" pitchFamily="18" charset="0"/>
              </a:rPr>
              <a:t>Complaints Handling Officers</a:t>
            </a:r>
          </a:p>
          <a:p>
            <a:pPr algn="just" eaLnBrk="1" hangingPunct="1"/>
            <a:r>
              <a:rPr lang="en-US" i="1" dirty="0" smtClean="0">
                <a:latin typeface="Garamond" pitchFamily="18" charset="0"/>
              </a:rPr>
              <a:t>Responsibilities of Regulators</a:t>
            </a:r>
          </a:p>
          <a:p>
            <a:pPr algn="just" eaLnBrk="1" hangingPunct="1"/>
            <a:r>
              <a:rPr lang="en-US" i="1" dirty="0" smtClean="0">
                <a:latin typeface="Garamond" pitchFamily="18" charset="0"/>
              </a:rPr>
              <a:t>Conclusion</a:t>
            </a:r>
          </a:p>
          <a:p>
            <a:pPr algn="just" eaLnBrk="1" hangingPunct="1"/>
            <a:endParaRPr lang="en-US" i="1" dirty="0" smtClean="0">
              <a:latin typeface="Garamond" pitchFamily="18" charset="0"/>
            </a:endParaRPr>
          </a:p>
          <a:p>
            <a:pPr algn="just" eaLnBrk="1" hangingPunct="1"/>
            <a:endParaRPr lang="en-US" sz="2000" dirty="0" smtClean="0">
              <a:latin typeface="Book Antiqua" pitchFamily="18" charset="0"/>
            </a:endParaRPr>
          </a:p>
          <a:p>
            <a:pPr algn="just" eaLnBrk="1" hangingPunct="1"/>
            <a:endParaRPr lang="en-US" sz="2000" dirty="0" smtClean="0">
              <a:latin typeface="Book Antiqu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latin typeface="Garamond" pitchFamily="18" charset="0"/>
              </a:rPr>
              <a:t>Conclusion</a:t>
            </a:r>
          </a:p>
        </p:txBody>
      </p:sp>
      <p:sp>
        <p:nvSpPr>
          <p:cNvPr id="5123" name="Content Placeholder 2"/>
          <p:cNvSpPr>
            <a:spLocks noGrp="1"/>
          </p:cNvSpPr>
          <p:nvPr>
            <p:ph sz="half" idx="1"/>
          </p:nvPr>
        </p:nvSpPr>
        <p:spPr>
          <a:xfrm>
            <a:off x="457200" y="1600200"/>
            <a:ext cx="8153400" cy="4525963"/>
          </a:xfrm>
        </p:spPr>
        <p:txBody>
          <a:bodyPr/>
          <a:lstStyle/>
          <a:p>
            <a:pPr eaLnBrk="1" hangingPunct="1"/>
            <a:r>
              <a:rPr lang="en-US" dirty="0" smtClean="0">
                <a:latin typeface="Garamond" pitchFamily="18" charset="0"/>
              </a:rPr>
              <a:t>Complaints are an integral part of service provision</a:t>
            </a:r>
          </a:p>
          <a:p>
            <a:pPr eaLnBrk="1" hangingPunct="1"/>
            <a:endParaRPr lang="en-US" dirty="0" smtClean="0">
              <a:latin typeface="Garamond" pitchFamily="18" charset="0"/>
            </a:endParaRPr>
          </a:p>
          <a:p>
            <a:pPr eaLnBrk="1" hangingPunct="1"/>
            <a:r>
              <a:rPr lang="en-US" dirty="0" smtClean="0">
                <a:latin typeface="Garamond" pitchFamily="18" charset="0"/>
              </a:rPr>
              <a:t>FSPs should ensure that they setup appropriate complaints handling mechanisms</a:t>
            </a:r>
          </a:p>
          <a:p>
            <a:pPr eaLnBrk="1" hangingPunct="1"/>
            <a:endParaRPr lang="en-US" dirty="0" smtClean="0">
              <a:latin typeface="Garamond" pitchFamily="18" charset="0"/>
            </a:endParaRPr>
          </a:p>
          <a:p>
            <a:pPr eaLnBrk="1" hangingPunct="1"/>
            <a:r>
              <a:rPr lang="en-US" dirty="0" smtClean="0">
                <a:latin typeface="Garamond" pitchFamily="18" charset="0"/>
              </a:rPr>
              <a:t>As regulators we need to ensure that FSPs are handling complaints appropriate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sz="half" idx="1"/>
          </p:nvPr>
        </p:nvSpPr>
        <p:spPr>
          <a:xfrm>
            <a:off x="457200" y="1295400"/>
            <a:ext cx="8153400" cy="4830763"/>
          </a:xfrm>
        </p:spPr>
        <p:txBody>
          <a:bodyPr/>
          <a:lstStyle/>
          <a:p>
            <a:pPr eaLnBrk="1" hangingPunct="1">
              <a:buNone/>
            </a:pPr>
            <a:r>
              <a:rPr lang="en-US" sz="8800" dirty="0" smtClean="0">
                <a:latin typeface="Garamond" pitchFamily="18"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8600"/>
            <a:ext cx="8229600" cy="990600"/>
          </a:xfrm>
        </p:spPr>
        <p:txBody>
          <a:bodyPr/>
          <a:lstStyle/>
          <a:p>
            <a:pPr eaLnBrk="1" hangingPunct="1"/>
            <a:r>
              <a:rPr lang="en-US" dirty="0" smtClean="0"/>
              <a:t>		Introduction </a:t>
            </a:r>
            <a:r>
              <a:rPr lang="en-US" sz="2800" dirty="0" smtClean="0"/>
              <a:t> </a:t>
            </a:r>
          </a:p>
        </p:txBody>
      </p:sp>
      <p:sp>
        <p:nvSpPr>
          <p:cNvPr id="3075" name="Content Placeholder 2"/>
          <p:cNvSpPr>
            <a:spLocks noGrp="1"/>
          </p:cNvSpPr>
          <p:nvPr>
            <p:ph idx="1"/>
          </p:nvPr>
        </p:nvSpPr>
        <p:spPr>
          <a:xfrm>
            <a:off x="457200" y="1219200"/>
            <a:ext cx="8229600" cy="4906963"/>
          </a:xfrm>
        </p:spPr>
        <p:txBody>
          <a:bodyPr/>
          <a:lstStyle/>
          <a:p>
            <a:pPr algn="just" eaLnBrk="1" hangingPunct="1"/>
            <a:r>
              <a:rPr lang="en-US" sz="2000" dirty="0" smtClean="0">
                <a:latin typeface="Book Antiqua" pitchFamily="18" charset="0"/>
              </a:rPr>
              <a:t>Complaints provide feedback to management of an FSP in regard to the services that are being offered.</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A complaint is an “</a:t>
            </a:r>
            <a:r>
              <a:rPr lang="en-US" sz="2000" i="1" dirty="0" smtClean="0">
                <a:latin typeface="Book Antiqua" pitchFamily="18" charset="0"/>
              </a:rPr>
              <a:t>expression of dissatisfaction made to or about a FSP, related to its products, services, staff or the handling of a complaint, where a response or resolution is explicitly or implicitly expected or legally required”</a:t>
            </a:r>
            <a:r>
              <a:rPr lang="en-US" sz="2000" dirty="0" smtClean="0">
                <a:latin typeface="Book Antiqua" pitchFamily="18" charset="0"/>
              </a:rPr>
              <a:t>.</a:t>
            </a:r>
          </a:p>
          <a:p>
            <a:pPr algn="just" eaLnBrk="1" hangingPunct="1"/>
            <a:endParaRPr lang="en-US" sz="2000" dirty="0" smtClean="0">
              <a:latin typeface="Book Antiqua" pitchFamily="18" charset="0"/>
            </a:endParaRPr>
          </a:p>
          <a:p>
            <a:pPr algn="just" eaLnBrk="1" hangingPunct="1"/>
            <a:r>
              <a:rPr lang="en-US" sz="2000" dirty="0" smtClean="0">
                <a:latin typeface="Book Antiqua" pitchFamily="18" charset="0"/>
              </a:rPr>
              <a:t>Complaints should be made first to the FSP by members of the public and/or customers, but seek redress from </a:t>
            </a:r>
            <a:r>
              <a:rPr lang="en-US" sz="2000" dirty="0" smtClean="0">
                <a:latin typeface="Book Antiqua" pitchFamily="18" charset="0"/>
              </a:rPr>
              <a:t>the central bank</a:t>
            </a:r>
            <a:endParaRPr lang="en-US" sz="2000" dirty="0" smtClean="0">
              <a:latin typeface="Book Antiqua" pitchFamily="18" charset="0"/>
            </a:endParaRPr>
          </a:p>
          <a:p>
            <a:pPr algn="just" eaLnBrk="1" hangingPunct="1"/>
            <a:endParaRPr lang="en-US" sz="2000" dirty="0" smtClean="0">
              <a:latin typeface="Book Antiqua" pitchFamily="18" charset="0"/>
            </a:endParaRPr>
          </a:p>
          <a:p>
            <a:pPr algn="just" eaLnBrk="1" hangingPunct="1"/>
            <a:endParaRPr lang="en-US" sz="2000" dirty="0" smtClean="0">
              <a:latin typeface="Book Antiqua" pitchFamily="18" charset="0"/>
            </a:endParaRPr>
          </a:p>
        </p:txBody>
      </p:sp>
      <p:sp>
        <p:nvSpPr>
          <p:cNvPr id="5" name="Rectangular Callout 4"/>
          <p:cNvSpPr/>
          <p:nvPr/>
        </p:nvSpPr>
        <p:spPr>
          <a:xfrm>
            <a:off x="447136" y="4953000"/>
            <a:ext cx="8191500" cy="9906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Effective complaint handling is fundamental to the provision of a quality service.</a:t>
            </a:r>
            <a:r>
              <a:rPr lang="en-GB" sz="2800" dirty="0" smtClean="0"/>
              <a:t> </a:t>
            </a:r>
            <a:endParaRPr lang="en-GB"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8600"/>
            <a:ext cx="8229600" cy="990600"/>
          </a:xfrm>
        </p:spPr>
        <p:txBody>
          <a:bodyPr/>
          <a:lstStyle/>
          <a:p>
            <a:pPr eaLnBrk="1" hangingPunct="1"/>
            <a:r>
              <a:rPr lang="en-US" dirty="0" smtClean="0"/>
              <a:t>		</a:t>
            </a:r>
            <a:r>
              <a:rPr lang="en-US" sz="2800" dirty="0" smtClean="0"/>
              <a:t>Benefits of Complaints Handling </a:t>
            </a:r>
          </a:p>
        </p:txBody>
      </p:sp>
      <p:sp>
        <p:nvSpPr>
          <p:cNvPr id="3075" name="Content Placeholder 2"/>
          <p:cNvSpPr>
            <a:spLocks noGrp="1"/>
          </p:cNvSpPr>
          <p:nvPr>
            <p:ph idx="1"/>
          </p:nvPr>
        </p:nvSpPr>
        <p:spPr>
          <a:xfrm>
            <a:off x="457200" y="1219200"/>
            <a:ext cx="8229600" cy="4906963"/>
          </a:xfrm>
        </p:spPr>
        <p:txBody>
          <a:bodyPr/>
          <a:lstStyle/>
          <a:p>
            <a:pPr algn="just" eaLnBrk="1" hangingPunct="1"/>
            <a:r>
              <a:rPr lang="en-US" sz="2000" dirty="0" smtClean="0">
                <a:latin typeface="Book Antiqua" pitchFamily="18" charset="0"/>
              </a:rPr>
              <a:t>Key benefits of effective complaint handling system to a FSP:</a:t>
            </a:r>
          </a:p>
          <a:p>
            <a:pPr lvl="1" algn="just" eaLnBrk="1" hangingPunct="1"/>
            <a:r>
              <a:rPr lang="en-US" sz="1600" dirty="0" smtClean="0">
                <a:latin typeface="Book Antiqua" pitchFamily="18" charset="0"/>
              </a:rPr>
              <a:t>It resolves issues raised by a customer who is dissatisfied in a timely and cost-effective way;</a:t>
            </a:r>
          </a:p>
          <a:p>
            <a:pPr lvl="1" algn="just" eaLnBrk="1" hangingPunct="1"/>
            <a:r>
              <a:rPr lang="en-US" sz="1600" dirty="0" smtClean="0">
                <a:latin typeface="Book Antiqua" pitchFamily="18" charset="0"/>
              </a:rPr>
              <a:t>It provides information that can lead to improvements in service delivery; and</a:t>
            </a:r>
          </a:p>
          <a:p>
            <a:pPr lvl="1" algn="just" eaLnBrk="1" hangingPunct="1"/>
            <a:r>
              <a:rPr lang="en-US" sz="1600" dirty="0" smtClean="0">
                <a:latin typeface="Book Antiqua" pitchFamily="18" charset="0"/>
              </a:rPr>
              <a:t>Where complaints are handled properly, a good system can improve the reputation of a FSP and strengthen customer confidence </a:t>
            </a:r>
          </a:p>
          <a:p>
            <a:pPr algn="just" eaLnBrk="1" hangingPunct="1"/>
            <a:endParaRPr lang="en-US" sz="2000" dirty="0" smtClean="0">
              <a:latin typeface="Book Antiqua" pitchFamily="18" charset="0"/>
            </a:endParaRPr>
          </a:p>
        </p:txBody>
      </p:sp>
      <p:graphicFrame>
        <p:nvGraphicFramePr>
          <p:cNvPr id="6" name="Table 5"/>
          <p:cNvGraphicFramePr>
            <a:graphicFrameLocks noGrp="1"/>
          </p:cNvGraphicFramePr>
          <p:nvPr/>
        </p:nvGraphicFramePr>
        <p:xfrm>
          <a:off x="685800" y="3200402"/>
          <a:ext cx="8077200" cy="3217090"/>
        </p:xfrm>
        <a:graphic>
          <a:graphicData uri="http://schemas.openxmlformats.org/drawingml/2006/table">
            <a:tbl>
              <a:tblPr firstRow="1" bandRow="1">
                <a:tableStyleId>{69C7853C-536D-4A76-A0AE-DD22124D55A5}</a:tableStyleId>
              </a:tblPr>
              <a:tblGrid>
                <a:gridCol w="4038600"/>
                <a:gridCol w="4038600"/>
              </a:tblGrid>
              <a:tr h="436154">
                <a:tc>
                  <a:txBody>
                    <a:bodyPr/>
                    <a:lstStyle/>
                    <a:p>
                      <a:r>
                        <a:rPr lang="en-US" dirty="0" smtClean="0">
                          <a:latin typeface="Berlin Sans FB" pitchFamily="34" charset="0"/>
                        </a:rPr>
                        <a:t>The customers</a:t>
                      </a:r>
                      <a:r>
                        <a:rPr lang="en-US" baseline="0" dirty="0" smtClean="0">
                          <a:latin typeface="Berlin Sans FB" pitchFamily="34" charset="0"/>
                        </a:rPr>
                        <a:t> </a:t>
                      </a:r>
                      <a:r>
                        <a:rPr lang="en-US" dirty="0" smtClean="0">
                          <a:latin typeface="Berlin Sans FB" pitchFamily="34" charset="0"/>
                        </a:rPr>
                        <a:t>want:</a:t>
                      </a:r>
                      <a:endParaRPr lang="en-US" dirty="0">
                        <a:latin typeface="Berlin Sans FB" pitchFamily="34" charset="0"/>
                      </a:endParaRPr>
                    </a:p>
                  </a:txBody>
                  <a:tcPr/>
                </a:tc>
                <a:tc>
                  <a:txBody>
                    <a:bodyPr/>
                    <a:lstStyle/>
                    <a:p>
                      <a:r>
                        <a:rPr lang="en-US" dirty="0" smtClean="0">
                          <a:latin typeface="Berlin Sans FB" pitchFamily="34" charset="0"/>
                        </a:rPr>
                        <a:t>The FSP needs</a:t>
                      </a:r>
                      <a:endParaRPr lang="en-US" dirty="0">
                        <a:latin typeface="Berlin Sans FB" pitchFamily="34" charset="0"/>
                      </a:endParaRPr>
                    </a:p>
                  </a:txBody>
                  <a:tcPr/>
                </a:tc>
              </a:tr>
              <a:tr h="436154">
                <a:tc>
                  <a:txBody>
                    <a:bodyPr/>
                    <a:lstStyle/>
                    <a:p>
                      <a:r>
                        <a:rPr lang="en-US" sz="1400" dirty="0" smtClean="0">
                          <a:latin typeface="Berlin Sans FB" pitchFamily="34" charset="0"/>
                        </a:rPr>
                        <a:t>A user friendly complaint handling system</a:t>
                      </a:r>
                    </a:p>
                  </a:txBody>
                  <a:tcPr/>
                </a:tc>
                <a:tc>
                  <a:txBody>
                    <a:bodyPr/>
                    <a:lstStyle/>
                    <a:p>
                      <a:r>
                        <a:rPr lang="en-US" sz="1400" dirty="0" smtClean="0">
                          <a:latin typeface="Berlin Sans FB" pitchFamily="34" charset="0"/>
                        </a:rPr>
                        <a:t>A</a:t>
                      </a:r>
                      <a:r>
                        <a:rPr lang="en-US" sz="1400" baseline="0" dirty="0" smtClean="0">
                          <a:latin typeface="Berlin Sans FB" pitchFamily="34" charset="0"/>
                        </a:rPr>
                        <a:t> </a:t>
                      </a:r>
                      <a:r>
                        <a:rPr lang="en-US" sz="1400" dirty="0" smtClean="0">
                          <a:latin typeface="Berlin Sans FB" pitchFamily="34" charset="0"/>
                        </a:rPr>
                        <a:t>user friendly system for accepting feedback</a:t>
                      </a:r>
                    </a:p>
                  </a:txBody>
                  <a:tcPr/>
                </a:tc>
              </a:tr>
              <a:tr h="436154">
                <a:tc>
                  <a:txBody>
                    <a:bodyPr/>
                    <a:lstStyle/>
                    <a:p>
                      <a:r>
                        <a:rPr lang="en-US" sz="1400" dirty="0" smtClean="0">
                          <a:latin typeface="Berlin Sans FB" pitchFamily="34" charset="0"/>
                        </a:rPr>
                        <a:t> To be heard and understood</a:t>
                      </a:r>
                      <a:endParaRPr lang="en-US" sz="1400" dirty="0">
                        <a:latin typeface="Berlin Sans FB"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erlin Sans FB" pitchFamily="34" charset="0"/>
                        </a:rPr>
                        <a:t> Clear delegations &amp; procedures for staff to deal with complaints and provide remedies</a:t>
                      </a:r>
                    </a:p>
                  </a:txBody>
                  <a:tcPr/>
                </a:tc>
              </a:tr>
              <a:tr h="4361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erlin Sans FB" pitchFamily="34" charset="0"/>
                        </a:rPr>
                        <a:t>To be respected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erlin Sans FB" pitchFamily="34" charset="0"/>
                        </a:rPr>
                        <a:t>A</a:t>
                      </a:r>
                      <a:r>
                        <a:rPr lang="en-US" sz="1400" baseline="0" dirty="0" smtClean="0">
                          <a:latin typeface="Berlin Sans FB" pitchFamily="34" charset="0"/>
                        </a:rPr>
                        <a:t> </a:t>
                      </a:r>
                      <a:r>
                        <a:rPr lang="en-US" sz="1400" dirty="0" smtClean="0">
                          <a:latin typeface="Berlin Sans FB" pitchFamily="34" charset="0"/>
                        </a:rPr>
                        <a:t>recording system to capture complaint data</a:t>
                      </a:r>
                    </a:p>
                  </a:txBody>
                  <a:tcPr/>
                </a:tc>
              </a:tr>
              <a:tr h="4361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erlin Sans FB" pitchFamily="34" charset="0"/>
                        </a:rPr>
                        <a:t>An explanation</a:t>
                      </a:r>
                    </a:p>
                    <a:p>
                      <a:endParaRPr lang="en-US" sz="1400" dirty="0">
                        <a:latin typeface="Berlin Sans FB" pitchFamily="34" charset="0"/>
                      </a:endParaRPr>
                    </a:p>
                  </a:txBody>
                  <a:tcPr/>
                </a:tc>
                <a:tc>
                  <a:txBody>
                    <a:bodyPr/>
                    <a:lstStyle/>
                    <a:p>
                      <a:r>
                        <a:rPr lang="en-US" sz="1400" dirty="0" smtClean="0">
                          <a:latin typeface="Berlin Sans FB" pitchFamily="34" charset="0"/>
                        </a:rPr>
                        <a:t> To use complaint data to identify problems and</a:t>
                      </a:r>
                    </a:p>
                    <a:p>
                      <a:r>
                        <a:rPr lang="en-US" sz="1400" dirty="0" smtClean="0">
                          <a:latin typeface="Berlin Sans FB" pitchFamily="34" charset="0"/>
                        </a:rPr>
                        <a:t>trends</a:t>
                      </a:r>
                    </a:p>
                  </a:txBody>
                  <a:tcPr/>
                </a:tc>
              </a:tr>
              <a:tr h="4361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erlin Sans FB" pitchFamily="34" charset="0"/>
                        </a:rPr>
                        <a:t>An apology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erlin Sans FB" pitchFamily="34" charset="0"/>
                        </a:rPr>
                        <a:t>To improve service delivery in identified areas</a:t>
                      </a:r>
                    </a:p>
                  </a:txBody>
                  <a:tcPr/>
                </a:tc>
              </a:tr>
              <a:tr h="4361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erlin Sans FB" pitchFamily="34" charset="0"/>
                        </a:rPr>
                        <a:t>Action as soon as possible</a:t>
                      </a:r>
                    </a:p>
                  </a:txBody>
                  <a:tcPr/>
                </a:tc>
                <a:tc>
                  <a:txBody>
                    <a:bodyPr/>
                    <a:lstStyle/>
                    <a:p>
                      <a:endParaRPr lang="en-US" sz="1400" dirty="0">
                        <a:latin typeface="Berlin Sans FB"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8600"/>
            <a:ext cx="8229600" cy="990600"/>
          </a:xfrm>
        </p:spPr>
        <p:txBody>
          <a:bodyPr/>
          <a:lstStyle/>
          <a:p>
            <a:pPr eaLnBrk="1" hangingPunct="1"/>
            <a:r>
              <a:rPr lang="en-US" sz="2800" dirty="0" smtClean="0"/>
              <a:t>            Effective Complaints Handling System</a:t>
            </a:r>
          </a:p>
        </p:txBody>
      </p:sp>
      <p:pic>
        <p:nvPicPr>
          <p:cNvPr id="1027" name="Picture 3"/>
          <p:cNvPicPr>
            <a:picLocks noGrp="1" noChangeAspect="1" noChangeArrowheads="1"/>
          </p:cNvPicPr>
          <p:nvPr>
            <p:ph idx="1"/>
          </p:nvPr>
        </p:nvPicPr>
        <p:blipFill>
          <a:blip r:embed="rId3"/>
          <a:srcRect/>
          <a:stretch>
            <a:fillRect/>
          </a:stretch>
        </p:blipFill>
        <p:spPr bwMode="auto">
          <a:xfrm>
            <a:off x="152400" y="1143000"/>
            <a:ext cx="8686799" cy="4952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Principles of Effective Complaints Handling </a:t>
            </a:r>
          </a:p>
        </p:txBody>
      </p:sp>
      <p:sp>
        <p:nvSpPr>
          <p:cNvPr id="3075" name="Content Placeholder 2"/>
          <p:cNvSpPr>
            <a:spLocks noGrp="1"/>
          </p:cNvSpPr>
          <p:nvPr>
            <p:ph idx="1"/>
          </p:nvPr>
        </p:nvSpPr>
        <p:spPr>
          <a:xfrm>
            <a:off x="228600" y="914400"/>
            <a:ext cx="8686800" cy="5791200"/>
          </a:xfrm>
        </p:spPr>
        <p:txBody>
          <a:bodyPr/>
          <a:lstStyle/>
          <a:p>
            <a:pPr algn="just" eaLnBrk="1" hangingPunct="1"/>
            <a:r>
              <a:rPr lang="en-US" sz="2000" b="1" i="1" dirty="0" smtClean="0">
                <a:solidFill>
                  <a:schemeClr val="accent1"/>
                </a:solidFill>
                <a:latin typeface="Book Antiqua" pitchFamily="18" charset="0"/>
              </a:rPr>
              <a:t>Customer focused: </a:t>
            </a:r>
            <a:r>
              <a:rPr lang="en-US" sz="2000" dirty="0" smtClean="0">
                <a:latin typeface="Book Antiqua" pitchFamily="18" charset="0"/>
              </a:rPr>
              <a:t>The FSP should be committed to effective complaint handling and values feedback through complaints.</a:t>
            </a:r>
          </a:p>
          <a:p>
            <a:pPr lvl="1" algn="just" eaLnBrk="1" hangingPunct="1"/>
            <a:r>
              <a:rPr lang="en-US" sz="1600" dirty="0" smtClean="0">
                <a:latin typeface="Book Antiqua" pitchFamily="18" charset="0"/>
              </a:rPr>
              <a:t>FSPs should be open to feedback and committed to seeking appropriate resolution of all complaints and addressing policy and process inadequacies highlighted by them. </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Commitment should be communicated to all staff, stakeholders and clients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FSPs should have a clearly communicated complaint handling process</a:t>
            </a:r>
          </a:p>
          <a:p>
            <a:pPr lvl="1" algn="just" eaLnBrk="1" hangingPunct="1"/>
            <a:endParaRPr lang="en-US" sz="1600" dirty="0" smtClean="0">
              <a:latin typeface="Book Antiqua" pitchFamily="18" charset="0"/>
            </a:endParaRPr>
          </a:p>
          <a:p>
            <a:pPr algn="just" eaLnBrk="1" hangingPunct="1"/>
            <a:r>
              <a:rPr lang="en-US" sz="2000" b="1" i="1" dirty="0" smtClean="0">
                <a:solidFill>
                  <a:schemeClr val="accent1"/>
                </a:solidFill>
                <a:latin typeface="Book Antiqua" pitchFamily="18" charset="0"/>
              </a:rPr>
              <a:t>Visibility:</a:t>
            </a:r>
            <a:r>
              <a:rPr lang="en-US" sz="2000" dirty="0" smtClean="0">
                <a:latin typeface="Book Antiqua" pitchFamily="18" charset="0"/>
              </a:rPr>
              <a:t> Information about how and where to complain is well publicised to customers, staff and other interested parties.</a:t>
            </a:r>
          </a:p>
          <a:p>
            <a:pPr lvl="1" algn="just" eaLnBrk="1" hangingPunct="1"/>
            <a:r>
              <a:rPr lang="en-US" sz="1600" dirty="0" smtClean="0">
                <a:latin typeface="Book Antiqua" pitchFamily="18" charset="0"/>
              </a:rPr>
              <a:t>Information should be available at various service delivery points including posters at branches and on websites.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Front-line staff should be aware of the complaint handling process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The information about how to complain should identify any appropriate alternative external parties the complainant can go to with their complaint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Principles of Effective of Complaints Handling </a:t>
            </a:r>
          </a:p>
        </p:txBody>
      </p:sp>
      <p:sp>
        <p:nvSpPr>
          <p:cNvPr id="3075" name="Content Placeholder 2"/>
          <p:cNvSpPr>
            <a:spLocks noGrp="1"/>
          </p:cNvSpPr>
          <p:nvPr>
            <p:ph idx="1"/>
          </p:nvPr>
        </p:nvSpPr>
        <p:spPr>
          <a:xfrm>
            <a:off x="228600" y="990600"/>
            <a:ext cx="8686800" cy="5486400"/>
          </a:xfrm>
        </p:spPr>
        <p:txBody>
          <a:bodyPr/>
          <a:lstStyle/>
          <a:p>
            <a:pPr algn="just" eaLnBrk="1" hangingPunct="1"/>
            <a:r>
              <a:rPr lang="en-US" sz="2000" b="1" i="1" dirty="0" smtClean="0">
                <a:solidFill>
                  <a:schemeClr val="accent1"/>
                </a:solidFill>
                <a:latin typeface="Book Antiqua" pitchFamily="18" charset="0"/>
              </a:rPr>
              <a:t>Accessibility: </a:t>
            </a:r>
            <a:r>
              <a:rPr lang="en-US" sz="2000" dirty="0" smtClean="0">
                <a:latin typeface="Book Antiqua" pitchFamily="18" charset="0"/>
              </a:rPr>
              <a:t>The process of making a complaint and investigating it is easy for complainants to access and understand.</a:t>
            </a:r>
          </a:p>
          <a:p>
            <a:pPr lvl="1" algn="just" eaLnBrk="1" hangingPunct="1"/>
            <a:r>
              <a:rPr lang="en-US" sz="1600" dirty="0" smtClean="0">
                <a:latin typeface="Book Antiqua" pitchFamily="18" charset="0"/>
              </a:rPr>
              <a:t>Complaints should be handled at no charge</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Information about the complaints process should be available in a variety of forms of communication, formats and languages appropriate to the needs of the customer.</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Complaints should be accepted in a number of different ways e.g. in person, over the phone, and in writing via email, fax and letter, and, where appropriate, access to translating and interpreting services should be provided.</a:t>
            </a:r>
          </a:p>
          <a:p>
            <a:pPr lvl="1" algn="just" eaLnBrk="1" hangingPunct="1"/>
            <a:endParaRPr lang="en-US" sz="1600" dirty="0" smtClean="0">
              <a:latin typeface="Book Antiqua" pitchFamily="18" charset="0"/>
            </a:endParaRPr>
          </a:p>
          <a:p>
            <a:pPr algn="just" eaLnBrk="1" hangingPunct="1"/>
            <a:r>
              <a:rPr lang="en-US" sz="2000" b="1" i="1" dirty="0" smtClean="0">
                <a:solidFill>
                  <a:schemeClr val="accent1"/>
                </a:solidFill>
                <a:latin typeface="Book Antiqua" pitchFamily="18" charset="0"/>
              </a:rPr>
              <a:t>Responsiveness:</a:t>
            </a:r>
            <a:r>
              <a:rPr lang="en-US" sz="2000" dirty="0" smtClean="0">
                <a:latin typeface="Book Antiqua" pitchFamily="18" charset="0"/>
              </a:rPr>
              <a:t> Complaints are acknowledged in a timely manner, addressed promptly and according to order of urgency, and the complainant is kept informed throughout the process.</a:t>
            </a:r>
          </a:p>
          <a:p>
            <a:pPr lvl="1" algn="just" eaLnBrk="1" hangingPunct="1"/>
            <a:r>
              <a:rPr lang="en-US" sz="1600" dirty="0" smtClean="0">
                <a:latin typeface="Book Antiqua" pitchFamily="18" charset="0"/>
              </a:rPr>
              <a:t>Provide guidance on how to respond and prioritize complaints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Acknowledge receipt of complaints promptly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Principles of Effective of Complaints Handling </a:t>
            </a:r>
          </a:p>
        </p:txBody>
      </p:sp>
      <p:sp>
        <p:nvSpPr>
          <p:cNvPr id="3075" name="Content Placeholder 2"/>
          <p:cNvSpPr>
            <a:spLocks noGrp="1"/>
          </p:cNvSpPr>
          <p:nvPr>
            <p:ph idx="1"/>
          </p:nvPr>
        </p:nvSpPr>
        <p:spPr>
          <a:xfrm>
            <a:off x="228600" y="990600"/>
            <a:ext cx="8686800" cy="5486400"/>
          </a:xfrm>
        </p:spPr>
        <p:txBody>
          <a:bodyPr/>
          <a:lstStyle/>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Complaints should be addressed promptly in order of urgency and staff should be aware of any target timelines for resolving complaints.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Complaint Handling Officers should be empowered to either resolve complaints or be aware of, and have access to, the person who has the authority to do so.</a:t>
            </a:r>
          </a:p>
          <a:p>
            <a:pPr lvl="1" algn="just" eaLnBrk="1" hangingPunct="1"/>
            <a:endParaRPr lang="en-US" sz="1600" dirty="0" smtClean="0">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228600"/>
            <a:ext cx="8610600" cy="990600"/>
          </a:xfrm>
        </p:spPr>
        <p:txBody>
          <a:bodyPr/>
          <a:lstStyle/>
          <a:p>
            <a:pPr eaLnBrk="1" hangingPunct="1"/>
            <a:r>
              <a:rPr lang="en-US" dirty="0" smtClean="0"/>
              <a:t>	       </a:t>
            </a:r>
            <a:r>
              <a:rPr lang="en-US" sz="2800" dirty="0" smtClean="0"/>
              <a:t>Principles of Effective of Complaints Handling </a:t>
            </a:r>
          </a:p>
        </p:txBody>
      </p:sp>
      <p:sp>
        <p:nvSpPr>
          <p:cNvPr id="3075" name="Content Placeholder 2"/>
          <p:cNvSpPr>
            <a:spLocks noGrp="1"/>
          </p:cNvSpPr>
          <p:nvPr>
            <p:ph idx="1"/>
          </p:nvPr>
        </p:nvSpPr>
        <p:spPr>
          <a:xfrm>
            <a:off x="228600" y="990600"/>
            <a:ext cx="8686800" cy="5486400"/>
          </a:xfrm>
        </p:spPr>
        <p:txBody>
          <a:bodyPr/>
          <a:lstStyle/>
          <a:p>
            <a:pPr algn="just" eaLnBrk="1" hangingPunct="1"/>
            <a:r>
              <a:rPr lang="en-US" sz="2000" b="1" i="1" dirty="0" smtClean="0">
                <a:solidFill>
                  <a:schemeClr val="accent1"/>
                </a:solidFill>
                <a:latin typeface="Book Antiqua" pitchFamily="18" charset="0"/>
              </a:rPr>
              <a:t>Objectivity and fairness: </a:t>
            </a:r>
            <a:r>
              <a:rPr lang="en-US" sz="2000" dirty="0" smtClean="0">
                <a:latin typeface="Book Antiqua" pitchFamily="18" charset="0"/>
              </a:rPr>
              <a:t>Complaints are dealt with in an equitable, objective and unbiased manner. This will ensure fairness and reasonableness. </a:t>
            </a:r>
          </a:p>
          <a:p>
            <a:pPr lvl="1" algn="just" eaLnBrk="1" hangingPunct="1"/>
            <a:r>
              <a:rPr lang="en-US" sz="1600" dirty="0" smtClean="0">
                <a:latin typeface="Book Antiqua" pitchFamily="18" charset="0"/>
              </a:rPr>
              <a:t>All complaints should be dealt with on their merit in an equitable, objective and unbiased manner. Any conflicts of interest should be declared.</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Complainant should be, given sufficient opportunity to present their position, to comment on any adverse findings and is provided with reasons for decisions on the outcome of the complaint.</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Decisions should be reviewed by a suitably experienced officer before the complaint is finalised. There should also be an independent internal review or appeal process.</a:t>
            </a:r>
          </a:p>
          <a:p>
            <a:pPr lvl="1" algn="just" eaLnBrk="1" hangingPunct="1"/>
            <a:endParaRPr lang="en-US" sz="1600" dirty="0" smtClean="0">
              <a:latin typeface="Book Antiqua" pitchFamily="18" charset="0"/>
            </a:endParaRPr>
          </a:p>
          <a:p>
            <a:pPr lvl="1" algn="just" eaLnBrk="1" hangingPunct="1"/>
            <a:r>
              <a:rPr lang="en-US" sz="1600" dirty="0" smtClean="0">
                <a:latin typeface="Book Antiqua" pitchFamily="18" charset="0"/>
              </a:rPr>
              <a:t>Training and guidance should be provided to those handling complaints</a:t>
            </a:r>
          </a:p>
          <a:p>
            <a:pPr lvl="1" algn="just" eaLnBrk="1" hangingPunct="1"/>
            <a:endParaRPr lang="en-US" sz="1600" dirty="0" smtClean="0">
              <a:latin typeface="Book Antiqua" pitchFamily="18" charset="0"/>
            </a:endParaRPr>
          </a:p>
          <a:p>
            <a:pPr algn="just" eaLnBrk="1" hangingPunct="1"/>
            <a:r>
              <a:rPr lang="en-US" sz="2000" b="1" i="1" dirty="0" smtClean="0">
                <a:solidFill>
                  <a:schemeClr val="accent1"/>
                </a:solidFill>
                <a:latin typeface="Book Antiqua" pitchFamily="18" charset="0"/>
              </a:rPr>
              <a:t>Confidentiality:</a:t>
            </a:r>
            <a:r>
              <a:rPr lang="en-US" sz="2000" dirty="0" smtClean="0">
                <a:latin typeface="Book Antiqua" pitchFamily="18" charset="0"/>
              </a:rPr>
              <a:t> Personal information related to complaints is kept confidential.</a:t>
            </a:r>
          </a:p>
          <a:p>
            <a:pPr lvl="1" algn="just" eaLnBrk="1" hangingPunct="1"/>
            <a:r>
              <a:rPr lang="en-US" sz="1600" dirty="0" smtClean="0">
                <a:latin typeface="Book Antiqua" pitchFamily="18" charset="0"/>
              </a:rPr>
              <a:t>The personal information of the complainant should be kept confidential and only used for the purposes of addressing the complaint and any follow up actions.</a:t>
            </a:r>
          </a:p>
          <a:p>
            <a:pPr algn="just" eaLnBrk="1" hangingPunct="1"/>
            <a:endParaRPr lang="en-US" sz="2000" b="1" i="1" dirty="0" smtClean="0">
              <a:solidFill>
                <a:schemeClr val="accent1"/>
              </a:solidFill>
              <a:latin typeface="Book Antiqu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9306</TotalTime>
  <Words>1711</Words>
  <Application>Microsoft Office PowerPoint</Application>
  <PresentationFormat>On-screen Show (4:3)</PresentationFormat>
  <Paragraphs>217</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Complaints Handling Procedures</vt:lpstr>
      <vt:lpstr>  Outline  </vt:lpstr>
      <vt:lpstr>  Introduction  </vt:lpstr>
      <vt:lpstr>  Benefits of Complaints Handling </vt:lpstr>
      <vt:lpstr>            Effective Complaints Handling System</vt:lpstr>
      <vt:lpstr>        Principles of Effective Complaints Handling </vt:lpstr>
      <vt:lpstr>        Principles of Effective of Complaints Handling </vt:lpstr>
      <vt:lpstr>        Principles of Effective of Complaints Handling </vt:lpstr>
      <vt:lpstr>        Principles of Effective of Complaints Handling </vt:lpstr>
      <vt:lpstr>        Principles of Effective of Complaints Handling </vt:lpstr>
      <vt:lpstr>        Principles of Effective of Complaints Handling </vt:lpstr>
      <vt:lpstr>        Principles of Effective of Complaints Handling </vt:lpstr>
      <vt:lpstr>        Fit for purpose complaints handling system  </vt:lpstr>
      <vt:lpstr>        Complaints Handling Officers  </vt:lpstr>
      <vt:lpstr>        Complaints Handling Officers  </vt:lpstr>
      <vt:lpstr>        Call Center Management   </vt:lpstr>
      <vt:lpstr>        Call Center Management   </vt:lpstr>
      <vt:lpstr>        Reporting    </vt:lpstr>
      <vt:lpstr>        Responsibilities of Regulators </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farai</dc:creator>
  <cp:lastModifiedBy>Ivan Ssettimba</cp:lastModifiedBy>
  <cp:revision>156</cp:revision>
  <dcterms:created xsi:type="dcterms:W3CDTF">2014-01-22T10:06:30Z</dcterms:created>
  <dcterms:modified xsi:type="dcterms:W3CDTF">2018-07-30T15:19:40Z</dcterms:modified>
</cp:coreProperties>
</file>