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98" r:id="rId4"/>
    <p:sldId id="286" r:id="rId5"/>
    <p:sldId id="275" r:id="rId6"/>
    <p:sldId id="276" r:id="rId7"/>
    <p:sldId id="277" r:id="rId8"/>
    <p:sldId id="278" r:id="rId9"/>
    <p:sldId id="279" r:id="rId10"/>
    <p:sldId id="280" r:id="rId11"/>
    <p:sldId id="323" r:id="rId12"/>
    <p:sldId id="324" r:id="rId13"/>
    <p:sldId id="325" r:id="rId14"/>
    <p:sldId id="326" r:id="rId15"/>
    <p:sldId id="327" r:id="rId16"/>
    <p:sldId id="303" r:id="rId17"/>
    <p:sldId id="304" r:id="rId18"/>
    <p:sldId id="305" r:id="rId19"/>
    <p:sldId id="306"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291" r:id="rId34"/>
    <p:sldId id="292" r:id="rId35"/>
    <p:sldId id="294" r:id="rId36"/>
    <p:sldId id="295" r:id="rId37"/>
    <p:sldId id="301" r:id="rId38"/>
    <p:sldId id="321" r:id="rId39"/>
    <p:sldId id="30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3878D-AD8A-46C8-87D7-B96F5C8C3880}" type="datetimeFigureOut">
              <a:rPr lang="en-US" smtClean="0"/>
              <a:pPr/>
              <a:t>7/30/2018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3EB94-C15D-40DD-9D74-E7A582D881A4}" type="slidenum">
              <a:rPr lang="en-US" smtClean="0"/>
              <a:pPr/>
              <a:t>‹#›</a:t>
            </a:fld>
            <a:endParaRPr lang="en-US"/>
          </a:p>
        </p:txBody>
      </p:sp>
    </p:spTree>
    <p:extLst>
      <p:ext uri="{BB962C8B-B14F-4D97-AF65-F5344CB8AC3E}">
        <p14:creationId xmlns:p14="http://schemas.microsoft.com/office/powerpoint/2010/main" val="323913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3EB94-C15D-40DD-9D74-E7A582D881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9F57F5-E735-4958-9D2C-6E8AEC18CA99}"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D9785-7CB8-4522-A57F-2F07899453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554E1D-9105-42B1-A8D7-EBA988F23B00}"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5614F0-D7AD-4016-8B15-AC4944985C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027E72-8D84-4BC6-BBFC-9F91163DFE7E}"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92267-9E5C-44F2-ADD8-B1942E0BF3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C348BC-CCC1-446A-8CAA-8C4B6E809E82}"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59B30C-E5FA-4E00-9231-F2D2811AF4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1C915C-2B74-453D-A519-E19CC660F7E9}"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3BDFBC-5E46-4A59-9556-6E5D1ACF78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6C1E30-CF1A-4887-865E-98A75439F5F7}"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2FEB76-C465-4A4B-B7F2-D62AAFFC54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9443F6-DEC0-4A1C-BADA-138EAABD4D00}" type="datetimeFigureOut">
              <a:rPr lang="en-US"/>
              <a:pPr>
                <a:defRPr/>
              </a:pPr>
              <a:t>7/30/2018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821CF9-7170-4B96-93D2-89B74B68A7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56F8FF-C583-4AAA-9EDD-B57553830900}" type="datetimeFigureOut">
              <a:rPr lang="en-US"/>
              <a:pPr>
                <a:defRPr/>
              </a:pPr>
              <a:t>7/30/2018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D1397D-158B-4A4C-A2B0-9005F908AD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6FC14D-9BDA-456F-BA23-0873FB56F6BB}" type="datetimeFigureOut">
              <a:rPr lang="en-US"/>
              <a:pPr>
                <a:defRPr/>
              </a:pPr>
              <a:t>7/30/2018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50571-F7A7-43B9-80F3-F04C36F6D2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7FE028-CB40-4C5A-A18D-1DB7A3350438}"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21313F-80A8-4AEF-92E9-F1637D8D4A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06BE66-08B6-48A4-91E3-D613508EBF5C}"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676CF5-EEA2-4247-9387-EC8714F95A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a:defRPr/>
            </a:pPr>
            <a:fld id="{048F892C-77BF-470C-A3A1-6F5D2713C571}" type="datetimeFigureOut">
              <a:rPr lang="en-US"/>
              <a:pPr>
                <a:defRPr/>
              </a:pPr>
              <a:t>7/30/2018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pitchFamily="34" charset="0"/>
              </a:defRPr>
            </a:lvl1pPr>
          </a:lstStyle>
          <a:p>
            <a:pPr>
              <a:defRPr/>
            </a:pPr>
            <a:fld id="{661DF136-E855-4B08-9CCD-1D264F18C3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Digital Finance –Building Trust in Digital Financial Services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ea typeface="+mn-ea"/>
                <a:cs typeface="+mn-cs"/>
              </a:rPr>
              <a:t>Ivan James Ssettimba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Mobile Money as DFS </a:t>
            </a:r>
            <a:endParaRPr lang="en-US" sz="3600" dirty="0"/>
          </a:p>
        </p:txBody>
      </p:sp>
      <p:sp>
        <p:nvSpPr>
          <p:cNvPr id="6" name="TextBox 5"/>
          <p:cNvSpPr txBox="1"/>
          <p:nvPr/>
        </p:nvSpPr>
        <p:spPr>
          <a:xfrm>
            <a:off x="381000" y="6324600"/>
            <a:ext cx="3833101" cy="307777"/>
          </a:xfrm>
          <a:prstGeom prst="rect">
            <a:avLst/>
          </a:prstGeom>
          <a:noFill/>
        </p:spPr>
        <p:txBody>
          <a:bodyPr wrap="none" rtlCol="0">
            <a:spAutoFit/>
          </a:bodyPr>
          <a:lstStyle/>
          <a:p>
            <a:r>
              <a:rPr lang="en-US" sz="1400" b="1" i="1" dirty="0" smtClean="0">
                <a:latin typeface="Book Antiqua" pitchFamily="18" charset="0"/>
              </a:rPr>
              <a:t>Source: GSMA State of Industry Report </a:t>
            </a:r>
            <a:r>
              <a:rPr lang="en-US" sz="1400" b="1" i="1" dirty="0" smtClean="0">
                <a:latin typeface="Book Antiqua" pitchFamily="18" charset="0"/>
              </a:rPr>
              <a:t>2017</a:t>
            </a:r>
            <a:endParaRPr lang="en-US" sz="1400" b="1" i="1" dirty="0">
              <a:latin typeface="Book Antiqua" pitchFamily="18" charset="0"/>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Mobile Money as DFS </a:t>
            </a:r>
            <a:endParaRPr lang="en-US" sz="3600" dirty="0"/>
          </a:p>
        </p:txBody>
      </p:sp>
      <p:sp>
        <p:nvSpPr>
          <p:cNvPr id="6" name="TextBox 5"/>
          <p:cNvSpPr txBox="1"/>
          <p:nvPr/>
        </p:nvSpPr>
        <p:spPr>
          <a:xfrm>
            <a:off x="381000" y="6324600"/>
            <a:ext cx="3833101" cy="307777"/>
          </a:xfrm>
          <a:prstGeom prst="rect">
            <a:avLst/>
          </a:prstGeom>
          <a:noFill/>
        </p:spPr>
        <p:txBody>
          <a:bodyPr wrap="none" rtlCol="0">
            <a:spAutoFit/>
          </a:bodyPr>
          <a:lstStyle/>
          <a:p>
            <a:r>
              <a:rPr lang="en-US" sz="1400" b="1" i="1" dirty="0" smtClean="0">
                <a:latin typeface="Book Antiqua" pitchFamily="18" charset="0"/>
              </a:rPr>
              <a:t>Source: GSMA State of Industry Report </a:t>
            </a:r>
            <a:r>
              <a:rPr lang="en-US" sz="1400" b="1" i="1" dirty="0" smtClean="0">
                <a:latin typeface="Book Antiqua" pitchFamily="18" charset="0"/>
              </a:rPr>
              <a:t>2017</a:t>
            </a:r>
            <a:endParaRPr lang="en-US" sz="1400" b="1" i="1" dirty="0">
              <a:latin typeface="Book Antiqua" pitchFamily="18"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2808" y="1600200"/>
            <a:ext cx="747838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02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Mobile Money as DFS </a:t>
            </a:r>
            <a:endParaRPr lang="en-US" sz="3600" dirty="0"/>
          </a:p>
        </p:txBody>
      </p:sp>
      <p:sp>
        <p:nvSpPr>
          <p:cNvPr id="6" name="TextBox 5"/>
          <p:cNvSpPr txBox="1"/>
          <p:nvPr/>
        </p:nvSpPr>
        <p:spPr>
          <a:xfrm>
            <a:off x="381000" y="6324600"/>
            <a:ext cx="3833101" cy="307777"/>
          </a:xfrm>
          <a:prstGeom prst="rect">
            <a:avLst/>
          </a:prstGeom>
          <a:noFill/>
        </p:spPr>
        <p:txBody>
          <a:bodyPr wrap="none" rtlCol="0">
            <a:spAutoFit/>
          </a:bodyPr>
          <a:lstStyle/>
          <a:p>
            <a:r>
              <a:rPr lang="en-US" sz="1400" b="1" i="1" dirty="0" smtClean="0">
                <a:latin typeface="Book Antiqua" pitchFamily="18" charset="0"/>
              </a:rPr>
              <a:t>Source: GSMA State of Industry Report </a:t>
            </a:r>
            <a:r>
              <a:rPr lang="en-US" sz="1400" b="1" i="1" dirty="0" smtClean="0">
                <a:latin typeface="Book Antiqua" pitchFamily="18" charset="0"/>
              </a:rPr>
              <a:t>2017</a:t>
            </a:r>
            <a:endParaRPr lang="en-US" sz="1400" b="1" i="1" dirty="0">
              <a:latin typeface="Book Antiqua" pitchFamily="18"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9937" y="1675281"/>
            <a:ext cx="7444126" cy="437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23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Mobile Money as DFS </a:t>
            </a:r>
            <a:endParaRPr lang="en-US" sz="3600" dirty="0"/>
          </a:p>
        </p:txBody>
      </p:sp>
      <p:sp>
        <p:nvSpPr>
          <p:cNvPr id="6" name="TextBox 5"/>
          <p:cNvSpPr txBox="1"/>
          <p:nvPr/>
        </p:nvSpPr>
        <p:spPr>
          <a:xfrm>
            <a:off x="381000" y="6324600"/>
            <a:ext cx="3833101" cy="307777"/>
          </a:xfrm>
          <a:prstGeom prst="rect">
            <a:avLst/>
          </a:prstGeom>
          <a:noFill/>
        </p:spPr>
        <p:txBody>
          <a:bodyPr wrap="none" rtlCol="0">
            <a:spAutoFit/>
          </a:bodyPr>
          <a:lstStyle/>
          <a:p>
            <a:r>
              <a:rPr lang="en-US" sz="1400" b="1" i="1" dirty="0" smtClean="0">
                <a:latin typeface="Book Antiqua" pitchFamily="18" charset="0"/>
              </a:rPr>
              <a:t>Source: GSMA State of Industry Report </a:t>
            </a:r>
            <a:r>
              <a:rPr lang="en-US" sz="1400" b="1" i="1" dirty="0" smtClean="0">
                <a:latin typeface="Book Antiqua" pitchFamily="18" charset="0"/>
              </a:rPr>
              <a:t>2017</a:t>
            </a:r>
            <a:endParaRPr lang="en-US" sz="1400" b="1" i="1" dirty="0">
              <a:latin typeface="Book Antiqua" pitchFamily="18"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7696199"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4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Mobile Money as DFS </a:t>
            </a:r>
            <a:endParaRPr lang="en-US" sz="3600" dirty="0"/>
          </a:p>
        </p:txBody>
      </p:sp>
      <p:sp>
        <p:nvSpPr>
          <p:cNvPr id="6" name="TextBox 5"/>
          <p:cNvSpPr txBox="1"/>
          <p:nvPr/>
        </p:nvSpPr>
        <p:spPr>
          <a:xfrm>
            <a:off x="381000" y="6324600"/>
            <a:ext cx="3833101" cy="307777"/>
          </a:xfrm>
          <a:prstGeom prst="rect">
            <a:avLst/>
          </a:prstGeom>
          <a:noFill/>
        </p:spPr>
        <p:txBody>
          <a:bodyPr wrap="none" rtlCol="0">
            <a:spAutoFit/>
          </a:bodyPr>
          <a:lstStyle/>
          <a:p>
            <a:r>
              <a:rPr lang="en-US" sz="1400" b="1" i="1" dirty="0" smtClean="0">
                <a:latin typeface="Book Antiqua" pitchFamily="18" charset="0"/>
              </a:rPr>
              <a:t>Source: GSMA State of Industry Report </a:t>
            </a:r>
            <a:r>
              <a:rPr lang="en-US" sz="1400" b="1" i="1" dirty="0" smtClean="0">
                <a:latin typeface="Book Antiqua" pitchFamily="18" charset="0"/>
              </a:rPr>
              <a:t>2017</a:t>
            </a:r>
            <a:endParaRPr lang="en-US" sz="1400" b="1" i="1" dirty="0">
              <a:latin typeface="Book Antiqua" pitchFamily="18"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91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47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Mobile Money as DFS </a:t>
            </a:r>
            <a:endParaRPr lang="en-US" sz="3600" dirty="0"/>
          </a:p>
        </p:txBody>
      </p:sp>
      <p:sp>
        <p:nvSpPr>
          <p:cNvPr id="6" name="TextBox 5"/>
          <p:cNvSpPr txBox="1"/>
          <p:nvPr/>
        </p:nvSpPr>
        <p:spPr>
          <a:xfrm>
            <a:off x="381000" y="6324600"/>
            <a:ext cx="3833101" cy="307777"/>
          </a:xfrm>
          <a:prstGeom prst="rect">
            <a:avLst/>
          </a:prstGeom>
          <a:noFill/>
        </p:spPr>
        <p:txBody>
          <a:bodyPr wrap="none" rtlCol="0">
            <a:spAutoFit/>
          </a:bodyPr>
          <a:lstStyle/>
          <a:p>
            <a:r>
              <a:rPr lang="en-US" sz="1400" b="1" i="1" dirty="0" smtClean="0">
                <a:latin typeface="Book Antiqua" pitchFamily="18" charset="0"/>
              </a:rPr>
              <a:t>Source: GSMA State of Industry Report </a:t>
            </a:r>
            <a:r>
              <a:rPr lang="en-US" sz="1400" b="1" i="1" dirty="0" smtClean="0">
                <a:latin typeface="Book Antiqua" pitchFamily="18" charset="0"/>
              </a:rPr>
              <a:t>2017</a:t>
            </a:r>
            <a:endParaRPr lang="en-US" sz="1400" b="1" i="1" dirty="0">
              <a:latin typeface="Book Antiqua" pitchFamily="18" charset="0"/>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51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sp>
        <p:nvSpPr>
          <p:cNvPr id="3" name="Content Placeholder 2"/>
          <p:cNvSpPr>
            <a:spLocks noGrp="1"/>
          </p:cNvSpPr>
          <p:nvPr>
            <p:ph idx="1"/>
          </p:nvPr>
        </p:nvSpPr>
        <p:spPr>
          <a:xfrm>
            <a:off x="228600" y="1143000"/>
            <a:ext cx="8686800" cy="5486400"/>
          </a:xfrm>
        </p:spPr>
        <p:txBody>
          <a:bodyPr numCol="1"/>
          <a:lstStyle/>
          <a:p>
            <a:pPr algn="just"/>
            <a:r>
              <a:rPr lang="en-US" sz="2000" dirty="0" smtClean="0">
                <a:latin typeface="Book Antiqua" pitchFamily="18" charset="0"/>
              </a:rPr>
              <a:t> As uptake of DFS increases there is need to ensure protection of consumers;</a:t>
            </a:r>
          </a:p>
          <a:p>
            <a:pPr lvl="1" algn="just"/>
            <a:r>
              <a:rPr lang="en-US" sz="1600" dirty="0" smtClean="0">
                <a:latin typeface="Book Antiqua" pitchFamily="18" charset="0"/>
              </a:rPr>
              <a:t>By empowering them to make informed financial decisions</a:t>
            </a:r>
          </a:p>
          <a:p>
            <a:pPr lvl="1" algn="just"/>
            <a:endParaRPr lang="en-US" sz="1600" dirty="0" smtClean="0">
              <a:latin typeface="Book Antiqua" pitchFamily="18" charset="0"/>
            </a:endParaRPr>
          </a:p>
          <a:p>
            <a:pPr lvl="1" algn="just"/>
            <a:r>
              <a:rPr lang="en-US" sz="1600" dirty="0" smtClean="0">
                <a:latin typeface="Book Antiqua" pitchFamily="18" charset="0"/>
              </a:rPr>
              <a:t>By enabling them exercise their rights and meet their obligations</a:t>
            </a:r>
          </a:p>
          <a:p>
            <a:pPr lvl="1" algn="just"/>
            <a:endParaRPr lang="en-US" sz="1600" dirty="0" smtClean="0">
              <a:latin typeface="Book Antiqua" pitchFamily="18" charset="0"/>
            </a:endParaRPr>
          </a:p>
          <a:p>
            <a:pPr lvl="1" algn="just"/>
            <a:r>
              <a:rPr lang="en-US" sz="1600" dirty="0" smtClean="0">
                <a:latin typeface="Book Antiqua" pitchFamily="18" charset="0"/>
              </a:rPr>
              <a:t>By ensuring they have access to adequate, timely and efficient redress for their complaints. </a:t>
            </a:r>
          </a:p>
          <a:p>
            <a:pPr algn="just"/>
            <a:endParaRPr lang="en-US" sz="2000" dirty="0" smtClean="0">
              <a:latin typeface="Book Antiqua" pitchFamily="18" charset="0"/>
            </a:endParaRPr>
          </a:p>
          <a:p>
            <a:pPr algn="just"/>
            <a:r>
              <a:rPr lang="en-US" sz="2000" dirty="0" smtClean="0">
                <a:latin typeface="Book Antiqua" pitchFamily="18" charset="0"/>
              </a:rPr>
              <a:t>Consumer protection regulations tend to pursue the following broad objectives: </a:t>
            </a:r>
          </a:p>
          <a:p>
            <a:pPr lvl="1" algn="just"/>
            <a:r>
              <a:rPr lang="en-US" sz="1600" dirty="0" smtClean="0">
                <a:latin typeface="Book Antiqua" pitchFamily="18" charset="0"/>
              </a:rPr>
              <a:t> to ensure that consumers have enough information to make informed financial decisions;</a:t>
            </a:r>
          </a:p>
          <a:p>
            <a:pPr lvl="1" algn="just"/>
            <a:endParaRPr lang="en-US" sz="1600" dirty="0" smtClean="0">
              <a:latin typeface="Book Antiqua" pitchFamily="18" charset="0"/>
            </a:endParaRPr>
          </a:p>
          <a:p>
            <a:pPr lvl="1" algn="just"/>
            <a:r>
              <a:rPr lang="en-US" sz="1600" dirty="0" smtClean="0">
                <a:latin typeface="Book Antiqua" pitchFamily="18" charset="0"/>
              </a:rPr>
              <a:t>ii) to prevent unfair practices by service providers; and </a:t>
            </a:r>
          </a:p>
          <a:p>
            <a:pPr lvl="1" algn="just"/>
            <a:endParaRPr lang="en-US" sz="1600" dirty="0" smtClean="0">
              <a:latin typeface="Book Antiqua" pitchFamily="18" charset="0"/>
            </a:endParaRPr>
          </a:p>
          <a:p>
            <a:pPr lvl="1" algn="just"/>
            <a:r>
              <a:rPr lang="en-US" sz="1600" dirty="0" smtClean="0">
                <a:latin typeface="Book Antiqua" pitchFamily="18" charset="0"/>
              </a:rPr>
              <a:t>iii) to ensure that consumers have access to recourse mechanisms to resolve disputes.</a:t>
            </a:r>
          </a:p>
          <a:p>
            <a:pPr lvl="1" algn="just"/>
            <a:endParaRPr lang="en-US" sz="1600" dirty="0" smtClean="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sp>
        <p:nvSpPr>
          <p:cNvPr id="3" name="Content Placeholder 2"/>
          <p:cNvSpPr>
            <a:spLocks noGrp="1"/>
          </p:cNvSpPr>
          <p:nvPr>
            <p:ph idx="1"/>
          </p:nvPr>
        </p:nvSpPr>
        <p:spPr>
          <a:xfrm>
            <a:off x="228600" y="1143000"/>
            <a:ext cx="8686800" cy="5486400"/>
          </a:xfrm>
        </p:spPr>
        <p:txBody>
          <a:bodyPr numCol="1"/>
          <a:lstStyle/>
          <a:p>
            <a:pPr algn="just"/>
            <a:r>
              <a:rPr lang="en-US" sz="2000" dirty="0" smtClean="0">
                <a:latin typeface="Book Antiqua" pitchFamily="18" charset="0"/>
              </a:rPr>
              <a:t>Objectives should be balanced i.e. </a:t>
            </a:r>
          </a:p>
          <a:p>
            <a:pPr lvl="1" algn="just"/>
            <a:r>
              <a:rPr lang="en-US" sz="1600" dirty="0" smtClean="0">
                <a:latin typeface="Book Antiqua" pitchFamily="18" charset="0"/>
              </a:rPr>
              <a:t>not place onerous restrictions on the provision of the financial products and services and the channels used to deliver them. </a:t>
            </a:r>
          </a:p>
          <a:p>
            <a:pPr algn="just"/>
            <a:endParaRPr lang="en-US" sz="2000" dirty="0" smtClean="0">
              <a:latin typeface="Book Antiqua" pitchFamily="18" charset="0"/>
            </a:endParaRPr>
          </a:p>
          <a:p>
            <a:pPr algn="just"/>
            <a:r>
              <a:rPr lang="en-US" sz="2000" dirty="0" smtClean="0">
                <a:latin typeface="Book Antiqua" pitchFamily="18" charset="0"/>
              </a:rPr>
              <a:t>Particularly important when the target population is low income and/or disadvantaged group, </a:t>
            </a:r>
          </a:p>
          <a:p>
            <a:pPr lvl="1" algn="just"/>
            <a:r>
              <a:rPr lang="en-US" sz="1600" dirty="0" smtClean="0">
                <a:latin typeface="Book Antiqua" pitchFamily="18" charset="0"/>
              </a:rPr>
              <a:t>Vulnerable segments of the population, are usually first timers with formal financial services and have limited ability or power to protect themselves from unfair practices. </a:t>
            </a:r>
          </a:p>
          <a:p>
            <a:pPr algn="just"/>
            <a:endParaRPr lang="en-US" sz="2000" dirty="0" smtClean="0">
              <a:latin typeface="Book Antiqua" pitchFamily="18" charset="0"/>
            </a:endParaRPr>
          </a:p>
          <a:p>
            <a:pPr algn="just"/>
            <a:r>
              <a:rPr lang="en-US" sz="2000" b="1" i="1" dirty="0" smtClean="0">
                <a:solidFill>
                  <a:schemeClr val="accent1"/>
                </a:solidFill>
                <a:latin typeface="Book Antiqua" pitchFamily="18" charset="0"/>
              </a:rPr>
              <a:t>Regulators face a dilemma</a:t>
            </a:r>
            <a:r>
              <a:rPr lang="en-US" sz="2000" b="1" dirty="0" smtClean="0">
                <a:latin typeface="Book Antiqua" pitchFamily="18" charset="0"/>
              </a:rPr>
              <a:t>:</a:t>
            </a:r>
            <a:r>
              <a:rPr lang="en-US" sz="2000" dirty="0" smtClean="0">
                <a:latin typeface="Book Antiqua" pitchFamily="18" charset="0"/>
              </a:rPr>
              <a:t> protecting consumers without imposing high compliance costs on service providers. </a:t>
            </a:r>
          </a:p>
          <a:p>
            <a:pPr lvl="1" algn="just"/>
            <a:r>
              <a:rPr lang="en-US" sz="1600" dirty="0" smtClean="0">
                <a:latin typeface="Book Antiqua" pitchFamily="18" charset="0"/>
              </a:rPr>
              <a:t>High costs can affect the ability of DFSP to make services accessible to this target population and negatively impact their business model.</a:t>
            </a:r>
          </a:p>
          <a:p>
            <a:pPr algn="just"/>
            <a:endParaRPr lang="en-US" sz="2000" dirty="0" smtClean="0">
              <a:latin typeface="Book Antiqua" pitchFamily="18" charset="0"/>
            </a:endParaRPr>
          </a:p>
          <a:p>
            <a:pPr algn="just"/>
            <a:r>
              <a:rPr lang="en-US" sz="2000" dirty="0" smtClean="0">
                <a:latin typeface="Book Antiqua" pitchFamily="18" charset="0"/>
              </a:rPr>
              <a:t>To achieve the required balance there is need to </a:t>
            </a:r>
          </a:p>
          <a:p>
            <a:pPr lvl="1" algn="just"/>
            <a:r>
              <a:rPr lang="en-US" sz="1600" dirty="0" smtClean="0">
                <a:latin typeface="Book Antiqua" pitchFamily="18" charset="0"/>
              </a:rPr>
              <a:t>clearly identify the risks and constraints consumers face when they register for DFS</a:t>
            </a:r>
          </a:p>
          <a:p>
            <a:pPr lvl="1" algn="just"/>
            <a:endParaRPr lang="en-US" sz="1600" dirty="0" smtClean="0">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sp>
        <p:nvSpPr>
          <p:cNvPr id="3" name="Content Placeholder 2"/>
          <p:cNvSpPr>
            <a:spLocks noGrp="1"/>
          </p:cNvSpPr>
          <p:nvPr>
            <p:ph idx="1"/>
          </p:nvPr>
        </p:nvSpPr>
        <p:spPr>
          <a:xfrm>
            <a:off x="228600" y="914400"/>
            <a:ext cx="8686800" cy="5943600"/>
          </a:xfrm>
        </p:spPr>
        <p:txBody>
          <a:bodyPr numCol="1"/>
          <a:lstStyle/>
          <a:p>
            <a:pPr lvl="1" algn="just"/>
            <a:r>
              <a:rPr lang="en-US" sz="1600" dirty="0" smtClean="0">
                <a:latin typeface="Book Antiqua" pitchFamily="18" charset="0"/>
              </a:rPr>
              <a:t>Identify challenges that may arise when they use MFS, such as those related to language, culture and general knowledge and attitudes about technology </a:t>
            </a:r>
          </a:p>
          <a:p>
            <a:pPr algn="just"/>
            <a:endParaRPr lang="en-US" sz="2000" dirty="0" smtClean="0">
              <a:latin typeface="Book Antiqua" pitchFamily="18" charset="0"/>
            </a:endParaRPr>
          </a:p>
          <a:p>
            <a:pPr algn="just"/>
            <a:r>
              <a:rPr lang="en-US" sz="2000" dirty="0" smtClean="0">
                <a:latin typeface="Book Antiqua" pitchFamily="18" charset="0"/>
              </a:rPr>
              <a:t>Next, regulators should be aware of and understand all the factors that influence the conduct of DFSPs and to manage the risks and inherent costs involved</a:t>
            </a:r>
          </a:p>
          <a:p>
            <a:pPr algn="just"/>
            <a:endParaRPr lang="en-US" sz="2000" dirty="0" smtClean="0">
              <a:latin typeface="Book Antiqua" pitchFamily="18" charset="0"/>
            </a:endParaRPr>
          </a:p>
          <a:p>
            <a:pPr algn="just"/>
            <a:r>
              <a:rPr lang="en-US" sz="2000" dirty="0" smtClean="0">
                <a:latin typeface="Book Antiqua" pitchFamily="18" charset="0"/>
              </a:rPr>
              <a:t>Key issue is whether the provision of financial services through mobile phones changes the risks consumers face with traditional channels.</a:t>
            </a:r>
          </a:p>
          <a:p>
            <a:pPr algn="just"/>
            <a:endParaRPr lang="en-US" sz="2000" dirty="0" smtClean="0">
              <a:latin typeface="Book Antiqua" pitchFamily="18" charset="0"/>
            </a:endParaRPr>
          </a:p>
          <a:p>
            <a:pPr algn="just"/>
            <a:r>
              <a:rPr lang="en-US" sz="2000" dirty="0" smtClean="0">
                <a:latin typeface="Book Antiqua" pitchFamily="18" charset="0"/>
              </a:rPr>
              <a:t>DFS dramatically reduce the cost of delivering financial services and  promote greater financial inclusion, by reaching new segments of the population and more geographical areas. </a:t>
            </a:r>
          </a:p>
          <a:p>
            <a:pPr algn="just"/>
            <a:endParaRPr lang="en-US" sz="2000" dirty="0" smtClean="0">
              <a:latin typeface="Book Antiqua" pitchFamily="18" charset="0"/>
            </a:endParaRPr>
          </a:p>
          <a:p>
            <a:pPr algn="just"/>
            <a:r>
              <a:rPr lang="en-US" sz="2000" dirty="0" smtClean="0">
                <a:latin typeface="Book Antiqua" pitchFamily="18" charset="0"/>
              </a:rPr>
              <a:t>With lower delivery costs, providers are able to provide services to more customers, creating transaction volumes- thus increased profitability</a:t>
            </a:r>
          </a:p>
          <a:p>
            <a:pPr algn="just"/>
            <a:endParaRPr lang="en-US" sz="2000" dirty="0" smtClean="0">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sp>
        <p:nvSpPr>
          <p:cNvPr id="3" name="Content Placeholder 2"/>
          <p:cNvSpPr>
            <a:spLocks noGrp="1"/>
          </p:cNvSpPr>
          <p:nvPr>
            <p:ph idx="1"/>
          </p:nvPr>
        </p:nvSpPr>
        <p:spPr>
          <a:xfrm>
            <a:off x="228600" y="1066800"/>
            <a:ext cx="8686800" cy="5562600"/>
          </a:xfrm>
        </p:spPr>
        <p:txBody>
          <a:bodyPr numCol="1"/>
          <a:lstStyle/>
          <a:p>
            <a:pPr algn="just"/>
            <a:r>
              <a:rPr lang="en-US" sz="2000" dirty="0" smtClean="0">
                <a:latin typeface="Book Antiqua" pitchFamily="18" charset="0"/>
              </a:rPr>
              <a:t>With a broad target market that includes the unbanked, who may be using financial services for the first time, </a:t>
            </a:r>
          </a:p>
          <a:p>
            <a:pPr algn="just"/>
            <a:endParaRPr lang="en-US" sz="2000" dirty="0" smtClean="0">
              <a:latin typeface="Book Antiqua" pitchFamily="18" charset="0"/>
            </a:endParaRPr>
          </a:p>
          <a:p>
            <a:pPr algn="just"/>
            <a:r>
              <a:rPr lang="en-US" sz="2000" dirty="0" smtClean="0">
                <a:latin typeface="Book Antiqua" pitchFamily="18" charset="0"/>
              </a:rPr>
              <a:t>Risks come from both the demand and supply side. </a:t>
            </a:r>
          </a:p>
          <a:p>
            <a:pPr algn="just"/>
            <a:endParaRPr lang="en-US" sz="2000" dirty="0" smtClean="0">
              <a:latin typeface="Book Antiqua" pitchFamily="18" charset="0"/>
            </a:endParaRPr>
          </a:p>
          <a:p>
            <a:pPr lvl="1" algn="just"/>
            <a:r>
              <a:rPr lang="en-US" sz="1600" dirty="0" smtClean="0">
                <a:latin typeface="Book Antiqua" pitchFamily="18" charset="0"/>
              </a:rPr>
              <a:t>Large proportion of target customers may not be literate in regard to DFS and may be technologically challenged</a:t>
            </a:r>
          </a:p>
          <a:p>
            <a:pPr algn="just"/>
            <a:endParaRPr lang="en-US" sz="2000" dirty="0" smtClean="0">
              <a:latin typeface="Book Antiqua" pitchFamily="18" charset="0"/>
            </a:endParaRPr>
          </a:p>
          <a:p>
            <a:pPr lvl="1" algn="just"/>
            <a:r>
              <a:rPr lang="en-US" sz="1600" dirty="0" smtClean="0">
                <a:latin typeface="Book Antiqua" pitchFamily="18" charset="0"/>
              </a:rPr>
              <a:t>Use of DFS introduces new operational and technical risks, such as new forms of fraud and inappropriate product design and system failures</a:t>
            </a:r>
          </a:p>
          <a:p>
            <a:pPr algn="just"/>
            <a:endParaRPr lang="en-US" sz="2000" dirty="0" smtClean="0">
              <a:latin typeface="Book Antiqua" pitchFamily="18" charset="0"/>
            </a:endParaRPr>
          </a:p>
          <a:p>
            <a:pPr algn="just"/>
            <a:r>
              <a:rPr lang="en-US" sz="2000" dirty="0" smtClean="0">
                <a:latin typeface="Book Antiqua" pitchFamily="18" charset="0"/>
              </a:rPr>
              <a:t>The above two can lead to loss of trust and confidence by the consumers.</a:t>
            </a:r>
          </a:p>
          <a:p>
            <a:pPr algn="just"/>
            <a:endParaRPr lang="en-US" sz="2000" dirty="0" smtClean="0">
              <a:latin typeface="Book Antiqua" pitchFamily="18" charset="0"/>
            </a:endParaRPr>
          </a:p>
          <a:p>
            <a:pPr algn="just"/>
            <a:r>
              <a:rPr lang="en-US" sz="2000" dirty="0" smtClean="0">
                <a:latin typeface="Book Antiqua" pitchFamily="18" charset="0"/>
              </a:rPr>
              <a:t>There is need for regulators to protect consumers of DFS, through identification of vulnerabilities at the various stages of consumption of DFS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685800"/>
          </a:xfrm>
        </p:spPr>
        <p:txBody>
          <a:bodyPr/>
          <a:lstStyle/>
          <a:p>
            <a:pPr eaLnBrk="1" hangingPunct="1"/>
            <a:r>
              <a:rPr lang="en-US" sz="3600" dirty="0" smtClean="0"/>
              <a:t>Outline </a:t>
            </a:r>
          </a:p>
        </p:txBody>
      </p:sp>
      <p:sp>
        <p:nvSpPr>
          <p:cNvPr id="3075" name="Content Placeholder 2"/>
          <p:cNvSpPr>
            <a:spLocks noGrp="1"/>
          </p:cNvSpPr>
          <p:nvPr>
            <p:ph idx="1"/>
          </p:nvPr>
        </p:nvSpPr>
        <p:spPr>
          <a:xfrm>
            <a:off x="228600" y="1219200"/>
            <a:ext cx="8686800" cy="5334000"/>
          </a:xfrm>
        </p:spPr>
        <p:txBody>
          <a:bodyPr/>
          <a:lstStyle/>
          <a:p>
            <a:pPr eaLnBrk="1" hangingPunct="1"/>
            <a:r>
              <a:rPr lang="en-GB" i="1" dirty="0" smtClean="0">
                <a:latin typeface="Book Antiqua" panose="02040602050305030304" pitchFamily="18" charset="0"/>
              </a:rPr>
              <a:t>Introduction</a:t>
            </a:r>
          </a:p>
          <a:p>
            <a:pPr eaLnBrk="1" hangingPunct="1"/>
            <a:r>
              <a:rPr lang="en-GB" i="1" dirty="0" smtClean="0">
                <a:latin typeface="Book Antiqua" panose="02040602050305030304" pitchFamily="18" charset="0"/>
              </a:rPr>
              <a:t>Mobile Money as DFS </a:t>
            </a:r>
          </a:p>
          <a:p>
            <a:pPr eaLnBrk="1" hangingPunct="1"/>
            <a:r>
              <a:rPr lang="en-US" i="1" dirty="0" smtClean="0">
                <a:latin typeface="Book Antiqua" panose="02040602050305030304" pitchFamily="18" charset="0"/>
              </a:rPr>
              <a:t>Service Quality of DFS</a:t>
            </a:r>
          </a:p>
          <a:p>
            <a:pPr eaLnBrk="1" hangingPunct="1"/>
            <a:r>
              <a:rPr lang="en-US" i="1" dirty="0" smtClean="0">
                <a:latin typeface="Book Antiqua" panose="02040602050305030304" pitchFamily="18" charset="0"/>
              </a:rPr>
              <a:t>Fair treatment of Customers</a:t>
            </a:r>
          </a:p>
          <a:p>
            <a:pPr eaLnBrk="1" hangingPunct="1"/>
            <a:r>
              <a:rPr lang="en-US" i="1" dirty="0" smtClean="0">
                <a:latin typeface="Book Antiqua" panose="02040602050305030304" pitchFamily="18" charset="0"/>
              </a:rPr>
              <a:t>Quality and integrity of Agents</a:t>
            </a:r>
            <a:endParaRPr lang="en-GB" i="1"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1066800"/>
          <a:ext cx="8686800" cy="5322025"/>
        </p:xfrm>
        <a:graphic>
          <a:graphicData uri="http://schemas.openxmlformats.org/drawingml/2006/table">
            <a:tbl>
              <a:tblPr firstRow="1" bandRow="1">
                <a:tableStyleId>{EB344D84-9AFB-497E-A393-DC336BA19D2E}</a:tableStyleId>
              </a:tblPr>
              <a:tblGrid>
                <a:gridCol w="8686800"/>
              </a:tblGrid>
              <a:tr h="556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latin typeface="Book Antiqua" pitchFamily="18" charset="0"/>
                        </a:rPr>
                        <a:t>Marketing stage: Consumer is informed about service availability	</a:t>
                      </a:r>
                    </a:p>
                    <a:p>
                      <a:endParaRPr lang="en-US" dirty="0">
                        <a:latin typeface="Book Antiqua" pitchFamily="18" charset="0"/>
                      </a:endParaRPr>
                    </a:p>
                  </a:txBody>
                  <a:tcPr/>
                </a:tc>
              </a:tr>
              <a:tr h="960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r>
                        <a:rPr lang="en-US" sz="1800" kern="1200" baseline="0" dirty="0" smtClean="0">
                          <a:latin typeface="Book Antiqua" pitchFamily="18" charset="0"/>
                        </a:rPr>
                        <a:t> Lack of consumer knowledge or understanding of the new service and DFSP. Lack of awareness or misperception about the nature/gravity of different risks of using the service (including the comparison to current informal options).	</a:t>
                      </a:r>
                    </a:p>
                  </a:txBody>
                  <a:tcPr/>
                </a:tc>
              </a:tr>
              <a:tr h="1033054">
                <a:tc>
                  <a:txBody>
                    <a:bodyPr/>
                    <a:lstStyle/>
                    <a:p>
                      <a:pPr algn="just"/>
                      <a:r>
                        <a:rPr lang="en-US" sz="1800" b="1" i="1" kern="1200" baseline="0" dirty="0" smtClean="0">
                          <a:solidFill>
                            <a:schemeClr val="accent1"/>
                          </a:solidFill>
                          <a:latin typeface="Book Antiqua" pitchFamily="18" charset="0"/>
                        </a:rPr>
                        <a:t>Threats:</a:t>
                      </a:r>
                    </a:p>
                    <a:p>
                      <a:pPr algn="just"/>
                      <a:r>
                        <a:rPr lang="en-US" sz="1800" kern="1200" baseline="0" dirty="0" smtClean="0">
                          <a:latin typeface="Book Antiqua" pitchFamily="18" charset="0"/>
                        </a:rPr>
                        <a:t>• Gap between a customer’s expectations and the services actually offered</a:t>
                      </a:r>
                    </a:p>
                    <a:p>
                      <a:pPr algn="just"/>
                      <a:r>
                        <a:rPr lang="en-US" sz="1800" kern="1200" baseline="0" dirty="0" smtClean="0">
                          <a:latin typeface="Book Antiqua" pitchFamily="18" charset="0"/>
                        </a:rPr>
                        <a:t>• Uncertainty about which party is ultimately responsible </a:t>
                      </a:r>
                    </a:p>
                  </a:txBody>
                  <a:tcPr/>
                </a:tc>
              </a:tr>
              <a:tr h="1033054">
                <a:tc>
                  <a:txBody>
                    <a:bodyPr/>
                    <a:lstStyle/>
                    <a:p>
                      <a:pPr algn="just"/>
                      <a:r>
                        <a:rPr lang="en-US" sz="1800" b="1" kern="1200" baseline="0" dirty="0" smtClean="0">
                          <a:solidFill>
                            <a:schemeClr val="accent1"/>
                          </a:solidFill>
                          <a:latin typeface="Book Antiqua" pitchFamily="18" charset="0"/>
                        </a:rPr>
                        <a:t>Risks:</a:t>
                      </a:r>
                    </a:p>
                    <a:p>
                      <a:pPr algn="just"/>
                      <a:r>
                        <a:rPr lang="en-US" sz="1800" kern="1200" baseline="0" dirty="0" smtClean="0">
                          <a:latin typeface="Book Antiqua" pitchFamily="18" charset="0"/>
                        </a:rPr>
                        <a:t>• Potential for fraud</a:t>
                      </a:r>
                    </a:p>
                    <a:p>
                      <a:pPr algn="just"/>
                      <a:r>
                        <a:rPr lang="en-US" sz="1800" kern="1200" baseline="0" dirty="0" smtClean="0">
                          <a:latin typeface="Book Antiqua" pitchFamily="18" charset="0"/>
                        </a:rPr>
                        <a:t>• Errors in making decisions</a:t>
                      </a:r>
                    </a:p>
                    <a:p>
                      <a:pPr algn="just"/>
                      <a:r>
                        <a:rPr lang="en-US" sz="1800" kern="1200" baseline="0" dirty="0" smtClean="0">
                          <a:latin typeface="Book Antiqua" pitchFamily="18" charset="0"/>
                        </a:rPr>
                        <a:t>• Lack of trust, failure to adopt service	</a:t>
                      </a:r>
                      <a:endParaRPr lang="en-US" sz="1800" b="1" kern="1200" baseline="0" dirty="0" smtClean="0">
                        <a:solidFill>
                          <a:schemeClr val="tx1"/>
                        </a:solidFill>
                        <a:latin typeface="Book Antiqua" pitchFamily="18" charset="0"/>
                        <a:ea typeface="+mn-ea"/>
                        <a:cs typeface="+mn-cs"/>
                      </a:endParaRPr>
                    </a:p>
                  </a:txBody>
                  <a:tcPr/>
                </a:tc>
              </a:tr>
              <a:tr h="1271451">
                <a:tc>
                  <a:txBody>
                    <a:bodyPr/>
                    <a:lstStyle/>
                    <a:p>
                      <a:pPr algn="just"/>
                      <a:r>
                        <a:rPr lang="en-US" sz="1800" b="1" i="1" kern="1200" baseline="0" dirty="0" smtClean="0">
                          <a:solidFill>
                            <a:schemeClr val="accent1"/>
                          </a:solidFill>
                          <a:latin typeface="Book Antiqua" pitchFamily="18" charset="0"/>
                        </a:rPr>
                        <a:t>CP Initiatives :</a:t>
                      </a:r>
                    </a:p>
                    <a:p>
                      <a:pPr algn="just"/>
                      <a:r>
                        <a:rPr lang="en-US" sz="1800" kern="1200" baseline="0" dirty="0" smtClean="0">
                          <a:latin typeface="Book Antiqua" pitchFamily="18" charset="0"/>
                        </a:rPr>
                        <a:t>Create a requirement that DFSPs provide clear, adequate, accurate and complete information to consumers about the responsibility of the DFSP and “key facts” related to registration, transactions and product/service features	</a:t>
                      </a: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971329"/>
          <a:ext cx="8686800" cy="5886671"/>
        </p:xfrm>
        <a:graphic>
          <a:graphicData uri="http://schemas.openxmlformats.org/drawingml/2006/table">
            <a:tbl>
              <a:tblPr firstRow="1" bandRow="1">
                <a:tableStyleId>{EB344D84-9AFB-497E-A393-DC336BA19D2E}</a:tableStyleId>
              </a:tblPr>
              <a:tblGrid>
                <a:gridCol w="2171700"/>
                <a:gridCol w="2171700"/>
                <a:gridCol w="2171700"/>
                <a:gridCol w="2171700"/>
              </a:tblGrid>
              <a:tr h="630445">
                <a:tc gridSpan="4">
                  <a:txBody>
                    <a:bodyPr/>
                    <a:lstStyle/>
                    <a:p>
                      <a:r>
                        <a:rPr lang="en-US" sz="1800" b="1" kern="1200" baseline="0" dirty="0" smtClean="0">
                          <a:solidFill>
                            <a:schemeClr val="lt1"/>
                          </a:solidFill>
                          <a:latin typeface="Book Antiqua" pitchFamily="18" charset="0"/>
                          <a:ea typeface="+mn-ea"/>
                          <a:cs typeface="+mn-cs"/>
                        </a:rPr>
                        <a:t>Registration stage: Client receives information about the service, fills out a registration form and selects a PIN</a:t>
                      </a:r>
                      <a:r>
                        <a:rPr lang="en-US" sz="1800" b="0" kern="1200" baseline="0" dirty="0" smtClean="0">
                          <a:solidFill>
                            <a:schemeClr val="lt1"/>
                          </a:solidFill>
                          <a:latin typeface="Book Antiqua" pitchFamily="18" charset="0"/>
                          <a:ea typeface="+mn-ea"/>
                          <a:cs typeface="+mn-cs"/>
                        </a:rPr>
                        <a:t>	</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04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Threats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Risks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a:txBody>
                    <a:bodyPr/>
                    <a:lstStyle/>
                    <a:p>
                      <a:pPr algn="just"/>
                      <a:r>
                        <a:rPr lang="en-US" sz="1800" b="1" i="1" kern="1200" baseline="0" dirty="0" smtClean="0">
                          <a:solidFill>
                            <a:schemeClr val="accent1"/>
                          </a:solidFill>
                          <a:latin typeface="Book Antiqua" pitchFamily="18" charset="0"/>
                        </a:rPr>
                        <a:t>CP Initiatives :</a:t>
                      </a:r>
                    </a:p>
                  </a:txBody>
                  <a:tcPr/>
                </a:tc>
              </a:tr>
              <a:tr h="4606511">
                <a:tc>
                  <a:txBody>
                    <a:bodyPr/>
                    <a:lstStyle/>
                    <a:p>
                      <a:pPr marL="0" algn="l" defTabSz="914400" rtl="0" eaLnBrk="1" latinLnBrk="0" hangingPunct="1">
                        <a:buFont typeface="Arial" pitchFamily="34" charset="0"/>
                        <a:buChar char="•"/>
                      </a:pPr>
                      <a:r>
                        <a:rPr lang="en-US" sz="1800" b="0" kern="1200" baseline="0" dirty="0" smtClean="0">
                          <a:solidFill>
                            <a:schemeClr val="dk1"/>
                          </a:solidFill>
                          <a:latin typeface="Book Antiqua" pitchFamily="18" charset="0"/>
                          <a:ea typeface="+mn-ea"/>
                          <a:cs typeface="+mn-cs"/>
                        </a:rPr>
                        <a:t>Insufficient agent training</a:t>
                      </a:r>
                    </a:p>
                    <a:p>
                      <a:pPr marL="0" algn="l" defTabSz="914400" rtl="0" eaLnBrk="1" latinLnBrk="0" hangingPunct="1"/>
                      <a:r>
                        <a:rPr lang="en-US" sz="1800" b="0" kern="1200" baseline="0" dirty="0" smtClean="0">
                          <a:solidFill>
                            <a:schemeClr val="dk1"/>
                          </a:solidFill>
                          <a:latin typeface="Book Antiqua" pitchFamily="18" charset="0"/>
                          <a:ea typeface="+mn-ea"/>
                          <a:cs typeface="+mn-cs"/>
                        </a:rPr>
                        <a:t>• Lack of client knowledge and awareness of risk</a:t>
                      </a:r>
                    </a:p>
                    <a:p>
                      <a:pPr marL="0" algn="l" defTabSz="914400" rtl="0" eaLnBrk="1" latinLnBrk="0" hangingPunct="1"/>
                      <a:r>
                        <a:rPr lang="en-US" sz="1800" b="0" kern="1200" baseline="0" dirty="0" smtClean="0">
                          <a:solidFill>
                            <a:schemeClr val="dk1"/>
                          </a:solidFill>
                          <a:latin typeface="Book Antiqua" pitchFamily="18" charset="0"/>
                          <a:ea typeface="+mn-ea"/>
                          <a:cs typeface="+mn-cs"/>
                        </a:rPr>
                        <a:t>• Inadequate data security platforms and processes	</a:t>
                      </a:r>
                    </a:p>
                  </a:txBody>
                  <a:tcPr/>
                </a:tc>
                <a:tc>
                  <a:txBody>
                    <a:bodyPr/>
                    <a:lstStyle/>
                    <a:p>
                      <a:r>
                        <a:rPr lang="en-US" sz="1800" b="0" kern="1200" baseline="0" dirty="0" smtClean="0">
                          <a:solidFill>
                            <a:schemeClr val="dk1"/>
                          </a:solidFill>
                          <a:latin typeface="Book Antiqua" pitchFamily="18" charset="0"/>
                          <a:ea typeface="+mn-ea"/>
                          <a:cs typeface="+mn-cs"/>
                        </a:rPr>
                        <a:t>• Poor services</a:t>
                      </a:r>
                    </a:p>
                    <a:p>
                      <a:r>
                        <a:rPr lang="en-US" sz="1800" b="0" kern="1200" baseline="0" dirty="0" smtClean="0">
                          <a:solidFill>
                            <a:schemeClr val="dk1"/>
                          </a:solidFill>
                          <a:latin typeface="Book Antiqua" pitchFamily="18" charset="0"/>
                          <a:ea typeface="+mn-ea"/>
                          <a:cs typeface="+mn-cs"/>
                        </a:rPr>
                        <a:t>• Lack of adequate information from agent</a:t>
                      </a:r>
                    </a:p>
                    <a:p>
                      <a:r>
                        <a:rPr lang="en-US" sz="1800" b="0" kern="1200" baseline="0" dirty="0" smtClean="0">
                          <a:solidFill>
                            <a:schemeClr val="dk1"/>
                          </a:solidFill>
                          <a:latin typeface="Book Antiqua" pitchFamily="18" charset="0"/>
                          <a:ea typeface="+mn-ea"/>
                          <a:cs typeface="+mn-cs"/>
                        </a:rPr>
                        <a:t>• Weak security of selected PIN or storage of personal information in the mobile phone</a:t>
                      </a:r>
                    </a:p>
                    <a:p>
                      <a:r>
                        <a:rPr lang="en-US" sz="1800" b="0" kern="1200" baseline="0" dirty="0" smtClean="0">
                          <a:solidFill>
                            <a:schemeClr val="dk1"/>
                          </a:solidFill>
                          <a:latin typeface="Book Antiqua" pitchFamily="18" charset="0"/>
                          <a:ea typeface="+mn-ea"/>
                          <a:cs typeface="+mn-cs"/>
                        </a:rPr>
                        <a:t>• Inadequate handling of customer data at agent’s premises (including both privacy and data security concerns)</a:t>
                      </a:r>
                    </a:p>
                  </a:txBody>
                  <a:tcPr/>
                </a:tc>
                <a:tc>
                  <a:txBody>
                    <a:bodyPr/>
                    <a:lstStyle/>
                    <a:p>
                      <a:r>
                        <a:rPr lang="en-US" sz="1800" b="0" kern="1200" baseline="0" dirty="0" smtClean="0">
                          <a:solidFill>
                            <a:schemeClr val="dk1"/>
                          </a:solidFill>
                          <a:latin typeface="Book Antiqua" pitchFamily="18" charset="0"/>
                          <a:ea typeface="+mn-ea"/>
                          <a:cs typeface="+mn-cs"/>
                        </a:rPr>
                        <a:t>• Reputational risk</a:t>
                      </a:r>
                    </a:p>
                    <a:p>
                      <a:r>
                        <a:rPr lang="en-US" sz="1800" b="0" kern="1200" baseline="0" dirty="0" smtClean="0">
                          <a:solidFill>
                            <a:schemeClr val="dk1"/>
                          </a:solidFill>
                          <a:latin typeface="Book Antiqua" pitchFamily="18" charset="0"/>
                          <a:ea typeface="+mn-ea"/>
                          <a:cs typeface="+mn-cs"/>
                        </a:rPr>
                        <a:t>• Operational risk: identity theft or theft of authentication parameters, which can lead to a loss of funds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0" kern="1200" baseline="0" dirty="0" smtClean="0">
                        <a:latin typeface="Book Antiqua" pitchFamily="18" charset="0"/>
                      </a:endParaRPr>
                    </a:p>
                  </a:txBody>
                  <a:tcPr/>
                </a:tc>
                <a:tc>
                  <a:txBody>
                    <a:bodyPr/>
                    <a:lstStyle/>
                    <a:p>
                      <a:r>
                        <a:rPr lang="en-US" sz="1800" b="0" kern="1200" baseline="0" dirty="0" smtClean="0">
                          <a:solidFill>
                            <a:schemeClr val="dk1"/>
                          </a:solidFill>
                          <a:latin typeface="Book Antiqua" pitchFamily="18" charset="0"/>
                          <a:ea typeface="+mn-ea"/>
                          <a:cs typeface="+mn-cs"/>
                        </a:rPr>
                        <a:t>• Disclosure of information and operator support</a:t>
                      </a:r>
                    </a:p>
                    <a:p>
                      <a:r>
                        <a:rPr lang="en-US" sz="1800" b="0" kern="1200" baseline="0" dirty="0" smtClean="0">
                          <a:solidFill>
                            <a:schemeClr val="dk1"/>
                          </a:solidFill>
                          <a:latin typeface="Book Antiqua" pitchFamily="18" charset="0"/>
                          <a:ea typeface="+mn-ea"/>
                          <a:cs typeface="+mn-cs"/>
                        </a:rPr>
                        <a:t>• Accessible, complete, clear, plain and understandable language</a:t>
                      </a:r>
                    </a:p>
                    <a:p>
                      <a:r>
                        <a:rPr lang="en-US" sz="1800" b="0" kern="1200" baseline="0" dirty="0" smtClean="0">
                          <a:solidFill>
                            <a:schemeClr val="dk1"/>
                          </a:solidFill>
                          <a:latin typeface="Book Antiqua" pitchFamily="18" charset="0"/>
                          <a:ea typeface="+mn-ea"/>
                          <a:cs typeface="+mn-cs"/>
                        </a:rPr>
                        <a:t>• Client education and awareness programs</a:t>
                      </a:r>
                    </a:p>
                    <a:p>
                      <a:r>
                        <a:rPr lang="en-US" sz="1800" b="0" kern="1200" baseline="0" dirty="0" smtClean="0">
                          <a:solidFill>
                            <a:schemeClr val="dk1"/>
                          </a:solidFill>
                          <a:latin typeface="Book Antiqua" pitchFamily="18" charset="0"/>
                          <a:ea typeface="+mn-ea"/>
                          <a:cs typeface="+mn-cs"/>
                        </a:rPr>
                        <a:t>• Consumer complaints and redress mechanism</a:t>
                      </a: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971329"/>
          <a:ext cx="8686800" cy="6004560"/>
        </p:xfrm>
        <a:graphic>
          <a:graphicData uri="http://schemas.openxmlformats.org/drawingml/2006/table">
            <a:tbl>
              <a:tblPr firstRow="1" bandRow="1">
                <a:tableStyleId>{EB344D84-9AFB-497E-A393-DC336BA19D2E}</a:tableStyleId>
              </a:tblPr>
              <a:tblGrid>
                <a:gridCol w="2171700"/>
                <a:gridCol w="2171700"/>
                <a:gridCol w="2171700"/>
                <a:gridCol w="2171700"/>
              </a:tblGrid>
              <a:tr h="630445">
                <a:tc gridSpan="4">
                  <a:txBody>
                    <a:bodyPr/>
                    <a:lstStyle/>
                    <a:p>
                      <a:r>
                        <a:rPr lang="en-US" sz="1800" b="0" kern="1200" baseline="0" dirty="0" smtClean="0">
                          <a:solidFill>
                            <a:schemeClr val="lt1"/>
                          </a:solidFill>
                          <a:latin typeface="Book Antiqua" pitchFamily="18" charset="0"/>
                          <a:ea typeface="+mn-ea"/>
                          <a:cs typeface="+mn-cs"/>
                        </a:rPr>
                        <a:t>Transaction stage: Customer performs cash-in/out transactions, payments and transfers</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04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Threats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Risks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a:txBody>
                    <a:bodyPr/>
                    <a:lstStyle/>
                    <a:p>
                      <a:pPr algn="just"/>
                      <a:r>
                        <a:rPr lang="en-US" sz="1800" b="1" i="1" kern="1200" baseline="0" dirty="0" smtClean="0">
                          <a:solidFill>
                            <a:schemeClr val="accent1"/>
                          </a:solidFill>
                          <a:latin typeface="Book Antiqua" pitchFamily="18" charset="0"/>
                        </a:rPr>
                        <a:t>CP Initiatives </a:t>
                      </a:r>
                    </a:p>
                  </a:txBody>
                  <a:tcPr/>
                </a:tc>
              </a:tr>
              <a:tr h="4606511">
                <a:tc>
                  <a:txBody>
                    <a:bodyPr/>
                    <a:lstStyle/>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 Low-income/ indigenous population with limited access to information or low levels of literacy/numeracy (e.g. Terms and Conditions)</a:t>
                      </a:r>
                    </a:p>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 Shared mobile phone usage within the family or community</a:t>
                      </a:r>
                    </a:p>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 Transactions facilitated by agents or others</a:t>
                      </a:r>
                    </a:p>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 Customer interface is overly complex and not intuitive</a:t>
                      </a:r>
                    </a:p>
                  </a:txBody>
                  <a:tcPr/>
                </a:tc>
                <a:tc>
                  <a:txBody>
                    <a:bodyPr/>
                    <a:lstStyle/>
                    <a:p>
                      <a:r>
                        <a:rPr lang="en-US" sz="1600" b="0" kern="1200" baseline="0" dirty="0" smtClean="0">
                          <a:solidFill>
                            <a:schemeClr val="dk1"/>
                          </a:solidFill>
                          <a:latin typeface="Book Antiqua" pitchFamily="18" charset="0"/>
                          <a:ea typeface="+mn-ea"/>
                          <a:cs typeface="+mn-cs"/>
                        </a:rPr>
                        <a:t>•Inaccurate/uninformed decisions</a:t>
                      </a:r>
                    </a:p>
                    <a:p>
                      <a:r>
                        <a:rPr lang="en-US" sz="1600" b="0" kern="1200" baseline="0" dirty="0" smtClean="0">
                          <a:solidFill>
                            <a:schemeClr val="dk1"/>
                          </a:solidFill>
                          <a:latin typeface="Book Antiqua" pitchFamily="18" charset="0"/>
                          <a:ea typeface="+mn-ea"/>
                          <a:cs typeface="+mn-cs"/>
                        </a:rPr>
                        <a:t>• Potential for fraud</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•Erroneous transactions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•Vulnerability to fraud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Loss of trust</a:t>
                      </a:r>
                    </a:p>
                  </a:txBody>
                  <a:tcPr/>
                </a:tc>
                <a:tc>
                  <a:txBody>
                    <a:bodyPr/>
                    <a:lstStyle/>
                    <a:p>
                      <a:r>
                        <a:rPr lang="en-US" sz="1600" b="0" kern="1200" baseline="0" dirty="0" smtClean="0">
                          <a:solidFill>
                            <a:schemeClr val="dk1"/>
                          </a:solidFill>
                          <a:latin typeface="Book Antiqua" pitchFamily="18" charset="0"/>
                          <a:ea typeface="+mn-ea"/>
                          <a:cs typeface="+mn-cs"/>
                        </a:rPr>
                        <a:t>• Disclosure of information</a:t>
                      </a:r>
                    </a:p>
                    <a:p>
                      <a:r>
                        <a:rPr lang="en-US" sz="1600" b="0" kern="1200" baseline="0" dirty="0" smtClean="0">
                          <a:solidFill>
                            <a:schemeClr val="dk1"/>
                          </a:solidFill>
                          <a:latin typeface="Book Antiqua" pitchFamily="18" charset="0"/>
                          <a:ea typeface="+mn-ea"/>
                          <a:cs typeface="+mn-cs"/>
                        </a:rPr>
                        <a:t>• Accessible information</a:t>
                      </a:r>
                    </a:p>
                    <a:p>
                      <a:r>
                        <a:rPr lang="en-US" sz="1600" b="0" kern="1200" baseline="0" dirty="0" smtClean="0">
                          <a:solidFill>
                            <a:schemeClr val="dk1"/>
                          </a:solidFill>
                          <a:latin typeface="Book Antiqua" pitchFamily="18" charset="0"/>
                          <a:ea typeface="+mn-ea"/>
                          <a:cs typeface="+mn-cs"/>
                        </a:rPr>
                        <a:t>• Consumer education</a:t>
                      </a:r>
                    </a:p>
                    <a:p>
                      <a:r>
                        <a:rPr lang="en-US" sz="1600" b="0" kern="1200" baseline="0" dirty="0" smtClean="0">
                          <a:solidFill>
                            <a:schemeClr val="dk1"/>
                          </a:solidFill>
                          <a:latin typeface="Book Antiqua" pitchFamily="18" charset="0"/>
                          <a:ea typeface="+mn-ea"/>
                          <a:cs typeface="+mn-cs"/>
                        </a:rPr>
                        <a:t>• Improvements in business processes that reduce the risks (e.g. contact/address book appears to facilitate transaction or the receiver’s name appears before the person confirms the transaction, to reduce transactions sent to an unintended third party)</a:t>
                      </a: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971329"/>
          <a:ext cx="8686800" cy="5849631"/>
        </p:xfrm>
        <a:graphic>
          <a:graphicData uri="http://schemas.openxmlformats.org/drawingml/2006/table">
            <a:tbl>
              <a:tblPr firstRow="1" bandRow="1">
                <a:tableStyleId>{EB344D84-9AFB-497E-A393-DC336BA19D2E}</a:tableStyleId>
              </a:tblPr>
              <a:tblGrid>
                <a:gridCol w="2171700"/>
                <a:gridCol w="2171700"/>
                <a:gridCol w="2171700"/>
                <a:gridCol w="2171700"/>
              </a:tblGrid>
              <a:tr h="582400">
                <a:tc gridSpan="4">
                  <a:txBody>
                    <a:bodyPr/>
                    <a:lstStyle/>
                    <a:p>
                      <a:r>
                        <a:rPr lang="en-US" sz="1800" b="0" kern="1200" baseline="0" dirty="0" smtClean="0">
                          <a:solidFill>
                            <a:schemeClr val="lt1"/>
                          </a:solidFill>
                          <a:latin typeface="Book Antiqua" pitchFamily="18" charset="0"/>
                          <a:ea typeface="+mn-ea"/>
                          <a:cs typeface="+mn-cs"/>
                        </a:rPr>
                        <a:t>Transaction stage: Customer performs cash-in/out transactions, payments and transfers</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Threats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Risks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a:txBody>
                    <a:bodyPr/>
                    <a:lstStyle/>
                    <a:p>
                      <a:pPr algn="just"/>
                      <a:r>
                        <a:rPr lang="en-US" sz="1800" b="1" i="1" kern="1200" baseline="0" dirty="0" smtClean="0">
                          <a:solidFill>
                            <a:schemeClr val="accent1"/>
                          </a:solidFill>
                          <a:latin typeface="Book Antiqua" pitchFamily="18" charset="0"/>
                        </a:rPr>
                        <a:t>CP Initiatives </a:t>
                      </a:r>
                    </a:p>
                  </a:txBody>
                  <a:tcPr/>
                </a:tc>
              </a:tr>
              <a:tr h="378068">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Provision of DFS relies on</a:t>
                      </a: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r>
              <a:tr h="4191403">
                <a:tc>
                  <a:txBody>
                    <a:bodyPr/>
                    <a:lstStyle/>
                    <a:p>
                      <a:pPr marL="0" algn="l" defTabSz="914400" rtl="0" eaLnBrk="1" latinLnBrk="0" hangingPunct="1">
                        <a:buFont typeface="Arial" pitchFamily="34" charset="0"/>
                        <a:buNone/>
                      </a:pPr>
                      <a:r>
                        <a:rPr lang="en-US" sz="1600" b="0" kern="1200" baseline="0" dirty="0" err="1" smtClean="0">
                          <a:solidFill>
                            <a:schemeClr val="dk1"/>
                          </a:solidFill>
                          <a:latin typeface="Book Antiqua" pitchFamily="18" charset="0"/>
                          <a:ea typeface="+mn-ea"/>
                          <a:cs typeface="+mn-cs"/>
                        </a:rPr>
                        <a:t>i</a:t>
                      </a:r>
                      <a:r>
                        <a:rPr lang="en-US" sz="1600" b="0" kern="1200" baseline="0" dirty="0" smtClean="0">
                          <a:solidFill>
                            <a:schemeClr val="dk1"/>
                          </a:solidFill>
                          <a:latin typeface="Book Antiqua" pitchFamily="18" charset="0"/>
                          <a:ea typeface="+mn-ea"/>
                          <a:cs typeface="+mn-cs"/>
                        </a:rPr>
                        <a:t>. Client equipment with low security functionality and lack of end-to-end encryption</a:t>
                      </a:r>
                    </a:p>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ii. Client skill in following procedures and security measures</a:t>
                      </a:r>
                    </a:p>
                  </a:txBody>
                  <a:tcPr/>
                </a:tc>
                <a:tc>
                  <a:txBody>
                    <a:bodyPr/>
                    <a:lstStyle/>
                    <a:p>
                      <a:r>
                        <a:rPr lang="en-US" sz="1600" b="0" kern="1200" baseline="0" dirty="0" smtClean="0">
                          <a:solidFill>
                            <a:schemeClr val="dk1"/>
                          </a:solidFill>
                          <a:latin typeface="Book Antiqua" pitchFamily="18" charset="0"/>
                          <a:ea typeface="+mn-ea"/>
                          <a:cs typeface="+mn-cs"/>
                        </a:rPr>
                        <a:t>• Interception of traffic between mobile phone and point of service</a:t>
                      </a:r>
                    </a:p>
                    <a:p>
                      <a:r>
                        <a:rPr lang="en-US" sz="1600" b="0" kern="1200" baseline="0" dirty="0" smtClean="0">
                          <a:solidFill>
                            <a:schemeClr val="dk1"/>
                          </a:solidFill>
                          <a:latin typeface="Book Antiqua" pitchFamily="18" charset="0"/>
                          <a:ea typeface="+mn-ea"/>
                          <a:cs typeface="+mn-cs"/>
                        </a:rPr>
                        <a:t>• Inaccurate transactions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Identity theft, wrongful access, used to conduct transactions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Erroneous transactions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Loss of client funds</a:t>
                      </a:r>
                    </a:p>
                  </a:txBody>
                  <a:tcPr/>
                </a:tc>
                <a:tc>
                  <a:txBody>
                    <a:bodyPr/>
                    <a:lstStyle/>
                    <a:p>
                      <a:r>
                        <a:rPr lang="en-US" sz="1600" b="0" kern="1200" baseline="0" dirty="0" smtClean="0">
                          <a:solidFill>
                            <a:schemeClr val="dk1"/>
                          </a:solidFill>
                          <a:latin typeface="Book Antiqua" pitchFamily="18" charset="0"/>
                          <a:ea typeface="+mn-ea"/>
                          <a:cs typeface="+mn-cs"/>
                        </a:rPr>
                        <a:t>• Minimum security requirements for mobile phones</a:t>
                      </a:r>
                    </a:p>
                    <a:p>
                      <a:r>
                        <a:rPr lang="en-US" sz="1600" b="0" kern="1200" baseline="0" dirty="0" smtClean="0">
                          <a:solidFill>
                            <a:schemeClr val="dk1"/>
                          </a:solidFill>
                          <a:latin typeface="Book Antiqua" pitchFamily="18" charset="0"/>
                          <a:ea typeface="+mn-ea"/>
                          <a:cs typeface="+mn-cs"/>
                        </a:rPr>
                        <a:t>• Product design and business process improvements</a:t>
                      </a:r>
                    </a:p>
                    <a:p>
                      <a:r>
                        <a:rPr lang="en-US" sz="1600" b="0" kern="1200" baseline="0" dirty="0" smtClean="0">
                          <a:solidFill>
                            <a:schemeClr val="dk1"/>
                          </a:solidFill>
                          <a:latin typeface="Book Antiqua" pitchFamily="18" charset="0"/>
                          <a:ea typeface="+mn-ea"/>
                          <a:cs typeface="+mn-cs"/>
                        </a:rPr>
                        <a:t>• Appropriate risk management policies</a:t>
                      </a:r>
                    </a:p>
                    <a:p>
                      <a:r>
                        <a:rPr lang="en-US" sz="1600" b="0" kern="1200" baseline="0" dirty="0" smtClean="0">
                          <a:solidFill>
                            <a:schemeClr val="dk1"/>
                          </a:solidFill>
                          <a:latin typeface="Book Antiqua" pitchFamily="18" charset="0"/>
                          <a:ea typeface="+mn-ea"/>
                          <a:cs typeface="+mn-cs"/>
                        </a:rPr>
                        <a:t>• Customer service support</a:t>
                      </a:r>
                    </a:p>
                    <a:p>
                      <a:r>
                        <a:rPr lang="en-US" sz="1600" b="0" kern="1200" baseline="0" dirty="0" smtClean="0">
                          <a:solidFill>
                            <a:schemeClr val="dk1"/>
                          </a:solidFill>
                          <a:latin typeface="Book Antiqua" pitchFamily="18" charset="0"/>
                          <a:ea typeface="+mn-ea"/>
                          <a:cs typeface="+mn-cs"/>
                        </a:rPr>
                        <a:t>• Consumer complaints and redress mechanisms</a:t>
                      </a:r>
                    </a:p>
                    <a:p>
                      <a:r>
                        <a:rPr lang="en-US" sz="1600" b="0" kern="1200" baseline="0" dirty="0" smtClean="0">
                          <a:solidFill>
                            <a:schemeClr val="dk1"/>
                          </a:solidFill>
                          <a:latin typeface="Book Antiqua" pitchFamily="18" charset="0"/>
                          <a:ea typeface="+mn-ea"/>
                          <a:cs typeface="+mn-cs"/>
                        </a:rPr>
                        <a:t>• Educational campaigns</a:t>
                      </a: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971329"/>
          <a:ext cx="8686800" cy="5849631"/>
        </p:xfrm>
        <a:graphic>
          <a:graphicData uri="http://schemas.openxmlformats.org/drawingml/2006/table">
            <a:tbl>
              <a:tblPr firstRow="1" bandRow="1">
                <a:tableStyleId>{EB344D84-9AFB-497E-A393-DC336BA19D2E}</a:tableStyleId>
              </a:tblPr>
              <a:tblGrid>
                <a:gridCol w="2171700"/>
                <a:gridCol w="2171700"/>
                <a:gridCol w="2171700"/>
                <a:gridCol w="2171700"/>
              </a:tblGrid>
              <a:tr h="582400">
                <a:tc gridSpan="4">
                  <a:txBody>
                    <a:bodyPr/>
                    <a:lstStyle/>
                    <a:p>
                      <a:r>
                        <a:rPr lang="en-US" sz="1800" b="0" kern="1200" baseline="0" dirty="0" smtClean="0">
                          <a:solidFill>
                            <a:schemeClr val="lt1"/>
                          </a:solidFill>
                          <a:latin typeface="Book Antiqua" pitchFamily="18" charset="0"/>
                          <a:ea typeface="+mn-ea"/>
                          <a:cs typeface="+mn-cs"/>
                        </a:rPr>
                        <a:t>Transaction stage: Customer performs cash-in/out transactions, payments and transfers</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Threats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Risks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a:txBody>
                    <a:bodyPr/>
                    <a:lstStyle/>
                    <a:p>
                      <a:pPr algn="just"/>
                      <a:r>
                        <a:rPr lang="en-US" sz="1800" b="1" i="1" kern="1200" baseline="0" dirty="0" smtClean="0">
                          <a:solidFill>
                            <a:schemeClr val="accent1"/>
                          </a:solidFill>
                          <a:latin typeface="Book Antiqua" pitchFamily="18" charset="0"/>
                        </a:rPr>
                        <a:t>CP Initiatives </a:t>
                      </a:r>
                    </a:p>
                  </a:txBody>
                  <a:tcPr/>
                </a:tc>
              </a:tr>
              <a:tr h="378068">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Provision of DFS relies on</a:t>
                      </a: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r>
              <a:tr h="4191403">
                <a:tc>
                  <a:txBody>
                    <a:bodyPr/>
                    <a:lstStyle/>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iii. Communication network</a:t>
                      </a:r>
                    </a:p>
                  </a:txBody>
                  <a:tcPr/>
                </a:tc>
                <a:tc>
                  <a:txBody>
                    <a:bodyPr/>
                    <a:lstStyle/>
                    <a:p>
                      <a:r>
                        <a:rPr lang="en-US" sz="1600" b="0" kern="1200" baseline="0" dirty="0" smtClean="0">
                          <a:solidFill>
                            <a:schemeClr val="dk1"/>
                          </a:solidFill>
                          <a:latin typeface="Book Antiqua" pitchFamily="18" charset="0"/>
                          <a:ea typeface="+mn-ea"/>
                          <a:cs typeface="+mn-cs"/>
                        </a:rPr>
                        <a:t>• Failures in the system, inability to complete transactions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Reputational risk</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•Incomplete or delayed transactions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•Possible loss of funds</a:t>
                      </a:r>
                    </a:p>
                  </a:txBody>
                  <a:tcPr/>
                </a:tc>
                <a:tc>
                  <a:txBody>
                    <a:bodyPr/>
                    <a:lstStyle/>
                    <a:p>
                      <a:r>
                        <a:rPr lang="en-US" sz="1600" b="0" kern="1200" baseline="0" dirty="0" smtClean="0">
                          <a:solidFill>
                            <a:schemeClr val="dk1"/>
                          </a:solidFill>
                          <a:latin typeface="Book Antiqua" pitchFamily="18" charset="0"/>
                          <a:ea typeface="+mn-ea"/>
                          <a:cs typeface="+mn-cs"/>
                        </a:rPr>
                        <a:t>• Customer support services</a:t>
                      </a:r>
                    </a:p>
                    <a:p>
                      <a:pPr>
                        <a:buFont typeface="Arial" pitchFamily="34" charset="0"/>
                        <a:buChar char="•"/>
                      </a:pPr>
                      <a:r>
                        <a:rPr lang="en-US" sz="1600" b="0" kern="1200" baseline="0" dirty="0" smtClean="0">
                          <a:solidFill>
                            <a:schemeClr val="dk1"/>
                          </a:solidFill>
                          <a:latin typeface="Book Antiqua" pitchFamily="18" charset="0"/>
                          <a:ea typeface="+mn-ea"/>
                          <a:cs typeface="+mn-cs"/>
                        </a:rPr>
                        <a:t>Minimum standards for uptime</a:t>
                      </a:r>
                    </a:p>
                    <a:p>
                      <a:r>
                        <a:rPr lang="en-US" sz="1600" b="0" kern="1200" baseline="0" dirty="0" smtClean="0">
                          <a:solidFill>
                            <a:schemeClr val="dk1"/>
                          </a:solidFill>
                          <a:latin typeface="Book Antiqua" pitchFamily="18" charset="0"/>
                          <a:ea typeface="+mn-ea"/>
                          <a:cs typeface="+mn-cs"/>
                        </a:rPr>
                        <a:t>• Require alpha/beta system tests</a:t>
                      </a:r>
                    </a:p>
                    <a:p>
                      <a:r>
                        <a:rPr lang="en-US" sz="1600" b="0" kern="1200" baseline="0" dirty="0" smtClean="0">
                          <a:solidFill>
                            <a:schemeClr val="dk1"/>
                          </a:solidFill>
                          <a:latin typeface="Book Antiqua" pitchFamily="18" charset="0"/>
                          <a:ea typeface="+mn-ea"/>
                          <a:cs typeface="+mn-cs"/>
                        </a:rPr>
                        <a:t>• Redundancy and contingency plans</a:t>
                      </a:r>
                    </a:p>
                    <a:p>
                      <a:r>
                        <a:rPr lang="en-US" sz="1600" b="0" kern="1200" baseline="0" dirty="0" smtClean="0">
                          <a:solidFill>
                            <a:schemeClr val="dk1"/>
                          </a:solidFill>
                          <a:latin typeface="Book Antiqua" pitchFamily="18" charset="0"/>
                          <a:ea typeface="+mn-ea"/>
                          <a:cs typeface="+mn-cs"/>
                        </a:rPr>
                        <a:t>• Ensuring real-time transaction services are in place and must be used</a:t>
                      </a: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971329"/>
          <a:ext cx="8686800" cy="5894948"/>
        </p:xfrm>
        <a:graphic>
          <a:graphicData uri="http://schemas.openxmlformats.org/drawingml/2006/table">
            <a:tbl>
              <a:tblPr firstRow="1" bandRow="1">
                <a:tableStyleId>{EB344D84-9AFB-497E-A393-DC336BA19D2E}</a:tableStyleId>
              </a:tblPr>
              <a:tblGrid>
                <a:gridCol w="2171700"/>
                <a:gridCol w="1943100"/>
                <a:gridCol w="228600"/>
                <a:gridCol w="1981200"/>
                <a:gridCol w="2362200"/>
              </a:tblGrid>
              <a:tr h="582400">
                <a:tc gridSpan="5">
                  <a:txBody>
                    <a:bodyPr/>
                    <a:lstStyle/>
                    <a:p>
                      <a:r>
                        <a:rPr lang="en-US" sz="1800" b="0" kern="1200" baseline="0" dirty="0" smtClean="0">
                          <a:solidFill>
                            <a:schemeClr val="lt1"/>
                          </a:solidFill>
                          <a:latin typeface="Book Antiqua" pitchFamily="18" charset="0"/>
                          <a:ea typeface="+mn-ea"/>
                          <a:cs typeface="+mn-cs"/>
                        </a:rPr>
                        <a:t>Transaction stage: Customer performs cash-in/out transactions, payments and transfers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Threats</a:t>
                      </a:r>
                    </a:p>
                  </a:txBody>
                  <a:tcPr/>
                </a:tc>
                <a:tc hMerge="1">
                  <a:txBody>
                    <a:bodyPr/>
                    <a:lstStyle/>
                    <a:p>
                      <a:endParaRPr 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Risks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a:txBody>
                    <a:bodyPr/>
                    <a:lstStyle/>
                    <a:p>
                      <a:pPr algn="just"/>
                      <a:r>
                        <a:rPr lang="en-US" sz="1800" b="1" i="1" kern="1200" baseline="0" dirty="0" smtClean="0">
                          <a:solidFill>
                            <a:schemeClr val="accent1"/>
                          </a:solidFill>
                          <a:latin typeface="Book Antiqua" pitchFamily="18" charset="0"/>
                        </a:rPr>
                        <a:t>CP Initiatives </a:t>
                      </a:r>
                    </a:p>
                  </a:txBody>
                  <a:tcPr/>
                </a:tc>
              </a:tr>
              <a:tr h="378068">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Provision of DFS relies on</a:t>
                      </a: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hMerge="1">
                  <a:txBody>
                    <a:bodyPr/>
                    <a:lstStyle/>
                    <a:p>
                      <a:endParaRPr lang="en-US"/>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hMerge="1">
                  <a:txBody>
                    <a:bodyPr/>
                    <a:lstStyle/>
                    <a:p>
                      <a:endParaRPr lang="en-US"/>
                    </a:p>
                  </a:txBody>
                  <a:tcPr/>
                </a:tc>
              </a:tr>
              <a:tr h="4191403">
                <a:tc>
                  <a:txBody>
                    <a:bodyPr/>
                    <a:lstStyle/>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iv. Agent network</a:t>
                      </a:r>
                    </a:p>
                  </a:txBody>
                  <a:tcPr/>
                </a:tc>
                <a:tc>
                  <a:txBody>
                    <a:bodyPr/>
                    <a:lstStyle/>
                    <a:p>
                      <a:r>
                        <a:rPr lang="en-US" sz="1600" b="0" kern="1200" baseline="0" dirty="0" smtClean="0">
                          <a:solidFill>
                            <a:schemeClr val="dk1"/>
                          </a:solidFill>
                          <a:latin typeface="Book Antiqua" pitchFamily="18" charset="0"/>
                          <a:ea typeface="+mn-ea"/>
                          <a:cs typeface="+mn-cs"/>
                        </a:rPr>
                        <a:t>• Fake agents</a:t>
                      </a:r>
                    </a:p>
                    <a:p>
                      <a:r>
                        <a:rPr lang="en-US" sz="1600" b="0" kern="1200" baseline="0" dirty="0" smtClean="0">
                          <a:solidFill>
                            <a:schemeClr val="dk1"/>
                          </a:solidFill>
                          <a:latin typeface="Book Antiqua" pitchFamily="18" charset="0"/>
                          <a:ea typeface="+mn-ea"/>
                          <a:cs typeface="+mn-cs"/>
                        </a:rPr>
                        <a:t>• Agent misconduct and poor service</a:t>
                      </a:r>
                    </a:p>
                    <a:p>
                      <a:r>
                        <a:rPr lang="en-US" sz="1600" b="0" kern="1200" baseline="0" dirty="0" smtClean="0">
                          <a:solidFill>
                            <a:schemeClr val="dk1"/>
                          </a:solidFill>
                          <a:latin typeface="Book Antiqua" pitchFamily="18" charset="0"/>
                          <a:ea typeface="+mn-ea"/>
                          <a:cs typeface="+mn-cs"/>
                        </a:rPr>
                        <a:t>• Lack of agent liquidity</a:t>
                      </a:r>
                    </a:p>
                  </a:txBody>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Potential for fraud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Perception that the service is unreliable</a:t>
                      </a:r>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0" kern="1200" baseline="0" dirty="0" smtClean="0">
                        <a:latin typeface="Book Antiqua" pitchFamily="18" charset="0"/>
                      </a:endParaRPr>
                    </a:p>
                  </a:txBody>
                  <a:tcPr/>
                </a:tc>
                <a:tc>
                  <a:txBody>
                    <a:bodyPr/>
                    <a:lstStyle/>
                    <a:p>
                      <a:r>
                        <a:rPr lang="en-US" sz="1600" b="0" kern="1200" baseline="0" dirty="0" smtClean="0">
                          <a:solidFill>
                            <a:schemeClr val="dk1"/>
                          </a:solidFill>
                          <a:latin typeface="Book Antiqua" pitchFamily="18" charset="0"/>
                          <a:ea typeface="+mn-ea"/>
                          <a:cs typeface="+mn-cs"/>
                        </a:rPr>
                        <a:t>• DFSP liable for agent services and conduct</a:t>
                      </a:r>
                    </a:p>
                    <a:p>
                      <a:r>
                        <a:rPr lang="en-US" sz="1600" b="0" kern="1200" baseline="0" dirty="0" smtClean="0">
                          <a:solidFill>
                            <a:schemeClr val="dk1"/>
                          </a:solidFill>
                          <a:latin typeface="Book Antiqua" pitchFamily="18" charset="0"/>
                          <a:ea typeface="+mn-ea"/>
                          <a:cs typeface="+mn-cs"/>
                        </a:rPr>
                        <a:t>• Agent training and oversight</a:t>
                      </a:r>
                    </a:p>
                    <a:p>
                      <a:r>
                        <a:rPr lang="en-US" sz="1600" b="0" kern="1200" baseline="0" dirty="0" smtClean="0">
                          <a:solidFill>
                            <a:schemeClr val="dk1"/>
                          </a:solidFill>
                          <a:latin typeface="Book Antiqua" pitchFamily="18" charset="0"/>
                          <a:ea typeface="+mn-ea"/>
                          <a:cs typeface="+mn-cs"/>
                        </a:rPr>
                        <a:t>• Minimum requirements, proper signage, training and support for agent networks</a:t>
                      </a:r>
                    </a:p>
                    <a:p>
                      <a:r>
                        <a:rPr lang="en-US" sz="1600" b="0" kern="1200" baseline="0" dirty="0" smtClean="0">
                          <a:solidFill>
                            <a:schemeClr val="dk1"/>
                          </a:solidFill>
                          <a:latin typeface="Book Antiqua" pitchFamily="18" charset="0"/>
                          <a:ea typeface="+mn-ea"/>
                          <a:cs typeface="+mn-cs"/>
                        </a:rPr>
                        <a:t>• Liquidity management/support</a:t>
                      </a:r>
                    </a:p>
                    <a:p>
                      <a:r>
                        <a:rPr lang="en-US" sz="1600" b="0" kern="1200" baseline="0" dirty="0" smtClean="0">
                          <a:solidFill>
                            <a:schemeClr val="dk1"/>
                          </a:solidFill>
                          <a:latin typeface="Book Antiqua" pitchFamily="18" charset="0"/>
                          <a:ea typeface="+mn-ea"/>
                          <a:cs typeface="+mn-cs"/>
                        </a:rPr>
                        <a:t>• Disclosure of transaction limits</a:t>
                      </a:r>
                    </a:p>
                    <a:p>
                      <a:r>
                        <a:rPr lang="en-US" sz="1600" b="0" kern="1200" baseline="0" dirty="0" smtClean="0">
                          <a:solidFill>
                            <a:schemeClr val="dk1"/>
                          </a:solidFill>
                          <a:latin typeface="Book Antiqua" pitchFamily="18" charset="0"/>
                          <a:ea typeface="+mn-ea"/>
                          <a:cs typeface="+mn-cs"/>
                        </a:rPr>
                        <a:t>• 24/7 operator support</a:t>
                      </a:r>
                    </a:p>
                    <a:p>
                      <a:r>
                        <a:rPr lang="en-US" sz="1600" b="0" kern="1200" baseline="0" dirty="0" smtClean="0">
                          <a:solidFill>
                            <a:schemeClr val="dk1"/>
                          </a:solidFill>
                          <a:latin typeface="Book Antiqua" pitchFamily="18" charset="0"/>
                          <a:ea typeface="+mn-ea"/>
                          <a:cs typeface="+mn-cs"/>
                        </a:rPr>
                        <a:t>• Consumer complaints and redress mechanism</a:t>
                      </a: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971329"/>
          <a:ext cx="8686800" cy="5877036"/>
        </p:xfrm>
        <a:graphic>
          <a:graphicData uri="http://schemas.openxmlformats.org/drawingml/2006/table">
            <a:tbl>
              <a:tblPr firstRow="1" bandRow="1">
                <a:tableStyleId>{EB344D84-9AFB-497E-A393-DC336BA19D2E}</a:tableStyleId>
              </a:tblPr>
              <a:tblGrid>
                <a:gridCol w="2171700"/>
                <a:gridCol w="2171700"/>
                <a:gridCol w="2171700"/>
                <a:gridCol w="2171700"/>
              </a:tblGrid>
              <a:tr h="630445">
                <a:tc gridSpan="4">
                  <a:txBody>
                    <a:bodyPr/>
                    <a:lstStyle/>
                    <a:p>
                      <a:r>
                        <a:rPr lang="en-US" sz="1800" b="0" kern="1200" baseline="0" dirty="0" smtClean="0">
                          <a:solidFill>
                            <a:schemeClr val="lt1"/>
                          </a:solidFill>
                          <a:latin typeface="Book Antiqua" pitchFamily="18" charset="0"/>
                          <a:ea typeface="+mn-ea"/>
                          <a:cs typeface="+mn-cs"/>
                        </a:rPr>
                        <a:t>Acquisition, transaction or more complex value-added stages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04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Threats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Risks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a:txBody>
                    <a:bodyPr/>
                    <a:lstStyle/>
                    <a:p>
                      <a:pPr algn="just"/>
                      <a:r>
                        <a:rPr lang="en-US" sz="1800" b="1" i="1" kern="1200" baseline="0" dirty="0" smtClean="0">
                          <a:solidFill>
                            <a:schemeClr val="accent1"/>
                          </a:solidFill>
                          <a:latin typeface="Book Antiqua" pitchFamily="18" charset="0"/>
                        </a:rPr>
                        <a:t>CP Initiatives </a:t>
                      </a:r>
                    </a:p>
                  </a:txBody>
                  <a:tcPr/>
                </a:tc>
              </a:tr>
              <a:tr h="4606511">
                <a:tc>
                  <a:txBody>
                    <a:bodyPr/>
                    <a:lstStyle/>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 Diverse DFSPs</a:t>
                      </a:r>
                    </a:p>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 New financial service providers as DFSPs</a:t>
                      </a:r>
                    </a:p>
                  </a:txBody>
                  <a:tcPr/>
                </a:tc>
                <a:tc>
                  <a:txBody>
                    <a:bodyPr/>
                    <a:lstStyle/>
                    <a:p>
                      <a:r>
                        <a:rPr lang="en-US" sz="1600" b="0" kern="1200" baseline="0" dirty="0" smtClean="0">
                          <a:solidFill>
                            <a:schemeClr val="dk1"/>
                          </a:solidFill>
                          <a:latin typeface="Book Antiqua" pitchFamily="18" charset="0"/>
                          <a:ea typeface="+mn-ea"/>
                          <a:cs typeface="+mn-cs"/>
                        </a:rPr>
                        <a:t>• Misuse of funds</a:t>
                      </a:r>
                    </a:p>
                    <a:p>
                      <a:r>
                        <a:rPr lang="en-US" sz="1600" b="0" kern="1200" baseline="0" dirty="0" smtClean="0">
                          <a:solidFill>
                            <a:schemeClr val="dk1"/>
                          </a:solidFill>
                          <a:latin typeface="Book Antiqua" pitchFamily="18" charset="0"/>
                          <a:ea typeface="+mn-ea"/>
                          <a:cs typeface="+mn-cs"/>
                        </a:rPr>
                        <a:t>•  DFSP insolvency</a:t>
                      </a:r>
                    </a:p>
                    <a:p>
                      <a:r>
                        <a:rPr lang="en-US" sz="1600" b="0" kern="1200" baseline="0" dirty="0" smtClean="0">
                          <a:solidFill>
                            <a:schemeClr val="dk1"/>
                          </a:solidFill>
                          <a:latin typeface="Book Antiqua" pitchFamily="18" charset="0"/>
                          <a:ea typeface="+mn-ea"/>
                          <a:cs typeface="+mn-cs"/>
                        </a:rPr>
                        <a:t>• Inadequate management of fraud risks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Fraud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•Loss of client’s stored value funds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DFSP bankruptcy</a:t>
                      </a:r>
                    </a:p>
                  </a:txBody>
                  <a:tcPr/>
                </a:tc>
                <a:tc>
                  <a:txBody>
                    <a:bodyPr/>
                    <a:lstStyle/>
                    <a:p>
                      <a:r>
                        <a:rPr lang="en-US" sz="1600" b="0" kern="1200" baseline="0" dirty="0" smtClean="0">
                          <a:solidFill>
                            <a:schemeClr val="dk1"/>
                          </a:solidFill>
                          <a:latin typeface="Book Antiqua" pitchFamily="18" charset="0"/>
                          <a:ea typeface="+mn-ea"/>
                          <a:cs typeface="+mn-cs"/>
                        </a:rPr>
                        <a:t>• All DFSPs under supervision</a:t>
                      </a:r>
                    </a:p>
                    <a:p>
                      <a:r>
                        <a:rPr lang="en-US" sz="1600" b="0" kern="1200" baseline="0" dirty="0" smtClean="0">
                          <a:solidFill>
                            <a:schemeClr val="dk1"/>
                          </a:solidFill>
                          <a:latin typeface="Book Antiqua" pitchFamily="18" charset="0"/>
                          <a:ea typeface="+mn-ea"/>
                          <a:cs typeface="+mn-cs"/>
                        </a:rPr>
                        <a:t>• Protection of funds and investment policies (i.e. trust agreements)</a:t>
                      </a:r>
                    </a:p>
                    <a:p>
                      <a:r>
                        <a:rPr lang="en-US" sz="1600" b="0" kern="1200" baseline="0" dirty="0" smtClean="0">
                          <a:solidFill>
                            <a:schemeClr val="dk1"/>
                          </a:solidFill>
                          <a:latin typeface="Book Antiqua" pitchFamily="18" charset="0"/>
                          <a:ea typeface="+mn-ea"/>
                          <a:cs typeface="+mn-cs"/>
                        </a:rPr>
                        <a:t>• Both internal and external consumer complaint and redress mechanisms</a:t>
                      </a: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971329"/>
          <a:ext cx="8686800" cy="5877036"/>
        </p:xfrm>
        <a:graphic>
          <a:graphicData uri="http://schemas.openxmlformats.org/drawingml/2006/table">
            <a:tbl>
              <a:tblPr firstRow="1" bandRow="1">
                <a:tableStyleId>{EB344D84-9AFB-497E-A393-DC336BA19D2E}</a:tableStyleId>
              </a:tblPr>
              <a:tblGrid>
                <a:gridCol w="2171700"/>
                <a:gridCol w="2171700"/>
                <a:gridCol w="2171700"/>
                <a:gridCol w="2171700"/>
              </a:tblGrid>
              <a:tr h="630445">
                <a:tc gridSpan="4">
                  <a:txBody>
                    <a:bodyPr/>
                    <a:lstStyle/>
                    <a:p>
                      <a:r>
                        <a:rPr lang="en-US" sz="1800" b="0" kern="1200" baseline="0" dirty="0" smtClean="0">
                          <a:solidFill>
                            <a:schemeClr val="lt1"/>
                          </a:solidFill>
                          <a:latin typeface="Book Antiqua" pitchFamily="18" charset="0"/>
                          <a:ea typeface="+mn-ea"/>
                          <a:cs typeface="+mn-cs"/>
                        </a:rPr>
                        <a:t>Acquisition, transaction or more complex value-added stages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04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Threats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Risks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a:txBody>
                    <a:bodyPr/>
                    <a:lstStyle/>
                    <a:p>
                      <a:pPr algn="just"/>
                      <a:r>
                        <a:rPr lang="en-US" sz="1800" b="1" i="1" kern="1200" baseline="0" dirty="0" smtClean="0">
                          <a:solidFill>
                            <a:schemeClr val="accent1"/>
                          </a:solidFill>
                          <a:latin typeface="Book Antiqua" pitchFamily="18" charset="0"/>
                        </a:rPr>
                        <a:t>CP Initiatives </a:t>
                      </a:r>
                    </a:p>
                  </a:txBody>
                  <a:tcPr/>
                </a:tc>
              </a:tr>
              <a:tr h="4606511">
                <a:tc>
                  <a:txBody>
                    <a:bodyPr/>
                    <a:lstStyle/>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 Personal and transaction information known to DFSP or agents</a:t>
                      </a:r>
                    </a:p>
                  </a:txBody>
                  <a:tcPr/>
                </a:tc>
                <a:tc>
                  <a:txBody>
                    <a:bodyPr/>
                    <a:lstStyle/>
                    <a:p>
                      <a:r>
                        <a:rPr lang="en-US" sz="1600" b="0" kern="1200" baseline="0" dirty="0" smtClean="0">
                          <a:solidFill>
                            <a:schemeClr val="dk1"/>
                          </a:solidFill>
                          <a:latin typeface="Book Antiqua" pitchFamily="18" charset="0"/>
                          <a:ea typeface="+mn-ea"/>
                          <a:cs typeface="+mn-cs"/>
                        </a:rPr>
                        <a:t>• Client privacy Issues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Reputational risk</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•Fraud and/or identity theft</a:t>
                      </a:r>
                    </a:p>
                  </a:txBody>
                  <a:tcPr/>
                </a:tc>
                <a:tc>
                  <a:txBody>
                    <a:bodyPr/>
                    <a:lstStyle/>
                    <a:p>
                      <a:r>
                        <a:rPr lang="en-US" sz="1600" b="0" kern="1200" baseline="0" dirty="0" smtClean="0">
                          <a:solidFill>
                            <a:schemeClr val="dk1"/>
                          </a:solidFill>
                          <a:latin typeface="Book Antiqua" pitchFamily="18" charset="0"/>
                          <a:ea typeface="+mn-ea"/>
                          <a:cs typeface="+mn-cs"/>
                        </a:rPr>
                        <a:t>• Data privacy and client secrecy regulations</a:t>
                      </a:r>
                    </a:p>
                    <a:p>
                      <a:r>
                        <a:rPr lang="en-US" sz="1600" b="0" kern="1200" baseline="0" dirty="0" smtClean="0">
                          <a:solidFill>
                            <a:schemeClr val="dk1"/>
                          </a:solidFill>
                          <a:latin typeface="Book Antiqua" pitchFamily="18" charset="0"/>
                          <a:ea typeface="+mn-ea"/>
                          <a:cs typeface="+mn-cs"/>
                        </a:rPr>
                        <a:t>• Internal and external consumer complaint and redress mechanisms</a:t>
                      </a: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Service Quality of DFS</a:t>
            </a:r>
            <a:endParaRPr lang="en-US" sz="3200" dirty="0"/>
          </a:p>
        </p:txBody>
      </p:sp>
      <p:graphicFrame>
        <p:nvGraphicFramePr>
          <p:cNvPr id="4" name="Content Placeholder 3"/>
          <p:cNvGraphicFramePr>
            <a:graphicFrameLocks noGrp="1"/>
          </p:cNvGraphicFramePr>
          <p:nvPr>
            <p:ph idx="1"/>
          </p:nvPr>
        </p:nvGraphicFramePr>
        <p:xfrm>
          <a:off x="228600" y="971329"/>
          <a:ext cx="8686800" cy="5877036"/>
        </p:xfrm>
        <a:graphic>
          <a:graphicData uri="http://schemas.openxmlformats.org/drawingml/2006/table">
            <a:tbl>
              <a:tblPr firstRow="1" bandRow="1">
                <a:tableStyleId>{EB344D84-9AFB-497E-A393-DC336BA19D2E}</a:tableStyleId>
              </a:tblPr>
              <a:tblGrid>
                <a:gridCol w="2171700"/>
                <a:gridCol w="2019300"/>
                <a:gridCol w="1905000"/>
                <a:gridCol w="2590800"/>
              </a:tblGrid>
              <a:tr h="630445">
                <a:tc gridSpan="4">
                  <a:txBody>
                    <a:bodyPr/>
                    <a:lstStyle/>
                    <a:p>
                      <a:r>
                        <a:rPr lang="en-US" sz="1800" b="0" kern="1200" baseline="0" dirty="0" smtClean="0">
                          <a:solidFill>
                            <a:schemeClr val="lt1"/>
                          </a:solidFill>
                          <a:latin typeface="Book Antiqua" pitchFamily="18" charset="0"/>
                          <a:ea typeface="+mn-ea"/>
                          <a:cs typeface="+mn-cs"/>
                        </a:rPr>
                        <a:t>Acquisition, transaction or more complex value-added stages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04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Vulnerability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Threats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i="1" kern="1200" baseline="0" dirty="0" smtClean="0">
                          <a:solidFill>
                            <a:schemeClr val="accent1"/>
                          </a:solidFill>
                          <a:latin typeface="Book Antiqua" pitchFamily="18" charset="0"/>
                        </a:rPr>
                        <a:t>Risks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i="1" kern="1200" baseline="0" dirty="0" smtClean="0">
                        <a:solidFill>
                          <a:schemeClr val="accent1"/>
                        </a:solidFill>
                        <a:latin typeface="Book Antiqua" pitchFamily="18" charset="0"/>
                      </a:endParaRPr>
                    </a:p>
                  </a:txBody>
                  <a:tcPr/>
                </a:tc>
                <a:tc>
                  <a:txBody>
                    <a:bodyPr/>
                    <a:lstStyle/>
                    <a:p>
                      <a:pPr algn="just"/>
                      <a:r>
                        <a:rPr lang="en-US" sz="1800" b="1" i="1" kern="1200" baseline="0" dirty="0" smtClean="0">
                          <a:solidFill>
                            <a:schemeClr val="accent1"/>
                          </a:solidFill>
                          <a:latin typeface="Book Antiqua" pitchFamily="18" charset="0"/>
                        </a:rPr>
                        <a:t>CP Initiatives </a:t>
                      </a:r>
                    </a:p>
                  </a:txBody>
                  <a:tcPr/>
                </a:tc>
              </a:tr>
              <a:tr h="4606511">
                <a:tc>
                  <a:txBody>
                    <a:bodyPr/>
                    <a:lstStyle/>
                    <a:p>
                      <a:pPr marL="0" algn="l" defTabSz="914400" rtl="0" eaLnBrk="1" latinLnBrk="0" hangingPunct="1">
                        <a:buFont typeface="Arial" pitchFamily="34" charset="0"/>
                        <a:buNone/>
                      </a:pPr>
                      <a:r>
                        <a:rPr lang="en-US" sz="1600" b="0" kern="1200" baseline="0" dirty="0" smtClean="0">
                          <a:solidFill>
                            <a:schemeClr val="dk1"/>
                          </a:solidFill>
                          <a:latin typeface="Book Antiqua" pitchFamily="18" charset="0"/>
                          <a:ea typeface="+mn-ea"/>
                          <a:cs typeface="+mn-cs"/>
                        </a:rPr>
                        <a:t>• Outsourcing part or all DFS to third parties</a:t>
                      </a:r>
                    </a:p>
                  </a:txBody>
                  <a:tcPr/>
                </a:tc>
                <a:tc>
                  <a:txBody>
                    <a:bodyPr/>
                    <a:lstStyle/>
                    <a:p>
                      <a:r>
                        <a:rPr lang="en-US" sz="1600" b="0" kern="1200" baseline="0" dirty="0" smtClean="0">
                          <a:solidFill>
                            <a:schemeClr val="dk1"/>
                          </a:solidFill>
                          <a:latin typeface="Book Antiqua" pitchFamily="18" charset="0"/>
                          <a:ea typeface="+mn-ea"/>
                          <a:cs typeface="+mn-cs"/>
                        </a:rPr>
                        <a:t>• Customers unclear about which party is responsible and where, how and whom to address complaints</a:t>
                      </a:r>
                    </a:p>
                    <a:p>
                      <a:r>
                        <a:rPr lang="en-US" sz="1600" b="0" kern="1200" baseline="0" dirty="0" smtClean="0">
                          <a:solidFill>
                            <a:schemeClr val="dk1"/>
                          </a:solidFill>
                          <a:latin typeface="Book Antiqua" pitchFamily="18" charset="0"/>
                          <a:ea typeface="+mn-ea"/>
                          <a:cs typeface="+mn-cs"/>
                        </a:rPr>
                        <a:t>• Complaint is not handled adequately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smtClean="0">
                          <a:latin typeface="Book Antiqua" pitchFamily="18" charset="0"/>
                        </a:rPr>
                        <a:t>• Reputational risk</a:t>
                      </a:r>
                    </a:p>
                  </a:txBody>
                  <a:tcPr/>
                </a:tc>
                <a:tc>
                  <a:txBody>
                    <a:bodyPr/>
                    <a:lstStyle/>
                    <a:p>
                      <a:r>
                        <a:rPr lang="en-US" sz="1600" b="0" kern="1200" baseline="0" dirty="0" smtClean="0">
                          <a:solidFill>
                            <a:schemeClr val="dk1"/>
                          </a:solidFill>
                          <a:latin typeface="Book Antiqua" pitchFamily="18" charset="0"/>
                          <a:ea typeface="+mn-ea"/>
                          <a:cs typeface="+mn-cs"/>
                        </a:rPr>
                        <a:t>• Clear customer communication re: who the DFSP is and who is responsible for each of the services provided</a:t>
                      </a:r>
                    </a:p>
                    <a:p>
                      <a:r>
                        <a:rPr lang="en-US" sz="1600" b="0" kern="1200" baseline="0" dirty="0" smtClean="0">
                          <a:solidFill>
                            <a:schemeClr val="dk1"/>
                          </a:solidFill>
                          <a:latin typeface="Book Antiqua" pitchFamily="18" charset="0"/>
                          <a:ea typeface="+mn-ea"/>
                          <a:cs typeface="+mn-cs"/>
                        </a:rPr>
                        <a:t>• 24/7 customer support</a:t>
                      </a:r>
                    </a:p>
                    <a:p>
                      <a:r>
                        <a:rPr lang="en-US" sz="1600" b="0" kern="1200" baseline="0" dirty="0" smtClean="0">
                          <a:solidFill>
                            <a:schemeClr val="dk1"/>
                          </a:solidFill>
                          <a:latin typeface="Book Antiqua" pitchFamily="18" charset="0"/>
                          <a:ea typeface="+mn-ea"/>
                          <a:cs typeface="+mn-cs"/>
                        </a:rPr>
                        <a:t>• Internal and external consumer complaint and redress mechanisms (and standards to ensure they are adequate and consistent) and reporting requirements to allow the supervisor to monitor potential trouble spots or poorly performing DFSPs in the market</a:t>
                      </a: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Fair treatment of Customers </a:t>
            </a:r>
            <a:endParaRPr lang="en-US" sz="3200" dirty="0"/>
          </a:p>
        </p:txBody>
      </p:sp>
      <p:sp>
        <p:nvSpPr>
          <p:cNvPr id="3" name="Content Placeholder 2"/>
          <p:cNvSpPr>
            <a:spLocks noGrp="1"/>
          </p:cNvSpPr>
          <p:nvPr>
            <p:ph idx="1"/>
          </p:nvPr>
        </p:nvSpPr>
        <p:spPr>
          <a:xfrm>
            <a:off x="228600" y="990600"/>
            <a:ext cx="8686800" cy="5638800"/>
          </a:xfrm>
        </p:spPr>
        <p:txBody>
          <a:bodyPr numCol="1"/>
          <a:lstStyle/>
          <a:p>
            <a:pPr algn="just">
              <a:buNone/>
            </a:pPr>
            <a:r>
              <a:rPr lang="en-US" sz="2000" b="1" i="1" dirty="0" smtClean="0">
                <a:solidFill>
                  <a:schemeClr val="accent1"/>
                </a:solidFill>
                <a:latin typeface="Book Antiqua" pitchFamily="18" charset="0"/>
              </a:rPr>
              <a:t>Responsibilities of Regulators</a:t>
            </a:r>
          </a:p>
          <a:p>
            <a:pPr algn="just"/>
            <a:r>
              <a:rPr lang="en-US" sz="2000" dirty="0" smtClean="0">
                <a:latin typeface="Book Antiqua" pitchFamily="18" charset="0"/>
              </a:rPr>
              <a:t>Put in place a proportionate risk-based regulatory framework for consumer which also allows for innovation and aims to achieve the overall objective of financial inclusion;</a:t>
            </a:r>
          </a:p>
          <a:p>
            <a:pPr algn="just"/>
            <a:endParaRPr lang="en-US" sz="2000" dirty="0" smtClean="0">
              <a:latin typeface="Book Antiqua" pitchFamily="18" charset="0"/>
            </a:endParaRPr>
          </a:p>
          <a:p>
            <a:pPr algn="just"/>
            <a:r>
              <a:rPr lang="en-US" sz="2000" dirty="0" smtClean="0">
                <a:latin typeface="Book Antiqua" pitchFamily="18" charset="0"/>
              </a:rPr>
              <a:t>Approve DFSPs to operate under clear rules to protect consumer funds from misappropriation by the DFSP, insolvency, fraud or any operational risk;</a:t>
            </a:r>
          </a:p>
          <a:p>
            <a:pPr algn="just"/>
            <a:endParaRPr lang="en-US" sz="2000" dirty="0" smtClean="0">
              <a:latin typeface="Book Antiqua" pitchFamily="18" charset="0"/>
            </a:endParaRPr>
          </a:p>
          <a:p>
            <a:pPr algn="just"/>
            <a:r>
              <a:rPr lang="en-US" sz="2000" dirty="0" smtClean="0">
                <a:latin typeface="Book Antiqua" pitchFamily="18" charset="0"/>
              </a:rPr>
              <a:t>Provide a level playing field that promotes competition to boost efficiency and increase consumer choice;</a:t>
            </a:r>
          </a:p>
          <a:p>
            <a:pPr algn="just"/>
            <a:endParaRPr lang="en-US" sz="2000" dirty="0" smtClean="0">
              <a:latin typeface="Book Antiqua" pitchFamily="18" charset="0"/>
            </a:endParaRPr>
          </a:p>
          <a:p>
            <a:pPr algn="just"/>
            <a:r>
              <a:rPr lang="en-US" sz="2000" dirty="0" smtClean="0">
                <a:latin typeface="Book Antiqua" pitchFamily="18" charset="0"/>
              </a:rPr>
              <a:t>Require appropriate and accurate standards for disclosure of information;</a:t>
            </a:r>
          </a:p>
          <a:p>
            <a:pPr algn="just"/>
            <a:endParaRPr lang="en-US" sz="2000" dirty="0" smtClean="0">
              <a:latin typeface="Book Antiqua" pitchFamily="18" charset="0"/>
            </a:endParaRPr>
          </a:p>
          <a:p>
            <a:pPr lvl="1" algn="just"/>
            <a:endParaRPr lang="en-US" sz="1600" dirty="0" smtClean="0">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685800"/>
          </a:xfrm>
        </p:spPr>
        <p:txBody>
          <a:bodyPr/>
          <a:lstStyle/>
          <a:p>
            <a:pPr eaLnBrk="1" hangingPunct="1"/>
            <a:r>
              <a:rPr lang="en-US" sz="3600" dirty="0" smtClean="0"/>
              <a:t>Digital Financial Services </a:t>
            </a:r>
          </a:p>
        </p:txBody>
      </p:sp>
      <p:sp>
        <p:nvSpPr>
          <p:cNvPr id="3075" name="Content Placeholder 2"/>
          <p:cNvSpPr>
            <a:spLocks noGrp="1"/>
          </p:cNvSpPr>
          <p:nvPr>
            <p:ph idx="1"/>
          </p:nvPr>
        </p:nvSpPr>
        <p:spPr>
          <a:xfrm>
            <a:off x="228600" y="1219200"/>
            <a:ext cx="8686800" cy="5334000"/>
          </a:xfrm>
        </p:spPr>
        <p:txBody>
          <a:bodyPr/>
          <a:lstStyle/>
          <a:p>
            <a:pPr eaLnBrk="1" hangingPunct="1"/>
            <a:r>
              <a:rPr lang="en-GB" i="1" dirty="0">
                <a:latin typeface="Book Antiqua" panose="02040602050305030304" pitchFamily="18" charset="0"/>
              </a:rPr>
              <a:t>What are Digital Financial Services</a:t>
            </a:r>
            <a:r>
              <a:rPr lang="en-GB" i="1" dirty="0" smtClean="0">
                <a:latin typeface="Book Antiqua" panose="02040602050305030304" pitchFamily="18" charset="0"/>
              </a:rPr>
              <a:t>?</a:t>
            </a:r>
          </a:p>
          <a:p>
            <a:pPr eaLnBrk="1" hangingPunct="1"/>
            <a:endParaRPr lang="en-GB" i="1" dirty="0">
              <a:latin typeface="Book Antiqua" panose="02040602050305030304" pitchFamily="18" charset="0"/>
            </a:endParaRPr>
          </a:p>
          <a:p>
            <a:pPr eaLnBrk="1" hangingPunct="1"/>
            <a:r>
              <a:rPr lang="en-GB" i="1" dirty="0" smtClean="0">
                <a:latin typeface="Book Antiqua" panose="02040602050305030304" pitchFamily="18" charset="0"/>
              </a:rPr>
              <a:t>Why promote </a:t>
            </a:r>
            <a:r>
              <a:rPr lang="en-GB" i="1" dirty="0">
                <a:latin typeface="Book Antiqua" panose="02040602050305030304" pitchFamily="18" charset="0"/>
              </a:rPr>
              <a:t>Digital Financial Services</a:t>
            </a:r>
            <a:r>
              <a:rPr lang="en-GB" i="1" dirty="0" smtClean="0">
                <a:latin typeface="Book Antiqua" panose="02040602050305030304" pitchFamily="18" charset="0"/>
              </a:rPr>
              <a:t>?</a:t>
            </a:r>
          </a:p>
          <a:p>
            <a:pPr eaLnBrk="1" hangingPunct="1"/>
            <a:endParaRPr lang="en-GB" i="1" dirty="0">
              <a:latin typeface="Book Antiqua" panose="02040602050305030304" pitchFamily="18" charset="0"/>
            </a:endParaRPr>
          </a:p>
          <a:p>
            <a:pPr eaLnBrk="1" hangingPunct="1"/>
            <a:endParaRPr lang="en-GB" i="1" dirty="0" smtClean="0">
              <a:latin typeface="Book Antiqua" panose="02040602050305030304" pitchFamily="18" charset="0"/>
            </a:endParaRPr>
          </a:p>
          <a:p>
            <a:pPr eaLnBrk="1" hangingPunct="1"/>
            <a:endParaRPr lang="en-GB" i="1" dirty="0">
              <a:latin typeface="Book Antiqua" panose="02040602050305030304" pitchFamily="18" charset="0"/>
            </a:endParaRPr>
          </a:p>
          <a:p>
            <a:pPr eaLnBrk="1" hangingPunct="1"/>
            <a:endParaRPr lang="en-GB" i="1" dirty="0" smtClean="0">
              <a:latin typeface="Book Antiqua" panose="02040602050305030304" pitchFamily="18" charset="0"/>
            </a:endParaRPr>
          </a:p>
          <a:p>
            <a:pPr eaLnBrk="1" hangingPunct="1"/>
            <a:r>
              <a:rPr lang="en-GB" i="1" dirty="0">
                <a:latin typeface="Book Antiqua" panose="02040602050305030304" pitchFamily="18" charset="0"/>
              </a:rPr>
              <a:t>Five minutes to think about these </a:t>
            </a:r>
            <a:r>
              <a:rPr lang="en-GB" i="1" dirty="0" smtClean="0">
                <a:latin typeface="Book Antiqua" panose="02040602050305030304" pitchFamily="18" charset="0"/>
              </a:rPr>
              <a:t>two questions </a:t>
            </a:r>
            <a:r>
              <a:rPr lang="en-GB" i="1" dirty="0">
                <a:latin typeface="Book Antiqua" panose="02040602050305030304" pitchFamily="18" charset="0"/>
              </a:rPr>
              <a:t>and then discuss in plenary</a:t>
            </a:r>
            <a:endParaRPr lang="en-US" i="1"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Fair treatment of Customers </a:t>
            </a:r>
            <a:endParaRPr lang="en-US" sz="3200" dirty="0"/>
          </a:p>
        </p:txBody>
      </p:sp>
      <p:sp>
        <p:nvSpPr>
          <p:cNvPr id="3" name="Content Placeholder 2"/>
          <p:cNvSpPr>
            <a:spLocks noGrp="1"/>
          </p:cNvSpPr>
          <p:nvPr>
            <p:ph idx="1"/>
          </p:nvPr>
        </p:nvSpPr>
        <p:spPr>
          <a:xfrm>
            <a:off x="228600" y="990600"/>
            <a:ext cx="8686800" cy="5638800"/>
          </a:xfrm>
        </p:spPr>
        <p:txBody>
          <a:bodyPr numCol="1"/>
          <a:lstStyle/>
          <a:p>
            <a:pPr algn="just">
              <a:buNone/>
            </a:pPr>
            <a:r>
              <a:rPr lang="en-US" sz="2000" b="1" i="1" dirty="0" smtClean="0">
                <a:solidFill>
                  <a:schemeClr val="accent1"/>
                </a:solidFill>
                <a:latin typeface="Book Antiqua" pitchFamily="18" charset="0"/>
              </a:rPr>
              <a:t>Responsibilities of Regulators</a:t>
            </a:r>
          </a:p>
          <a:p>
            <a:pPr algn="just"/>
            <a:r>
              <a:rPr lang="en-US" sz="2000" dirty="0" smtClean="0">
                <a:latin typeface="Book Antiqua" pitchFamily="18" charset="0"/>
              </a:rPr>
              <a:t>Put in place simplified consumer protection rules for low-value transactions under the guiding principle of proportionate risk-based policies;</a:t>
            </a:r>
          </a:p>
          <a:p>
            <a:pPr algn="just"/>
            <a:endParaRPr lang="en-US" sz="2000" dirty="0" smtClean="0">
              <a:latin typeface="Book Antiqua" pitchFamily="18" charset="0"/>
            </a:endParaRPr>
          </a:p>
          <a:p>
            <a:pPr algn="just"/>
            <a:r>
              <a:rPr lang="en-US" sz="2000" dirty="0" smtClean="0">
                <a:latin typeface="Book Antiqua" pitchFamily="18" charset="0"/>
              </a:rPr>
              <a:t>Require DFSPs to be responsible for all their services whether provided directly to the consumer through a mobile network carrier or through agents;</a:t>
            </a:r>
          </a:p>
          <a:p>
            <a:pPr algn="just"/>
            <a:endParaRPr lang="en-US" sz="2000" dirty="0" smtClean="0">
              <a:latin typeface="Book Antiqu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Fair treatment of Customers </a:t>
            </a:r>
            <a:endParaRPr lang="en-US" sz="3200" dirty="0"/>
          </a:p>
        </p:txBody>
      </p:sp>
      <p:sp>
        <p:nvSpPr>
          <p:cNvPr id="3" name="Content Placeholder 2"/>
          <p:cNvSpPr>
            <a:spLocks noGrp="1"/>
          </p:cNvSpPr>
          <p:nvPr>
            <p:ph idx="1"/>
          </p:nvPr>
        </p:nvSpPr>
        <p:spPr>
          <a:xfrm>
            <a:off x="228600" y="990600"/>
            <a:ext cx="8686800" cy="5638800"/>
          </a:xfrm>
        </p:spPr>
        <p:txBody>
          <a:bodyPr numCol="1"/>
          <a:lstStyle/>
          <a:p>
            <a:pPr algn="just">
              <a:buNone/>
            </a:pPr>
            <a:r>
              <a:rPr lang="en-US" sz="2000" b="1" i="1" dirty="0" smtClean="0">
                <a:solidFill>
                  <a:schemeClr val="accent1"/>
                </a:solidFill>
                <a:latin typeface="Book Antiqua" pitchFamily="18" charset="0"/>
              </a:rPr>
              <a:t>Responsibilities of DFSPs</a:t>
            </a:r>
          </a:p>
          <a:p>
            <a:pPr algn="just"/>
            <a:r>
              <a:rPr lang="en-US" sz="2000" dirty="0" smtClean="0">
                <a:latin typeface="Book Antiqua" pitchFamily="18" charset="0"/>
              </a:rPr>
              <a:t>Carry out market research (on capabilities, processes and security levels) to design products that suit the needs of the customers</a:t>
            </a:r>
          </a:p>
          <a:p>
            <a:pPr algn="just"/>
            <a:endParaRPr lang="en-US" sz="2000" dirty="0" smtClean="0">
              <a:latin typeface="Book Antiqua" pitchFamily="18" charset="0"/>
            </a:endParaRPr>
          </a:p>
          <a:p>
            <a:pPr algn="just"/>
            <a:r>
              <a:rPr lang="en-US" sz="2000" dirty="0" smtClean="0">
                <a:latin typeface="Book Antiqua" pitchFamily="18" charset="0"/>
              </a:rPr>
              <a:t>Put in place processes to educate consumers about their rights, duties and responsibilities in the use of DFS, </a:t>
            </a:r>
          </a:p>
          <a:p>
            <a:pPr lvl="1" algn="just"/>
            <a:r>
              <a:rPr lang="en-US" sz="1600" dirty="0" smtClean="0">
                <a:latin typeface="Book Antiqua" pitchFamily="18" charset="0"/>
              </a:rPr>
              <a:t>consumer education and risk awareness programs that inform them of the consequences of not being prudent and responsible when accessing the service (providing clear examples of acts of negligence or misconduct);</a:t>
            </a:r>
          </a:p>
          <a:p>
            <a:pPr lvl="1" algn="just"/>
            <a:endParaRPr lang="en-US" sz="1600" dirty="0" smtClean="0">
              <a:latin typeface="Book Antiqua" pitchFamily="18" charset="0"/>
            </a:endParaRPr>
          </a:p>
          <a:p>
            <a:pPr algn="just"/>
            <a:r>
              <a:rPr lang="en-US" sz="2000" dirty="0" smtClean="0">
                <a:latin typeface="Book Antiqua" pitchFamily="18" charset="0"/>
              </a:rPr>
              <a:t>Comply with regulations that aim to ensure services are provided in a safe, reliable and transparent way;</a:t>
            </a:r>
          </a:p>
          <a:p>
            <a:pPr algn="just"/>
            <a:endParaRPr lang="en-US" sz="2000" dirty="0" smtClean="0">
              <a:latin typeface="Book Antiqua" pitchFamily="18" charset="0"/>
            </a:endParaRPr>
          </a:p>
          <a:p>
            <a:pPr algn="just"/>
            <a:r>
              <a:rPr lang="en-US" sz="2000" dirty="0" smtClean="0">
                <a:latin typeface="Book Antiqua" pitchFamily="18" charset="0"/>
              </a:rPr>
              <a:t>Manage operational risk by having appropriate operational manuals, internal control procedures and contingency plans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dirty="0" smtClean="0"/>
              <a:t>	Fair treatment of Customers </a:t>
            </a:r>
            <a:endParaRPr lang="en-US" sz="3200" dirty="0"/>
          </a:p>
        </p:txBody>
      </p:sp>
      <p:sp>
        <p:nvSpPr>
          <p:cNvPr id="3" name="Content Placeholder 2"/>
          <p:cNvSpPr>
            <a:spLocks noGrp="1"/>
          </p:cNvSpPr>
          <p:nvPr>
            <p:ph idx="1"/>
          </p:nvPr>
        </p:nvSpPr>
        <p:spPr>
          <a:xfrm>
            <a:off x="228600" y="990600"/>
            <a:ext cx="8686800" cy="5638800"/>
          </a:xfrm>
        </p:spPr>
        <p:txBody>
          <a:bodyPr numCol="1"/>
          <a:lstStyle/>
          <a:p>
            <a:pPr algn="just">
              <a:buNone/>
            </a:pPr>
            <a:r>
              <a:rPr lang="en-US" sz="2000" b="1" i="1" dirty="0" smtClean="0">
                <a:solidFill>
                  <a:schemeClr val="accent1"/>
                </a:solidFill>
                <a:latin typeface="Book Antiqua" pitchFamily="18" charset="0"/>
              </a:rPr>
              <a:t>Responsibilities of DFSPs</a:t>
            </a:r>
          </a:p>
          <a:p>
            <a:pPr algn="just"/>
            <a:r>
              <a:rPr lang="en-US" sz="2000" dirty="0" smtClean="0">
                <a:latin typeface="Book Antiqua" pitchFamily="18" charset="0"/>
              </a:rPr>
              <a:t>Ensure they have appropriate contracting manuals and an operational manual that explains how to carefully screen, train and monitor agents and/or outsourced agent network operators; and</a:t>
            </a:r>
          </a:p>
          <a:p>
            <a:pPr algn="just"/>
            <a:endParaRPr lang="en-US" sz="2000" dirty="0" smtClean="0">
              <a:latin typeface="Book Antiqua" pitchFamily="18" charset="0"/>
            </a:endParaRPr>
          </a:p>
          <a:p>
            <a:pPr algn="just"/>
            <a:r>
              <a:rPr lang="en-US" sz="2000" dirty="0" smtClean="0">
                <a:latin typeface="Book Antiqua" pitchFamily="18" charset="0"/>
              </a:rPr>
              <a:t>Have a fair and effective internal complaints/redress system.</a:t>
            </a:r>
          </a:p>
          <a:p>
            <a:pPr algn="just"/>
            <a:endParaRPr lang="en-US" sz="2000" dirty="0" smtClean="0">
              <a:latin typeface="Book Antiqua" pitchFamily="18" charset="0"/>
            </a:endParaRPr>
          </a:p>
          <a:p>
            <a:pPr algn="just"/>
            <a:r>
              <a:rPr lang="en-US" sz="2000" dirty="0" smtClean="0">
                <a:latin typeface="Book Antiqua" pitchFamily="18" charset="0"/>
              </a:rPr>
              <a:t>Have in place a strong customer support service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	Quality and integrity of Agents </a:t>
            </a:r>
            <a:endParaRPr lang="en-US" sz="3200" dirty="0"/>
          </a:p>
        </p:txBody>
      </p:sp>
      <p:sp>
        <p:nvSpPr>
          <p:cNvPr id="3" name="Content Placeholder 2"/>
          <p:cNvSpPr>
            <a:spLocks noGrp="1"/>
          </p:cNvSpPr>
          <p:nvPr>
            <p:ph idx="1"/>
          </p:nvPr>
        </p:nvSpPr>
        <p:spPr>
          <a:xfrm>
            <a:off x="228600" y="838200"/>
            <a:ext cx="8686800" cy="5791200"/>
          </a:xfrm>
        </p:spPr>
        <p:txBody>
          <a:bodyPr numCol="1"/>
          <a:lstStyle/>
          <a:p>
            <a:pPr algn="just"/>
            <a:r>
              <a:rPr lang="en-US" sz="2000" dirty="0" smtClean="0">
                <a:latin typeface="Book Antiqua" pitchFamily="18" charset="0"/>
              </a:rPr>
              <a:t>Agents are typically used in the provision of DFS, and are often the first point of contact with consumers. They open accounts and conduct transactions on behalf of SP. </a:t>
            </a:r>
          </a:p>
          <a:p>
            <a:pPr algn="just"/>
            <a:endParaRPr lang="en-US" sz="900" dirty="0" smtClean="0">
              <a:latin typeface="Book Antiqua" pitchFamily="18" charset="0"/>
            </a:endParaRPr>
          </a:p>
          <a:p>
            <a:pPr algn="just"/>
            <a:r>
              <a:rPr lang="en-US" sz="2000" dirty="0" smtClean="0">
                <a:latin typeface="Book Antiqua" pitchFamily="18" charset="0"/>
              </a:rPr>
              <a:t>SP are responsible for the actions of their authorized agents and must provide adequate oversight, observe a minimum set of requirements (established by regulators) to select an agent, provide appropriate training to agents and ensure that agents act in the best interest of consumers.</a:t>
            </a:r>
          </a:p>
          <a:p>
            <a:pPr algn="just"/>
            <a:endParaRPr lang="en-US" sz="900" dirty="0" smtClean="0">
              <a:latin typeface="Book Antiqua" pitchFamily="18" charset="0"/>
            </a:endParaRPr>
          </a:p>
          <a:p>
            <a:pPr algn="just"/>
            <a:r>
              <a:rPr lang="en-US" sz="2000" dirty="0" smtClean="0">
                <a:latin typeface="Book Antiqua" pitchFamily="18" charset="0"/>
              </a:rPr>
              <a:t>In addition the SP should ensure that: </a:t>
            </a:r>
            <a:endParaRPr lang="en-US" sz="1600" dirty="0" smtClean="0">
              <a:latin typeface="Book Antiqua" pitchFamily="18" charset="0"/>
            </a:endParaRPr>
          </a:p>
          <a:p>
            <a:pPr lvl="1" algn="just"/>
            <a:endParaRPr lang="en-US" sz="900" dirty="0" smtClean="0">
              <a:latin typeface="Book Antiqua" pitchFamily="18" charset="0"/>
            </a:endParaRPr>
          </a:p>
          <a:p>
            <a:pPr lvl="1" algn="just"/>
            <a:r>
              <a:rPr lang="en-US" sz="1600" dirty="0" smtClean="0">
                <a:latin typeface="Book Antiqua" pitchFamily="18" charset="0"/>
              </a:rPr>
              <a:t>agents can uniquely and clearly be identified by consumers by using appropriate signage and have clear and established customer hotline numbers in place.</a:t>
            </a:r>
          </a:p>
          <a:p>
            <a:pPr lvl="1" algn="just"/>
            <a:endParaRPr lang="en-US" sz="900" dirty="0" smtClean="0">
              <a:latin typeface="Book Antiqua" pitchFamily="18" charset="0"/>
            </a:endParaRPr>
          </a:p>
          <a:p>
            <a:pPr lvl="1" algn="just"/>
            <a:r>
              <a:rPr lang="en-US" sz="1600" dirty="0" smtClean="0">
                <a:latin typeface="Book Antiqua" pitchFamily="18" charset="0"/>
              </a:rPr>
              <a:t>agents maintain consumer confidentiality by having effective data and privacy control standards/mechanisms.</a:t>
            </a:r>
          </a:p>
          <a:p>
            <a:pPr lvl="1" algn="just"/>
            <a:endParaRPr lang="en-US" sz="900" dirty="0" smtClean="0">
              <a:latin typeface="Book Antiqua" pitchFamily="18" charset="0"/>
            </a:endParaRPr>
          </a:p>
          <a:p>
            <a:pPr lvl="1" algn="just"/>
            <a:r>
              <a:rPr lang="en-US" sz="1600" dirty="0" smtClean="0">
                <a:latin typeface="Book Antiqua" pitchFamily="18" charset="0"/>
              </a:rPr>
              <a:t>consumers are provided with accurate and full disclosure of all product services, features and rates at all agent locations.</a:t>
            </a:r>
          </a:p>
          <a:p>
            <a:pPr lvl="1" algn="just"/>
            <a:endParaRPr lang="en-US" sz="900" dirty="0" smtClean="0">
              <a:latin typeface="Book Antiqua" pitchFamily="18" charset="0"/>
            </a:endParaRPr>
          </a:p>
          <a:p>
            <a:pPr lvl="1" algn="just"/>
            <a:r>
              <a:rPr lang="en-US" sz="1600" dirty="0" smtClean="0">
                <a:latin typeface="Book Antiqua" pitchFamily="18" charset="0"/>
              </a:rPr>
              <a:t>agents have sufficient liquidity to be able to serve their customers</a:t>
            </a:r>
          </a:p>
          <a:p>
            <a:pPr lvl="1" algn="just"/>
            <a:endParaRPr lang="en-US" sz="1600" dirty="0" smtClean="0">
              <a:latin typeface="Book Antiqu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	Quality and integrity of Agents </a:t>
            </a:r>
            <a:endParaRPr lang="en-US" sz="3200" dirty="0"/>
          </a:p>
        </p:txBody>
      </p:sp>
      <p:sp>
        <p:nvSpPr>
          <p:cNvPr id="3" name="Content Placeholder 2"/>
          <p:cNvSpPr>
            <a:spLocks noGrp="1"/>
          </p:cNvSpPr>
          <p:nvPr>
            <p:ph idx="1"/>
          </p:nvPr>
        </p:nvSpPr>
        <p:spPr>
          <a:xfrm>
            <a:off x="228600" y="914400"/>
            <a:ext cx="8686800" cy="5943600"/>
          </a:xfrm>
        </p:spPr>
        <p:txBody>
          <a:bodyPr numCol="1"/>
          <a:lstStyle/>
          <a:p>
            <a:pPr algn="just">
              <a:buNone/>
            </a:pPr>
            <a:r>
              <a:rPr lang="en-US" sz="2000" b="1" i="1" dirty="0" smtClean="0">
                <a:latin typeface="Book Antiqua" pitchFamily="18" charset="0"/>
              </a:rPr>
              <a:t>Agent Misconduct towards SPs and Customers</a:t>
            </a:r>
          </a:p>
          <a:p>
            <a:pPr algn="just"/>
            <a:r>
              <a:rPr lang="en-US" sz="2000" i="1" dirty="0" smtClean="0">
                <a:latin typeface="Book Antiqua" pitchFamily="18" charset="0"/>
              </a:rPr>
              <a:t>Unauthorized access to customer PINs: </a:t>
            </a:r>
            <a:r>
              <a:rPr lang="en-US" sz="2000" dirty="0" smtClean="0">
                <a:latin typeface="Book Antiqua" pitchFamily="18" charset="0"/>
              </a:rPr>
              <a:t>agents gain access to customer PIN numbers and conduct fraudulent transactions.</a:t>
            </a:r>
          </a:p>
          <a:p>
            <a:pPr algn="just"/>
            <a:endParaRPr lang="en-US" sz="2000" dirty="0" smtClean="0">
              <a:latin typeface="Book Antiqua" pitchFamily="18" charset="0"/>
            </a:endParaRPr>
          </a:p>
          <a:p>
            <a:pPr algn="just"/>
            <a:r>
              <a:rPr lang="en-US" sz="2000" i="1" dirty="0" smtClean="0">
                <a:latin typeface="Book Antiqua" pitchFamily="18" charset="0"/>
              </a:rPr>
              <a:t>Imposition of unauthorized customer charges:</a:t>
            </a:r>
            <a:r>
              <a:rPr lang="en-US" sz="2000" dirty="0" smtClean="0">
                <a:latin typeface="Book Antiqua" pitchFamily="18" charset="0"/>
              </a:rPr>
              <a:t> agents charge customers fees for transactions above and beyond the list price and fraudulently keep the fees instead of remitting to the provider.</a:t>
            </a:r>
          </a:p>
          <a:p>
            <a:pPr algn="just"/>
            <a:endParaRPr lang="en-US" sz="2000" dirty="0" smtClean="0">
              <a:latin typeface="Book Antiqua" pitchFamily="18" charset="0"/>
            </a:endParaRPr>
          </a:p>
          <a:p>
            <a:pPr algn="just"/>
            <a:r>
              <a:rPr lang="en-US" sz="2000" i="1" dirty="0" smtClean="0">
                <a:latin typeface="Book Antiqua" pitchFamily="18" charset="0"/>
              </a:rPr>
              <a:t>Direct deposits: </a:t>
            </a:r>
            <a:r>
              <a:rPr lang="en-US" sz="2000" dirty="0" smtClean="0">
                <a:latin typeface="Book Antiqua" pitchFamily="18" charset="0"/>
              </a:rPr>
              <a:t>agents directly deposit funds from a customer into another customer’s account instead of cashing in, and then send a transfer funds request in order to avoid the fee.</a:t>
            </a:r>
          </a:p>
          <a:p>
            <a:pPr algn="just"/>
            <a:endParaRPr lang="en-US" sz="2000" dirty="0" smtClean="0">
              <a:latin typeface="Book Antiqua" pitchFamily="18" charset="0"/>
            </a:endParaRPr>
          </a:p>
          <a:p>
            <a:pPr algn="just"/>
            <a:r>
              <a:rPr lang="en-US" sz="2000" i="1" dirty="0" smtClean="0">
                <a:latin typeface="Book Antiqua" pitchFamily="18" charset="0"/>
              </a:rPr>
              <a:t>Registration of customers with fake details:</a:t>
            </a:r>
            <a:r>
              <a:rPr lang="en-US" sz="2000" dirty="0" smtClean="0">
                <a:latin typeface="Book Antiqua" pitchFamily="18" charset="0"/>
              </a:rPr>
              <a:t> agents sign up customers that do not provide accurate KYC information.</a:t>
            </a:r>
          </a:p>
          <a:p>
            <a:pPr algn="just"/>
            <a:endParaRPr lang="en-US" sz="2000" dirty="0" smtClean="0">
              <a:latin typeface="Book Antiqua" pitchFamily="18" charset="0"/>
            </a:endParaRPr>
          </a:p>
          <a:p>
            <a:pPr algn="just"/>
            <a:r>
              <a:rPr lang="en-US" sz="2000" i="1" dirty="0" smtClean="0">
                <a:latin typeface="Book Antiqua" pitchFamily="18" charset="0"/>
              </a:rPr>
              <a:t>Registration of non-existent customers: </a:t>
            </a:r>
            <a:r>
              <a:rPr lang="en-US" sz="2000" dirty="0" smtClean="0">
                <a:latin typeface="Book Antiqua" pitchFamily="18" charset="0"/>
              </a:rPr>
              <a:t>agents sign up ghost-accounts in order to receive the registration commission.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	Quality and integrity of Agents </a:t>
            </a:r>
            <a:endParaRPr lang="en-US" sz="3200" dirty="0"/>
          </a:p>
        </p:txBody>
      </p:sp>
      <p:sp>
        <p:nvSpPr>
          <p:cNvPr id="3" name="Content Placeholder 2"/>
          <p:cNvSpPr>
            <a:spLocks noGrp="1"/>
          </p:cNvSpPr>
          <p:nvPr>
            <p:ph idx="1"/>
          </p:nvPr>
        </p:nvSpPr>
        <p:spPr>
          <a:xfrm>
            <a:off x="228600" y="838200"/>
            <a:ext cx="8686800" cy="5791200"/>
          </a:xfrm>
        </p:spPr>
        <p:txBody>
          <a:bodyPr numCol="1"/>
          <a:lstStyle/>
          <a:p>
            <a:pPr algn="just">
              <a:buNone/>
            </a:pPr>
            <a:r>
              <a:rPr lang="en-US" sz="2000" b="1" i="1" dirty="0" smtClean="0">
                <a:latin typeface="Book Antiqua" pitchFamily="18" charset="0"/>
              </a:rPr>
              <a:t>Agent Risk Management </a:t>
            </a:r>
          </a:p>
          <a:p>
            <a:pPr algn="just"/>
            <a:r>
              <a:rPr lang="en-US" sz="2000" i="1" dirty="0" smtClean="0">
                <a:latin typeface="Book Antiqua" pitchFamily="18" charset="0"/>
              </a:rPr>
              <a:t>Agent Density: </a:t>
            </a:r>
            <a:r>
              <a:rPr lang="en-US" sz="2000" dirty="0" smtClean="0">
                <a:latin typeface="Book Antiqua" pitchFamily="18" charset="0"/>
              </a:rPr>
              <a:t>right number of agents are deployed to serve customers, not too few and not too many. </a:t>
            </a:r>
            <a:r>
              <a:rPr lang="en-US" sz="2000" i="1" dirty="0" smtClean="0">
                <a:latin typeface="Book Antiqua" pitchFamily="18" charset="0"/>
              </a:rPr>
              <a:t>Market research on customer population and transaction activity</a:t>
            </a:r>
          </a:p>
          <a:p>
            <a:pPr algn="just"/>
            <a:endParaRPr lang="en-US" sz="900" dirty="0" smtClean="0">
              <a:latin typeface="Book Antiqua" pitchFamily="18" charset="0"/>
            </a:endParaRPr>
          </a:p>
          <a:p>
            <a:pPr algn="just"/>
            <a:r>
              <a:rPr lang="en-US" sz="2000" i="1" dirty="0" smtClean="0">
                <a:latin typeface="Book Antiqua" pitchFamily="18" charset="0"/>
              </a:rPr>
              <a:t>Liquidity:</a:t>
            </a:r>
            <a:r>
              <a:rPr lang="en-US" sz="2000" dirty="0" smtClean="0">
                <a:latin typeface="Book Antiqua" pitchFamily="18" charset="0"/>
              </a:rPr>
              <a:t> require cash on hand and e-value to manage customer’s transaction requests for cash in and cash out on a day-to-day basis. </a:t>
            </a:r>
            <a:r>
              <a:rPr lang="en-US" sz="2000" i="1" dirty="0" smtClean="0">
                <a:latin typeface="Book Antiqua" pitchFamily="18" charset="0"/>
              </a:rPr>
              <a:t>Use liquidity managers and credit facilities</a:t>
            </a:r>
          </a:p>
          <a:p>
            <a:pPr algn="just"/>
            <a:endParaRPr lang="en-US" sz="900" dirty="0" smtClean="0">
              <a:latin typeface="Book Antiqua" pitchFamily="18" charset="0"/>
            </a:endParaRPr>
          </a:p>
          <a:p>
            <a:pPr algn="just"/>
            <a:r>
              <a:rPr lang="en-US" sz="2000" i="1" dirty="0" smtClean="0">
                <a:latin typeface="Book Antiqua" pitchFamily="18" charset="0"/>
              </a:rPr>
              <a:t>Theft of Cash Float:</a:t>
            </a:r>
            <a:r>
              <a:rPr lang="en-US" sz="2000" dirty="0" smtClean="0">
                <a:latin typeface="Book Antiqua" pitchFamily="18" charset="0"/>
              </a:rPr>
              <a:t> excessive cash deposits expose agents to potential theft. </a:t>
            </a:r>
            <a:r>
              <a:rPr lang="en-US" sz="2000" i="1" dirty="0" smtClean="0">
                <a:latin typeface="Book Antiqua" pitchFamily="18" charset="0"/>
              </a:rPr>
              <a:t>Liquidity managers should offer pick-up and drop-off services</a:t>
            </a:r>
          </a:p>
          <a:p>
            <a:pPr algn="just"/>
            <a:endParaRPr lang="en-US" sz="2000" dirty="0" smtClean="0">
              <a:latin typeface="Book Antiqua" pitchFamily="18" charset="0"/>
            </a:endParaRPr>
          </a:p>
          <a:p>
            <a:pPr algn="just"/>
            <a:r>
              <a:rPr lang="en-US" sz="2000" i="1" dirty="0" smtClean="0">
                <a:latin typeface="Book Antiqua" pitchFamily="18" charset="0"/>
              </a:rPr>
              <a:t>Teller Errors: </a:t>
            </a:r>
            <a:r>
              <a:rPr lang="en-US" sz="2000" dirty="0" smtClean="0">
                <a:latin typeface="Book Antiqua" pitchFamily="18" charset="0"/>
              </a:rPr>
              <a:t>key stroke errors in entering transactions or counting errors in cash management that result in losses. </a:t>
            </a:r>
            <a:r>
              <a:rPr lang="en-US" sz="2000" i="1" dirty="0" smtClean="0">
                <a:latin typeface="Book Antiqua" pitchFamily="18" charset="0"/>
              </a:rPr>
              <a:t>Constant training of agents</a:t>
            </a:r>
          </a:p>
          <a:p>
            <a:pPr algn="just"/>
            <a:endParaRPr lang="en-US" sz="900" i="1" dirty="0" smtClean="0">
              <a:latin typeface="Book Antiqua" pitchFamily="18" charset="0"/>
            </a:endParaRPr>
          </a:p>
          <a:p>
            <a:pPr algn="just"/>
            <a:r>
              <a:rPr lang="en-US" sz="2000" i="1" dirty="0" smtClean="0">
                <a:latin typeface="Book Antiqua" pitchFamily="18" charset="0"/>
              </a:rPr>
              <a:t>Agent Selection: </a:t>
            </a:r>
            <a:r>
              <a:rPr lang="en-US" sz="2000" dirty="0" smtClean="0">
                <a:latin typeface="Book Antiqua" pitchFamily="18" charset="0"/>
              </a:rPr>
              <a:t>policies include minimum suitability criteria (based on regulatory requirements and the provider’s assessment of required capacity)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	Quality and integrity of Agents </a:t>
            </a:r>
            <a:endParaRPr lang="en-US" sz="3200" dirty="0"/>
          </a:p>
        </p:txBody>
      </p:sp>
      <p:sp>
        <p:nvSpPr>
          <p:cNvPr id="3" name="Content Placeholder 2"/>
          <p:cNvSpPr>
            <a:spLocks noGrp="1"/>
          </p:cNvSpPr>
          <p:nvPr>
            <p:ph idx="1"/>
          </p:nvPr>
        </p:nvSpPr>
        <p:spPr>
          <a:xfrm>
            <a:off x="228600" y="838200"/>
            <a:ext cx="8686800" cy="5791200"/>
          </a:xfrm>
        </p:spPr>
        <p:txBody>
          <a:bodyPr numCol="1"/>
          <a:lstStyle/>
          <a:p>
            <a:pPr algn="just">
              <a:buNone/>
            </a:pPr>
            <a:r>
              <a:rPr lang="en-US" sz="2000" b="1" i="1" dirty="0" smtClean="0">
                <a:latin typeface="Book Antiqua" pitchFamily="18" charset="0"/>
              </a:rPr>
              <a:t>Agent Risk Management </a:t>
            </a:r>
          </a:p>
          <a:p>
            <a:pPr algn="just"/>
            <a:r>
              <a:rPr lang="en-US" sz="2000" i="1" dirty="0" smtClean="0">
                <a:latin typeface="Book Antiqua" pitchFamily="18" charset="0"/>
              </a:rPr>
              <a:t>Branding and Marketing:</a:t>
            </a:r>
            <a:r>
              <a:rPr lang="en-US" sz="2000" dirty="0" smtClean="0">
                <a:latin typeface="Book Antiqua" pitchFamily="18" charset="0"/>
              </a:rPr>
              <a:t> standardised branding and marketing materials, for consistency in customer experience and confidence in the service.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	Conclusion </a:t>
            </a:r>
            <a:endParaRPr lang="en-US" sz="3200" dirty="0"/>
          </a:p>
        </p:txBody>
      </p:sp>
      <p:sp>
        <p:nvSpPr>
          <p:cNvPr id="3" name="Content Placeholder 2"/>
          <p:cNvSpPr>
            <a:spLocks noGrp="1"/>
          </p:cNvSpPr>
          <p:nvPr>
            <p:ph idx="1"/>
          </p:nvPr>
        </p:nvSpPr>
        <p:spPr>
          <a:xfrm>
            <a:off x="228600" y="838200"/>
            <a:ext cx="8686800" cy="5791200"/>
          </a:xfrm>
        </p:spPr>
        <p:txBody>
          <a:bodyPr numCol="1"/>
          <a:lstStyle/>
          <a:p>
            <a:pPr algn="just"/>
            <a:r>
              <a:rPr lang="en-US" sz="2000" i="1" dirty="0" smtClean="0">
                <a:solidFill>
                  <a:schemeClr val="accent6">
                    <a:lumMod val="75000"/>
                  </a:schemeClr>
                </a:solidFill>
                <a:latin typeface="Book Antiqua" pitchFamily="18" charset="0"/>
              </a:rPr>
              <a:t>DFS have the potential to increase financial inclusion in </a:t>
            </a:r>
            <a:r>
              <a:rPr lang="en-US" sz="2000" i="1" dirty="0" smtClean="0">
                <a:solidFill>
                  <a:schemeClr val="accent6">
                    <a:lumMod val="75000"/>
                  </a:schemeClr>
                </a:solidFill>
                <a:latin typeface="Book Antiqua" pitchFamily="18" charset="0"/>
              </a:rPr>
              <a:t>the MEFMI region </a:t>
            </a:r>
            <a:endParaRPr lang="en-US" sz="2000" i="1" dirty="0" smtClean="0">
              <a:solidFill>
                <a:schemeClr val="accent6">
                  <a:lumMod val="75000"/>
                </a:schemeClr>
              </a:solidFill>
              <a:latin typeface="Book Antiqua" pitchFamily="18" charset="0"/>
            </a:endParaRPr>
          </a:p>
          <a:p>
            <a:pPr algn="just"/>
            <a:endParaRPr lang="en-US" sz="2000" i="1" dirty="0" smtClean="0">
              <a:solidFill>
                <a:schemeClr val="accent6">
                  <a:lumMod val="75000"/>
                </a:schemeClr>
              </a:solidFill>
              <a:latin typeface="Book Antiqua" pitchFamily="18" charset="0"/>
            </a:endParaRPr>
          </a:p>
          <a:p>
            <a:pPr algn="just"/>
            <a:r>
              <a:rPr lang="en-US" sz="2000" dirty="0" smtClean="0">
                <a:latin typeface="Book Antiqua" pitchFamily="18" charset="0"/>
              </a:rPr>
              <a:t>Central Banks in the MEFMI region should</a:t>
            </a:r>
            <a:r>
              <a:rPr lang="en-US" sz="2000" dirty="0" smtClean="0">
                <a:latin typeface="Book Antiqua" pitchFamily="18" charset="0"/>
              </a:rPr>
              <a:t>;</a:t>
            </a:r>
          </a:p>
          <a:p>
            <a:pPr lvl="1" algn="just"/>
            <a:r>
              <a:rPr lang="en-US" sz="2000" b="1" i="1" dirty="0" smtClean="0">
                <a:solidFill>
                  <a:schemeClr val="accent1"/>
                </a:solidFill>
                <a:latin typeface="Book Antiqua" pitchFamily="18" charset="0"/>
              </a:rPr>
              <a:t>Ensure that certain minimum requirements and standards are met and that all SPs provide appropriate consumer education and information.</a:t>
            </a:r>
          </a:p>
          <a:p>
            <a:pPr lvl="1" algn="just">
              <a:buNone/>
            </a:pPr>
            <a:r>
              <a:rPr lang="en-US" sz="2000" b="1" i="1" dirty="0" smtClean="0">
                <a:solidFill>
                  <a:schemeClr val="accent1"/>
                </a:solidFill>
                <a:latin typeface="Book Antiqua" pitchFamily="18" charset="0"/>
              </a:rPr>
              <a:t> </a:t>
            </a:r>
          </a:p>
          <a:p>
            <a:pPr lvl="1" algn="just"/>
            <a:r>
              <a:rPr lang="en-US" sz="2000" b="1" i="1" dirty="0" smtClean="0">
                <a:solidFill>
                  <a:schemeClr val="accent1"/>
                </a:solidFill>
                <a:latin typeface="Book Antiqua" pitchFamily="18" charset="0"/>
              </a:rPr>
              <a:t>Play a more proactive role in financial education programs geared towards people at the base of the economic pyramid to help improve the understanding, opportunities and risks associated with the financial system and its products and services. </a:t>
            </a:r>
          </a:p>
          <a:p>
            <a:pPr algn="just"/>
            <a:endParaRPr lang="en-US" sz="2000" i="1" dirty="0" smtClean="0">
              <a:solidFill>
                <a:schemeClr val="accent6">
                  <a:lumMod val="75000"/>
                </a:schemeClr>
              </a:solidFill>
              <a:latin typeface="Book Antiqua" pitchFamily="18" charset="0"/>
            </a:endParaRPr>
          </a:p>
          <a:p>
            <a:pPr algn="just"/>
            <a:r>
              <a:rPr lang="en-US" sz="2000" i="1" dirty="0" smtClean="0">
                <a:solidFill>
                  <a:schemeClr val="accent6">
                    <a:lumMod val="75000"/>
                  </a:schemeClr>
                </a:solidFill>
                <a:latin typeface="Book Antiqua" pitchFamily="18" charset="0"/>
              </a:rPr>
              <a:t>The quality of services rendered by DFS providers will have an impact on the uptake of DFS</a:t>
            </a:r>
          </a:p>
          <a:p>
            <a:pPr algn="just"/>
            <a:endParaRPr lang="en-US" sz="2000" i="1" dirty="0" smtClean="0">
              <a:solidFill>
                <a:schemeClr val="accent6">
                  <a:lumMod val="75000"/>
                </a:schemeClr>
              </a:solidFill>
              <a:latin typeface="Book Antiqua" pitchFamily="18" charset="0"/>
            </a:endParaRPr>
          </a:p>
          <a:p>
            <a:pPr algn="just"/>
            <a:r>
              <a:rPr lang="en-US" sz="2000" i="1" dirty="0" smtClean="0">
                <a:solidFill>
                  <a:schemeClr val="accent6">
                    <a:lumMod val="75000"/>
                  </a:schemeClr>
                </a:solidFill>
                <a:latin typeface="Book Antiqua" pitchFamily="18" charset="0"/>
              </a:rPr>
              <a:t>There is need to empower consumers of DFS to ensure that they clearly understand the services they are consuming.</a:t>
            </a:r>
          </a:p>
          <a:p>
            <a:pPr algn="just"/>
            <a:endParaRPr lang="en-US" sz="2000" i="1" dirty="0" smtClean="0">
              <a:latin typeface="Book Antiqua"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	</a:t>
            </a:r>
            <a:r>
              <a:rPr lang="en-US" sz="3200" b="1" i="1" dirty="0" smtClean="0">
                <a:latin typeface="Book Antiqua" pitchFamily="18" charset="0"/>
              </a:rPr>
              <a:t>References</a:t>
            </a:r>
          </a:p>
        </p:txBody>
      </p:sp>
      <p:sp>
        <p:nvSpPr>
          <p:cNvPr id="3" name="Content Placeholder 2"/>
          <p:cNvSpPr>
            <a:spLocks noGrp="1"/>
          </p:cNvSpPr>
          <p:nvPr>
            <p:ph idx="1"/>
          </p:nvPr>
        </p:nvSpPr>
        <p:spPr>
          <a:xfrm>
            <a:off x="228600" y="838200"/>
            <a:ext cx="8686800" cy="5791200"/>
          </a:xfrm>
        </p:spPr>
        <p:txBody>
          <a:bodyPr numCol="1"/>
          <a:lstStyle/>
          <a:p>
            <a:pPr algn="just"/>
            <a:endParaRPr lang="en-US" sz="2000" dirty="0" smtClean="0">
              <a:latin typeface="Book Antiqua" pitchFamily="18" charset="0"/>
            </a:endParaRPr>
          </a:p>
          <a:p>
            <a:pPr algn="just"/>
            <a:r>
              <a:rPr lang="en-US" sz="2000" i="1" dirty="0" smtClean="0">
                <a:latin typeface="Garamond" pitchFamily="18" charset="0"/>
              </a:rPr>
              <a:t>GSMA State of Industry Report 2016 </a:t>
            </a:r>
          </a:p>
          <a:p>
            <a:pPr algn="just"/>
            <a:r>
              <a:rPr lang="en-US" sz="2000" i="1" dirty="0" smtClean="0">
                <a:latin typeface="Garamond" pitchFamily="18" charset="0"/>
              </a:rPr>
              <a:t>mfswg_guideline_note_7_consumer_protection_in_mfs</a:t>
            </a:r>
            <a:endParaRPr lang="en-US" sz="2000" i="1" dirty="0" smtClean="0">
              <a:latin typeface="Garamond" pitchFamily="18" charset="0"/>
            </a:endParaRPr>
          </a:p>
          <a:p>
            <a:pPr algn="just"/>
            <a:endParaRPr lang="en-US" sz="2000" i="1" dirty="0" smtClean="0">
              <a:latin typeface="Garamond" pitchFamily="18" charset="0"/>
            </a:endParaRPr>
          </a:p>
          <a:p>
            <a:pPr algn="just"/>
            <a:endParaRPr lang="en-US" sz="2000" i="1" dirty="0" smtClean="0">
              <a:latin typeface="Book Antiqu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dirty="0" smtClean="0"/>
              <a:t>	</a:t>
            </a:r>
            <a:endParaRPr lang="en-US" sz="3200" dirty="0"/>
          </a:p>
        </p:txBody>
      </p:sp>
      <p:sp>
        <p:nvSpPr>
          <p:cNvPr id="3" name="Content Placeholder 2"/>
          <p:cNvSpPr>
            <a:spLocks noGrp="1"/>
          </p:cNvSpPr>
          <p:nvPr>
            <p:ph idx="1"/>
          </p:nvPr>
        </p:nvSpPr>
        <p:spPr>
          <a:xfrm>
            <a:off x="228600" y="838200"/>
            <a:ext cx="8686800" cy="5791200"/>
          </a:xfrm>
        </p:spPr>
        <p:txBody>
          <a:bodyPr numCol="1"/>
          <a:lstStyle/>
          <a:p>
            <a:pPr algn="just">
              <a:buNone/>
            </a:pPr>
            <a:endParaRPr lang="en-US" sz="8800" i="1" dirty="0" smtClean="0">
              <a:latin typeface="Book Antiqua" pitchFamily="18" charset="0"/>
            </a:endParaRPr>
          </a:p>
          <a:p>
            <a:pPr algn="just">
              <a:buNone/>
            </a:pPr>
            <a:r>
              <a:rPr lang="en-US" sz="8800" i="1" dirty="0" smtClean="0">
                <a:latin typeface="Book Antiqua" pitchFamily="18" charset="0"/>
              </a:rPr>
              <a:t>THANK YOU</a:t>
            </a:r>
          </a:p>
          <a:p>
            <a:pPr algn="just"/>
            <a:endParaRPr lang="en-US" sz="2000" i="1" dirty="0" smtClean="0">
              <a:latin typeface="Book Antiqua" pitchFamily="18" charset="0"/>
            </a:endParaRPr>
          </a:p>
          <a:p>
            <a:pPr algn="just"/>
            <a:endParaRPr lang="en-US" sz="2000" i="1" dirty="0" smtClean="0">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685800"/>
          </a:xfrm>
        </p:spPr>
        <p:txBody>
          <a:bodyPr/>
          <a:lstStyle/>
          <a:p>
            <a:pPr eaLnBrk="1" hangingPunct="1"/>
            <a:r>
              <a:rPr lang="en-US" sz="3600" dirty="0" smtClean="0"/>
              <a:t>Introduction  </a:t>
            </a:r>
          </a:p>
        </p:txBody>
      </p:sp>
      <p:sp>
        <p:nvSpPr>
          <p:cNvPr id="3075" name="Content Placeholder 2"/>
          <p:cNvSpPr>
            <a:spLocks noGrp="1"/>
          </p:cNvSpPr>
          <p:nvPr>
            <p:ph idx="1"/>
          </p:nvPr>
        </p:nvSpPr>
        <p:spPr>
          <a:xfrm>
            <a:off x="228600" y="1219200"/>
            <a:ext cx="8686800" cy="4724400"/>
          </a:xfrm>
        </p:spPr>
        <p:txBody>
          <a:bodyPr/>
          <a:lstStyle/>
          <a:p>
            <a:pPr algn="just" eaLnBrk="1" hangingPunct="1"/>
            <a:r>
              <a:rPr lang="en-US" sz="2400" i="1" dirty="0" smtClean="0">
                <a:latin typeface="Book Antiqua" panose="02040602050305030304" pitchFamily="18" charset="0"/>
              </a:rPr>
              <a:t>The broad range of financial services accessed and delivered through digital channels, including payments, credit, savings, remittances and insurance. </a:t>
            </a:r>
          </a:p>
          <a:p>
            <a:pPr algn="just" eaLnBrk="1" hangingPunct="1"/>
            <a:endParaRPr lang="en-US" sz="2400" i="1" dirty="0" smtClean="0">
              <a:latin typeface="Book Antiqua" panose="02040602050305030304" pitchFamily="18" charset="0"/>
            </a:endParaRPr>
          </a:p>
          <a:p>
            <a:pPr algn="just" eaLnBrk="1" hangingPunct="1"/>
            <a:r>
              <a:rPr lang="en-US" sz="2400" i="1" dirty="0" smtClean="0">
                <a:latin typeface="Book Antiqua" panose="02040602050305030304" pitchFamily="18" charset="0"/>
              </a:rPr>
              <a:t>“digital channels” refer to the internet, mobile phones (both smart phones and digital feature phones), ATMs, POS terminals, NFC-enabled devices, chips, electronically enabled cards, biometric devices, tablets, and any other digital system.</a:t>
            </a:r>
          </a:p>
          <a:p>
            <a:pPr algn="just" eaLnBrk="1" hangingPunct="1"/>
            <a:endParaRPr lang="en-US" sz="2400" i="1" dirty="0" smtClean="0">
              <a:latin typeface="Book Antiqua" panose="02040602050305030304" pitchFamily="18" charset="0"/>
            </a:endParaRPr>
          </a:p>
          <a:p>
            <a:pPr algn="just" eaLnBrk="1" hangingPunct="1"/>
            <a:r>
              <a:rPr lang="en-US" sz="2400" i="1" dirty="0" smtClean="0">
                <a:latin typeface="Book Antiqua" panose="02040602050305030304" pitchFamily="18" charset="0"/>
              </a:rPr>
              <a:t>DFS models usually employ agent networks to deliver financial services </a:t>
            </a:r>
          </a:p>
        </p:txBody>
      </p:sp>
      <p:sp>
        <p:nvSpPr>
          <p:cNvPr id="4" name="TextBox 3"/>
          <p:cNvSpPr txBox="1"/>
          <p:nvPr/>
        </p:nvSpPr>
        <p:spPr>
          <a:xfrm>
            <a:off x="228600" y="6248400"/>
            <a:ext cx="8534400" cy="369332"/>
          </a:xfrm>
          <a:prstGeom prst="rect">
            <a:avLst/>
          </a:prstGeom>
          <a:noFill/>
        </p:spPr>
        <p:txBody>
          <a:bodyPr wrap="square" rtlCol="0">
            <a:spAutoFit/>
          </a:bodyPr>
          <a:lstStyle/>
          <a:p>
            <a:r>
              <a:rPr lang="en-US" b="1" i="1" dirty="0" smtClean="0"/>
              <a:t>Source: AFI Digital Financial Services Working Group </a:t>
            </a:r>
            <a:endParaRPr lang="en-US"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sz="3600" dirty="0" smtClean="0"/>
              <a:t>Introduction </a:t>
            </a:r>
            <a:endParaRPr lang="en-GB" sz="3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382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66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GB" sz="3600" dirty="0" smtClean="0"/>
              <a:t>   Introduction </a:t>
            </a:r>
            <a:endParaRPr lang="en-GB" sz="3600" dirty="0"/>
          </a:p>
        </p:txBody>
      </p:sp>
      <p:sp>
        <p:nvSpPr>
          <p:cNvPr id="3" name="Content Placeholder 2"/>
          <p:cNvSpPr>
            <a:spLocks noGrp="1"/>
          </p:cNvSpPr>
          <p:nvPr>
            <p:ph idx="1"/>
          </p:nvPr>
        </p:nvSpPr>
        <p:spPr>
          <a:xfrm>
            <a:off x="457200" y="990600"/>
            <a:ext cx="8229600" cy="5135563"/>
          </a:xfrm>
        </p:spPr>
        <p:txBody>
          <a:bodyPr/>
          <a:lstStyle/>
          <a:p>
            <a:pPr marL="0" indent="0" algn="just">
              <a:buNone/>
            </a:pPr>
            <a:r>
              <a:rPr lang="en-GB" sz="2800" i="1" dirty="0" smtClean="0">
                <a:latin typeface="Book Antiqua" panose="02040602050305030304" pitchFamily="18" charset="0"/>
              </a:rPr>
              <a:t>Why increased interest in DFS  in past few years? </a:t>
            </a:r>
          </a:p>
          <a:p>
            <a:pPr marL="0" indent="0" algn="just">
              <a:buNone/>
            </a:pPr>
            <a:endParaRPr lang="en-GB" sz="900" i="1" dirty="0" smtClean="0">
              <a:latin typeface="Book Antiqua" panose="02040602050305030304" pitchFamily="18" charset="0"/>
            </a:endParaRPr>
          </a:p>
          <a:p>
            <a:pPr algn="just"/>
            <a:r>
              <a:rPr lang="en-GB" sz="2800" dirty="0" smtClean="0">
                <a:latin typeface="Book Antiqua" panose="02040602050305030304" pitchFamily="18" charset="0"/>
              </a:rPr>
              <a:t>Facilitates </a:t>
            </a:r>
            <a:r>
              <a:rPr lang="en-GB" sz="2800" dirty="0">
                <a:latin typeface="Book Antiqua" panose="02040602050305030304" pitchFamily="18" charset="0"/>
              </a:rPr>
              <a:t>financial </a:t>
            </a:r>
            <a:r>
              <a:rPr lang="en-GB" sz="2800" dirty="0" smtClean="0">
                <a:latin typeface="Book Antiqua" panose="02040602050305030304" pitchFamily="18" charset="0"/>
              </a:rPr>
              <a:t>inclusion through:</a:t>
            </a:r>
          </a:p>
          <a:p>
            <a:pPr lvl="1" algn="just"/>
            <a:r>
              <a:rPr lang="en-GB" sz="2400" dirty="0" smtClean="0">
                <a:latin typeface="Book Antiqua" panose="02040602050305030304" pitchFamily="18" charset="0"/>
              </a:rPr>
              <a:t>Allowing for innovative delivery </a:t>
            </a:r>
            <a:r>
              <a:rPr lang="en-GB" sz="2400" dirty="0">
                <a:latin typeface="Book Antiqua" panose="02040602050305030304" pitchFamily="18" charset="0"/>
              </a:rPr>
              <a:t>channels to increase </a:t>
            </a:r>
            <a:r>
              <a:rPr lang="en-GB" sz="2400" dirty="0" smtClean="0">
                <a:latin typeface="Book Antiqua" panose="02040602050305030304" pitchFamily="18" charset="0"/>
              </a:rPr>
              <a:t>access</a:t>
            </a:r>
          </a:p>
          <a:p>
            <a:pPr lvl="1" algn="just"/>
            <a:r>
              <a:rPr lang="en-GB" sz="2400" dirty="0" smtClean="0">
                <a:latin typeface="Book Antiqua" panose="02040602050305030304" pitchFamily="18" charset="0"/>
              </a:rPr>
              <a:t>Minimizing </a:t>
            </a:r>
            <a:r>
              <a:rPr lang="en-GB" sz="2400" dirty="0">
                <a:latin typeface="Book Antiqua" panose="02040602050305030304" pitchFamily="18" charset="0"/>
              </a:rPr>
              <a:t>cost of offering financial </a:t>
            </a:r>
            <a:r>
              <a:rPr lang="en-GB" sz="2400" dirty="0" smtClean="0">
                <a:latin typeface="Book Antiqua" panose="02040602050305030304" pitchFamily="18" charset="0"/>
              </a:rPr>
              <a:t>services</a:t>
            </a:r>
          </a:p>
          <a:p>
            <a:pPr lvl="1" algn="just"/>
            <a:r>
              <a:rPr lang="en-GB" sz="2400" dirty="0" smtClean="0">
                <a:latin typeface="Book Antiqua" panose="02040602050305030304" pitchFamily="18" charset="0"/>
              </a:rPr>
              <a:t>Providing </a:t>
            </a:r>
            <a:r>
              <a:rPr lang="en-GB" sz="2400" dirty="0">
                <a:latin typeface="Book Antiqua" panose="02040602050305030304" pitchFamily="18" charset="0"/>
              </a:rPr>
              <a:t>services at a cost people can </a:t>
            </a:r>
            <a:r>
              <a:rPr lang="en-GB" sz="2400" dirty="0" smtClean="0">
                <a:latin typeface="Book Antiqua" panose="02040602050305030304" pitchFamily="18" charset="0"/>
              </a:rPr>
              <a:t>afford</a:t>
            </a:r>
          </a:p>
          <a:p>
            <a:pPr lvl="1" algn="just"/>
            <a:r>
              <a:rPr lang="en-GB" sz="2400" dirty="0" smtClean="0">
                <a:latin typeface="Book Antiqua" panose="02040602050305030304" pitchFamily="18" charset="0"/>
              </a:rPr>
              <a:t>Allowing for innovation around </a:t>
            </a:r>
            <a:r>
              <a:rPr lang="en-GB" sz="2400" dirty="0">
                <a:latin typeface="Book Antiqua" panose="02040602050305030304" pitchFamily="18" charset="0"/>
              </a:rPr>
              <a:t>information based </a:t>
            </a:r>
            <a:r>
              <a:rPr lang="en-GB" sz="2400" dirty="0" smtClean="0">
                <a:latin typeface="Book Antiqua" panose="02040602050305030304" pitchFamily="18" charset="0"/>
              </a:rPr>
              <a:t>financial services</a:t>
            </a:r>
          </a:p>
          <a:p>
            <a:pPr lvl="1" algn="just"/>
            <a:r>
              <a:rPr lang="en-GB" sz="2400" dirty="0" smtClean="0">
                <a:latin typeface="Book Antiqua" panose="02040602050305030304" pitchFamily="18" charset="0"/>
              </a:rPr>
              <a:t>Providing </a:t>
            </a:r>
            <a:r>
              <a:rPr lang="en-GB" sz="2400" dirty="0">
                <a:latin typeface="Book Antiqua" panose="02040602050305030304" pitchFamily="18" charset="0"/>
              </a:rPr>
              <a:t>increased convenience and affordability of services to customers.</a:t>
            </a:r>
          </a:p>
        </p:txBody>
      </p:sp>
    </p:spTree>
    <p:extLst>
      <p:ext uri="{BB962C8B-B14F-4D97-AF65-F5344CB8AC3E}">
        <p14:creationId xmlns:p14="http://schemas.microsoft.com/office/powerpoint/2010/main" val="1265902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Introduction </a:t>
            </a:r>
            <a:endParaRPr lang="en-GB" sz="3600" dirty="0"/>
          </a:p>
        </p:txBody>
      </p:sp>
      <p:sp>
        <p:nvSpPr>
          <p:cNvPr id="3" name="Content Placeholder 2"/>
          <p:cNvSpPr>
            <a:spLocks noGrp="1"/>
          </p:cNvSpPr>
          <p:nvPr>
            <p:ph idx="1"/>
          </p:nvPr>
        </p:nvSpPr>
        <p:spPr>
          <a:xfrm>
            <a:off x="304800" y="990600"/>
            <a:ext cx="8382000" cy="5135563"/>
          </a:xfrm>
        </p:spPr>
        <p:txBody>
          <a:bodyPr/>
          <a:lstStyle/>
          <a:p>
            <a:r>
              <a:rPr lang="en-GB" i="1" dirty="0">
                <a:latin typeface="Book Antiqua" panose="02040602050305030304" pitchFamily="18" charset="0"/>
              </a:rPr>
              <a:t>Who </a:t>
            </a:r>
            <a:r>
              <a:rPr lang="en-GB" i="1" dirty="0" smtClean="0">
                <a:latin typeface="Book Antiqua" panose="02040602050305030304" pitchFamily="18" charset="0"/>
              </a:rPr>
              <a:t>needs </a:t>
            </a:r>
            <a:r>
              <a:rPr lang="en-GB" i="1" dirty="0">
                <a:latin typeface="Book Antiqua" panose="02040602050305030304" pitchFamily="18" charset="0"/>
              </a:rPr>
              <a:t>digital financial services</a:t>
            </a:r>
            <a:r>
              <a:rPr lang="en-GB" i="1" dirty="0" smtClean="0">
                <a:latin typeface="Book Antiqua" panose="02040602050305030304" pitchFamily="18" charset="0"/>
              </a:rPr>
              <a:t>?</a:t>
            </a:r>
          </a:p>
          <a:p>
            <a:endParaRPr lang="en-GB" i="1" dirty="0">
              <a:latin typeface="Book Antiqua" panose="0204060205030503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76400"/>
            <a:ext cx="838200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245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Introduction </a:t>
            </a:r>
            <a:endParaRPr lang="en-GB" sz="3600" dirty="0"/>
          </a:p>
        </p:txBody>
      </p:sp>
      <p:sp>
        <p:nvSpPr>
          <p:cNvPr id="3" name="Content Placeholder 2"/>
          <p:cNvSpPr>
            <a:spLocks noGrp="1"/>
          </p:cNvSpPr>
          <p:nvPr>
            <p:ph idx="1"/>
          </p:nvPr>
        </p:nvSpPr>
        <p:spPr>
          <a:xfrm>
            <a:off x="228600" y="990600"/>
            <a:ext cx="8686800" cy="5562600"/>
          </a:xfrm>
        </p:spPr>
        <p:txBody>
          <a:bodyPr/>
          <a:lstStyle/>
          <a:p>
            <a:r>
              <a:rPr lang="en-GB" i="1" dirty="0" smtClean="0">
                <a:latin typeface="Book Antiqua" panose="02040602050305030304" pitchFamily="18" charset="0"/>
              </a:rPr>
              <a:t>Benefits of digital </a:t>
            </a:r>
            <a:r>
              <a:rPr lang="en-GB" i="1" dirty="0">
                <a:latin typeface="Book Antiqua" panose="02040602050305030304" pitchFamily="18" charset="0"/>
              </a:rPr>
              <a:t>financial services</a:t>
            </a:r>
            <a:r>
              <a:rPr lang="en-GB" i="1" dirty="0" smtClean="0">
                <a:latin typeface="Book Antiqua" panose="02040602050305030304" pitchFamily="18" charset="0"/>
              </a:rPr>
              <a:t>?</a:t>
            </a:r>
          </a:p>
          <a:p>
            <a:pPr marL="0" indent="0">
              <a:buNone/>
            </a:pPr>
            <a:r>
              <a:rPr lang="en-GB" sz="2000" i="1" dirty="0" smtClean="0">
                <a:latin typeface="Book Antiqua" panose="02040602050305030304" pitchFamily="18" charset="0"/>
              </a:rPr>
              <a:t>Benefits to FSPs	       		Function		Benefits to 								Customers</a:t>
            </a:r>
          </a:p>
          <a:p>
            <a:pPr marL="0" indent="0">
              <a:buNone/>
            </a:pPr>
            <a:endParaRPr lang="en-GB" sz="2000" i="1" dirty="0">
              <a:latin typeface="Book Antiqua" panose="0204060205030503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4582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26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GB" sz="3600" dirty="0" smtClean="0"/>
              <a:t>Mobile Money as DFS </a:t>
            </a:r>
            <a:endParaRPr lang="en-GB" sz="3600" dirty="0"/>
          </a:p>
        </p:txBody>
      </p:sp>
      <p:sp>
        <p:nvSpPr>
          <p:cNvPr id="6" name="Content Placeholder 5"/>
          <p:cNvSpPr>
            <a:spLocks noGrp="1"/>
          </p:cNvSpPr>
          <p:nvPr>
            <p:ph idx="1"/>
          </p:nvPr>
        </p:nvSpPr>
        <p:spPr>
          <a:xfrm>
            <a:off x="457200" y="1066800"/>
            <a:ext cx="8229600" cy="5059363"/>
          </a:xfrm>
        </p:spPr>
        <p:txBody>
          <a:bodyPr/>
          <a:lstStyle/>
          <a:p>
            <a:pPr algn="just"/>
            <a:r>
              <a:rPr lang="en-US" sz="2400" dirty="0" smtClean="0">
                <a:latin typeface="Book Antiqua" panose="02040602050305030304" pitchFamily="18" charset="0"/>
              </a:rPr>
              <a:t>Mobile Money </a:t>
            </a:r>
            <a:r>
              <a:rPr lang="en-US" sz="2400" dirty="0" smtClean="0">
                <a:latin typeface="Book Antiqua" panose="02040602050305030304" pitchFamily="18" charset="0"/>
              </a:rPr>
              <a:t>is one </a:t>
            </a:r>
            <a:r>
              <a:rPr lang="en-US" sz="2400" dirty="0" smtClean="0">
                <a:latin typeface="Book Antiqua" panose="02040602050305030304" pitchFamily="18" charset="0"/>
              </a:rPr>
              <a:t>of the most profound DFS</a:t>
            </a:r>
          </a:p>
          <a:p>
            <a:pPr algn="just"/>
            <a:r>
              <a:rPr lang="en-US" sz="2400" dirty="0" smtClean="0">
                <a:latin typeface="Book Antiqua" panose="02040602050305030304" pitchFamily="18" charset="0"/>
              </a:rPr>
              <a:t>A type of electronic money (E-Money) that is transferred electronically using mobile networks and SIM-enabled devices, primarily mobile phones. </a:t>
            </a:r>
          </a:p>
          <a:p>
            <a:pPr algn="just"/>
            <a:endParaRPr lang="en-US" sz="2400" dirty="0" smtClean="0">
              <a:latin typeface="Book Antiqua" panose="02040602050305030304" pitchFamily="18" charset="0"/>
            </a:endParaRPr>
          </a:p>
          <a:p>
            <a:pPr algn="just"/>
            <a:r>
              <a:rPr lang="en-US" sz="2400" dirty="0" smtClean="0">
                <a:latin typeface="Book Antiqua" panose="02040602050305030304" pitchFamily="18" charset="0"/>
              </a:rPr>
              <a:t>The issuer of mobile money may, depending on local laws and the business model, be an MNO, a financial institution or another licensed third-party provider.</a:t>
            </a:r>
          </a:p>
          <a:p>
            <a:pPr algn="just"/>
            <a:endParaRPr lang="en-US" sz="2400" dirty="0" smtClean="0">
              <a:latin typeface="Book Antiqua" panose="02040602050305030304" pitchFamily="18" charset="0"/>
            </a:endParaRPr>
          </a:p>
          <a:p>
            <a:pPr algn="just"/>
            <a:r>
              <a:rPr lang="en-US" sz="2400" dirty="0" smtClean="0">
                <a:latin typeface="Book Antiqua" panose="02040602050305030304" pitchFamily="18" charset="0"/>
              </a:rPr>
              <a:t>As shown in the preceding slides, uptake of MM has been  enormous thus a need for customers to have a good understanding of MM-</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400" dirty="0" smtClean="0"/>
          </a:p>
          <a:p>
            <a:endParaRPr lang="en-US" sz="1400" dirty="0" smtClean="0"/>
          </a:p>
          <a:p>
            <a:endParaRPr lang="en-US" sz="1400" dirty="0" smtClean="0"/>
          </a:p>
          <a:p>
            <a:r>
              <a:rPr lang="en-US" sz="1400" dirty="0" smtClean="0"/>
              <a:t>Source : GSMA state of industry report on mobile money 2016</a:t>
            </a:r>
          </a:p>
          <a:p>
            <a:endParaRPr lang="en-US" dirty="0"/>
          </a:p>
        </p:txBody>
      </p:sp>
    </p:spTree>
    <p:extLst>
      <p:ext uri="{BB962C8B-B14F-4D97-AF65-F5344CB8AC3E}">
        <p14:creationId xmlns:p14="http://schemas.microsoft.com/office/powerpoint/2010/main" val="1440263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9803</TotalTime>
  <Words>2658</Words>
  <Application>Microsoft Office PowerPoint</Application>
  <PresentationFormat>On-screen Show (4:3)</PresentationFormat>
  <Paragraphs>392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Digital Finance –Building Trust in Digital Financial Services</vt:lpstr>
      <vt:lpstr>Outline </vt:lpstr>
      <vt:lpstr>Digital Financial Services </vt:lpstr>
      <vt:lpstr>Introduction  </vt:lpstr>
      <vt:lpstr>Introduction </vt:lpstr>
      <vt:lpstr>   Introduction </vt:lpstr>
      <vt:lpstr>Introduction </vt:lpstr>
      <vt:lpstr>Introduction </vt:lpstr>
      <vt:lpstr>Mobile Money as DFS </vt:lpstr>
      <vt:lpstr>Mobile Money as DFS </vt:lpstr>
      <vt:lpstr>Mobile Money as DFS </vt:lpstr>
      <vt:lpstr>Mobile Money as DFS </vt:lpstr>
      <vt:lpstr>Mobile Money as DFS </vt:lpstr>
      <vt:lpstr>Mobile Money as DFS </vt:lpstr>
      <vt:lpstr>Mobile Money as DFS </vt:lpstr>
      <vt:lpstr> Service Quality of DFS</vt:lpstr>
      <vt:lpstr> Service Quality of DFS</vt:lpstr>
      <vt:lpstr> Service Quality of DFS</vt:lpstr>
      <vt:lpstr> Service Quality of DFS</vt:lpstr>
      <vt:lpstr> Service Quality of DFS</vt:lpstr>
      <vt:lpstr> Service Quality of DFS</vt:lpstr>
      <vt:lpstr> Service Quality of DFS</vt:lpstr>
      <vt:lpstr> Service Quality of DFS</vt:lpstr>
      <vt:lpstr> Service Quality of DFS</vt:lpstr>
      <vt:lpstr> Service Quality of DFS</vt:lpstr>
      <vt:lpstr> Service Quality of DFS</vt:lpstr>
      <vt:lpstr> Service Quality of DFS</vt:lpstr>
      <vt:lpstr> Service Quality of DFS</vt:lpstr>
      <vt:lpstr> Fair treatment of Customers </vt:lpstr>
      <vt:lpstr> Fair treatment of Customers </vt:lpstr>
      <vt:lpstr> Fair treatment of Customers </vt:lpstr>
      <vt:lpstr> Fair treatment of Customers </vt:lpstr>
      <vt:lpstr> Quality and integrity of Agents </vt:lpstr>
      <vt:lpstr> Quality and integrity of Agents </vt:lpstr>
      <vt:lpstr> Quality and integrity of Agents </vt:lpstr>
      <vt:lpstr> Quality and integrity of Agents </vt:lpstr>
      <vt:lpstr> Conclusion </vt:lpstr>
      <vt:lpstr> References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farai</dc:creator>
  <cp:lastModifiedBy>Ivan Ssettimba</cp:lastModifiedBy>
  <cp:revision>193</cp:revision>
  <dcterms:created xsi:type="dcterms:W3CDTF">2014-01-22T10:06:30Z</dcterms:created>
  <dcterms:modified xsi:type="dcterms:W3CDTF">2018-07-30T15:00:37Z</dcterms:modified>
</cp:coreProperties>
</file>