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57" r:id="rId3"/>
    <p:sldId id="309" r:id="rId4"/>
    <p:sldId id="277" r:id="rId5"/>
    <p:sldId id="275" r:id="rId6"/>
    <p:sldId id="281" r:id="rId7"/>
    <p:sldId id="282" r:id="rId8"/>
    <p:sldId id="278" r:id="rId9"/>
    <p:sldId id="276" r:id="rId10"/>
    <p:sldId id="279" r:id="rId11"/>
    <p:sldId id="280" r:id="rId12"/>
    <p:sldId id="283" r:id="rId13"/>
    <p:sldId id="284" r:id="rId14"/>
    <p:sldId id="285" r:id="rId15"/>
    <p:sldId id="286" r:id="rId16"/>
    <p:sldId id="323" r:id="rId17"/>
    <p:sldId id="294" r:id="rId18"/>
    <p:sldId id="295" r:id="rId19"/>
    <p:sldId id="302" r:id="rId20"/>
    <p:sldId id="301" r:id="rId21"/>
    <p:sldId id="303" r:id="rId22"/>
    <p:sldId id="305" r:id="rId23"/>
    <p:sldId id="304" r:id="rId24"/>
    <p:sldId id="306" r:id="rId25"/>
    <p:sldId id="307" r:id="rId26"/>
    <p:sldId id="324" r:id="rId27"/>
    <p:sldId id="325" r:id="rId28"/>
    <p:sldId id="326" r:id="rId29"/>
    <p:sldId id="327" r:id="rId30"/>
    <p:sldId id="328" r:id="rId31"/>
    <p:sldId id="329" r:id="rId32"/>
    <p:sldId id="331" r:id="rId33"/>
    <p:sldId id="332" r:id="rId34"/>
    <p:sldId id="333" r:id="rId35"/>
    <p:sldId id="334" r:id="rId36"/>
    <p:sldId id="335" r:id="rId37"/>
    <p:sldId id="336" r:id="rId38"/>
    <p:sldId id="337" r:id="rId39"/>
    <p:sldId id="339" r:id="rId40"/>
    <p:sldId id="338" r:id="rId41"/>
    <p:sldId id="308" r:id="rId42"/>
    <p:sldId id="310" r:id="rId4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10C7C8-31E2-4C74-8C05-B77CD4334BAF}" type="datetimeFigureOut">
              <a:rPr lang="en-US" smtClean="0"/>
              <a:pPr/>
              <a:t>7/30/2018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475008-D698-4DB6-813F-A21170AAEBAD}" type="slidenum">
              <a:rPr lang="en-US" smtClean="0"/>
              <a:pPr/>
              <a:t>‹#›</a:t>
            </a:fld>
            <a:endParaRPr lang="en-US"/>
          </a:p>
        </p:txBody>
      </p:sp>
    </p:spTree>
    <p:extLst>
      <p:ext uri="{BB962C8B-B14F-4D97-AF65-F5344CB8AC3E}">
        <p14:creationId xmlns:p14="http://schemas.microsoft.com/office/powerpoint/2010/main" val="1080259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E475008-D698-4DB6-813F-A21170AAEBA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E475008-D698-4DB6-813F-A21170AAEBAD}"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E475008-D698-4DB6-813F-A21170AAEBAD}"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E475008-D698-4DB6-813F-A21170AAEBAD}"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E475008-D698-4DB6-813F-A21170AAEBAD}"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E475008-D698-4DB6-813F-A21170AAEBAD}"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E475008-D698-4DB6-813F-A21170AAEBAD}"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E475008-D698-4DB6-813F-A21170AAEBAD}"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E475008-D698-4DB6-813F-A21170AAEBAD}"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E475008-D698-4DB6-813F-A21170AAEBAD}"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E475008-D698-4DB6-813F-A21170AAEBAD}"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E475008-D698-4DB6-813F-A21170AAEBAD}"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E475008-D698-4DB6-813F-A21170AAEBAD}"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E475008-D698-4DB6-813F-A21170AAEBAD}"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E475008-D698-4DB6-813F-A21170AAEBAD}"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E475008-D698-4DB6-813F-A21170AAEBAD}"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E475008-D698-4DB6-813F-A21170AAEBAD}"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E475008-D698-4DB6-813F-A21170AAEBAD}"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E475008-D698-4DB6-813F-A21170AAEBAD}"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E475008-D698-4DB6-813F-A21170AAEBAD}"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E475008-D698-4DB6-813F-A21170AAEBAD}"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E475008-D698-4DB6-813F-A21170AAEBAD}"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E475008-D698-4DB6-813F-A21170AAEBAD}"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E475008-D698-4DB6-813F-A21170AAEBAD}"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E475008-D698-4DB6-813F-A21170AAEBAD}"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E475008-D698-4DB6-813F-A21170AAEBAD}"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E475008-D698-4DB6-813F-A21170AAEBAD}"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E475008-D698-4DB6-813F-A21170AAEBAD}"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E475008-D698-4DB6-813F-A21170AAEBAD}"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E475008-D698-4DB6-813F-A21170AAEBAD}"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E475008-D698-4DB6-813F-A21170AAEBAD}"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E475008-D698-4DB6-813F-A21170AAEBAD}"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E475008-D698-4DB6-813F-A21170AAEBAD}"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E475008-D698-4DB6-813F-A21170AAEBAD}"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E475008-D698-4DB6-813F-A21170AAEBAD}"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E475008-D698-4DB6-813F-A21170AAEBAD}"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E475008-D698-4DB6-813F-A21170AAEBAD}" type="slidenum">
              <a:rPr lang="en-US" smtClean="0"/>
              <a:pPr/>
              <a:t>42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E475008-D698-4DB6-813F-A21170AAEBAD}"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E475008-D698-4DB6-813F-A21170AAEBAD}"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E475008-D698-4DB6-813F-A21170AAEBAD}"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E475008-D698-4DB6-813F-A21170AAEBAD}"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E475008-D698-4DB6-813F-A21170AAEBAD}"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D9F57F5-E735-4958-9D2C-6E8AEC18CA99}" type="datetimeFigureOut">
              <a:rPr lang="en-US"/>
              <a:pPr>
                <a:defRPr/>
              </a:pPr>
              <a:t>7/30/2018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42D9785-7CB8-4522-A57F-2F078994539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1554E1D-9105-42B1-A8D7-EBA988F23B00}" type="datetimeFigureOut">
              <a:rPr lang="en-US"/>
              <a:pPr>
                <a:defRPr/>
              </a:pPr>
              <a:t>7/30/2018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5614F0-D7AD-4016-8B15-AC4944985C6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0027E72-8D84-4BC6-BBFC-9F91163DFE7E}" type="datetimeFigureOut">
              <a:rPr lang="en-US"/>
              <a:pPr>
                <a:defRPr/>
              </a:pPr>
              <a:t>7/30/2018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0B92267-9E5C-44F2-ADD8-B1942E0BF34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9C348BC-CCC1-446A-8CAA-8C4B6E809E82}" type="datetimeFigureOut">
              <a:rPr lang="en-US"/>
              <a:pPr>
                <a:defRPr/>
              </a:pPr>
              <a:t>7/30/2018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D59B30C-E5FA-4E00-9231-F2D2811AF47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11C915C-2B74-453D-A519-E19CC660F7E9}" type="datetimeFigureOut">
              <a:rPr lang="en-US"/>
              <a:pPr>
                <a:defRPr/>
              </a:pPr>
              <a:t>7/30/2018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3BDFBC-5E46-4A59-9556-6E5D1ACF784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F6C1E30-CF1A-4887-865E-98A75439F5F7}" type="datetimeFigureOut">
              <a:rPr lang="en-US"/>
              <a:pPr>
                <a:defRPr/>
              </a:pPr>
              <a:t>7/30/2018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92FEB76-C465-4A4B-B7F2-D62AAFFC54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A9443F6-DEC0-4A1C-BADA-138EAABD4D00}" type="datetimeFigureOut">
              <a:rPr lang="en-US"/>
              <a:pPr>
                <a:defRPr/>
              </a:pPr>
              <a:t>7/30/2018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F821CF9-7170-4B96-93D2-89B74B68A73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B56F8FF-C583-4AAA-9EDD-B57553830900}" type="datetimeFigureOut">
              <a:rPr lang="en-US"/>
              <a:pPr>
                <a:defRPr/>
              </a:pPr>
              <a:t>7/30/2018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8D1397D-158B-4A4C-A2B0-9005F908AD6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F6FC14D-9BDA-456F-BA23-0873FB56F6BB}" type="datetimeFigureOut">
              <a:rPr lang="en-US"/>
              <a:pPr>
                <a:defRPr/>
              </a:pPr>
              <a:t>7/30/2018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0B50571-F7A7-43B9-80F3-F04C36F6D2B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37FE028-CB40-4C5A-A18D-1DB7A3350438}" type="datetimeFigureOut">
              <a:rPr lang="en-US"/>
              <a:pPr>
                <a:defRPr/>
              </a:pPr>
              <a:t>7/30/2018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021313F-80A8-4AEF-92E9-F1637D8D4A2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D06BE66-08B6-48A4-91E3-D613508EBF5C}" type="datetimeFigureOut">
              <a:rPr lang="en-US"/>
              <a:pPr>
                <a:defRPr/>
              </a:pPr>
              <a:t>7/30/2018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F676CF5-EEA2-4247-9387-EC8714F95AC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cs typeface="Arial" pitchFamily="34" charset="0"/>
              </a:defRPr>
            </a:lvl1pPr>
          </a:lstStyle>
          <a:p>
            <a:pPr>
              <a:defRPr/>
            </a:pPr>
            <a:fld id="{048F892C-77BF-470C-A3A1-6F5D2713C571}" type="datetimeFigureOut">
              <a:rPr lang="en-US"/>
              <a:pPr>
                <a:defRPr/>
              </a:pPr>
              <a:t>7/30/2018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cs typeface="Arial" pitchFamily="34" charset="0"/>
              </a:defRPr>
            </a:lvl1pPr>
          </a:lstStyle>
          <a:p>
            <a:pPr>
              <a:defRPr/>
            </a:pPr>
            <a:fld id="{661DF136-E855-4B08-9CCD-1D264F18C38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r>
              <a:rPr lang="en-US" dirty="0" smtClean="0"/>
              <a:t>Evaluation and Monitoring of Financial Literacy</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r>
              <a:rPr lang="en-US" dirty="0" smtClean="0">
                <a:ea typeface="+mn-ea"/>
                <a:cs typeface="+mn-cs"/>
              </a:rPr>
              <a:t>Ivan James Ssettimba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28600"/>
            <a:ext cx="8229600" cy="762000"/>
          </a:xfrm>
        </p:spPr>
        <p:txBody>
          <a:bodyPr/>
          <a:lstStyle/>
          <a:p>
            <a:pPr eaLnBrk="1" hangingPunct="1"/>
            <a:r>
              <a:rPr lang="en-US" sz="2800" dirty="0" smtClean="0"/>
              <a:t>Monitoring &amp; Evaluation </a:t>
            </a:r>
          </a:p>
        </p:txBody>
      </p:sp>
      <p:sp>
        <p:nvSpPr>
          <p:cNvPr id="3075" name="Content Placeholder 2"/>
          <p:cNvSpPr>
            <a:spLocks noGrp="1"/>
          </p:cNvSpPr>
          <p:nvPr>
            <p:ph idx="1"/>
          </p:nvPr>
        </p:nvSpPr>
        <p:spPr>
          <a:xfrm>
            <a:off x="457200" y="838200"/>
            <a:ext cx="8382000" cy="5715000"/>
          </a:xfrm>
        </p:spPr>
        <p:txBody>
          <a:bodyPr/>
          <a:lstStyle/>
          <a:p>
            <a:pPr marL="0" indent="0" eaLnBrk="1" hangingPunct="1">
              <a:buNone/>
            </a:pPr>
            <a:r>
              <a:rPr lang="en-GB" sz="2000" i="1" dirty="0" smtClean="0">
                <a:latin typeface="Book Antiqua" panose="02040602050305030304" pitchFamily="18" charset="0"/>
              </a:rPr>
              <a:t>Is Evaluation Beneficial?</a:t>
            </a:r>
            <a:endParaRPr lang="en-GB" sz="2000" i="1" dirty="0">
              <a:latin typeface="Book Antiqua" panose="02040602050305030304" pitchFamily="18" charset="0"/>
            </a:endParaRPr>
          </a:p>
          <a:p>
            <a:pPr algn="just" eaLnBrk="1" hangingPunct="1"/>
            <a:r>
              <a:rPr lang="en-US" sz="2000" dirty="0" smtClean="0">
                <a:latin typeface="Book Antiqua" panose="02040602050305030304" pitchFamily="18" charset="0"/>
              </a:rPr>
              <a:t>Yes!!!!</a:t>
            </a:r>
          </a:p>
          <a:p>
            <a:pPr algn="just" eaLnBrk="1" hangingPunct="1"/>
            <a:r>
              <a:rPr lang="en-US" sz="2000" dirty="0" smtClean="0">
                <a:latin typeface="Book Antiqua" panose="02040602050305030304" pitchFamily="18" charset="0"/>
              </a:rPr>
              <a:t>Good evaluation allows:</a:t>
            </a:r>
          </a:p>
          <a:p>
            <a:pPr algn="just" eaLnBrk="1" hangingPunct="1"/>
            <a:endParaRPr lang="en-US" sz="2000" dirty="0" smtClean="0">
              <a:latin typeface="Book Antiqua" panose="02040602050305030304" pitchFamily="18" charset="0"/>
            </a:endParaRPr>
          </a:p>
          <a:p>
            <a:pPr algn="just" eaLnBrk="1" hangingPunct="1"/>
            <a:r>
              <a:rPr lang="en-US" sz="2000" dirty="0" smtClean="0">
                <a:latin typeface="Book Antiqua" panose="02040602050305030304" pitchFamily="18" charset="0"/>
              </a:rPr>
              <a:t>Growth:</a:t>
            </a:r>
          </a:p>
          <a:p>
            <a:pPr lvl="1" algn="just" eaLnBrk="1" hangingPunct="1"/>
            <a:r>
              <a:rPr lang="en-US" sz="1600" dirty="0" smtClean="0">
                <a:latin typeface="Book Antiqua" panose="02040602050305030304" pitchFamily="18" charset="0"/>
              </a:rPr>
              <a:t>Identification of elements that can be up-scaled or replicated</a:t>
            </a:r>
          </a:p>
          <a:p>
            <a:pPr lvl="1" algn="just" eaLnBrk="1" hangingPunct="1"/>
            <a:r>
              <a:rPr lang="en-US" sz="1600" dirty="0" smtClean="0">
                <a:latin typeface="Book Antiqua" panose="02040602050305030304" pitchFamily="18" charset="0"/>
              </a:rPr>
              <a:t>Indications of where fine-tuning could be useful</a:t>
            </a:r>
          </a:p>
          <a:p>
            <a:pPr algn="just" eaLnBrk="1" hangingPunct="1"/>
            <a:endParaRPr lang="en-US" sz="2000" dirty="0" smtClean="0">
              <a:latin typeface="Book Antiqua" panose="02040602050305030304" pitchFamily="18" charset="0"/>
            </a:endParaRPr>
          </a:p>
          <a:p>
            <a:pPr algn="just" eaLnBrk="1" hangingPunct="1"/>
            <a:r>
              <a:rPr lang="en-US" sz="2000" dirty="0" smtClean="0">
                <a:latin typeface="Book Antiqua" panose="02040602050305030304" pitchFamily="18" charset="0"/>
              </a:rPr>
              <a:t>Cost effectiveness and accountability</a:t>
            </a:r>
          </a:p>
          <a:p>
            <a:pPr lvl="1" algn="just" eaLnBrk="1" hangingPunct="1"/>
            <a:r>
              <a:rPr lang="en-US" sz="1600" dirty="0" smtClean="0">
                <a:latin typeface="Book Antiqua" panose="02040602050305030304" pitchFamily="18" charset="0"/>
              </a:rPr>
              <a:t>learning from other evaluations rather than repeating mistakes</a:t>
            </a:r>
          </a:p>
          <a:p>
            <a:pPr lvl="1" algn="just" eaLnBrk="1" hangingPunct="1"/>
            <a:r>
              <a:rPr lang="en-US" sz="1600" dirty="0" smtClean="0">
                <a:latin typeface="Book Antiqua" panose="02040602050305030304" pitchFamily="18" charset="0"/>
              </a:rPr>
              <a:t>Showing that objectives are being met</a:t>
            </a:r>
          </a:p>
          <a:p>
            <a:pPr lvl="1" algn="just" eaLnBrk="1" hangingPunct="1"/>
            <a:r>
              <a:rPr lang="en-US" sz="1600" dirty="0" smtClean="0">
                <a:latin typeface="Book Antiqua" panose="02040602050305030304" pitchFamily="18" charset="0"/>
              </a:rPr>
              <a:t>Testing different approaches to see which is most effective and efficient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28600"/>
            <a:ext cx="8229600" cy="762000"/>
          </a:xfrm>
        </p:spPr>
        <p:txBody>
          <a:bodyPr/>
          <a:lstStyle/>
          <a:p>
            <a:pPr eaLnBrk="1" hangingPunct="1"/>
            <a:r>
              <a:rPr lang="en-US" sz="2800" i="1" dirty="0" smtClean="0">
                <a:latin typeface="Book Antiqua" pitchFamily="18" charset="0"/>
              </a:rPr>
              <a:t>Logic Model for M &amp; E</a:t>
            </a:r>
            <a:r>
              <a:rPr lang="en-US" sz="2800" dirty="0" smtClean="0"/>
              <a:t> </a:t>
            </a:r>
          </a:p>
        </p:txBody>
      </p:sp>
      <p:sp>
        <p:nvSpPr>
          <p:cNvPr id="3075" name="Content Placeholder 2"/>
          <p:cNvSpPr>
            <a:spLocks noGrp="1"/>
          </p:cNvSpPr>
          <p:nvPr>
            <p:ph idx="1"/>
          </p:nvPr>
        </p:nvSpPr>
        <p:spPr>
          <a:xfrm>
            <a:off x="457200" y="838200"/>
            <a:ext cx="8382000" cy="5715000"/>
          </a:xfrm>
        </p:spPr>
        <p:txBody>
          <a:bodyPr/>
          <a:lstStyle/>
          <a:p>
            <a:pPr marL="0" indent="0" eaLnBrk="1" hangingPunct="1">
              <a:buNone/>
            </a:pPr>
            <a:r>
              <a:rPr lang="en-US" sz="2000" i="1" dirty="0" smtClean="0">
                <a:latin typeface="Book Antiqua" panose="02040602050305030304" pitchFamily="18" charset="0"/>
              </a:rPr>
              <a:t>“Why are we doing this?”  Understanding your FL program’s theory of change </a:t>
            </a:r>
            <a:r>
              <a:rPr lang="en-GB" sz="2000" i="1" dirty="0" smtClean="0">
                <a:latin typeface="Book Antiqua" panose="02040602050305030304" pitchFamily="18" charset="0"/>
              </a:rPr>
              <a:t>Is Evaluation Beneficial?</a:t>
            </a:r>
          </a:p>
          <a:p>
            <a:pPr marL="0" indent="0" eaLnBrk="1" hangingPunct="1">
              <a:buNone/>
            </a:pPr>
            <a:endParaRPr lang="en-GB" sz="2000" i="1" dirty="0">
              <a:latin typeface="Book Antiqua" panose="02040602050305030304" pitchFamily="18" charset="0"/>
            </a:endParaRPr>
          </a:p>
          <a:p>
            <a:pPr algn="just" eaLnBrk="1" hangingPunct="1"/>
            <a:r>
              <a:rPr lang="en-US" sz="2000" dirty="0" smtClean="0">
                <a:latin typeface="Book Antiqua" panose="02040602050305030304" pitchFamily="18" charset="0"/>
              </a:rPr>
              <a:t>There is need to map out what you expect to happen as a result of your FL program. </a:t>
            </a:r>
            <a:r>
              <a:rPr lang="en-US" sz="2000" i="1" dirty="0" smtClean="0">
                <a:latin typeface="Book Antiqua" panose="02040602050305030304" pitchFamily="18" charset="0"/>
              </a:rPr>
              <a:t>Use logic model tool. </a:t>
            </a:r>
          </a:p>
          <a:p>
            <a:pPr algn="just" eaLnBrk="1" hangingPunct="1"/>
            <a:endParaRPr lang="en-US" sz="900" i="1" dirty="0" smtClean="0">
              <a:latin typeface="Book Antiqua" panose="02040602050305030304" pitchFamily="18" charset="0"/>
            </a:endParaRPr>
          </a:p>
          <a:p>
            <a:pPr algn="just" eaLnBrk="1" hangingPunct="1"/>
            <a:r>
              <a:rPr lang="en-US" sz="2000" dirty="0" smtClean="0">
                <a:latin typeface="Book Antiqua" panose="02040602050305030304" pitchFamily="18" charset="0"/>
              </a:rPr>
              <a:t>A logic model is a visual way of expressing the expected impact of a program, its theory of change: doing this will cause (or contribute to) that . </a:t>
            </a:r>
          </a:p>
          <a:p>
            <a:pPr algn="just" eaLnBrk="1" hangingPunct="1"/>
            <a:endParaRPr lang="en-US" sz="900" dirty="0" smtClean="0">
              <a:latin typeface="Book Antiqua" panose="02040602050305030304" pitchFamily="18" charset="0"/>
            </a:endParaRPr>
          </a:p>
          <a:p>
            <a:pPr algn="just" eaLnBrk="1" hangingPunct="1"/>
            <a:r>
              <a:rPr lang="en-US" sz="2000" dirty="0" smtClean="0">
                <a:latin typeface="Book Antiqua" panose="02040602050305030304" pitchFamily="18" charset="0"/>
              </a:rPr>
              <a:t>It provides a rationale for why the FL program is structured as it is, enables you revisit your objectives and considers how to measure success.  </a:t>
            </a:r>
          </a:p>
          <a:p>
            <a:pPr algn="just" eaLnBrk="1" hangingPunct="1"/>
            <a:endParaRPr lang="en-US" sz="900" dirty="0" smtClean="0">
              <a:latin typeface="Book Antiqua" panose="02040602050305030304" pitchFamily="18" charset="0"/>
            </a:endParaRPr>
          </a:p>
          <a:p>
            <a:pPr algn="just" eaLnBrk="1" hangingPunct="1"/>
            <a:r>
              <a:rPr lang="en-US" sz="2000" dirty="0" smtClean="0">
                <a:latin typeface="Book Antiqua" panose="02040602050305030304" pitchFamily="18" charset="0"/>
              </a:rPr>
              <a:t>The model seeks to answer the following</a:t>
            </a:r>
          </a:p>
          <a:p>
            <a:pPr lvl="1" algn="just" eaLnBrk="1" hangingPunct="1"/>
            <a:r>
              <a:rPr lang="en-US" sz="1600" dirty="0" smtClean="0">
                <a:latin typeface="Book Antiqua" panose="02040602050305030304" pitchFamily="18" charset="0"/>
              </a:rPr>
              <a:t>Why invest in the program (inputs), </a:t>
            </a:r>
          </a:p>
          <a:p>
            <a:pPr lvl="1" algn="just" eaLnBrk="1" hangingPunct="1"/>
            <a:r>
              <a:rPr lang="en-US" sz="1600" dirty="0" smtClean="0">
                <a:latin typeface="Book Antiqua" panose="02040602050305030304" pitchFamily="18" charset="0"/>
              </a:rPr>
              <a:t>What activities should be undertaken?, </a:t>
            </a:r>
          </a:p>
          <a:p>
            <a:pPr lvl="1" algn="just" eaLnBrk="1" hangingPunct="1"/>
            <a:r>
              <a:rPr lang="en-US" sz="1600" dirty="0" smtClean="0">
                <a:latin typeface="Book Antiqua" panose="02040602050305030304" pitchFamily="18" charset="0"/>
              </a:rPr>
              <a:t>What will be the results (sometimes called a “results chain”).</a:t>
            </a:r>
          </a:p>
          <a:p>
            <a:pPr algn="just" eaLnBrk="1" hangingPunct="1"/>
            <a:endParaRPr lang="en-US" sz="2000" dirty="0" smtClean="0">
              <a:latin typeface="Book Antiqua" panose="02040602050305030304"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28600"/>
            <a:ext cx="8229600" cy="762000"/>
          </a:xfrm>
        </p:spPr>
        <p:txBody>
          <a:bodyPr/>
          <a:lstStyle/>
          <a:p>
            <a:pPr eaLnBrk="1" hangingPunct="1"/>
            <a:r>
              <a:rPr lang="en-US" sz="2800" i="1" dirty="0" smtClean="0">
                <a:latin typeface="Book Antiqua" pitchFamily="18" charset="0"/>
              </a:rPr>
              <a:t>Logic Model for M &amp; E</a:t>
            </a:r>
            <a:r>
              <a:rPr lang="en-US" sz="2800" dirty="0" smtClean="0"/>
              <a:t> </a:t>
            </a:r>
          </a:p>
        </p:txBody>
      </p:sp>
      <p:sp>
        <p:nvSpPr>
          <p:cNvPr id="3075" name="Content Placeholder 2"/>
          <p:cNvSpPr>
            <a:spLocks noGrp="1"/>
          </p:cNvSpPr>
          <p:nvPr>
            <p:ph idx="1"/>
          </p:nvPr>
        </p:nvSpPr>
        <p:spPr>
          <a:xfrm>
            <a:off x="228600" y="838200"/>
            <a:ext cx="8763000" cy="5715000"/>
          </a:xfrm>
        </p:spPr>
        <p:txBody>
          <a:bodyPr/>
          <a:lstStyle/>
          <a:p>
            <a:pPr marL="0" indent="0" eaLnBrk="1" hangingPunct="1"/>
            <a:endParaRPr lang="en-GB" sz="800" i="1" dirty="0" smtClean="0">
              <a:latin typeface="Book Antiqua" panose="02040602050305030304" pitchFamily="18" charset="0"/>
            </a:endParaRPr>
          </a:p>
          <a:p>
            <a:pPr algn="just" eaLnBrk="1" hangingPunct="1"/>
            <a:r>
              <a:rPr lang="en-US" sz="2000" dirty="0" smtClean="0">
                <a:latin typeface="Book Antiqua" panose="02040602050305030304" pitchFamily="18" charset="0"/>
              </a:rPr>
              <a:t>Important to distinguish between an</a:t>
            </a:r>
          </a:p>
          <a:p>
            <a:pPr lvl="1" algn="just" eaLnBrk="1" hangingPunct="1"/>
            <a:r>
              <a:rPr lang="en-US" sz="1600" dirty="0" smtClean="0">
                <a:latin typeface="Book Antiqua" panose="02040602050305030304" pitchFamily="18" charset="0"/>
              </a:rPr>
              <a:t>Output (something that is under the program’s control, often measured during or shortly after the program) and </a:t>
            </a:r>
          </a:p>
          <a:p>
            <a:pPr lvl="1" algn="just" eaLnBrk="1" hangingPunct="1"/>
            <a:endParaRPr lang="en-US" sz="900" dirty="0" smtClean="0">
              <a:latin typeface="Book Antiqua" panose="02040602050305030304" pitchFamily="18" charset="0"/>
            </a:endParaRPr>
          </a:p>
          <a:p>
            <a:pPr lvl="1" algn="just" eaLnBrk="1" hangingPunct="1"/>
            <a:r>
              <a:rPr lang="en-US" sz="1600" dirty="0" smtClean="0">
                <a:latin typeface="Book Antiqua" panose="02040602050305030304" pitchFamily="18" charset="0"/>
              </a:rPr>
              <a:t>Outcome (a change in a participant or the overall  environment, hopefully influenced by the program, but often due to other factors as well).</a:t>
            </a:r>
          </a:p>
          <a:p>
            <a:pPr algn="just" eaLnBrk="1" hangingPunct="1"/>
            <a:endParaRPr lang="en-US" sz="800" dirty="0" smtClean="0">
              <a:latin typeface="Book Antiqua" panose="02040602050305030304" pitchFamily="18" charset="0"/>
            </a:endParaRPr>
          </a:p>
          <a:p>
            <a:pPr algn="just" eaLnBrk="1" hangingPunct="1"/>
            <a:r>
              <a:rPr lang="en-US" sz="2000" dirty="0" smtClean="0">
                <a:latin typeface="Book Antiqua" panose="02040602050305030304" pitchFamily="18" charset="0"/>
              </a:rPr>
              <a:t>Answering these three questions determines the type of evaluation needed and the methods you will choose as you try to answer the question, </a:t>
            </a:r>
            <a:r>
              <a:rPr lang="en-US" sz="2000" dirty="0" smtClean="0">
                <a:solidFill>
                  <a:schemeClr val="accent1"/>
                </a:solidFill>
                <a:latin typeface="Book Antiqua" panose="02040602050305030304" pitchFamily="18" charset="0"/>
              </a:rPr>
              <a:t>“ </a:t>
            </a:r>
            <a:r>
              <a:rPr lang="en-US" sz="2000" b="1" i="1" dirty="0" smtClean="0">
                <a:solidFill>
                  <a:schemeClr val="accent1"/>
                </a:solidFill>
                <a:latin typeface="Book Antiqua" panose="02040602050305030304" pitchFamily="18" charset="0"/>
              </a:rPr>
              <a:t>How will we know if we have been successful?</a:t>
            </a:r>
          </a:p>
          <a:p>
            <a:pPr algn="just" eaLnBrk="1" hangingPunct="1">
              <a:buNone/>
            </a:pPr>
            <a:endParaRPr lang="en-US" sz="800" b="1" i="1" dirty="0" smtClean="0">
              <a:solidFill>
                <a:schemeClr val="accent1"/>
              </a:solidFill>
              <a:latin typeface="Book Antiqua" panose="02040602050305030304" pitchFamily="18" charset="0"/>
            </a:endParaRPr>
          </a:p>
          <a:p>
            <a:pPr algn="just" eaLnBrk="1" hangingPunct="1"/>
            <a:r>
              <a:rPr lang="en-US" sz="2000" b="1" i="1" dirty="0" smtClean="0">
                <a:solidFill>
                  <a:schemeClr val="accent1"/>
                </a:solidFill>
                <a:latin typeface="Book Antiqua" panose="02040602050305030304" pitchFamily="18" charset="0"/>
              </a:rPr>
              <a:t>Why are we doing this ?  (Impact)</a:t>
            </a:r>
            <a:r>
              <a:rPr lang="en-US" sz="2000" dirty="0" smtClean="0">
                <a:latin typeface="Book Antiqua" panose="02040602050305030304" pitchFamily="18" charset="0"/>
              </a:rPr>
              <a:t> What will the impact be on the target population as a result of the FL program? </a:t>
            </a:r>
          </a:p>
          <a:p>
            <a:pPr algn="just" eaLnBrk="1" hangingPunct="1">
              <a:buNone/>
            </a:pPr>
            <a:endParaRPr lang="en-US" sz="900" dirty="0" smtClean="0">
              <a:latin typeface="Book Antiqua" panose="02040602050305030304" pitchFamily="18" charset="0"/>
            </a:endParaRPr>
          </a:p>
          <a:p>
            <a:pPr algn="just" eaLnBrk="1" hangingPunct="1"/>
            <a:r>
              <a:rPr lang="en-US" sz="2000" b="1" i="1" dirty="0" smtClean="0">
                <a:solidFill>
                  <a:schemeClr val="accent1"/>
                </a:solidFill>
                <a:latin typeface="Book Antiqua" panose="02040602050305030304" pitchFamily="18" charset="0"/>
              </a:rPr>
              <a:t>What do we expect to achieve ? (Outcomes) </a:t>
            </a:r>
            <a:r>
              <a:rPr lang="en-US" sz="2000" dirty="0" smtClean="0">
                <a:latin typeface="Book Antiqua" panose="02040602050305030304" pitchFamily="18" charset="0"/>
              </a:rPr>
              <a:t>What changes in learning or behaviour can participants expect as a result of participating in the program? </a:t>
            </a:r>
          </a:p>
          <a:p>
            <a:pPr algn="just" eaLnBrk="1" hangingPunct="1">
              <a:buNone/>
            </a:pPr>
            <a:endParaRPr lang="en-US" sz="800" dirty="0" smtClean="0">
              <a:latin typeface="Book Antiqua" panose="02040602050305030304" pitchFamily="18" charset="0"/>
            </a:endParaRPr>
          </a:p>
          <a:p>
            <a:pPr algn="just" eaLnBrk="1" hangingPunct="1"/>
            <a:r>
              <a:rPr lang="en-US" sz="2000" b="1" i="1" dirty="0" smtClean="0">
                <a:solidFill>
                  <a:schemeClr val="accent1"/>
                </a:solidFill>
                <a:latin typeface="Book Antiqua" panose="02040602050305030304" pitchFamily="18" charset="0"/>
              </a:rPr>
              <a:t>How do we think that will happen ? (Inputs, Activities, Outputs)</a:t>
            </a:r>
            <a:r>
              <a:rPr lang="en-US" sz="2000" b="1" i="1" dirty="0" smtClean="0">
                <a:latin typeface="Book Antiqua" panose="02040602050305030304" pitchFamily="18" charset="0"/>
              </a:rPr>
              <a:t>   </a:t>
            </a:r>
            <a:r>
              <a:rPr lang="en-US" sz="2000" dirty="0" smtClean="0">
                <a:latin typeface="Book Antiqua" panose="02040602050305030304" pitchFamily="18" charset="0"/>
              </a:rPr>
              <a:t>What are the program’s “deliverables”? What is required to accomplish these?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28600"/>
            <a:ext cx="8229600" cy="762000"/>
          </a:xfrm>
        </p:spPr>
        <p:txBody>
          <a:bodyPr/>
          <a:lstStyle/>
          <a:p>
            <a:pPr eaLnBrk="1" hangingPunct="1"/>
            <a:r>
              <a:rPr lang="en-US" sz="2800" i="1" dirty="0" smtClean="0">
                <a:latin typeface="Book Antiqua" pitchFamily="18" charset="0"/>
              </a:rPr>
              <a:t>Logic Model for M &amp; E</a:t>
            </a:r>
            <a:r>
              <a:rPr lang="en-US" sz="2800" dirty="0" smtClean="0"/>
              <a:t> </a:t>
            </a:r>
          </a:p>
        </p:txBody>
      </p:sp>
      <p:pic>
        <p:nvPicPr>
          <p:cNvPr id="1026" name="Picture 2"/>
          <p:cNvPicPr>
            <a:picLocks noGrp="1" noChangeAspect="1" noChangeArrowheads="1"/>
          </p:cNvPicPr>
          <p:nvPr>
            <p:ph idx="1"/>
          </p:nvPr>
        </p:nvPicPr>
        <p:blipFill>
          <a:blip r:embed="rId3"/>
          <a:srcRect/>
          <a:stretch>
            <a:fillRect/>
          </a:stretch>
        </p:blipFill>
        <p:spPr bwMode="auto">
          <a:xfrm>
            <a:off x="304800" y="1143000"/>
            <a:ext cx="8686800" cy="533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28600"/>
            <a:ext cx="8229600" cy="762000"/>
          </a:xfrm>
        </p:spPr>
        <p:txBody>
          <a:bodyPr/>
          <a:lstStyle/>
          <a:p>
            <a:pPr eaLnBrk="1" hangingPunct="1"/>
            <a:r>
              <a:rPr lang="en-US" sz="2800" i="1" dirty="0" smtClean="0">
                <a:latin typeface="Book Antiqua" panose="02040602050305030304" pitchFamily="18" charset="0"/>
              </a:rPr>
              <a:t>The evaluation cycle</a:t>
            </a:r>
            <a:endParaRPr lang="en-US" sz="2800" dirty="0" smtClean="0"/>
          </a:p>
        </p:txBody>
      </p:sp>
      <p:sp>
        <p:nvSpPr>
          <p:cNvPr id="3075" name="Content Placeholder 2"/>
          <p:cNvSpPr>
            <a:spLocks noGrp="1"/>
          </p:cNvSpPr>
          <p:nvPr>
            <p:ph idx="1"/>
          </p:nvPr>
        </p:nvSpPr>
        <p:spPr>
          <a:xfrm>
            <a:off x="304800" y="838200"/>
            <a:ext cx="8610600" cy="5791200"/>
          </a:xfrm>
        </p:spPr>
        <p:txBody>
          <a:bodyPr/>
          <a:lstStyle/>
          <a:p>
            <a:pPr marL="0" indent="0" eaLnBrk="1" hangingPunct="1">
              <a:buNone/>
            </a:pPr>
            <a:r>
              <a:rPr lang="en-US" sz="2000" i="1" dirty="0" smtClean="0">
                <a:latin typeface="Book Antiqua" panose="02040602050305030304" pitchFamily="18" charset="0"/>
              </a:rPr>
              <a:t>The evaluation cycle: three key steps</a:t>
            </a:r>
          </a:p>
          <a:p>
            <a:pPr algn="just" eaLnBrk="1" hangingPunct="1"/>
            <a:r>
              <a:rPr lang="en-US" sz="2000" dirty="0" smtClean="0">
                <a:latin typeface="Book Antiqua" panose="02040602050305030304" pitchFamily="18" charset="0"/>
              </a:rPr>
              <a:t>Evaluation is best planned as part of program development – in the early stages of designing a new program, or a new component of an existing program. There are specific reasons for this:</a:t>
            </a:r>
          </a:p>
          <a:p>
            <a:pPr algn="just" eaLnBrk="1" hangingPunct="1"/>
            <a:endParaRPr lang="en-US" sz="800" dirty="0" smtClean="0">
              <a:latin typeface="Book Antiqua" panose="02040602050305030304" pitchFamily="18" charset="0"/>
            </a:endParaRPr>
          </a:p>
          <a:p>
            <a:pPr lvl="1" algn="just" eaLnBrk="1" hangingPunct="1"/>
            <a:r>
              <a:rPr lang="en-US" sz="1600" dirty="0" smtClean="0">
                <a:latin typeface="Book Antiqua" panose="02040602050305030304" pitchFamily="18" charset="0"/>
              </a:rPr>
              <a:t>When planning for evaluation, determine what constitutes or defines “success”. By defining success early, you are more likely to design your program in a more rigorous manner to match expected outcomes.</a:t>
            </a:r>
          </a:p>
          <a:p>
            <a:pPr lvl="1" algn="just" eaLnBrk="1" hangingPunct="1"/>
            <a:endParaRPr lang="en-US" sz="400" dirty="0" smtClean="0">
              <a:latin typeface="Book Antiqua" panose="02040602050305030304" pitchFamily="18" charset="0"/>
            </a:endParaRPr>
          </a:p>
          <a:p>
            <a:pPr lvl="1" algn="just" eaLnBrk="1" hangingPunct="1"/>
            <a:r>
              <a:rPr lang="en-US" sz="1600" dirty="0" smtClean="0">
                <a:latin typeface="Book Antiqua" panose="02040602050305030304" pitchFamily="18" charset="0"/>
              </a:rPr>
              <a:t>Measuring change requires baseline information. </a:t>
            </a:r>
            <a:r>
              <a:rPr lang="en-US" sz="1600" i="1" dirty="0" smtClean="0">
                <a:latin typeface="Book Antiqua" panose="02040602050305030304" pitchFamily="18" charset="0"/>
              </a:rPr>
              <a:t>What is the status before the program</a:t>
            </a:r>
          </a:p>
          <a:p>
            <a:pPr lvl="1" algn="just" eaLnBrk="1" hangingPunct="1"/>
            <a:endParaRPr lang="en-US" sz="400" dirty="0" smtClean="0">
              <a:latin typeface="Book Antiqua" panose="02040602050305030304" pitchFamily="18" charset="0"/>
            </a:endParaRPr>
          </a:p>
          <a:p>
            <a:pPr lvl="1" algn="just" eaLnBrk="1" hangingPunct="1"/>
            <a:r>
              <a:rPr lang="en-US" sz="1600" dirty="0" smtClean="0">
                <a:latin typeface="Book Antiqua" panose="02040602050305030304" pitchFamily="18" charset="0"/>
              </a:rPr>
              <a:t>Collecting evaluation data should be part of the program activities such as registration, assessment, and follow-up, and therefore be an efficient use of resources.</a:t>
            </a:r>
          </a:p>
          <a:p>
            <a:pPr algn="just" eaLnBrk="1" hangingPunct="1"/>
            <a:endParaRPr lang="en-US" sz="800" dirty="0" smtClean="0">
              <a:latin typeface="Book Antiqua" panose="02040602050305030304" pitchFamily="18" charset="0"/>
            </a:endParaRPr>
          </a:p>
          <a:p>
            <a:pPr algn="just" eaLnBrk="1" hangingPunct="1"/>
            <a:r>
              <a:rPr lang="en-US" sz="2000" dirty="0" smtClean="0">
                <a:latin typeface="Book Antiqua" panose="02040602050305030304" pitchFamily="18" charset="0"/>
              </a:rPr>
              <a:t>It is an ideal time to consult with stakeholders and build their interests into your evaluation plan.</a:t>
            </a:r>
          </a:p>
          <a:p>
            <a:pPr algn="just" eaLnBrk="1" hangingPunct="1"/>
            <a:endParaRPr lang="en-US" sz="2000" i="1" dirty="0" smtClean="0">
              <a:latin typeface="Book Antiqua" panose="02040602050305030304" pitchFamily="18" charset="0"/>
            </a:endParaRPr>
          </a:p>
          <a:p>
            <a:pPr algn="just" eaLnBrk="1" hangingPunct="1"/>
            <a:endParaRPr lang="en-US" sz="900" i="1" dirty="0" smtClean="0">
              <a:latin typeface="Book Antiqua" panose="02040602050305030304"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i="1" dirty="0" smtClean="0"/>
              <a:t>Evaluation Cycle</a:t>
            </a:r>
            <a:endParaRPr lang="en-US" sz="2800" i="1" dirty="0"/>
          </a:p>
        </p:txBody>
      </p:sp>
      <p:pic>
        <p:nvPicPr>
          <p:cNvPr id="1026" name="Picture 2"/>
          <p:cNvPicPr>
            <a:picLocks noGrp="1" noChangeAspect="1" noChangeArrowheads="1"/>
          </p:cNvPicPr>
          <p:nvPr>
            <p:ph idx="1"/>
          </p:nvPr>
        </p:nvPicPr>
        <p:blipFill>
          <a:blip r:embed="rId3"/>
          <a:srcRect/>
          <a:stretch>
            <a:fillRect/>
          </a:stretch>
        </p:blipFill>
        <p:spPr bwMode="auto">
          <a:xfrm>
            <a:off x="304800" y="1219200"/>
            <a:ext cx="8458200" cy="2638425"/>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533400" y="3810000"/>
            <a:ext cx="8229600" cy="25146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28600"/>
            <a:ext cx="8229600" cy="762000"/>
          </a:xfrm>
        </p:spPr>
        <p:txBody>
          <a:bodyPr/>
          <a:lstStyle/>
          <a:p>
            <a:pPr eaLnBrk="1" hangingPunct="1"/>
            <a:r>
              <a:rPr lang="en-US" sz="2800" i="1" dirty="0" smtClean="0">
                <a:latin typeface="Book Antiqua" panose="02040602050305030304" pitchFamily="18" charset="0"/>
              </a:rPr>
              <a:t>The evaluation cycle</a:t>
            </a:r>
            <a:endParaRPr lang="en-US" sz="2800" dirty="0" smtClean="0"/>
          </a:p>
        </p:txBody>
      </p:sp>
      <p:sp>
        <p:nvSpPr>
          <p:cNvPr id="3075" name="Content Placeholder 2"/>
          <p:cNvSpPr>
            <a:spLocks noGrp="1"/>
          </p:cNvSpPr>
          <p:nvPr>
            <p:ph idx="1"/>
          </p:nvPr>
        </p:nvSpPr>
        <p:spPr>
          <a:xfrm>
            <a:off x="457200" y="838200"/>
            <a:ext cx="8382000" cy="5715000"/>
          </a:xfrm>
        </p:spPr>
        <p:txBody>
          <a:bodyPr/>
          <a:lstStyle/>
          <a:p>
            <a:pPr marL="0" indent="0" eaLnBrk="1" hangingPunct="1">
              <a:buNone/>
            </a:pPr>
            <a:r>
              <a:rPr lang="en-US" sz="2000" i="1" dirty="0" smtClean="0">
                <a:latin typeface="Book Antiqua" panose="02040602050305030304" pitchFamily="18" charset="0"/>
              </a:rPr>
              <a:t>Step 1: Planning an evaluation</a:t>
            </a:r>
            <a:endParaRPr lang="en-GB" sz="2000" i="1" dirty="0">
              <a:latin typeface="Book Antiqua" panose="02040602050305030304" pitchFamily="18" charset="0"/>
            </a:endParaRPr>
          </a:p>
          <a:p>
            <a:pPr algn="just" eaLnBrk="1" hangingPunct="1"/>
            <a:r>
              <a:rPr lang="en-US" sz="2000" dirty="0" smtClean="0">
                <a:latin typeface="Book Antiqua" panose="02040602050305030304" pitchFamily="18" charset="0"/>
              </a:rPr>
              <a:t>Planning  for evaluation should ideally be at the start of the FL program, however steps may be used even for programs that are already running</a:t>
            </a:r>
          </a:p>
          <a:p>
            <a:pPr algn="just" eaLnBrk="1" hangingPunct="1"/>
            <a:endParaRPr lang="en-US" sz="800" dirty="0" smtClean="0">
              <a:latin typeface="Book Antiqua" panose="02040602050305030304" pitchFamily="18" charset="0"/>
            </a:endParaRPr>
          </a:p>
          <a:p>
            <a:pPr algn="just" eaLnBrk="1" hangingPunct="1"/>
            <a:r>
              <a:rPr lang="en-US" sz="2000" dirty="0" smtClean="0">
                <a:latin typeface="Book Antiqua" panose="02040602050305030304" pitchFamily="18" charset="0"/>
              </a:rPr>
              <a:t>Need to define the purpose and scope of the evaluation: i.e. agree on what to include or exclude and why</a:t>
            </a:r>
          </a:p>
          <a:p>
            <a:pPr algn="just" eaLnBrk="1" hangingPunct="1"/>
            <a:endParaRPr lang="en-US" sz="800" dirty="0" smtClean="0">
              <a:latin typeface="Book Antiqua" panose="02040602050305030304" pitchFamily="18" charset="0"/>
            </a:endParaRPr>
          </a:p>
          <a:p>
            <a:pPr algn="just" eaLnBrk="1" hangingPunct="1"/>
            <a:r>
              <a:rPr lang="en-US" sz="2000" dirty="0" smtClean="0">
                <a:latin typeface="Book Antiqua" panose="02040602050305030304" pitchFamily="18" charset="0"/>
              </a:rPr>
              <a:t>Scope of the evaluation should be based on the program objectives which should be SMART </a:t>
            </a:r>
            <a:r>
              <a:rPr lang="en-US" sz="1800" i="1" dirty="0" smtClean="0">
                <a:latin typeface="Book Antiqua" panose="02040602050305030304" pitchFamily="18" charset="0"/>
              </a:rPr>
              <a:t>(specific, measurable, achievable, reasonable and time-specific)</a:t>
            </a:r>
          </a:p>
          <a:p>
            <a:pPr algn="just" eaLnBrk="1" hangingPunct="1"/>
            <a:endParaRPr lang="en-US" sz="800" i="1" dirty="0" smtClean="0">
              <a:latin typeface="Book Antiqua" panose="02040602050305030304" pitchFamily="18" charset="0"/>
            </a:endParaRPr>
          </a:p>
          <a:p>
            <a:pPr algn="just" eaLnBrk="1" hangingPunct="1"/>
            <a:r>
              <a:rPr lang="en-US" sz="2000" dirty="0" smtClean="0">
                <a:latin typeface="Book Antiqua" panose="02040602050305030304" pitchFamily="18" charset="0"/>
              </a:rPr>
              <a:t>Designing an evaluation involves aligning objectives with evaluation criteria, or indicators of success. Different objectives can be evaluated differently.</a:t>
            </a:r>
          </a:p>
          <a:p>
            <a:pPr algn="just" eaLnBrk="1" hangingPunct="1"/>
            <a:endParaRPr lang="en-US" sz="2000" dirty="0" smtClean="0">
              <a:latin typeface="Book Antiqua" panose="02040602050305030304" pitchFamily="18" charset="0"/>
            </a:endParaRPr>
          </a:p>
          <a:p>
            <a:pPr algn="just" eaLnBrk="1" hangingPunct="1"/>
            <a:r>
              <a:rPr lang="en-US" sz="2000" dirty="0" smtClean="0">
                <a:latin typeface="Book Antiqua" panose="02040602050305030304" pitchFamily="18" charset="0"/>
              </a:rPr>
              <a:t>Determine timing of the evaluation, how often it should be carried</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28600"/>
            <a:ext cx="8229600" cy="762000"/>
          </a:xfrm>
        </p:spPr>
        <p:txBody>
          <a:bodyPr/>
          <a:lstStyle/>
          <a:p>
            <a:pPr eaLnBrk="1" hangingPunct="1"/>
            <a:r>
              <a:rPr lang="en-US" sz="2800" i="1" dirty="0" smtClean="0">
                <a:latin typeface="Book Antiqua" panose="02040602050305030304" pitchFamily="18" charset="0"/>
              </a:rPr>
              <a:t>The evaluation cycle</a:t>
            </a:r>
            <a:endParaRPr lang="en-US" sz="2800" dirty="0" smtClean="0"/>
          </a:p>
        </p:txBody>
      </p:sp>
      <p:sp>
        <p:nvSpPr>
          <p:cNvPr id="3075" name="Content Placeholder 2"/>
          <p:cNvSpPr>
            <a:spLocks noGrp="1"/>
          </p:cNvSpPr>
          <p:nvPr>
            <p:ph idx="1"/>
          </p:nvPr>
        </p:nvSpPr>
        <p:spPr>
          <a:xfrm>
            <a:off x="457200" y="838200"/>
            <a:ext cx="8382000" cy="5715000"/>
          </a:xfrm>
        </p:spPr>
        <p:txBody>
          <a:bodyPr/>
          <a:lstStyle/>
          <a:p>
            <a:pPr marL="0" indent="0" eaLnBrk="1" hangingPunct="1">
              <a:buNone/>
            </a:pPr>
            <a:r>
              <a:rPr lang="en-US" sz="2000" i="1" dirty="0" smtClean="0">
                <a:latin typeface="Book Antiqua" panose="02040602050305030304" pitchFamily="18" charset="0"/>
              </a:rPr>
              <a:t>Choosing your evaluation design</a:t>
            </a:r>
            <a:endParaRPr lang="en-GB" sz="2000" i="1" dirty="0">
              <a:latin typeface="Book Antiqua" panose="02040602050305030304" pitchFamily="18" charset="0"/>
            </a:endParaRPr>
          </a:p>
          <a:p>
            <a:pPr algn="just" eaLnBrk="1" hangingPunct="1"/>
            <a:r>
              <a:rPr lang="en-US" sz="2000" dirty="0" smtClean="0">
                <a:latin typeface="Book Antiqua" panose="02040602050305030304" pitchFamily="18" charset="0"/>
              </a:rPr>
              <a:t>When selecting a design, for evaluation there is need to balance the </a:t>
            </a:r>
          </a:p>
          <a:p>
            <a:pPr lvl="1" algn="just" eaLnBrk="1" hangingPunct="1"/>
            <a:r>
              <a:rPr lang="en-US" sz="1600" dirty="0" smtClean="0">
                <a:latin typeface="Book Antiqua" panose="02040602050305030304" pitchFamily="18" charset="0"/>
              </a:rPr>
              <a:t>Reason for the evaluation, </a:t>
            </a:r>
          </a:p>
          <a:p>
            <a:pPr lvl="1" algn="just" eaLnBrk="1" hangingPunct="1"/>
            <a:r>
              <a:rPr lang="en-US" sz="1600" dirty="0" smtClean="0">
                <a:latin typeface="Book Antiqua" panose="02040602050305030304" pitchFamily="18" charset="0"/>
              </a:rPr>
              <a:t>Resources to carry out the evaluation, and </a:t>
            </a:r>
          </a:p>
          <a:p>
            <a:pPr lvl="1" algn="just" eaLnBrk="1" hangingPunct="1"/>
            <a:r>
              <a:rPr lang="en-US" sz="1600" dirty="0" smtClean="0">
                <a:latin typeface="Book Antiqua" panose="02040602050305030304" pitchFamily="18" charset="0"/>
              </a:rPr>
              <a:t>Intended use of the evaluation </a:t>
            </a:r>
          </a:p>
          <a:p>
            <a:pPr algn="just" eaLnBrk="1" hangingPunct="1"/>
            <a:endParaRPr lang="en-US" sz="800" dirty="0" smtClean="0">
              <a:latin typeface="Book Antiqua" panose="02040602050305030304" pitchFamily="18" charset="0"/>
            </a:endParaRPr>
          </a:p>
          <a:p>
            <a:pPr algn="just" eaLnBrk="1" hangingPunct="1"/>
            <a:r>
              <a:rPr lang="en-US" sz="2000" dirty="0" smtClean="0">
                <a:latin typeface="Book Antiqua" panose="02040602050305030304" pitchFamily="18" charset="0"/>
              </a:rPr>
              <a:t>For the results of an evaluation to be credible, the evaluation has to be carefully designed. </a:t>
            </a:r>
          </a:p>
          <a:p>
            <a:pPr algn="just" eaLnBrk="1" hangingPunct="1"/>
            <a:endParaRPr lang="en-US" sz="800" dirty="0" smtClean="0">
              <a:latin typeface="Book Antiqua" panose="02040602050305030304" pitchFamily="18" charset="0"/>
            </a:endParaRPr>
          </a:p>
          <a:p>
            <a:pPr algn="just" eaLnBrk="1" hangingPunct="1"/>
            <a:r>
              <a:rPr lang="en-US" sz="2000" b="1" i="1" dirty="0" smtClean="0">
                <a:latin typeface="Book Antiqua" panose="02040602050305030304" pitchFamily="18" charset="0"/>
              </a:rPr>
              <a:t>Experimental design</a:t>
            </a:r>
            <a:r>
              <a:rPr lang="en-US" sz="2000" dirty="0" smtClean="0">
                <a:latin typeface="Book Antiqua" panose="02040602050305030304" pitchFamily="18" charset="0"/>
              </a:rPr>
              <a:t>, participants are randomly assigned to a “treatment group” that participates in the program, and a “control group” that does not. </a:t>
            </a:r>
            <a:r>
              <a:rPr lang="en-US" sz="2000" b="1" i="1" dirty="0" smtClean="0">
                <a:solidFill>
                  <a:schemeClr val="accent1"/>
                </a:solidFill>
                <a:latin typeface="Book Antiqua" panose="02040602050305030304" pitchFamily="18" charset="0"/>
              </a:rPr>
              <a:t>This is challenging to implement, due to cost.</a:t>
            </a:r>
          </a:p>
          <a:p>
            <a:pPr algn="just" eaLnBrk="1" hangingPunct="1"/>
            <a:endParaRPr lang="en-US" sz="800" i="1" dirty="0" smtClean="0">
              <a:latin typeface="Book Antiqua" panose="02040602050305030304" pitchFamily="18" charset="0"/>
            </a:endParaRPr>
          </a:p>
          <a:p>
            <a:pPr algn="just" eaLnBrk="1" hangingPunct="1"/>
            <a:r>
              <a:rPr lang="en-US" sz="2000" b="1" i="1" dirty="0" smtClean="0">
                <a:latin typeface="Book Antiqua" panose="02040602050305030304" pitchFamily="18" charset="0"/>
              </a:rPr>
              <a:t>A quasi-experimental design </a:t>
            </a:r>
            <a:r>
              <a:rPr lang="en-US" sz="2000" dirty="0" smtClean="0">
                <a:latin typeface="Book Antiqua" panose="02040602050305030304" pitchFamily="18" charset="0"/>
              </a:rPr>
              <a:t>involves comparing those who participated in a program with those who did not participate. “comparison group” would have to match the “treatment group” in every way so any change could be attributed to the program.</a:t>
            </a:r>
          </a:p>
          <a:p>
            <a:pPr algn="just" eaLnBrk="1" hangingPunct="1"/>
            <a:endParaRPr lang="en-US" sz="2000" dirty="0" smtClean="0">
              <a:latin typeface="Book Antiqua" panose="02040602050305030304" pitchFamily="18" charset="0"/>
            </a:endParaRPr>
          </a:p>
          <a:p>
            <a:pPr algn="just" eaLnBrk="1" hangingPunct="1"/>
            <a:r>
              <a:rPr lang="en-US" sz="2000" i="1" dirty="0" smtClean="0">
                <a:latin typeface="Book Antiqua" panose="02040602050305030304" pitchFamily="18" charset="0"/>
              </a:rPr>
              <a:t>Experimental designs are challenging to implement; cost, time, causality </a:t>
            </a:r>
          </a:p>
          <a:p>
            <a:pPr algn="just" eaLnBrk="1" hangingPunct="1"/>
            <a:endParaRPr lang="en-US" sz="800" dirty="0" smtClean="0">
              <a:latin typeface="Book Antiqua" panose="02040602050305030304"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28600"/>
            <a:ext cx="8229600" cy="762000"/>
          </a:xfrm>
        </p:spPr>
        <p:txBody>
          <a:bodyPr/>
          <a:lstStyle/>
          <a:p>
            <a:pPr eaLnBrk="1" hangingPunct="1"/>
            <a:r>
              <a:rPr lang="en-US" sz="2800" i="1" dirty="0" smtClean="0">
                <a:latin typeface="Book Antiqua" panose="02040602050305030304" pitchFamily="18" charset="0"/>
              </a:rPr>
              <a:t>The evaluation cycle</a:t>
            </a:r>
            <a:endParaRPr lang="en-US" sz="2800" dirty="0" smtClean="0"/>
          </a:p>
        </p:txBody>
      </p:sp>
      <p:sp>
        <p:nvSpPr>
          <p:cNvPr id="3075" name="Content Placeholder 2"/>
          <p:cNvSpPr>
            <a:spLocks noGrp="1"/>
          </p:cNvSpPr>
          <p:nvPr>
            <p:ph idx="1"/>
          </p:nvPr>
        </p:nvSpPr>
        <p:spPr>
          <a:xfrm>
            <a:off x="228600" y="838200"/>
            <a:ext cx="8610600" cy="5791200"/>
          </a:xfrm>
        </p:spPr>
        <p:txBody>
          <a:bodyPr/>
          <a:lstStyle/>
          <a:p>
            <a:pPr marL="0" indent="0" eaLnBrk="1" hangingPunct="1">
              <a:buNone/>
            </a:pPr>
            <a:r>
              <a:rPr lang="en-US" sz="2000" i="1" dirty="0" smtClean="0">
                <a:latin typeface="Book Antiqua" panose="02040602050305030304" pitchFamily="18" charset="0"/>
              </a:rPr>
              <a:t>Choosing your evaluation design</a:t>
            </a:r>
            <a:endParaRPr lang="en-GB" sz="2000" i="1" dirty="0">
              <a:latin typeface="Book Antiqua" panose="02040602050305030304" pitchFamily="18" charset="0"/>
            </a:endParaRPr>
          </a:p>
          <a:p>
            <a:pPr algn="just" eaLnBrk="1" hangingPunct="1"/>
            <a:endParaRPr lang="en-US" sz="800" dirty="0" smtClean="0">
              <a:latin typeface="Book Antiqua" panose="02040602050305030304" pitchFamily="18" charset="0"/>
            </a:endParaRPr>
          </a:p>
          <a:p>
            <a:pPr algn="just" eaLnBrk="1" hangingPunct="1"/>
            <a:r>
              <a:rPr lang="en-US" sz="2000" b="1" i="1" dirty="0" smtClean="0">
                <a:latin typeface="Book Antiqua" panose="02040602050305030304" pitchFamily="18" charset="0"/>
              </a:rPr>
              <a:t>Non-experimental evaluation design.</a:t>
            </a:r>
            <a:r>
              <a:rPr lang="en-US" sz="2000" dirty="0" smtClean="0">
                <a:latin typeface="Book Antiqua" panose="02040602050305030304" pitchFamily="18" charset="0"/>
              </a:rPr>
              <a:t> Easier to implement. For example, a pre-post design is commonly used to measure how much people have changed as a result of an intervention by assessing them before (pre) and after (post) they participate. </a:t>
            </a:r>
          </a:p>
          <a:p>
            <a:pPr algn="just" eaLnBrk="1" hangingPunct="1">
              <a:buNone/>
            </a:pPr>
            <a:endParaRPr lang="en-US" sz="1000" dirty="0" smtClean="0">
              <a:latin typeface="Book Antiqua" panose="02040602050305030304" pitchFamily="18" charset="0"/>
            </a:endParaRPr>
          </a:p>
          <a:p>
            <a:pPr algn="just" eaLnBrk="1" hangingPunct="1">
              <a:buNone/>
            </a:pPr>
            <a:r>
              <a:rPr lang="en-US" sz="2000" i="1" dirty="0" smtClean="0">
                <a:latin typeface="Book Antiqua" panose="02040602050305030304" pitchFamily="18" charset="0"/>
              </a:rPr>
              <a:t>Methods for collecting data</a:t>
            </a:r>
          </a:p>
          <a:p>
            <a:pPr algn="just" eaLnBrk="1" hangingPunct="1"/>
            <a:r>
              <a:rPr lang="en-US" sz="2000" b="1" i="1" dirty="0" smtClean="0">
                <a:latin typeface="Book Antiqua" panose="02040602050305030304" pitchFamily="18" charset="0"/>
              </a:rPr>
              <a:t>Focus Groups: </a:t>
            </a:r>
            <a:r>
              <a:rPr lang="en-US" sz="2000" dirty="0" smtClean="0">
                <a:latin typeface="Book Antiqua" panose="02040602050305030304" pitchFamily="18" charset="0"/>
              </a:rPr>
              <a:t>a group of people brought together to discuss a certain set of issues, guided by a facilitator who notes the interaction and results of the discussion. </a:t>
            </a:r>
          </a:p>
          <a:p>
            <a:pPr algn="just" eaLnBrk="1" hangingPunct="1"/>
            <a:endParaRPr lang="en-US" sz="900" dirty="0" smtClean="0">
              <a:latin typeface="Book Antiqua" panose="02040602050305030304" pitchFamily="18" charset="0"/>
            </a:endParaRPr>
          </a:p>
          <a:p>
            <a:pPr algn="just" eaLnBrk="1" hangingPunct="1"/>
            <a:r>
              <a:rPr lang="en-US" sz="2000" b="1" i="1" dirty="0" smtClean="0">
                <a:latin typeface="Book Antiqua" panose="02040602050305030304" pitchFamily="18" charset="0"/>
              </a:rPr>
              <a:t>Interviews: </a:t>
            </a:r>
            <a:r>
              <a:rPr lang="en-US" sz="2000" dirty="0" smtClean="0">
                <a:latin typeface="Book Antiqua" panose="02040602050305030304" pitchFamily="18" charset="0"/>
              </a:rPr>
              <a:t>a discussion covering a list of topics or specific questions, undertaken to gather information or views from an expert, stakeholder, and/or participant. </a:t>
            </a:r>
          </a:p>
          <a:p>
            <a:pPr algn="just" eaLnBrk="1" hangingPunct="1"/>
            <a:endParaRPr lang="en-US" sz="2000" dirty="0" smtClean="0">
              <a:latin typeface="Book Antiqua" panose="02040602050305030304" pitchFamily="18" charset="0"/>
            </a:endParaRPr>
          </a:p>
          <a:p>
            <a:pPr algn="just" eaLnBrk="1" hangingPunct="1"/>
            <a:r>
              <a:rPr lang="en-US" sz="2000" b="1" i="1" dirty="0" smtClean="0">
                <a:latin typeface="Book Antiqua" panose="02040602050305030304" pitchFamily="18" charset="0"/>
              </a:rPr>
              <a:t>Administrative Data Review:</a:t>
            </a:r>
            <a:r>
              <a:rPr lang="en-US" sz="2000" dirty="0" smtClean="0">
                <a:latin typeface="Book Antiqua" panose="02040602050305030304" pitchFamily="18" charset="0"/>
              </a:rPr>
              <a:t> a review of program data collected internally. These usually include things like application forms, participant files, financial information, and annual reports. </a:t>
            </a:r>
          </a:p>
          <a:p>
            <a:pPr algn="just" eaLnBrk="1" hangingPunct="1"/>
            <a:endParaRPr lang="en-US" sz="2000" dirty="0" smtClean="0">
              <a:latin typeface="Book Antiqua" panose="02040602050305030304" pitchFamily="18" charset="0"/>
            </a:endParaRPr>
          </a:p>
          <a:p>
            <a:pPr algn="just" eaLnBrk="1" hangingPunct="1">
              <a:buNone/>
            </a:pPr>
            <a:endParaRPr lang="en-US" sz="2000" dirty="0" smtClean="0">
              <a:latin typeface="Book Antiqua" panose="02040602050305030304" pitchFamily="18" charset="0"/>
            </a:endParaRPr>
          </a:p>
          <a:p>
            <a:pPr algn="just" eaLnBrk="1" hangingPunct="1"/>
            <a:endParaRPr lang="en-US" sz="2000" dirty="0" smtClean="0">
              <a:latin typeface="Book Antiqua" panose="02040602050305030304"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28600"/>
            <a:ext cx="8229600" cy="762000"/>
          </a:xfrm>
        </p:spPr>
        <p:txBody>
          <a:bodyPr/>
          <a:lstStyle/>
          <a:p>
            <a:pPr eaLnBrk="1" hangingPunct="1"/>
            <a:r>
              <a:rPr lang="en-US" sz="2800" i="1" dirty="0" smtClean="0">
                <a:latin typeface="Book Antiqua" panose="02040602050305030304" pitchFamily="18" charset="0"/>
              </a:rPr>
              <a:t>The evaluation cycle</a:t>
            </a:r>
            <a:endParaRPr lang="en-US" sz="2800" dirty="0" smtClean="0"/>
          </a:p>
        </p:txBody>
      </p:sp>
      <p:sp>
        <p:nvSpPr>
          <p:cNvPr id="3075" name="Content Placeholder 2"/>
          <p:cNvSpPr>
            <a:spLocks noGrp="1"/>
          </p:cNvSpPr>
          <p:nvPr>
            <p:ph idx="1"/>
          </p:nvPr>
        </p:nvSpPr>
        <p:spPr>
          <a:xfrm>
            <a:off x="457200" y="838200"/>
            <a:ext cx="8382000" cy="5715000"/>
          </a:xfrm>
        </p:spPr>
        <p:txBody>
          <a:bodyPr/>
          <a:lstStyle/>
          <a:p>
            <a:pPr algn="just" eaLnBrk="1" hangingPunct="1">
              <a:buNone/>
            </a:pPr>
            <a:r>
              <a:rPr lang="en-US" sz="2000" i="1" dirty="0" smtClean="0">
                <a:latin typeface="Book Antiqua" panose="02040602050305030304" pitchFamily="18" charset="0"/>
              </a:rPr>
              <a:t>Step 2: Implementing an evaluation</a:t>
            </a:r>
          </a:p>
          <a:p>
            <a:pPr algn="just" eaLnBrk="1" hangingPunct="1"/>
            <a:r>
              <a:rPr lang="en-US" sz="2000" dirty="0" smtClean="0">
                <a:latin typeface="Book Antiqua" panose="02040602050305030304" pitchFamily="18" charset="0"/>
              </a:rPr>
              <a:t>The main activities in the implementation stage are collecting, analyzing, and interpreting information.  Key considerations</a:t>
            </a:r>
          </a:p>
          <a:p>
            <a:pPr lvl="1" algn="just" eaLnBrk="1" hangingPunct="1"/>
            <a:r>
              <a:rPr lang="en-US" sz="1600" dirty="0" smtClean="0">
                <a:latin typeface="Book Antiqua" panose="02040602050305030304" pitchFamily="18" charset="0"/>
              </a:rPr>
              <a:t>Develop a realistic timeline for data collection, remembering that flexibility in the schedule may be required.</a:t>
            </a:r>
          </a:p>
          <a:p>
            <a:pPr lvl="1" algn="just" eaLnBrk="1" hangingPunct="1"/>
            <a:endParaRPr lang="en-US" sz="1600" dirty="0" smtClean="0">
              <a:latin typeface="Book Antiqua" panose="02040602050305030304" pitchFamily="18" charset="0"/>
            </a:endParaRPr>
          </a:p>
          <a:p>
            <a:pPr lvl="1" algn="just" eaLnBrk="1" hangingPunct="1"/>
            <a:r>
              <a:rPr lang="en-US" sz="1600" dirty="0" smtClean="0">
                <a:latin typeface="Book Antiqua" panose="02040602050305030304" pitchFamily="18" charset="0"/>
              </a:rPr>
              <a:t>Implementing most designs requires planning and resources prior to the implementation of the actual program (e.g., pre-measures, comparison group selection, etc.)</a:t>
            </a:r>
          </a:p>
          <a:p>
            <a:pPr lvl="1" algn="just" eaLnBrk="1" hangingPunct="1"/>
            <a:endParaRPr lang="en-US" sz="1600" dirty="0" smtClean="0">
              <a:latin typeface="Book Antiqua" panose="02040602050305030304" pitchFamily="18" charset="0"/>
            </a:endParaRPr>
          </a:p>
          <a:p>
            <a:pPr lvl="1" algn="just" eaLnBrk="1" hangingPunct="1"/>
            <a:r>
              <a:rPr lang="en-US" sz="1600" dirty="0" smtClean="0">
                <a:latin typeface="Book Antiqua" panose="02040602050305030304" pitchFamily="18" charset="0"/>
              </a:rPr>
              <a:t>Ensure that you have the support of participants in the evaluation. E.g. provide transport refunds</a:t>
            </a:r>
          </a:p>
          <a:p>
            <a:pPr lvl="1" algn="just" eaLnBrk="1" hangingPunct="1"/>
            <a:endParaRPr lang="en-US" sz="1600" dirty="0" smtClean="0">
              <a:latin typeface="Book Antiqua" panose="02040602050305030304" pitchFamily="18" charset="0"/>
            </a:endParaRPr>
          </a:p>
          <a:p>
            <a:pPr lvl="1" algn="just" eaLnBrk="1" hangingPunct="1"/>
            <a:r>
              <a:rPr lang="en-US" sz="1600" dirty="0" smtClean="0">
                <a:latin typeface="Book Antiqua" panose="02040602050305030304" pitchFamily="18" charset="0"/>
              </a:rPr>
              <a:t>Consider barriers to collecting data, such as language barrier, non response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28600"/>
            <a:ext cx="8229600" cy="762000"/>
          </a:xfrm>
        </p:spPr>
        <p:txBody>
          <a:bodyPr/>
          <a:lstStyle/>
          <a:p>
            <a:pPr marL="342900" indent="-342900" algn="just" eaLnBrk="1" hangingPunct="1">
              <a:spcBef>
                <a:spcPct val="20000"/>
              </a:spcBef>
            </a:pPr>
            <a:r>
              <a:rPr lang="en-US" sz="3200" i="1" dirty="0" smtClean="0">
                <a:latin typeface="Garamond" pitchFamily="18" charset="0"/>
              </a:rPr>
              <a:t>					Outline  </a:t>
            </a:r>
          </a:p>
        </p:txBody>
      </p:sp>
      <p:sp>
        <p:nvSpPr>
          <p:cNvPr id="3075" name="Content Placeholder 2"/>
          <p:cNvSpPr>
            <a:spLocks noGrp="1"/>
          </p:cNvSpPr>
          <p:nvPr>
            <p:ph idx="1"/>
          </p:nvPr>
        </p:nvSpPr>
        <p:spPr>
          <a:xfrm>
            <a:off x="457200" y="1143000"/>
            <a:ext cx="8382000" cy="5410200"/>
          </a:xfrm>
        </p:spPr>
        <p:txBody>
          <a:bodyPr/>
          <a:lstStyle/>
          <a:p>
            <a:pPr algn="just" eaLnBrk="1" hangingPunct="1"/>
            <a:endParaRPr lang="en-US" sz="2000" i="1" dirty="0" smtClean="0">
              <a:latin typeface="Book Antiqua" pitchFamily="18" charset="0"/>
            </a:endParaRPr>
          </a:p>
          <a:p>
            <a:pPr algn="just" eaLnBrk="1" hangingPunct="1">
              <a:buNone/>
            </a:pPr>
            <a:r>
              <a:rPr lang="en-US" i="1" dirty="0" smtClean="0">
                <a:latin typeface="Garamond" pitchFamily="18" charset="0"/>
              </a:rPr>
              <a:t>Introduction</a:t>
            </a:r>
          </a:p>
          <a:p>
            <a:pPr algn="just" eaLnBrk="1" hangingPunct="1">
              <a:buNone/>
            </a:pPr>
            <a:r>
              <a:rPr lang="en-US" i="1" dirty="0" smtClean="0">
                <a:latin typeface="Garamond" pitchFamily="18" charset="0"/>
              </a:rPr>
              <a:t>Why monitor and evaluate</a:t>
            </a:r>
          </a:p>
          <a:p>
            <a:pPr algn="just" eaLnBrk="1" hangingPunct="1">
              <a:buNone/>
            </a:pPr>
            <a:r>
              <a:rPr lang="en-US" i="1" dirty="0" smtClean="0">
                <a:latin typeface="Garamond" pitchFamily="18" charset="0"/>
              </a:rPr>
              <a:t>The complementary roles of M &amp; E</a:t>
            </a:r>
          </a:p>
          <a:p>
            <a:pPr algn="just" eaLnBrk="1" hangingPunct="1">
              <a:buNone/>
            </a:pPr>
            <a:r>
              <a:rPr lang="en-US" i="1" dirty="0" smtClean="0">
                <a:latin typeface="Garamond" pitchFamily="18" charset="0"/>
              </a:rPr>
              <a:t>Logic Model for M &amp; E</a:t>
            </a:r>
            <a:r>
              <a:rPr lang="en-US" dirty="0" smtClean="0">
                <a:latin typeface="Garamond" pitchFamily="18" charset="0"/>
              </a:rPr>
              <a:t> </a:t>
            </a:r>
          </a:p>
          <a:p>
            <a:pPr algn="just" eaLnBrk="1" hangingPunct="1">
              <a:buNone/>
            </a:pPr>
            <a:r>
              <a:rPr lang="en-US" i="1" dirty="0" smtClean="0">
                <a:latin typeface="Garamond" pitchFamily="18" charset="0"/>
              </a:rPr>
              <a:t>The evaluation cycle</a:t>
            </a:r>
          </a:p>
          <a:p>
            <a:pPr algn="just" eaLnBrk="1" hangingPunct="1">
              <a:buNone/>
            </a:pPr>
            <a:r>
              <a:rPr lang="en-US" i="1" dirty="0" smtClean="0">
                <a:latin typeface="Garamond" pitchFamily="18" charset="0"/>
              </a:rPr>
              <a:t>Conclusion</a:t>
            </a:r>
          </a:p>
          <a:p>
            <a:pPr algn="just" eaLnBrk="1" hangingPunct="1"/>
            <a:endParaRPr lang="en-US" dirty="0" smtClean="0">
              <a:latin typeface="Garamond" pitchFamily="18" charset="0"/>
            </a:endParaRPr>
          </a:p>
          <a:p>
            <a:pPr algn="just" eaLnBrk="1" hangingPunct="1"/>
            <a:endParaRPr lang="en-US" sz="2000" dirty="0" smtClean="0">
              <a:latin typeface="Book Antiqua" panose="02040602050305030304"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28600"/>
            <a:ext cx="8229600" cy="762000"/>
          </a:xfrm>
        </p:spPr>
        <p:txBody>
          <a:bodyPr/>
          <a:lstStyle/>
          <a:p>
            <a:pPr eaLnBrk="1" hangingPunct="1"/>
            <a:r>
              <a:rPr lang="en-US" sz="2800" i="1" dirty="0" smtClean="0">
                <a:latin typeface="Book Antiqua" panose="02040602050305030304" pitchFamily="18" charset="0"/>
              </a:rPr>
              <a:t>The evaluation cycle</a:t>
            </a:r>
            <a:endParaRPr lang="en-US" sz="2800" dirty="0" smtClean="0"/>
          </a:p>
        </p:txBody>
      </p:sp>
      <p:sp>
        <p:nvSpPr>
          <p:cNvPr id="3075" name="Content Placeholder 2"/>
          <p:cNvSpPr>
            <a:spLocks noGrp="1"/>
          </p:cNvSpPr>
          <p:nvPr>
            <p:ph idx="1"/>
          </p:nvPr>
        </p:nvSpPr>
        <p:spPr>
          <a:xfrm>
            <a:off x="457200" y="838200"/>
            <a:ext cx="8382000" cy="5715000"/>
          </a:xfrm>
        </p:spPr>
        <p:txBody>
          <a:bodyPr/>
          <a:lstStyle/>
          <a:p>
            <a:pPr algn="just" eaLnBrk="1" hangingPunct="1">
              <a:buNone/>
            </a:pPr>
            <a:r>
              <a:rPr lang="en-US" sz="2000" i="1" dirty="0" smtClean="0">
                <a:latin typeface="Book Antiqua" panose="02040602050305030304" pitchFamily="18" charset="0"/>
              </a:rPr>
              <a:t>Analyzing and interpreting data</a:t>
            </a:r>
          </a:p>
          <a:p>
            <a:pPr algn="just" eaLnBrk="1" hangingPunct="1"/>
            <a:r>
              <a:rPr lang="en-US" sz="2000" dirty="0" smtClean="0">
                <a:latin typeface="Book Antiqua" panose="02040602050305030304" pitchFamily="18" charset="0"/>
              </a:rPr>
              <a:t>The data collected during an evaluation will be used to make </a:t>
            </a:r>
            <a:r>
              <a:rPr lang="en-US" sz="2000" b="1" i="1" dirty="0" smtClean="0">
                <a:solidFill>
                  <a:schemeClr val="tx2"/>
                </a:solidFill>
                <a:latin typeface="Book Antiqua" panose="02040602050305030304" pitchFamily="18" charset="0"/>
              </a:rPr>
              <a:t>CRITICAL</a:t>
            </a:r>
            <a:r>
              <a:rPr lang="en-US" sz="2000" dirty="0" smtClean="0">
                <a:latin typeface="Book Antiqua" panose="02040602050305030304" pitchFamily="18" charset="0"/>
              </a:rPr>
              <a:t> decisions. </a:t>
            </a:r>
          </a:p>
          <a:p>
            <a:pPr algn="just" eaLnBrk="1" hangingPunct="1"/>
            <a:endParaRPr lang="en-US" sz="800" dirty="0" smtClean="0">
              <a:latin typeface="Book Antiqua" panose="02040602050305030304" pitchFamily="18" charset="0"/>
            </a:endParaRPr>
          </a:p>
          <a:p>
            <a:pPr algn="just" eaLnBrk="1" hangingPunct="1"/>
            <a:r>
              <a:rPr lang="en-US" sz="2000" dirty="0" smtClean="0">
                <a:latin typeface="Book Antiqua" panose="02040602050305030304" pitchFamily="18" charset="0"/>
              </a:rPr>
              <a:t>Principles and “best practices” when analyzing and interpreting data:</a:t>
            </a:r>
          </a:p>
          <a:p>
            <a:pPr algn="just" eaLnBrk="1" hangingPunct="1"/>
            <a:r>
              <a:rPr lang="en-US" sz="2000" i="1" dirty="0" smtClean="0">
                <a:latin typeface="Book Antiqua" panose="02040602050305030304" pitchFamily="18" charset="0"/>
              </a:rPr>
              <a:t>Integrate findings from multiple methods and sources</a:t>
            </a:r>
          </a:p>
          <a:p>
            <a:pPr lvl="1" algn="just" eaLnBrk="1" hangingPunct="1"/>
            <a:r>
              <a:rPr lang="en-US" sz="1600" dirty="0" smtClean="0">
                <a:latin typeface="Book Antiqua" panose="02040602050305030304" pitchFamily="18" charset="0"/>
              </a:rPr>
              <a:t>Individual findings from one method may not answer specific evaluation questions conclusively. Gathering different types of evidence relating to the same evaluation question can enhance credibility.</a:t>
            </a:r>
          </a:p>
          <a:p>
            <a:pPr lvl="1" algn="just" eaLnBrk="1" hangingPunct="1"/>
            <a:endParaRPr lang="en-US" sz="800" dirty="0" smtClean="0">
              <a:latin typeface="Book Antiqua" panose="02040602050305030304" pitchFamily="18" charset="0"/>
            </a:endParaRPr>
          </a:p>
          <a:p>
            <a:pPr lvl="1" algn="just" eaLnBrk="1" hangingPunct="1"/>
            <a:r>
              <a:rPr lang="en-US" sz="1600" dirty="0" smtClean="0">
                <a:latin typeface="Book Antiqua" panose="02040602050305030304" pitchFamily="18" charset="0"/>
              </a:rPr>
              <a:t>Solid findings are developed by combining the best evidence from multiple sources available for the evaluation.</a:t>
            </a:r>
          </a:p>
          <a:p>
            <a:pPr algn="just" eaLnBrk="1" hangingPunct="1"/>
            <a:endParaRPr lang="en-US" sz="2000" i="1" dirty="0" smtClean="0">
              <a:latin typeface="Book Antiqua" panose="02040602050305030304" pitchFamily="18" charset="0"/>
            </a:endParaRPr>
          </a:p>
          <a:p>
            <a:pPr algn="just" eaLnBrk="1" hangingPunct="1"/>
            <a:r>
              <a:rPr lang="en-US" sz="2000" i="1" dirty="0" smtClean="0">
                <a:latin typeface="Book Antiqua" panose="02040602050305030304" pitchFamily="18" charset="0"/>
              </a:rPr>
              <a:t>Be cautious about attributing change</a:t>
            </a:r>
          </a:p>
          <a:p>
            <a:pPr lvl="1" algn="just" eaLnBrk="1" hangingPunct="1"/>
            <a:r>
              <a:rPr lang="en-US" sz="1600" dirty="0" smtClean="0">
                <a:latin typeface="Book Antiqua" panose="02040602050305030304" pitchFamily="18" charset="0"/>
              </a:rPr>
              <a:t>Wrongly assuming that the program is the only cause of positive changes in participants.</a:t>
            </a:r>
          </a:p>
          <a:p>
            <a:pPr lvl="1" algn="just" eaLnBrk="1" hangingPunct="1">
              <a:buNone/>
            </a:pPr>
            <a:endParaRPr lang="en-US" sz="1600" dirty="0" smtClean="0">
              <a:latin typeface="Book Antiqua" panose="02040602050305030304" pitchFamily="18" charset="0"/>
            </a:endParaRPr>
          </a:p>
          <a:p>
            <a:pPr lvl="1" algn="just" eaLnBrk="1" hangingPunct="1"/>
            <a:r>
              <a:rPr lang="en-US" sz="1600" dirty="0" smtClean="0">
                <a:latin typeface="Book Antiqua" panose="02040602050305030304" pitchFamily="18" charset="0"/>
              </a:rPr>
              <a:t>If the evaluation is unable to attribute change to your program, the analysis and report should describe and acknowledge other factors which may have contributed to change (or potentially detracted from change).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28600"/>
            <a:ext cx="8229600" cy="762000"/>
          </a:xfrm>
        </p:spPr>
        <p:txBody>
          <a:bodyPr/>
          <a:lstStyle/>
          <a:p>
            <a:pPr eaLnBrk="1" hangingPunct="1"/>
            <a:r>
              <a:rPr lang="en-US" sz="2800" i="1" dirty="0" smtClean="0">
                <a:latin typeface="Book Antiqua" panose="02040602050305030304" pitchFamily="18" charset="0"/>
              </a:rPr>
              <a:t>The evaluation cycle</a:t>
            </a:r>
            <a:endParaRPr lang="en-US" sz="2800" dirty="0" smtClean="0"/>
          </a:p>
        </p:txBody>
      </p:sp>
      <p:sp>
        <p:nvSpPr>
          <p:cNvPr id="3075" name="Content Placeholder 2"/>
          <p:cNvSpPr>
            <a:spLocks noGrp="1"/>
          </p:cNvSpPr>
          <p:nvPr>
            <p:ph idx="1"/>
          </p:nvPr>
        </p:nvSpPr>
        <p:spPr>
          <a:xfrm>
            <a:off x="457200" y="838200"/>
            <a:ext cx="8382000" cy="5715000"/>
          </a:xfrm>
        </p:spPr>
        <p:txBody>
          <a:bodyPr/>
          <a:lstStyle/>
          <a:p>
            <a:pPr algn="just" eaLnBrk="1" hangingPunct="1">
              <a:buNone/>
            </a:pPr>
            <a:r>
              <a:rPr lang="en-US" sz="2000" i="1" dirty="0" smtClean="0">
                <a:latin typeface="Book Antiqua" panose="02040602050305030304" pitchFamily="18" charset="0"/>
              </a:rPr>
              <a:t>Analyzing and interpreting data</a:t>
            </a:r>
          </a:p>
          <a:p>
            <a:pPr algn="just" eaLnBrk="1" hangingPunct="1"/>
            <a:r>
              <a:rPr lang="en-US" sz="2000" i="1" dirty="0" smtClean="0">
                <a:latin typeface="Book Antiqua" panose="02040602050305030304" pitchFamily="18" charset="0"/>
              </a:rPr>
              <a:t>Identify sources of bias</a:t>
            </a:r>
          </a:p>
          <a:p>
            <a:pPr lvl="1" algn="just" eaLnBrk="1" hangingPunct="1"/>
            <a:r>
              <a:rPr lang="en-US" sz="1600" dirty="0" smtClean="0">
                <a:latin typeface="Book Antiqua" panose="02040602050305030304" pitchFamily="18" charset="0"/>
              </a:rPr>
              <a:t>Most evaluations have multiple potential sources of bias. In many instances this bias cannot be measured, however, it should be noted where it is likely to exist. </a:t>
            </a:r>
          </a:p>
          <a:p>
            <a:pPr lvl="1" algn="just" eaLnBrk="1" hangingPunct="1"/>
            <a:endParaRPr lang="en-US" sz="1600" dirty="0" smtClean="0">
              <a:latin typeface="Book Antiqua" panose="02040602050305030304" pitchFamily="18" charset="0"/>
            </a:endParaRPr>
          </a:p>
          <a:p>
            <a:pPr lvl="1" algn="just" eaLnBrk="1" hangingPunct="1"/>
            <a:r>
              <a:rPr lang="en-US" sz="1600" dirty="0" smtClean="0">
                <a:latin typeface="Book Antiqua" panose="02040602050305030304" pitchFamily="18" charset="0"/>
              </a:rPr>
              <a:t>For example, participants may unintentionally overestimate the impact of the program on their lives. </a:t>
            </a:r>
          </a:p>
          <a:p>
            <a:pPr algn="just" eaLnBrk="1" hangingPunct="1"/>
            <a:endParaRPr lang="en-US" sz="800" dirty="0" smtClean="0">
              <a:latin typeface="Book Antiqua" panose="02040602050305030304" pitchFamily="18" charset="0"/>
            </a:endParaRPr>
          </a:p>
          <a:p>
            <a:pPr algn="just" eaLnBrk="1" hangingPunct="1"/>
            <a:r>
              <a:rPr lang="en-US" sz="2000" i="1" dirty="0" smtClean="0">
                <a:latin typeface="Book Antiqua" panose="02040602050305030304" pitchFamily="18" charset="0"/>
              </a:rPr>
              <a:t>Select comparison groups with care</a:t>
            </a:r>
          </a:p>
          <a:p>
            <a:pPr lvl="1" algn="just" eaLnBrk="1" hangingPunct="1"/>
            <a:r>
              <a:rPr lang="en-US" sz="1600" dirty="0" smtClean="0">
                <a:latin typeface="Book Antiqua" panose="02040602050305030304" pitchFamily="18" charset="0"/>
              </a:rPr>
              <a:t>In experimental design, selecting control or comparison groups is often quite challenging. </a:t>
            </a:r>
          </a:p>
          <a:p>
            <a:pPr lvl="1" algn="just" eaLnBrk="1" hangingPunct="1"/>
            <a:endParaRPr lang="en-US" sz="1600" dirty="0" smtClean="0">
              <a:latin typeface="Book Antiqua" panose="02040602050305030304" pitchFamily="18" charset="0"/>
            </a:endParaRPr>
          </a:p>
          <a:p>
            <a:pPr lvl="1" algn="just" eaLnBrk="1" hangingPunct="1"/>
            <a:r>
              <a:rPr lang="en-US" sz="1600" dirty="0" smtClean="0">
                <a:latin typeface="Book Antiqua" panose="02040602050305030304" pitchFamily="18" charset="0"/>
              </a:rPr>
              <a:t>Consider the similarity of the program group and the comparison group on variables such as: gender, age, race, and economic status. </a:t>
            </a:r>
          </a:p>
          <a:p>
            <a:pPr lvl="1" algn="just" eaLnBrk="1" hangingPunct="1"/>
            <a:endParaRPr lang="en-US" sz="1600" dirty="0" smtClean="0">
              <a:latin typeface="Book Antiqua" panose="02040602050305030304" pitchFamily="18" charset="0"/>
            </a:endParaRPr>
          </a:p>
          <a:p>
            <a:pPr lvl="1" algn="just" eaLnBrk="1" hangingPunct="1"/>
            <a:r>
              <a:rPr lang="en-US" sz="1600" dirty="0" smtClean="0">
                <a:latin typeface="Book Antiqua" panose="02040602050305030304" pitchFamily="18" charset="0"/>
              </a:rPr>
              <a:t>Are these two groups similarly motivated to participate? </a:t>
            </a:r>
          </a:p>
          <a:p>
            <a:pPr lvl="1" algn="just" eaLnBrk="1" hangingPunct="1"/>
            <a:endParaRPr lang="en-US" sz="1600" dirty="0" smtClean="0">
              <a:latin typeface="Book Antiqua" panose="02040602050305030304" pitchFamily="18" charset="0"/>
            </a:endParaRPr>
          </a:p>
          <a:p>
            <a:pPr lvl="1" algn="just" eaLnBrk="1" hangingPunct="1"/>
            <a:r>
              <a:rPr lang="en-US" sz="1600" dirty="0" smtClean="0">
                <a:latin typeface="Book Antiqua" panose="02040602050305030304" pitchFamily="18" charset="0"/>
              </a:rPr>
              <a:t>If the two groups are not similar on these variables, it would be challenging to determine whether differences are due to the program, or to the original differences between the groups.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28600"/>
            <a:ext cx="8229600" cy="762000"/>
          </a:xfrm>
        </p:spPr>
        <p:txBody>
          <a:bodyPr/>
          <a:lstStyle/>
          <a:p>
            <a:pPr eaLnBrk="1" hangingPunct="1"/>
            <a:r>
              <a:rPr lang="en-US" sz="2800" i="1" dirty="0" smtClean="0">
                <a:latin typeface="Book Antiqua" panose="02040602050305030304" pitchFamily="18" charset="0"/>
              </a:rPr>
              <a:t>The evaluation cycle</a:t>
            </a:r>
            <a:endParaRPr lang="en-US" sz="2800" dirty="0" smtClean="0"/>
          </a:p>
        </p:txBody>
      </p:sp>
      <p:sp>
        <p:nvSpPr>
          <p:cNvPr id="3075" name="Content Placeholder 2"/>
          <p:cNvSpPr>
            <a:spLocks noGrp="1"/>
          </p:cNvSpPr>
          <p:nvPr>
            <p:ph idx="1"/>
          </p:nvPr>
        </p:nvSpPr>
        <p:spPr>
          <a:xfrm>
            <a:off x="457200" y="838200"/>
            <a:ext cx="8382000" cy="5715000"/>
          </a:xfrm>
        </p:spPr>
        <p:txBody>
          <a:bodyPr/>
          <a:lstStyle/>
          <a:p>
            <a:pPr algn="just" eaLnBrk="1" hangingPunct="1">
              <a:buNone/>
            </a:pPr>
            <a:r>
              <a:rPr lang="en-US" sz="2000" i="1" dirty="0" smtClean="0">
                <a:latin typeface="Book Antiqua" panose="02040602050305030304" pitchFamily="18" charset="0"/>
              </a:rPr>
              <a:t>Analyzing and interpreting data</a:t>
            </a:r>
          </a:p>
          <a:p>
            <a:pPr algn="just" eaLnBrk="1" hangingPunct="1"/>
            <a:r>
              <a:rPr lang="en-US" sz="2000" i="1" dirty="0" smtClean="0">
                <a:latin typeface="Book Antiqua" panose="02040602050305030304" pitchFamily="18" charset="0"/>
              </a:rPr>
              <a:t>Do not over generalize your results</a:t>
            </a:r>
          </a:p>
          <a:p>
            <a:pPr lvl="1" algn="just" eaLnBrk="1" hangingPunct="1"/>
            <a:r>
              <a:rPr lang="en-US" sz="1600" dirty="0" smtClean="0">
                <a:latin typeface="Book Antiqua" panose="02040602050305030304" pitchFamily="18" charset="0"/>
              </a:rPr>
              <a:t>results from a small-scale evaluation may not apply to a group with different demographics or from a different geographic area.</a:t>
            </a:r>
          </a:p>
          <a:p>
            <a:pPr lvl="1" algn="just" eaLnBrk="1" hangingPunct="1"/>
            <a:endParaRPr lang="en-US" sz="1600" dirty="0" smtClean="0">
              <a:latin typeface="Book Antiqua" panose="02040602050305030304" pitchFamily="18" charset="0"/>
            </a:endParaRPr>
          </a:p>
          <a:p>
            <a:pPr algn="just" eaLnBrk="1" hangingPunct="1"/>
            <a:endParaRPr lang="en-US" sz="2000" i="1" dirty="0" smtClean="0">
              <a:latin typeface="Book Antiqua" panose="02040602050305030304" pitchFamily="18" charset="0"/>
            </a:endParaRPr>
          </a:p>
          <a:p>
            <a:pPr algn="just" eaLnBrk="1" hangingPunct="1"/>
            <a:r>
              <a:rPr lang="en-US" sz="2000" i="1" dirty="0" smtClean="0">
                <a:latin typeface="Book Antiqua" panose="02040602050305030304" pitchFamily="18" charset="0"/>
              </a:rPr>
              <a:t>There should be a clear link between findings, conclusions and recommendations, with recommendations flowing out from the conclusions.</a:t>
            </a:r>
          </a:p>
          <a:p>
            <a:pPr algn="just" eaLnBrk="1" hangingPunct="1"/>
            <a:endParaRPr lang="en-US" sz="2000" i="1" dirty="0" smtClean="0">
              <a:latin typeface="Book Antiqua" panose="02040602050305030304" pitchFamily="18" charset="0"/>
            </a:endParaRPr>
          </a:p>
          <a:p>
            <a:pPr algn="just" eaLnBrk="1" hangingPunct="1"/>
            <a:r>
              <a:rPr lang="en-US" sz="2000" i="1" dirty="0" smtClean="0">
                <a:latin typeface="Book Antiqua" panose="02040602050305030304" pitchFamily="18" charset="0"/>
              </a:rPr>
              <a:t>Acknowledge findings that did not fit the pattern</a:t>
            </a:r>
          </a:p>
          <a:p>
            <a:pPr lvl="1" algn="just" eaLnBrk="1" hangingPunct="1"/>
            <a:endParaRPr lang="en-US" sz="1600" dirty="0" smtClean="0">
              <a:latin typeface="Book Antiqua" panose="02040602050305030304" pitchFamily="18" charset="0"/>
            </a:endParaRPr>
          </a:p>
          <a:p>
            <a:pPr lvl="1" algn="just" eaLnBrk="1" hangingPunct="1"/>
            <a:endParaRPr lang="en-US" sz="1600" dirty="0" smtClean="0">
              <a:latin typeface="Book Antiqua" panose="02040602050305030304"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28600"/>
            <a:ext cx="8229600" cy="762000"/>
          </a:xfrm>
        </p:spPr>
        <p:txBody>
          <a:bodyPr/>
          <a:lstStyle/>
          <a:p>
            <a:pPr eaLnBrk="1" hangingPunct="1"/>
            <a:r>
              <a:rPr lang="en-US" sz="2800" i="1" dirty="0" smtClean="0">
                <a:latin typeface="Book Antiqua" panose="02040602050305030304" pitchFamily="18" charset="0"/>
              </a:rPr>
              <a:t>The evaluation cycle</a:t>
            </a:r>
            <a:endParaRPr lang="en-US" sz="2800" dirty="0" smtClean="0"/>
          </a:p>
        </p:txBody>
      </p:sp>
      <p:sp>
        <p:nvSpPr>
          <p:cNvPr id="3075" name="Content Placeholder 2"/>
          <p:cNvSpPr>
            <a:spLocks noGrp="1"/>
          </p:cNvSpPr>
          <p:nvPr>
            <p:ph idx="1"/>
          </p:nvPr>
        </p:nvSpPr>
        <p:spPr>
          <a:xfrm>
            <a:off x="457200" y="838200"/>
            <a:ext cx="8382000" cy="5715000"/>
          </a:xfrm>
        </p:spPr>
        <p:txBody>
          <a:bodyPr/>
          <a:lstStyle/>
          <a:p>
            <a:pPr algn="just" eaLnBrk="1" hangingPunct="1">
              <a:buNone/>
            </a:pPr>
            <a:r>
              <a:rPr lang="en-US" sz="2000" i="1" dirty="0" smtClean="0">
                <a:latin typeface="Book Antiqua" panose="02040602050305030304" pitchFamily="18" charset="0"/>
              </a:rPr>
              <a:t>Step 3: Reporting and using evaluation findings </a:t>
            </a:r>
          </a:p>
          <a:p>
            <a:pPr algn="just" eaLnBrk="1" hangingPunct="1"/>
            <a:r>
              <a:rPr lang="en-US" sz="2000" dirty="0" smtClean="0">
                <a:latin typeface="Book Antiqua" panose="02040602050305030304" pitchFamily="18" charset="0"/>
              </a:rPr>
              <a:t>Evaluation may be used to consider changes in how the program is delivered, </a:t>
            </a:r>
          </a:p>
          <a:p>
            <a:pPr lvl="1" algn="just" eaLnBrk="1" hangingPunct="1"/>
            <a:r>
              <a:rPr lang="en-US" sz="1600" dirty="0" smtClean="0">
                <a:latin typeface="Book Antiqua" panose="02040602050305030304" pitchFamily="18" charset="0"/>
              </a:rPr>
              <a:t>e.g. who its intended audience should be, whether an increase or decrease of funding or staffing or a change in focus or mandate is required.</a:t>
            </a:r>
          </a:p>
          <a:p>
            <a:pPr lvl="1" algn="just" eaLnBrk="1" hangingPunct="1"/>
            <a:endParaRPr lang="en-US" sz="1600" dirty="0" smtClean="0">
              <a:latin typeface="Book Antiqua" panose="02040602050305030304" pitchFamily="18" charset="0"/>
            </a:endParaRPr>
          </a:p>
          <a:p>
            <a:pPr algn="just" eaLnBrk="1" hangingPunct="1"/>
            <a:r>
              <a:rPr lang="en-US" sz="2000" dirty="0" smtClean="0">
                <a:latin typeface="Book Antiqua" panose="02040602050305030304" pitchFamily="18" charset="0"/>
              </a:rPr>
              <a:t>Reporting results will depend on the target audience and may be in any of the following formats;</a:t>
            </a:r>
          </a:p>
          <a:p>
            <a:pPr lvl="1" algn="just" eaLnBrk="1" hangingPunct="1"/>
            <a:r>
              <a:rPr lang="en-US" sz="1600" dirty="0" smtClean="0">
                <a:latin typeface="Book Antiqua" panose="02040602050305030304" pitchFamily="18" charset="0"/>
              </a:rPr>
              <a:t>Technical report for peer reviewers</a:t>
            </a:r>
          </a:p>
          <a:p>
            <a:pPr lvl="1" algn="just" eaLnBrk="1" hangingPunct="1"/>
            <a:endParaRPr lang="en-US" sz="1600" dirty="0" smtClean="0">
              <a:latin typeface="Book Antiqua" panose="02040602050305030304" pitchFamily="18" charset="0"/>
            </a:endParaRPr>
          </a:p>
          <a:p>
            <a:pPr lvl="1" algn="just" eaLnBrk="1" hangingPunct="1"/>
            <a:r>
              <a:rPr lang="en-US" sz="1600" dirty="0" smtClean="0">
                <a:latin typeface="Book Antiqua" panose="02040602050305030304" pitchFamily="18" charset="0"/>
              </a:rPr>
              <a:t>PowerPoint presentation, highlight reports for team members  </a:t>
            </a:r>
          </a:p>
          <a:p>
            <a:pPr lvl="1" algn="just" eaLnBrk="1" hangingPunct="1"/>
            <a:endParaRPr lang="en-US" sz="1600" dirty="0" smtClean="0">
              <a:latin typeface="Book Antiqua" panose="02040602050305030304" pitchFamily="18" charset="0"/>
            </a:endParaRPr>
          </a:p>
          <a:p>
            <a:pPr lvl="1" algn="just" eaLnBrk="1" hangingPunct="1"/>
            <a:r>
              <a:rPr lang="en-US" sz="1600" dirty="0" smtClean="0">
                <a:latin typeface="Book Antiqua" panose="02040602050305030304" pitchFamily="18" charset="0"/>
              </a:rPr>
              <a:t>Summary report for funders, sponsors and senior management</a:t>
            </a:r>
          </a:p>
          <a:p>
            <a:pPr lvl="1" algn="just" eaLnBrk="1" hangingPunct="1"/>
            <a:endParaRPr lang="en-US" sz="1600" dirty="0" smtClean="0">
              <a:latin typeface="Book Antiqua" panose="02040602050305030304" pitchFamily="18" charset="0"/>
            </a:endParaRPr>
          </a:p>
          <a:p>
            <a:pPr lvl="1" algn="just" eaLnBrk="1" hangingPunct="1"/>
            <a:r>
              <a:rPr lang="en-US" sz="1600" dirty="0" smtClean="0">
                <a:latin typeface="Book Antiqua" panose="02040602050305030304" pitchFamily="18" charset="0"/>
              </a:rPr>
              <a:t>Web site or newsletter article for clients and beneficiaries</a:t>
            </a:r>
          </a:p>
          <a:p>
            <a:pPr lvl="1" algn="just" eaLnBrk="1" hangingPunct="1"/>
            <a:endParaRPr lang="en-US" sz="1600" dirty="0" smtClean="0">
              <a:latin typeface="Book Antiqua" panose="02040602050305030304" pitchFamily="18" charset="0"/>
            </a:endParaRPr>
          </a:p>
          <a:p>
            <a:pPr lvl="1" algn="just" eaLnBrk="1" hangingPunct="1"/>
            <a:r>
              <a:rPr lang="en-US" sz="1600" dirty="0" smtClean="0">
                <a:latin typeface="Book Antiqua" panose="02040602050305030304" pitchFamily="18" charset="0"/>
              </a:rPr>
              <a:t>Press release, radio or press interview for the public </a:t>
            </a:r>
            <a:endParaRPr lang="en-US" sz="1200" dirty="0" smtClean="0">
              <a:latin typeface="Book Antiqua" panose="02040602050305030304"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28600"/>
            <a:ext cx="8229600" cy="762000"/>
          </a:xfrm>
        </p:spPr>
        <p:txBody>
          <a:bodyPr/>
          <a:lstStyle/>
          <a:p>
            <a:pPr eaLnBrk="1" hangingPunct="1"/>
            <a:r>
              <a:rPr lang="en-US" sz="2800" i="1" dirty="0" smtClean="0">
                <a:latin typeface="Book Antiqua" panose="02040602050305030304" pitchFamily="18" charset="0"/>
              </a:rPr>
              <a:t>The evaluation cycle</a:t>
            </a:r>
            <a:endParaRPr lang="en-US" sz="2800" dirty="0" smtClean="0"/>
          </a:p>
        </p:txBody>
      </p:sp>
      <p:sp>
        <p:nvSpPr>
          <p:cNvPr id="3075" name="Content Placeholder 2"/>
          <p:cNvSpPr>
            <a:spLocks noGrp="1"/>
          </p:cNvSpPr>
          <p:nvPr>
            <p:ph idx="1"/>
          </p:nvPr>
        </p:nvSpPr>
        <p:spPr>
          <a:xfrm>
            <a:off x="457200" y="838200"/>
            <a:ext cx="8382000" cy="5715000"/>
          </a:xfrm>
        </p:spPr>
        <p:txBody>
          <a:bodyPr/>
          <a:lstStyle/>
          <a:p>
            <a:pPr algn="just" eaLnBrk="1" hangingPunct="1">
              <a:buNone/>
            </a:pPr>
            <a:r>
              <a:rPr lang="en-US" sz="2000" i="1" dirty="0" smtClean="0">
                <a:latin typeface="Book Antiqua" panose="02040602050305030304" pitchFamily="18" charset="0"/>
              </a:rPr>
              <a:t>Using results</a:t>
            </a:r>
          </a:p>
          <a:p>
            <a:pPr algn="just" eaLnBrk="1" hangingPunct="1"/>
            <a:r>
              <a:rPr lang="en-US" sz="2000" dirty="0" smtClean="0">
                <a:latin typeface="Book Antiqua" panose="02040602050305030304" pitchFamily="18" charset="0"/>
              </a:rPr>
              <a:t>Ultimately, the purpose of conducting an evaluation is to use the results. Following guidelines may apply:</a:t>
            </a:r>
          </a:p>
          <a:p>
            <a:pPr algn="just" eaLnBrk="1" hangingPunct="1"/>
            <a:endParaRPr lang="en-US" sz="2000" dirty="0" smtClean="0">
              <a:latin typeface="Book Antiqua" panose="02040602050305030304" pitchFamily="18" charset="0"/>
            </a:endParaRPr>
          </a:p>
          <a:p>
            <a:pPr algn="just" eaLnBrk="1" hangingPunct="1"/>
            <a:r>
              <a:rPr lang="en-US" sz="2000" dirty="0" smtClean="0">
                <a:latin typeface="Book Antiqua" panose="02040602050305030304" pitchFamily="18" charset="0"/>
              </a:rPr>
              <a:t>Understand the perspectives and styles of those who will be using the results</a:t>
            </a:r>
          </a:p>
          <a:p>
            <a:pPr lvl="1" algn="just" eaLnBrk="1" hangingPunct="1"/>
            <a:r>
              <a:rPr lang="en-US" sz="1600" dirty="0" smtClean="0">
                <a:latin typeface="Book Antiqua" panose="02040602050305030304" pitchFamily="18" charset="0"/>
              </a:rPr>
              <a:t>E.g. technical group would be interested in methodology used, while management would be interested in key findings and the recommendations.</a:t>
            </a:r>
          </a:p>
          <a:p>
            <a:pPr lvl="1" algn="just" eaLnBrk="1" hangingPunct="1"/>
            <a:endParaRPr lang="en-US" sz="1600" dirty="0" smtClean="0">
              <a:latin typeface="Book Antiqua" panose="02040602050305030304" pitchFamily="18" charset="0"/>
            </a:endParaRPr>
          </a:p>
          <a:p>
            <a:pPr lvl="1" algn="just" eaLnBrk="1" hangingPunct="1"/>
            <a:endParaRPr lang="en-US" sz="1600" dirty="0" smtClean="0">
              <a:latin typeface="Book Antiqua" panose="02040602050305030304" pitchFamily="18" charset="0"/>
            </a:endParaRPr>
          </a:p>
          <a:p>
            <a:pPr algn="just" eaLnBrk="1" hangingPunct="1"/>
            <a:r>
              <a:rPr lang="en-US" sz="2000" dirty="0" smtClean="0">
                <a:latin typeface="Book Antiqua" panose="02040602050305030304" pitchFamily="18" charset="0"/>
              </a:rPr>
              <a:t>Ensure that evaluation results are timely and available when decisions need to be made</a:t>
            </a:r>
          </a:p>
          <a:p>
            <a:pPr lvl="1" algn="just" eaLnBrk="1" hangingPunct="1"/>
            <a:r>
              <a:rPr lang="en-US" sz="1600" dirty="0" smtClean="0">
                <a:latin typeface="Book Antiqua" panose="02040602050305030304" pitchFamily="18" charset="0"/>
              </a:rPr>
              <a:t>When designing evaluations, one needs to balance being thorough with the need to make results available when required.</a:t>
            </a:r>
          </a:p>
          <a:p>
            <a:pPr lvl="1" algn="just" eaLnBrk="1" hangingPunct="1"/>
            <a:endParaRPr lang="en-US" sz="1600" dirty="0" smtClean="0">
              <a:latin typeface="Book Antiqua" panose="02040602050305030304"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28600"/>
            <a:ext cx="8229600" cy="762000"/>
          </a:xfrm>
        </p:spPr>
        <p:txBody>
          <a:bodyPr/>
          <a:lstStyle/>
          <a:p>
            <a:pPr eaLnBrk="1" hangingPunct="1"/>
            <a:r>
              <a:rPr lang="en-US" sz="2800" i="1" dirty="0" smtClean="0">
                <a:latin typeface="Book Antiqua" panose="02040602050305030304" pitchFamily="18" charset="0"/>
              </a:rPr>
              <a:t>The evaluation cycle</a:t>
            </a:r>
            <a:endParaRPr lang="en-US" sz="2800" dirty="0" smtClean="0"/>
          </a:p>
        </p:txBody>
      </p:sp>
      <p:sp>
        <p:nvSpPr>
          <p:cNvPr id="3075" name="Content Placeholder 2"/>
          <p:cNvSpPr>
            <a:spLocks noGrp="1"/>
          </p:cNvSpPr>
          <p:nvPr>
            <p:ph idx="1"/>
          </p:nvPr>
        </p:nvSpPr>
        <p:spPr>
          <a:xfrm>
            <a:off x="457200" y="838200"/>
            <a:ext cx="8382000" cy="5715000"/>
          </a:xfrm>
        </p:spPr>
        <p:txBody>
          <a:bodyPr/>
          <a:lstStyle/>
          <a:p>
            <a:pPr algn="just" eaLnBrk="1" hangingPunct="1">
              <a:buNone/>
            </a:pPr>
            <a:r>
              <a:rPr lang="en-US" sz="2000" i="1" dirty="0" smtClean="0">
                <a:latin typeface="Book Antiqua" panose="02040602050305030304" pitchFamily="18" charset="0"/>
              </a:rPr>
              <a:t>Using results</a:t>
            </a:r>
          </a:p>
          <a:p>
            <a:pPr algn="just" eaLnBrk="1" hangingPunct="1"/>
            <a:r>
              <a:rPr lang="en-US" sz="2000" dirty="0" smtClean="0">
                <a:latin typeface="Book Antiqua" panose="02040602050305030304" pitchFamily="18" charset="0"/>
              </a:rPr>
              <a:t>Be ready to explain the rationale for the evaluation and be transparent about the process</a:t>
            </a:r>
          </a:p>
          <a:p>
            <a:pPr lvl="1" algn="just" eaLnBrk="1" hangingPunct="1"/>
            <a:r>
              <a:rPr lang="en-US" sz="1600" dirty="0" smtClean="0">
                <a:latin typeface="Book Antiqua" panose="02040602050305030304" pitchFamily="18" charset="0"/>
              </a:rPr>
              <a:t>Evaluation can produce surprises and sometimes results can be unexpected, or even unwelcome. Be prepared to explain how you arrived at your conclusions and recommendations.</a:t>
            </a:r>
          </a:p>
          <a:p>
            <a:pPr lvl="1" algn="just" eaLnBrk="1" hangingPunct="1"/>
            <a:endParaRPr lang="en-US" sz="1600" dirty="0" smtClean="0">
              <a:latin typeface="Book Antiqua" panose="02040602050305030304" pitchFamily="18" charset="0"/>
            </a:endParaRPr>
          </a:p>
          <a:p>
            <a:pPr algn="just" eaLnBrk="1" hangingPunct="1"/>
            <a:r>
              <a:rPr lang="en-US" sz="2000" dirty="0" smtClean="0">
                <a:latin typeface="Book Antiqua" panose="02040602050305030304" pitchFamily="18" charset="0"/>
              </a:rPr>
              <a:t>Apply results to future program development</a:t>
            </a:r>
          </a:p>
          <a:p>
            <a:pPr lvl="1" algn="just" eaLnBrk="1" hangingPunct="1"/>
            <a:r>
              <a:rPr lang="en-US" sz="1600" dirty="0" smtClean="0">
                <a:latin typeface="Book Antiqua" panose="02040602050305030304" pitchFamily="18" charset="0"/>
              </a:rPr>
              <a:t>Ideally in an organization, evaluation is an ongoing cycle of activity. Thus, making program decisions based on evidence becomes part of its culture.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28600"/>
            <a:ext cx="8229600" cy="762000"/>
          </a:xfrm>
        </p:spPr>
        <p:txBody>
          <a:bodyPr/>
          <a:lstStyle/>
          <a:p>
            <a:pPr eaLnBrk="1" hangingPunct="1"/>
            <a:r>
              <a:rPr lang="en-US" sz="2800" i="1" dirty="0" smtClean="0">
                <a:latin typeface="Book Antiqua" panose="02040602050305030304" pitchFamily="18" charset="0"/>
              </a:rPr>
              <a:t>       Impact Evaluation of FL in Uganda</a:t>
            </a:r>
            <a:endParaRPr lang="en-US" sz="2800" dirty="0" smtClean="0"/>
          </a:p>
        </p:txBody>
      </p:sp>
      <p:sp>
        <p:nvSpPr>
          <p:cNvPr id="3075" name="Content Placeholder 2"/>
          <p:cNvSpPr>
            <a:spLocks noGrp="1"/>
          </p:cNvSpPr>
          <p:nvPr>
            <p:ph idx="1"/>
          </p:nvPr>
        </p:nvSpPr>
        <p:spPr>
          <a:xfrm>
            <a:off x="457200" y="838200"/>
            <a:ext cx="8382000" cy="5715000"/>
          </a:xfrm>
        </p:spPr>
        <p:txBody>
          <a:bodyPr/>
          <a:lstStyle/>
          <a:p>
            <a:pPr algn="just" eaLnBrk="1" hangingPunct="1">
              <a:buNone/>
            </a:pPr>
            <a:r>
              <a:rPr lang="en-US" sz="2800" b="1" i="1" dirty="0" smtClean="0">
                <a:latin typeface="Book Antiqua" panose="02040602050305030304" pitchFamily="18" charset="0"/>
              </a:rPr>
              <a:t>Research Objectives</a:t>
            </a:r>
          </a:p>
          <a:p>
            <a:pPr algn="just" eaLnBrk="1" hangingPunct="1">
              <a:buNone/>
            </a:pPr>
            <a:endParaRPr lang="en-US" sz="2800" b="1" i="1" dirty="0" smtClean="0">
              <a:latin typeface="Book Antiqua" panose="02040602050305030304" pitchFamily="18" charset="0"/>
            </a:endParaRPr>
          </a:p>
          <a:p>
            <a:pPr algn="just" eaLnBrk="1" hangingPunct="1"/>
            <a:r>
              <a:rPr lang="en-US" sz="2000" dirty="0" smtClean="0">
                <a:latin typeface="Book Antiqua" panose="02040602050305030304" pitchFamily="18" charset="0"/>
              </a:rPr>
              <a:t>1. Gather panel data on small and micro-entrepreneurs in Western Uganda</a:t>
            </a:r>
          </a:p>
          <a:p>
            <a:pPr algn="just" eaLnBrk="1" hangingPunct="1"/>
            <a:endParaRPr lang="en-US" sz="2000" dirty="0" smtClean="0">
              <a:latin typeface="Book Antiqua" panose="02040602050305030304" pitchFamily="18" charset="0"/>
            </a:endParaRPr>
          </a:p>
          <a:p>
            <a:pPr algn="just" eaLnBrk="1" hangingPunct="1"/>
            <a:r>
              <a:rPr lang="en-US" sz="2000" dirty="0" smtClean="0">
                <a:latin typeface="Book Antiqua" panose="02040602050305030304" pitchFamily="18" charset="0"/>
              </a:rPr>
              <a:t>2. Provide an empirically rigorous impact assessment of the “Financial Literacy Ring (FLIR)” and the Community Lecture</a:t>
            </a:r>
          </a:p>
          <a:p>
            <a:pPr algn="just" eaLnBrk="1" hangingPunct="1"/>
            <a:endParaRPr lang="en-US" sz="2000" dirty="0" smtClean="0">
              <a:latin typeface="Book Antiqua" panose="02040602050305030304" pitchFamily="18" charset="0"/>
            </a:endParaRPr>
          </a:p>
          <a:p>
            <a:pPr algn="just" eaLnBrk="1" hangingPunct="1"/>
            <a:r>
              <a:rPr lang="en-US" sz="2000" dirty="0" smtClean="0">
                <a:latin typeface="Book Antiqua" panose="02040602050305030304" pitchFamily="18" charset="0"/>
              </a:rPr>
              <a:t>3. Study the role of innovations in the delivery of financial literacy education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28600"/>
            <a:ext cx="8229600" cy="762000"/>
          </a:xfrm>
        </p:spPr>
        <p:txBody>
          <a:bodyPr/>
          <a:lstStyle/>
          <a:p>
            <a:pPr eaLnBrk="1" hangingPunct="1"/>
            <a:r>
              <a:rPr lang="en-US" sz="2800" i="1" dirty="0" smtClean="0">
                <a:latin typeface="Book Antiqua" panose="02040602050305030304" pitchFamily="18" charset="0"/>
              </a:rPr>
              <a:t>           Impact Evaluation of FL in Uganda</a:t>
            </a:r>
            <a:endParaRPr lang="en-US" sz="2800" dirty="0" smtClean="0"/>
          </a:p>
        </p:txBody>
      </p:sp>
      <p:pic>
        <p:nvPicPr>
          <p:cNvPr id="1026" name="Picture 2"/>
          <p:cNvPicPr>
            <a:picLocks noGrp="1" noChangeAspect="1" noChangeArrowheads="1"/>
          </p:cNvPicPr>
          <p:nvPr>
            <p:ph idx="1"/>
          </p:nvPr>
        </p:nvPicPr>
        <p:blipFill>
          <a:blip r:embed="rId3"/>
          <a:srcRect/>
          <a:stretch>
            <a:fillRect/>
          </a:stretch>
        </p:blipFill>
        <p:spPr bwMode="auto">
          <a:xfrm>
            <a:off x="381000" y="2428874"/>
            <a:ext cx="8381999" cy="3971925"/>
          </a:xfrm>
          <a:prstGeom prst="rect">
            <a:avLst/>
          </a:prstGeom>
          <a:noFill/>
          <a:ln w="9525">
            <a:noFill/>
            <a:miter lim="800000"/>
            <a:headEnd/>
            <a:tailEnd/>
          </a:ln>
          <a:effectLst/>
        </p:spPr>
      </p:pic>
      <p:sp>
        <p:nvSpPr>
          <p:cNvPr id="5" name="TextBox 4"/>
          <p:cNvSpPr txBox="1"/>
          <p:nvPr/>
        </p:nvSpPr>
        <p:spPr>
          <a:xfrm>
            <a:off x="609600" y="1066800"/>
            <a:ext cx="4355680" cy="523220"/>
          </a:xfrm>
          <a:prstGeom prst="rect">
            <a:avLst/>
          </a:prstGeom>
          <a:noFill/>
        </p:spPr>
        <p:txBody>
          <a:bodyPr wrap="none" rtlCol="0">
            <a:spAutoFit/>
          </a:bodyPr>
          <a:lstStyle/>
          <a:p>
            <a:r>
              <a:rPr lang="en-US" sz="2800" b="1" i="1" dirty="0" smtClean="0">
                <a:latin typeface="Book Antiqua" pitchFamily="18" charset="0"/>
              </a:rPr>
              <a:t>Basic experimental Set-up</a:t>
            </a:r>
            <a:endParaRPr lang="en-US" sz="2800" b="1" i="1" dirty="0">
              <a:latin typeface="Book Antiqua"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28600"/>
            <a:ext cx="8229600" cy="762000"/>
          </a:xfrm>
        </p:spPr>
        <p:txBody>
          <a:bodyPr/>
          <a:lstStyle/>
          <a:p>
            <a:pPr eaLnBrk="1" hangingPunct="1"/>
            <a:r>
              <a:rPr lang="en-US" sz="2800" i="1" dirty="0" smtClean="0">
                <a:latin typeface="Book Antiqua" panose="02040602050305030304" pitchFamily="18" charset="0"/>
              </a:rPr>
              <a:t>       Impact Evaluation of FL in Uganda</a:t>
            </a:r>
            <a:endParaRPr lang="en-US" sz="2800" dirty="0" smtClean="0"/>
          </a:p>
        </p:txBody>
      </p:sp>
      <p:sp>
        <p:nvSpPr>
          <p:cNvPr id="3075" name="Content Placeholder 2"/>
          <p:cNvSpPr>
            <a:spLocks noGrp="1"/>
          </p:cNvSpPr>
          <p:nvPr>
            <p:ph idx="1"/>
          </p:nvPr>
        </p:nvSpPr>
        <p:spPr>
          <a:xfrm>
            <a:off x="457200" y="838200"/>
            <a:ext cx="8382000" cy="5715000"/>
          </a:xfrm>
        </p:spPr>
        <p:txBody>
          <a:bodyPr/>
          <a:lstStyle/>
          <a:p>
            <a:pPr algn="just" eaLnBrk="1" hangingPunct="1">
              <a:buNone/>
            </a:pPr>
            <a:r>
              <a:rPr lang="en-US" sz="2800" i="1" dirty="0" smtClean="0">
                <a:latin typeface="Book Antiqua" pitchFamily="18" charset="0"/>
              </a:rPr>
              <a:t>Treatments</a:t>
            </a:r>
            <a:endParaRPr lang="en-US" sz="2800" b="1" i="1" dirty="0" smtClean="0">
              <a:latin typeface="Book Antiqua" pitchFamily="18" charset="0"/>
            </a:endParaRPr>
          </a:p>
          <a:p>
            <a:r>
              <a:rPr lang="en-US" sz="2000" dirty="0" smtClean="0">
                <a:latin typeface="Book Antiqua" pitchFamily="18" charset="0"/>
              </a:rPr>
              <a:t>Both FL-Trainings are designed to last for about 2 hours</a:t>
            </a:r>
          </a:p>
          <a:p>
            <a:endParaRPr lang="en-US" sz="2000" dirty="0" smtClean="0">
              <a:latin typeface="Book Antiqua" pitchFamily="18" charset="0"/>
            </a:endParaRPr>
          </a:p>
          <a:p>
            <a:r>
              <a:rPr lang="en-US" sz="2000" dirty="0" smtClean="0">
                <a:latin typeface="Book Antiqua" pitchFamily="18" charset="0"/>
              </a:rPr>
              <a:t>Both trainings cover the exact same content in the areas of:</a:t>
            </a:r>
          </a:p>
          <a:p>
            <a:endParaRPr lang="en-US" sz="2000" dirty="0" smtClean="0">
              <a:latin typeface="Book Antiqua" pitchFamily="18" charset="0"/>
            </a:endParaRPr>
          </a:p>
          <a:p>
            <a:pPr lvl="1"/>
            <a:r>
              <a:rPr lang="en-US" sz="1600" dirty="0" smtClean="0">
                <a:latin typeface="Book Antiqua" pitchFamily="18" charset="0"/>
              </a:rPr>
              <a:t>Personal financial management (budgeting, record keeping)</a:t>
            </a:r>
          </a:p>
          <a:p>
            <a:pPr lvl="1"/>
            <a:endParaRPr lang="en-US" sz="1600" dirty="0" smtClean="0">
              <a:latin typeface="Book Antiqua" pitchFamily="18" charset="0"/>
            </a:endParaRPr>
          </a:p>
          <a:p>
            <a:pPr lvl="1"/>
            <a:r>
              <a:rPr lang="en-US" sz="1600" dirty="0" smtClean="0">
                <a:latin typeface="Book Antiqua" pitchFamily="18" charset="0"/>
              </a:rPr>
              <a:t>Dealing with loans</a:t>
            </a:r>
          </a:p>
          <a:p>
            <a:pPr lvl="1"/>
            <a:endParaRPr lang="en-US" sz="1600" dirty="0" smtClean="0">
              <a:latin typeface="Book Antiqua" pitchFamily="18" charset="0"/>
            </a:endParaRPr>
          </a:p>
          <a:p>
            <a:pPr lvl="1"/>
            <a:r>
              <a:rPr lang="en-US" sz="1600" dirty="0" smtClean="0">
                <a:latin typeface="Book Antiqua" pitchFamily="18" charset="0"/>
              </a:rPr>
              <a:t>Saving</a:t>
            </a:r>
          </a:p>
          <a:p>
            <a:pPr lvl="1"/>
            <a:endParaRPr lang="en-US" sz="1600" dirty="0" smtClean="0">
              <a:latin typeface="Book Antiqua" pitchFamily="18" charset="0"/>
            </a:endParaRPr>
          </a:p>
          <a:p>
            <a:pPr lvl="1"/>
            <a:r>
              <a:rPr lang="en-US" sz="1600" dirty="0" smtClean="0">
                <a:latin typeface="Book Antiqua" pitchFamily="18" charset="0"/>
              </a:rPr>
              <a:t>Investing</a:t>
            </a:r>
          </a:p>
          <a:p>
            <a:pPr lvl="1"/>
            <a:endParaRPr lang="en-US" sz="1600" dirty="0" smtClean="0">
              <a:latin typeface="Book Antiqua" pitchFamily="18" charset="0"/>
            </a:endParaRPr>
          </a:p>
          <a:p>
            <a:pPr lvl="1"/>
            <a:r>
              <a:rPr lang="en-US" sz="1600" dirty="0" smtClean="0">
                <a:latin typeface="Book Antiqua" pitchFamily="18" charset="0"/>
              </a:rPr>
              <a:t>Dealing with financial service providers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28600"/>
            <a:ext cx="8229600" cy="762000"/>
          </a:xfrm>
        </p:spPr>
        <p:txBody>
          <a:bodyPr/>
          <a:lstStyle/>
          <a:p>
            <a:pPr eaLnBrk="1" hangingPunct="1"/>
            <a:r>
              <a:rPr lang="en-US" sz="2800" i="1" dirty="0" smtClean="0">
                <a:latin typeface="Book Antiqua" panose="02040602050305030304" pitchFamily="18" charset="0"/>
              </a:rPr>
              <a:t>       Impact Evaluation of FL in Uganda</a:t>
            </a:r>
            <a:endParaRPr lang="en-US" sz="2800" dirty="0" smtClean="0"/>
          </a:p>
        </p:txBody>
      </p:sp>
      <p:pic>
        <p:nvPicPr>
          <p:cNvPr id="2050" name="Picture 2"/>
          <p:cNvPicPr>
            <a:picLocks noGrp="1" noChangeAspect="1" noChangeArrowheads="1"/>
          </p:cNvPicPr>
          <p:nvPr>
            <p:ph idx="1"/>
          </p:nvPr>
        </p:nvPicPr>
        <p:blipFill>
          <a:blip r:embed="rId3"/>
          <a:srcRect/>
          <a:stretch>
            <a:fillRect/>
          </a:stretch>
        </p:blipFill>
        <p:spPr bwMode="auto">
          <a:xfrm>
            <a:off x="304800" y="1752600"/>
            <a:ext cx="8534399" cy="4395787"/>
          </a:xfrm>
          <a:prstGeom prst="rect">
            <a:avLst/>
          </a:prstGeom>
          <a:noFill/>
          <a:ln w="9525">
            <a:noFill/>
            <a:miter lim="800000"/>
            <a:headEnd/>
            <a:tailEnd/>
          </a:ln>
          <a:effectLst/>
        </p:spPr>
      </p:pic>
      <p:sp>
        <p:nvSpPr>
          <p:cNvPr id="5" name="TextBox 4"/>
          <p:cNvSpPr txBox="1"/>
          <p:nvPr/>
        </p:nvSpPr>
        <p:spPr>
          <a:xfrm>
            <a:off x="381000" y="1066800"/>
            <a:ext cx="2743200" cy="461665"/>
          </a:xfrm>
          <a:prstGeom prst="rect">
            <a:avLst/>
          </a:prstGeom>
          <a:noFill/>
        </p:spPr>
        <p:txBody>
          <a:bodyPr wrap="square" rtlCol="0">
            <a:spAutoFit/>
          </a:bodyPr>
          <a:lstStyle/>
          <a:p>
            <a:r>
              <a:rPr lang="en-US" sz="2400" i="1" dirty="0" smtClean="0">
                <a:latin typeface="Book Antiqua" pitchFamily="18" charset="0"/>
              </a:rPr>
              <a:t>Direct Instruction</a:t>
            </a:r>
            <a:endParaRPr lang="en-US" sz="2400" i="1" dirty="0">
              <a:latin typeface="Book Antiqua"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28600"/>
            <a:ext cx="8229600" cy="762000"/>
          </a:xfrm>
        </p:spPr>
        <p:txBody>
          <a:bodyPr/>
          <a:lstStyle/>
          <a:p>
            <a:pPr eaLnBrk="1" hangingPunct="1"/>
            <a:r>
              <a:rPr lang="en-US" sz="2800" dirty="0" smtClean="0"/>
              <a:t>Introduction </a:t>
            </a:r>
          </a:p>
        </p:txBody>
      </p:sp>
      <p:sp>
        <p:nvSpPr>
          <p:cNvPr id="3075" name="Content Placeholder 2"/>
          <p:cNvSpPr>
            <a:spLocks noGrp="1"/>
          </p:cNvSpPr>
          <p:nvPr>
            <p:ph idx="1"/>
          </p:nvPr>
        </p:nvSpPr>
        <p:spPr>
          <a:xfrm>
            <a:off x="457200" y="838200"/>
            <a:ext cx="8382000" cy="5715000"/>
          </a:xfrm>
        </p:spPr>
        <p:txBody>
          <a:bodyPr/>
          <a:lstStyle/>
          <a:p>
            <a:pPr marL="0" indent="0" eaLnBrk="1" hangingPunct="1">
              <a:buNone/>
            </a:pPr>
            <a:r>
              <a:rPr lang="en-GB" sz="2000" i="1" dirty="0">
                <a:latin typeface="Book Antiqua" panose="02040602050305030304" pitchFamily="18" charset="0"/>
              </a:rPr>
              <a:t>What is Monitoring and Evaluation (M&amp;E)?</a:t>
            </a:r>
          </a:p>
          <a:p>
            <a:pPr algn="just" eaLnBrk="1" hangingPunct="1"/>
            <a:r>
              <a:rPr lang="en-US" sz="2000" dirty="0" smtClean="0">
                <a:latin typeface="Book Antiqua" panose="02040602050305030304" pitchFamily="18" charset="0"/>
              </a:rPr>
              <a:t>Processes employed to assess whether a project/programme has achieved its aims.</a:t>
            </a:r>
          </a:p>
          <a:p>
            <a:pPr algn="just" eaLnBrk="1" hangingPunct="1"/>
            <a:endParaRPr lang="en-US" sz="900" dirty="0" smtClean="0">
              <a:latin typeface="Book Antiqua" panose="02040602050305030304" pitchFamily="18" charset="0"/>
            </a:endParaRPr>
          </a:p>
          <a:p>
            <a:pPr algn="just" eaLnBrk="1" hangingPunct="1"/>
            <a:r>
              <a:rPr lang="en-US" sz="2000" dirty="0" smtClean="0">
                <a:latin typeface="Book Antiqua" panose="02040602050305030304" pitchFamily="18" charset="0"/>
              </a:rPr>
              <a:t>This typically includes:</a:t>
            </a:r>
          </a:p>
          <a:p>
            <a:pPr lvl="1" algn="just" eaLnBrk="1" hangingPunct="1"/>
            <a:r>
              <a:rPr lang="en-US" sz="1600" dirty="0" smtClean="0">
                <a:latin typeface="Book Antiqua" panose="02040602050305030304" pitchFamily="18" charset="0"/>
              </a:rPr>
              <a:t>Checking whether targets were met by monitoring inputs and outputs, keeping track of take-up and drop-outs</a:t>
            </a:r>
          </a:p>
          <a:p>
            <a:pPr lvl="1" algn="just" eaLnBrk="1" hangingPunct="1"/>
            <a:r>
              <a:rPr lang="en-US" sz="1600" dirty="0" smtClean="0">
                <a:latin typeface="Book Antiqua" panose="02040602050305030304" pitchFamily="18" charset="0"/>
              </a:rPr>
              <a:t>Assessing outcomes and impact</a:t>
            </a:r>
          </a:p>
          <a:p>
            <a:pPr algn="just" eaLnBrk="1" hangingPunct="1"/>
            <a:endParaRPr lang="en-US" sz="900" dirty="0" smtClean="0">
              <a:latin typeface="Book Antiqua" panose="02040602050305030304" pitchFamily="18" charset="0"/>
            </a:endParaRPr>
          </a:p>
          <a:p>
            <a:pPr algn="just" eaLnBrk="1" hangingPunct="1"/>
            <a:r>
              <a:rPr lang="en-US" sz="2000" dirty="0" smtClean="0">
                <a:latin typeface="Book Antiqua" panose="02040602050305030304" pitchFamily="18" charset="0"/>
              </a:rPr>
              <a:t>Monitoring and assessing processes to explore what worked and what didn’t.</a:t>
            </a:r>
          </a:p>
          <a:p>
            <a:pPr algn="just" eaLnBrk="1" hangingPunct="1"/>
            <a:endParaRPr lang="en-US" sz="900" dirty="0" smtClean="0">
              <a:latin typeface="Book Antiqua" panose="02040602050305030304" pitchFamily="18" charset="0"/>
            </a:endParaRPr>
          </a:p>
          <a:p>
            <a:pPr algn="just" eaLnBrk="1" hangingPunct="1"/>
            <a:r>
              <a:rPr lang="en-US" sz="2000" dirty="0" smtClean="0">
                <a:latin typeface="Book Antiqua" panose="02040602050305030304" pitchFamily="18" charset="0"/>
              </a:rPr>
              <a:t>Involves collection and analysis of information, while project/programme is still operational</a:t>
            </a:r>
          </a:p>
          <a:p>
            <a:pPr algn="just" eaLnBrk="1" hangingPunct="1"/>
            <a:endParaRPr lang="en-GB" sz="2000" dirty="0">
              <a:latin typeface="Book Antiqua" panose="02040602050305030304" pitchFamily="18" charset="0"/>
            </a:endParaRPr>
          </a:p>
          <a:p>
            <a:pPr algn="just" eaLnBrk="1" hangingPunct="1"/>
            <a:r>
              <a:rPr lang="en-GB" sz="2000" dirty="0">
                <a:latin typeface="Book Antiqua" panose="02040602050305030304" pitchFamily="18" charset="0"/>
              </a:rPr>
              <a:t>Evaluation is the periodic, retrospective assessment of  </a:t>
            </a:r>
            <a:r>
              <a:rPr lang="en-GB" sz="2000" dirty="0" smtClean="0">
                <a:latin typeface="Book Antiqua" panose="02040602050305030304" pitchFamily="18" charset="0"/>
              </a:rPr>
              <a:t>an organisation</a:t>
            </a:r>
            <a:r>
              <a:rPr lang="en-GB" sz="2000" dirty="0">
                <a:latin typeface="Book Antiqua" panose="02040602050305030304" pitchFamily="18" charset="0"/>
              </a:rPr>
              <a:t>, project or </a:t>
            </a:r>
            <a:r>
              <a:rPr lang="en-GB" sz="2000" dirty="0" smtClean="0">
                <a:latin typeface="Book Antiqua" panose="02040602050305030304" pitchFamily="18" charset="0"/>
              </a:rPr>
              <a:t>programme, </a:t>
            </a:r>
          </a:p>
          <a:p>
            <a:pPr lvl="1" algn="just" eaLnBrk="1" hangingPunct="1"/>
            <a:r>
              <a:rPr lang="en-GB" sz="1600" dirty="0" smtClean="0">
                <a:latin typeface="Book Antiqua" panose="02040602050305030304" pitchFamily="18" charset="0"/>
              </a:rPr>
              <a:t>it maybe conducted </a:t>
            </a:r>
            <a:r>
              <a:rPr lang="en-GB" sz="1600" dirty="0">
                <a:latin typeface="Book Antiqua" panose="02040602050305030304" pitchFamily="18" charset="0"/>
              </a:rPr>
              <a:t>internally or by </a:t>
            </a:r>
            <a:r>
              <a:rPr lang="en-GB" sz="1600" dirty="0" smtClean="0">
                <a:latin typeface="Book Antiqua" panose="02040602050305030304" pitchFamily="18" charset="0"/>
              </a:rPr>
              <a:t>external </a:t>
            </a:r>
            <a:r>
              <a:rPr lang="en-GB" sz="1600" dirty="0">
                <a:latin typeface="Book Antiqua" panose="02040602050305030304" pitchFamily="18" charset="0"/>
              </a:rPr>
              <a:t>independent evaluators</a:t>
            </a:r>
            <a:r>
              <a:rPr lang="en-GB" sz="1600" dirty="0" smtClean="0">
                <a:latin typeface="Book Antiqua" panose="02040602050305030304" pitchFamily="18" charset="0"/>
              </a:rPr>
              <a:t>.</a:t>
            </a:r>
          </a:p>
          <a:p>
            <a:pPr algn="just" eaLnBrk="1" hangingPunct="1"/>
            <a:endParaRPr lang="en-US" sz="2000" dirty="0" smtClean="0">
              <a:latin typeface="Book Antiqua" panose="02040602050305030304"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28600"/>
            <a:ext cx="8229600" cy="762000"/>
          </a:xfrm>
        </p:spPr>
        <p:txBody>
          <a:bodyPr/>
          <a:lstStyle/>
          <a:p>
            <a:pPr eaLnBrk="1" hangingPunct="1"/>
            <a:r>
              <a:rPr lang="en-US" sz="2800" i="1" dirty="0" smtClean="0">
                <a:latin typeface="Book Antiqua" panose="02040602050305030304" pitchFamily="18" charset="0"/>
              </a:rPr>
              <a:t>       Impact Evaluation of FL in Uganda</a:t>
            </a:r>
            <a:endParaRPr lang="en-US" sz="2800" dirty="0" smtClean="0"/>
          </a:p>
        </p:txBody>
      </p:sp>
      <p:sp>
        <p:nvSpPr>
          <p:cNvPr id="5" name="TextBox 4"/>
          <p:cNvSpPr txBox="1"/>
          <p:nvPr/>
        </p:nvSpPr>
        <p:spPr>
          <a:xfrm>
            <a:off x="381000" y="1066800"/>
            <a:ext cx="3657600" cy="461665"/>
          </a:xfrm>
          <a:prstGeom prst="rect">
            <a:avLst/>
          </a:prstGeom>
          <a:noFill/>
        </p:spPr>
        <p:txBody>
          <a:bodyPr wrap="square" rtlCol="0">
            <a:spAutoFit/>
          </a:bodyPr>
          <a:lstStyle/>
          <a:p>
            <a:r>
              <a:rPr lang="en-US" sz="2400" i="1" dirty="0" smtClean="0">
                <a:latin typeface="Book Antiqua" pitchFamily="18" charset="0"/>
              </a:rPr>
              <a:t>and interactive approach</a:t>
            </a:r>
            <a:endParaRPr lang="en-US" sz="2400" i="1" dirty="0">
              <a:latin typeface="Book Antiqua" pitchFamily="18" charset="0"/>
            </a:endParaRPr>
          </a:p>
        </p:txBody>
      </p:sp>
      <p:pic>
        <p:nvPicPr>
          <p:cNvPr id="2" name="Picture 2"/>
          <p:cNvPicPr>
            <a:picLocks noGrp="1" noChangeAspect="1" noChangeArrowheads="1"/>
          </p:cNvPicPr>
          <p:nvPr>
            <p:ph idx="1"/>
          </p:nvPr>
        </p:nvPicPr>
        <p:blipFill>
          <a:blip r:embed="rId3"/>
          <a:srcRect/>
          <a:stretch>
            <a:fillRect/>
          </a:stretch>
        </p:blipFill>
        <p:spPr bwMode="auto">
          <a:xfrm>
            <a:off x="228600" y="1600200"/>
            <a:ext cx="8229600"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28600"/>
            <a:ext cx="8229600" cy="762000"/>
          </a:xfrm>
        </p:spPr>
        <p:txBody>
          <a:bodyPr/>
          <a:lstStyle/>
          <a:p>
            <a:pPr eaLnBrk="1" hangingPunct="1"/>
            <a:r>
              <a:rPr lang="en-US" sz="2800" i="1" dirty="0" smtClean="0">
                <a:latin typeface="Book Antiqua" panose="02040602050305030304" pitchFamily="18" charset="0"/>
              </a:rPr>
              <a:t>       Impact Evaluation of FL in Uganda</a:t>
            </a:r>
            <a:endParaRPr lang="en-US" sz="2800" dirty="0" smtClean="0"/>
          </a:p>
        </p:txBody>
      </p:sp>
      <p:sp>
        <p:nvSpPr>
          <p:cNvPr id="5" name="TextBox 4"/>
          <p:cNvSpPr txBox="1"/>
          <p:nvPr/>
        </p:nvSpPr>
        <p:spPr>
          <a:xfrm>
            <a:off x="381000" y="914400"/>
            <a:ext cx="3657600" cy="461665"/>
          </a:xfrm>
          <a:prstGeom prst="rect">
            <a:avLst/>
          </a:prstGeom>
          <a:noFill/>
        </p:spPr>
        <p:txBody>
          <a:bodyPr wrap="square" rtlCol="0">
            <a:spAutoFit/>
          </a:bodyPr>
          <a:lstStyle/>
          <a:p>
            <a:r>
              <a:rPr lang="en-US" sz="2400" i="1" dirty="0" smtClean="0">
                <a:latin typeface="Book Antiqua" pitchFamily="18" charset="0"/>
              </a:rPr>
              <a:t>Research Design</a:t>
            </a:r>
            <a:endParaRPr lang="en-US" sz="2400" i="1" dirty="0">
              <a:latin typeface="Book Antiqua" pitchFamily="18" charset="0"/>
            </a:endParaRPr>
          </a:p>
        </p:txBody>
      </p:sp>
      <p:sp>
        <p:nvSpPr>
          <p:cNvPr id="6" name="Content Placeholder 5"/>
          <p:cNvSpPr>
            <a:spLocks noGrp="1"/>
          </p:cNvSpPr>
          <p:nvPr>
            <p:ph idx="1"/>
          </p:nvPr>
        </p:nvSpPr>
        <p:spPr>
          <a:xfrm>
            <a:off x="228600" y="1371600"/>
            <a:ext cx="8610600" cy="5334000"/>
          </a:xfrm>
        </p:spPr>
        <p:txBody>
          <a:bodyPr/>
          <a:lstStyle/>
          <a:p>
            <a:r>
              <a:rPr lang="en-US" sz="2400" dirty="0" smtClean="0"/>
              <a:t>Cluster Randomized Controlled Trial (Cluster-RCT) on 83 markets (n= 1,290 individuals) in Western Uganda</a:t>
            </a:r>
          </a:p>
          <a:p>
            <a:endParaRPr lang="en-US" sz="2400" dirty="0" smtClean="0"/>
          </a:p>
          <a:p>
            <a:r>
              <a:rPr lang="en-US" sz="2400" dirty="0" smtClean="0"/>
              <a:t>Achieving balanced treatment and control groups through randomization</a:t>
            </a:r>
          </a:p>
          <a:p>
            <a:endParaRPr lang="en-US" sz="2400" dirty="0" smtClean="0"/>
          </a:p>
          <a:p>
            <a:r>
              <a:rPr lang="en-US" sz="2400" dirty="0" smtClean="0"/>
              <a:t>Estimation of a causal treatment effect of FL training offered by BOU </a:t>
            </a:r>
          </a:p>
          <a:p>
            <a:endParaRPr lang="en-US" sz="2400" dirty="0" smtClean="0"/>
          </a:p>
          <a:p>
            <a:r>
              <a:rPr lang="en-US" sz="2400" dirty="0" smtClean="0"/>
              <a:t>Changes in financial knowledge and financial behaviors such as</a:t>
            </a:r>
          </a:p>
          <a:p>
            <a:endParaRPr lang="en-US" sz="2400" dirty="0" smtClean="0"/>
          </a:p>
          <a:p>
            <a:r>
              <a:rPr lang="en-US" sz="2400" dirty="0" smtClean="0"/>
              <a:t>Record Keeping, Saving, Borrowing, Risk management</a:t>
            </a:r>
            <a:endParaRPr lang="en-US" sz="2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28600"/>
            <a:ext cx="8229600" cy="762000"/>
          </a:xfrm>
        </p:spPr>
        <p:txBody>
          <a:bodyPr/>
          <a:lstStyle/>
          <a:p>
            <a:pPr eaLnBrk="1" hangingPunct="1"/>
            <a:r>
              <a:rPr lang="en-US" sz="2800" i="1" dirty="0" smtClean="0">
                <a:latin typeface="Book Antiqua" panose="02040602050305030304" pitchFamily="18" charset="0"/>
              </a:rPr>
              <a:t>       Impact Evaluation of FL in Uganda</a:t>
            </a:r>
            <a:endParaRPr lang="en-US" sz="2800" dirty="0" smtClean="0"/>
          </a:p>
        </p:txBody>
      </p:sp>
      <p:sp>
        <p:nvSpPr>
          <p:cNvPr id="5" name="TextBox 4"/>
          <p:cNvSpPr txBox="1"/>
          <p:nvPr/>
        </p:nvSpPr>
        <p:spPr>
          <a:xfrm>
            <a:off x="381000" y="914400"/>
            <a:ext cx="4572000" cy="461665"/>
          </a:xfrm>
          <a:prstGeom prst="rect">
            <a:avLst/>
          </a:prstGeom>
          <a:noFill/>
        </p:spPr>
        <p:txBody>
          <a:bodyPr wrap="square" rtlCol="0">
            <a:spAutoFit/>
          </a:bodyPr>
          <a:lstStyle/>
          <a:p>
            <a:r>
              <a:rPr lang="en-US" sz="2400" i="1" dirty="0" smtClean="0">
                <a:latin typeface="Book Antiqua" pitchFamily="18" charset="0"/>
              </a:rPr>
              <a:t>Why randomization is important</a:t>
            </a:r>
            <a:endParaRPr lang="en-US" sz="2400" i="1" dirty="0">
              <a:latin typeface="Book Antiqua" pitchFamily="18" charset="0"/>
            </a:endParaRPr>
          </a:p>
        </p:txBody>
      </p:sp>
      <p:sp>
        <p:nvSpPr>
          <p:cNvPr id="6" name="Content Placeholder 5"/>
          <p:cNvSpPr>
            <a:spLocks noGrp="1"/>
          </p:cNvSpPr>
          <p:nvPr>
            <p:ph idx="1"/>
          </p:nvPr>
        </p:nvSpPr>
        <p:spPr>
          <a:xfrm>
            <a:off x="228600" y="1371600"/>
            <a:ext cx="8610600" cy="5334000"/>
          </a:xfrm>
        </p:spPr>
        <p:txBody>
          <a:bodyPr/>
          <a:lstStyle/>
          <a:p>
            <a:pPr algn="just"/>
            <a:r>
              <a:rPr lang="en-US" sz="2400" dirty="0" smtClean="0"/>
              <a:t>The basic impact evaluation formula is given by</a:t>
            </a:r>
          </a:p>
          <a:p>
            <a:pPr algn="just"/>
            <a:endParaRPr lang="en-US" sz="2400" dirty="0" smtClean="0"/>
          </a:p>
          <a:p>
            <a:pPr algn="just">
              <a:buNone/>
            </a:pPr>
            <a:r>
              <a:rPr lang="en-US" sz="2400" dirty="0" smtClean="0"/>
              <a:t>		</a:t>
            </a:r>
            <a:r>
              <a:rPr lang="el-GR" sz="2400" dirty="0" smtClean="0"/>
              <a:t>α=(</a:t>
            </a:r>
            <a:r>
              <a:rPr lang="en-US" sz="2400" i="1" dirty="0" smtClean="0"/>
              <a:t>Y|T=1)−(Y|T=0),</a:t>
            </a:r>
          </a:p>
          <a:p>
            <a:pPr algn="just"/>
            <a:endParaRPr lang="en-US" sz="2400" i="1" dirty="0" smtClean="0"/>
          </a:p>
          <a:p>
            <a:pPr algn="just"/>
            <a:r>
              <a:rPr lang="en-US" sz="2400" dirty="0" smtClean="0"/>
              <a:t>where α is the causal impact of the training given by the difference between a person’s outcome (</a:t>
            </a:r>
            <a:r>
              <a:rPr lang="en-US" sz="2400" i="1" dirty="0" smtClean="0"/>
              <a:t>Y) after </a:t>
            </a:r>
            <a:r>
              <a:rPr lang="en-US" sz="2400" dirty="0" smtClean="0"/>
              <a:t>participating in the training (</a:t>
            </a:r>
            <a:r>
              <a:rPr lang="en-US" sz="2400" i="1" dirty="0" smtClean="0"/>
              <a:t>T = 1) and the same person’s </a:t>
            </a:r>
            <a:r>
              <a:rPr lang="en-US" sz="2400" dirty="0" smtClean="0"/>
              <a:t>outcome (</a:t>
            </a:r>
            <a:r>
              <a:rPr lang="en-US" sz="2400" i="1" dirty="0" smtClean="0"/>
              <a:t>Y) at the same point in time if he or she had not </a:t>
            </a:r>
            <a:r>
              <a:rPr lang="en-US" sz="2400" dirty="0" smtClean="0"/>
              <a:t>participated in the training (T= 0). </a:t>
            </a:r>
          </a:p>
          <a:p>
            <a:endParaRPr lang="en-US" sz="2400"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28600"/>
            <a:ext cx="8229600" cy="762000"/>
          </a:xfrm>
        </p:spPr>
        <p:txBody>
          <a:bodyPr/>
          <a:lstStyle/>
          <a:p>
            <a:pPr eaLnBrk="1" hangingPunct="1"/>
            <a:r>
              <a:rPr lang="en-US" sz="2800" i="1" dirty="0" smtClean="0">
                <a:latin typeface="Book Antiqua" panose="02040602050305030304" pitchFamily="18" charset="0"/>
              </a:rPr>
              <a:t>       Impact Evaluation of FL in Uganda</a:t>
            </a:r>
            <a:endParaRPr lang="en-US" sz="2800" dirty="0" smtClean="0"/>
          </a:p>
        </p:txBody>
      </p:sp>
      <p:sp>
        <p:nvSpPr>
          <p:cNvPr id="5" name="TextBox 4"/>
          <p:cNvSpPr txBox="1"/>
          <p:nvPr/>
        </p:nvSpPr>
        <p:spPr>
          <a:xfrm>
            <a:off x="381000" y="914400"/>
            <a:ext cx="4572000" cy="461665"/>
          </a:xfrm>
          <a:prstGeom prst="rect">
            <a:avLst/>
          </a:prstGeom>
          <a:noFill/>
        </p:spPr>
        <p:txBody>
          <a:bodyPr wrap="square" rtlCol="0">
            <a:spAutoFit/>
          </a:bodyPr>
          <a:lstStyle/>
          <a:p>
            <a:r>
              <a:rPr lang="en-US" sz="2400" i="1" dirty="0" smtClean="0">
                <a:latin typeface="Book Antiqua" pitchFamily="18" charset="0"/>
              </a:rPr>
              <a:t>Why randomization is important</a:t>
            </a:r>
            <a:endParaRPr lang="en-US" sz="2400" i="1" dirty="0">
              <a:latin typeface="Book Antiqua" pitchFamily="18" charset="0"/>
            </a:endParaRPr>
          </a:p>
        </p:txBody>
      </p:sp>
      <p:sp>
        <p:nvSpPr>
          <p:cNvPr id="6" name="Content Placeholder 5"/>
          <p:cNvSpPr>
            <a:spLocks noGrp="1"/>
          </p:cNvSpPr>
          <p:nvPr>
            <p:ph idx="1"/>
          </p:nvPr>
        </p:nvSpPr>
        <p:spPr>
          <a:xfrm>
            <a:off x="228600" y="1371600"/>
            <a:ext cx="8610600" cy="5334000"/>
          </a:xfrm>
        </p:spPr>
        <p:txBody>
          <a:bodyPr/>
          <a:lstStyle/>
          <a:p>
            <a:pPr algn="just"/>
            <a:r>
              <a:rPr lang="en-US" sz="2400" dirty="0" smtClean="0"/>
              <a:t>We need a control group to estimate the counterfactual (Y|T=0) that has the same characteristics as the group of participants in the program (“treatment group”), except for the fact that the participants in the control group do not benefit from the training.</a:t>
            </a:r>
          </a:p>
          <a:p>
            <a:pPr algn="just"/>
            <a:endParaRPr lang="en-US" sz="2400" dirty="0" smtClean="0"/>
          </a:p>
          <a:p>
            <a:pPr algn="just"/>
            <a:r>
              <a:rPr lang="en-US" sz="2400" dirty="0" smtClean="0"/>
              <a:t>Achieving a balanced sample through random assignment and sufficient sample size to rule out unobserved differences between the groups</a:t>
            </a:r>
          </a:p>
          <a:p>
            <a:pPr algn="just"/>
            <a:endParaRPr lang="en-US" sz="2400"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28600"/>
            <a:ext cx="8229600" cy="762000"/>
          </a:xfrm>
        </p:spPr>
        <p:txBody>
          <a:bodyPr/>
          <a:lstStyle/>
          <a:p>
            <a:pPr eaLnBrk="1" hangingPunct="1"/>
            <a:r>
              <a:rPr lang="en-US" sz="2800" i="1" dirty="0" smtClean="0">
                <a:latin typeface="Book Antiqua" panose="02040602050305030304" pitchFamily="18" charset="0"/>
              </a:rPr>
              <a:t>       Impact Evaluation of FL in Uganda</a:t>
            </a:r>
            <a:endParaRPr lang="en-US" sz="2800" dirty="0" smtClean="0"/>
          </a:p>
        </p:txBody>
      </p:sp>
      <p:pic>
        <p:nvPicPr>
          <p:cNvPr id="4098" name="Picture 2"/>
          <p:cNvPicPr>
            <a:picLocks noGrp="1" noChangeAspect="1" noChangeArrowheads="1"/>
          </p:cNvPicPr>
          <p:nvPr>
            <p:ph idx="1"/>
          </p:nvPr>
        </p:nvPicPr>
        <p:blipFill>
          <a:blip r:embed="rId3"/>
          <a:srcRect/>
          <a:stretch>
            <a:fillRect/>
          </a:stretch>
        </p:blipFill>
        <p:spPr bwMode="auto">
          <a:xfrm>
            <a:off x="762000" y="1219200"/>
            <a:ext cx="7848600" cy="4991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28600"/>
            <a:ext cx="8229600" cy="762000"/>
          </a:xfrm>
        </p:spPr>
        <p:txBody>
          <a:bodyPr/>
          <a:lstStyle/>
          <a:p>
            <a:pPr eaLnBrk="1" hangingPunct="1"/>
            <a:r>
              <a:rPr lang="en-US" sz="2800" i="1" dirty="0" smtClean="0">
                <a:latin typeface="Book Antiqua" panose="02040602050305030304" pitchFamily="18" charset="0"/>
              </a:rPr>
              <a:t>       Impact Evaluation of FL in Uganda</a:t>
            </a:r>
            <a:endParaRPr lang="en-US" sz="2800" dirty="0" smtClean="0"/>
          </a:p>
        </p:txBody>
      </p:sp>
      <p:pic>
        <p:nvPicPr>
          <p:cNvPr id="5122" name="Picture 2"/>
          <p:cNvPicPr>
            <a:picLocks noGrp="1" noChangeAspect="1" noChangeArrowheads="1"/>
          </p:cNvPicPr>
          <p:nvPr>
            <p:ph idx="1"/>
          </p:nvPr>
        </p:nvPicPr>
        <p:blipFill>
          <a:blip r:embed="rId3"/>
          <a:srcRect/>
          <a:stretch>
            <a:fillRect/>
          </a:stretch>
        </p:blipFill>
        <p:spPr bwMode="auto">
          <a:xfrm>
            <a:off x="381000" y="1066800"/>
            <a:ext cx="8382000" cy="5486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28600"/>
            <a:ext cx="8229600" cy="762000"/>
          </a:xfrm>
        </p:spPr>
        <p:txBody>
          <a:bodyPr/>
          <a:lstStyle/>
          <a:p>
            <a:pPr eaLnBrk="1" hangingPunct="1"/>
            <a:r>
              <a:rPr lang="en-US" sz="2800" i="1" dirty="0" smtClean="0">
                <a:latin typeface="Book Antiqua" panose="02040602050305030304" pitchFamily="18" charset="0"/>
              </a:rPr>
              <a:t>       Impact Evaluation of FL in Uganda</a:t>
            </a:r>
            <a:endParaRPr lang="en-US" sz="2800" dirty="0" smtClean="0"/>
          </a:p>
        </p:txBody>
      </p:sp>
      <p:pic>
        <p:nvPicPr>
          <p:cNvPr id="6146" name="Picture 2"/>
          <p:cNvPicPr>
            <a:picLocks noGrp="1" noChangeAspect="1" noChangeArrowheads="1"/>
          </p:cNvPicPr>
          <p:nvPr>
            <p:ph idx="1"/>
          </p:nvPr>
        </p:nvPicPr>
        <p:blipFill>
          <a:blip r:embed="rId3"/>
          <a:srcRect/>
          <a:stretch>
            <a:fillRect/>
          </a:stretch>
        </p:blipFill>
        <p:spPr bwMode="auto">
          <a:xfrm>
            <a:off x="381000" y="990600"/>
            <a:ext cx="8305800" cy="5562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28600"/>
            <a:ext cx="8229600" cy="762000"/>
          </a:xfrm>
        </p:spPr>
        <p:txBody>
          <a:bodyPr/>
          <a:lstStyle/>
          <a:p>
            <a:pPr eaLnBrk="1" hangingPunct="1"/>
            <a:endParaRPr lang="en-US" sz="2800" dirty="0" smtClean="0"/>
          </a:p>
        </p:txBody>
      </p:sp>
      <p:sp>
        <p:nvSpPr>
          <p:cNvPr id="3075" name="Content Placeholder 2"/>
          <p:cNvSpPr>
            <a:spLocks noGrp="1"/>
          </p:cNvSpPr>
          <p:nvPr>
            <p:ph idx="1"/>
          </p:nvPr>
        </p:nvSpPr>
        <p:spPr>
          <a:xfrm>
            <a:off x="457200" y="838200"/>
            <a:ext cx="8382000" cy="5715000"/>
          </a:xfrm>
        </p:spPr>
        <p:txBody>
          <a:bodyPr/>
          <a:lstStyle/>
          <a:p>
            <a:pPr marL="0" indent="0" eaLnBrk="1" hangingPunct="1">
              <a:buNone/>
            </a:pPr>
            <a:r>
              <a:rPr lang="en-US" sz="2800" i="1" dirty="0" smtClean="0">
                <a:latin typeface="Book Antiqua" pitchFamily="18" charset="0"/>
              </a:rPr>
              <a:t>Financial behavior at baseline… </a:t>
            </a:r>
          </a:p>
          <a:p>
            <a:pPr marL="0" indent="0" eaLnBrk="1" hangingPunct="1">
              <a:buNone/>
            </a:pPr>
            <a:r>
              <a:rPr lang="en-US" sz="2000" dirty="0" smtClean="0">
                <a:latin typeface="Book Antiqua" panose="02040602050305030304" pitchFamily="18" charset="0"/>
              </a:rPr>
              <a:t>Loans</a:t>
            </a:r>
          </a:p>
          <a:p>
            <a:pPr algn="just" eaLnBrk="1" hangingPunct="1"/>
            <a:r>
              <a:rPr lang="en-US" sz="2000" dirty="0" smtClean="0">
                <a:latin typeface="Book Antiqua" panose="02040602050305030304" pitchFamily="18" charset="0"/>
              </a:rPr>
              <a:t>Roughly 40% of respondents report to have outstanding</a:t>
            </a:r>
          </a:p>
          <a:p>
            <a:pPr algn="just" eaLnBrk="1" hangingPunct="1"/>
            <a:r>
              <a:rPr lang="en-US" sz="2000" dirty="0" smtClean="0">
                <a:latin typeface="Book Antiqua" panose="02040602050305030304" pitchFamily="18" charset="0"/>
              </a:rPr>
              <a:t>debt (mean of 279,011 UGX)</a:t>
            </a:r>
          </a:p>
          <a:p>
            <a:pPr algn="just" eaLnBrk="1" hangingPunct="1"/>
            <a:r>
              <a:rPr lang="en-US" sz="2000" dirty="0" smtClean="0">
                <a:latin typeface="Book Antiqua" panose="02040602050305030304" pitchFamily="18" charset="0"/>
              </a:rPr>
              <a:t>70% of these loans are at (semi-)formal institutions</a:t>
            </a:r>
          </a:p>
          <a:p>
            <a:pPr algn="just" eaLnBrk="1" hangingPunct="1"/>
            <a:endParaRPr lang="en-US" sz="2000" dirty="0" smtClean="0">
              <a:latin typeface="Book Antiqua" panose="02040602050305030304" pitchFamily="18" charset="0"/>
            </a:endParaRPr>
          </a:p>
          <a:p>
            <a:pPr algn="just" eaLnBrk="1" hangingPunct="1">
              <a:buNone/>
            </a:pPr>
            <a:r>
              <a:rPr lang="en-US" sz="2000" dirty="0" smtClean="0">
                <a:latin typeface="Book Antiqua" panose="02040602050305030304" pitchFamily="18" charset="0"/>
              </a:rPr>
              <a:t>Savings</a:t>
            </a:r>
          </a:p>
          <a:p>
            <a:pPr algn="just" eaLnBrk="1" hangingPunct="1"/>
            <a:r>
              <a:rPr lang="en-US" sz="2000" dirty="0" smtClean="0">
                <a:latin typeface="Book Antiqua" panose="02040602050305030304" pitchFamily="18" charset="0"/>
              </a:rPr>
              <a:t>76% report to have any savings</a:t>
            </a:r>
          </a:p>
          <a:p>
            <a:pPr algn="just" eaLnBrk="1" hangingPunct="1"/>
            <a:r>
              <a:rPr lang="en-US" sz="2000" dirty="0" smtClean="0">
                <a:latin typeface="Book Antiqua" panose="02040602050305030304" pitchFamily="18" charset="0"/>
              </a:rPr>
              <a:t>Mean savings are 387,435 UGX</a:t>
            </a:r>
          </a:p>
          <a:p>
            <a:pPr algn="just" eaLnBrk="1" hangingPunct="1"/>
            <a:r>
              <a:rPr lang="en-US" sz="2000" dirty="0" smtClean="0">
                <a:latin typeface="Book Antiqua" panose="02040602050305030304" pitchFamily="18" charset="0"/>
              </a:rPr>
              <a:t>25% save at (semi-)formal institutions</a:t>
            </a:r>
          </a:p>
          <a:p>
            <a:pPr algn="just" eaLnBrk="1" hangingPunct="1">
              <a:buNone/>
            </a:pPr>
            <a:endParaRPr lang="en-US" sz="2000" dirty="0" smtClean="0">
              <a:latin typeface="Book Antiqua" panose="02040602050305030304" pitchFamily="18" charset="0"/>
            </a:endParaRPr>
          </a:p>
          <a:p>
            <a:pPr algn="just" eaLnBrk="1" hangingPunct="1">
              <a:buNone/>
            </a:pPr>
            <a:r>
              <a:rPr lang="en-US" sz="2000" dirty="0" smtClean="0">
                <a:latin typeface="Book Antiqua" panose="02040602050305030304" pitchFamily="18" charset="0"/>
              </a:rPr>
              <a:t>Formal insurance</a:t>
            </a:r>
          </a:p>
          <a:p>
            <a:pPr algn="just" eaLnBrk="1" hangingPunct="1"/>
            <a:r>
              <a:rPr lang="en-US" sz="2000" dirty="0" smtClean="0">
                <a:latin typeface="Book Antiqua" panose="02040602050305030304" pitchFamily="18" charset="0"/>
              </a:rPr>
              <a:t>Only 7% have ever purchased a formal insurance product</a:t>
            </a:r>
          </a:p>
          <a:p>
            <a:pPr algn="just" eaLnBrk="1" hangingPunct="1"/>
            <a:r>
              <a:rPr lang="en-US" sz="2000" dirty="0" smtClean="0">
                <a:latin typeface="Book Antiqua" panose="02040602050305030304" pitchFamily="18" charset="0"/>
              </a:rPr>
              <a:t>3% are currently covered by formal insurance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28600"/>
            <a:ext cx="8229600" cy="762000"/>
          </a:xfrm>
        </p:spPr>
        <p:txBody>
          <a:bodyPr/>
          <a:lstStyle/>
          <a:p>
            <a:pPr eaLnBrk="1" hangingPunct="1"/>
            <a:r>
              <a:rPr lang="en-US" sz="2800" i="1" dirty="0" smtClean="0">
                <a:latin typeface="Book Antiqua" panose="02040602050305030304" pitchFamily="18" charset="0"/>
              </a:rPr>
              <a:t>       Impact Evaluation of FL in Uganda</a:t>
            </a:r>
            <a:endParaRPr lang="en-US" sz="2800" dirty="0" smtClean="0"/>
          </a:p>
        </p:txBody>
      </p:sp>
      <p:sp>
        <p:nvSpPr>
          <p:cNvPr id="3075" name="Content Placeholder 2"/>
          <p:cNvSpPr>
            <a:spLocks noGrp="1"/>
          </p:cNvSpPr>
          <p:nvPr>
            <p:ph idx="1"/>
          </p:nvPr>
        </p:nvSpPr>
        <p:spPr>
          <a:xfrm>
            <a:off x="457200" y="838200"/>
            <a:ext cx="8382000" cy="2362200"/>
          </a:xfrm>
        </p:spPr>
        <p:txBody>
          <a:bodyPr/>
          <a:lstStyle/>
          <a:p>
            <a:pPr algn="just" eaLnBrk="1" hangingPunct="1">
              <a:buNone/>
            </a:pPr>
            <a:r>
              <a:rPr lang="en-US" sz="2000" dirty="0" smtClean="0">
                <a:latin typeface="Book Antiqua" panose="02040602050305030304" pitchFamily="18" charset="0"/>
              </a:rPr>
              <a:t>Mobile money</a:t>
            </a:r>
          </a:p>
          <a:p>
            <a:pPr algn="just" eaLnBrk="1" hangingPunct="1"/>
            <a:r>
              <a:rPr lang="en-US" sz="2000" dirty="0" smtClean="0">
                <a:latin typeface="Book Antiqua" panose="02040602050305030304" pitchFamily="18" charset="0"/>
              </a:rPr>
              <a:t>46% have ever used mobile money for transactions</a:t>
            </a:r>
          </a:p>
          <a:p>
            <a:pPr algn="just" eaLnBrk="1" hangingPunct="1"/>
            <a:endParaRPr lang="en-US" sz="2000" dirty="0" smtClean="0">
              <a:latin typeface="Book Antiqua" panose="02040602050305030304" pitchFamily="18" charset="0"/>
            </a:endParaRPr>
          </a:p>
          <a:p>
            <a:pPr algn="just" eaLnBrk="1" hangingPunct="1">
              <a:buNone/>
            </a:pPr>
            <a:r>
              <a:rPr lang="en-US" sz="2000" dirty="0" smtClean="0">
                <a:latin typeface="Book Antiqua" panose="02040602050305030304" pitchFamily="18" charset="0"/>
              </a:rPr>
              <a:t>Record keeping</a:t>
            </a:r>
          </a:p>
          <a:p>
            <a:pPr algn="just" eaLnBrk="1" hangingPunct="1"/>
            <a:r>
              <a:rPr lang="en-US" sz="2000" dirty="0" smtClean="0">
                <a:latin typeface="Book Antiqua" panose="02040602050305030304" pitchFamily="18" charset="0"/>
              </a:rPr>
              <a:t>35% keep a written budget</a:t>
            </a:r>
          </a:p>
          <a:p>
            <a:pPr algn="just" eaLnBrk="1" hangingPunct="1"/>
            <a:r>
              <a:rPr lang="en-US" sz="2000" dirty="0" smtClean="0">
                <a:latin typeface="Book Antiqua" panose="02040602050305030304" pitchFamily="18" charset="0"/>
              </a:rPr>
              <a:t>27% keep separate budgets for business and household finances</a:t>
            </a:r>
          </a:p>
          <a:p>
            <a:pPr algn="just" eaLnBrk="1" hangingPunct="1">
              <a:buNone/>
            </a:pPr>
            <a:endParaRPr lang="en-US" sz="2000" dirty="0" smtClean="0">
              <a:latin typeface="Book Antiqua" panose="02040602050305030304" pitchFamily="18" charset="0"/>
            </a:endParaRPr>
          </a:p>
          <a:p>
            <a:pPr algn="just" eaLnBrk="1" hangingPunct="1">
              <a:buNone/>
            </a:pPr>
            <a:endParaRPr lang="en-US" sz="2000" dirty="0" smtClean="0">
              <a:latin typeface="Book Antiqua" panose="02040602050305030304" pitchFamily="18" charset="0"/>
            </a:endParaRPr>
          </a:p>
          <a:p>
            <a:pPr algn="just" eaLnBrk="1" hangingPunct="1">
              <a:buNone/>
            </a:pPr>
            <a:endParaRPr lang="en-US" sz="2000" dirty="0" smtClean="0">
              <a:latin typeface="Book Antiqua" panose="02040602050305030304"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i="1" dirty="0" smtClean="0">
                <a:latin typeface="Book Antiqua" pitchFamily="18" charset="0"/>
              </a:rPr>
              <a:t/>
            </a:r>
            <a:br>
              <a:rPr lang="en-US" sz="2800" i="1" dirty="0" smtClean="0">
                <a:latin typeface="Book Antiqua" pitchFamily="18" charset="0"/>
              </a:rPr>
            </a:br>
            <a:r>
              <a:rPr lang="en-US" sz="2800" i="1" dirty="0" smtClean="0">
                <a:latin typeface="Book Antiqua" pitchFamily="18" charset="0"/>
              </a:rPr>
              <a:t>Overview of main experimental results </a:t>
            </a:r>
            <a:endParaRPr lang="en-US" sz="2800" i="1" dirty="0">
              <a:latin typeface="Book Antiqua" pitchFamily="18" charset="0"/>
            </a:endParaRPr>
          </a:p>
        </p:txBody>
      </p:sp>
      <p:pic>
        <p:nvPicPr>
          <p:cNvPr id="1026" name="Picture 2"/>
          <p:cNvPicPr>
            <a:picLocks noGrp="1" noChangeAspect="1" noChangeArrowheads="1"/>
          </p:cNvPicPr>
          <p:nvPr>
            <p:ph idx="1"/>
          </p:nvPr>
        </p:nvPicPr>
        <p:blipFill>
          <a:blip r:embed="rId3"/>
          <a:srcRect/>
          <a:stretch>
            <a:fillRect/>
          </a:stretch>
        </p:blipFill>
        <p:spPr bwMode="auto">
          <a:xfrm>
            <a:off x="993660" y="1600200"/>
            <a:ext cx="7156679" cy="4525963"/>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28600"/>
            <a:ext cx="8229600" cy="762000"/>
          </a:xfrm>
        </p:spPr>
        <p:txBody>
          <a:bodyPr/>
          <a:lstStyle/>
          <a:p>
            <a:pPr eaLnBrk="1" hangingPunct="1"/>
            <a:r>
              <a:rPr lang="en-US" sz="2800" dirty="0" smtClean="0"/>
              <a:t>Introduction  </a:t>
            </a:r>
          </a:p>
        </p:txBody>
      </p:sp>
      <p:sp>
        <p:nvSpPr>
          <p:cNvPr id="3075" name="Content Placeholder 2"/>
          <p:cNvSpPr>
            <a:spLocks noGrp="1"/>
          </p:cNvSpPr>
          <p:nvPr>
            <p:ph idx="1"/>
          </p:nvPr>
        </p:nvSpPr>
        <p:spPr>
          <a:xfrm>
            <a:off x="457200" y="838200"/>
            <a:ext cx="8382000" cy="5715000"/>
          </a:xfrm>
        </p:spPr>
        <p:txBody>
          <a:bodyPr/>
          <a:lstStyle/>
          <a:p>
            <a:pPr algn="just" eaLnBrk="1" hangingPunct="1"/>
            <a:endParaRPr lang="en-US" sz="2000" dirty="0" smtClean="0">
              <a:latin typeface="Book Antiqua" panose="0204060205030503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914400"/>
            <a:ext cx="8077200" cy="297180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28600"/>
            <a:ext cx="8229600" cy="762000"/>
          </a:xfrm>
        </p:spPr>
        <p:txBody>
          <a:bodyPr/>
          <a:lstStyle/>
          <a:p>
            <a:pPr eaLnBrk="1" hangingPunct="1"/>
            <a:r>
              <a:rPr lang="en-US" sz="2800" i="1" dirty="0" smtClean="0">
                <a:latin typeface="Book Antiqua" panose="02040602050305030304" pitchFamily="18" charset="0"/>
              </a:rPr>
              <a:t>      Impact Evaluation of FL in Uganda</a:t>
            </a:r>
            <a:endParaRPr lang="en-US" sz="2800" dirty="0" smtClean="0"/>
          </a:p>
        </p:txBody>
      </p:sp>
      <p:sp>
        <p:nvSpPr>
          <p:cNvPr id="3075" name="Content Placeholder 2"/>
          <p:cNvSpPr>
            <a:spLocks noGrp="1"/>
          </p:cNvSpPr>
          <p:nvPr>
            <p:ph idx="1"/>
          </p:nvPr>
        </p:nvSpPr>
        <p:spPr>
          <a:xfrm>
            <a:off x="457200" y="838200"/>
            <a:ext cx="8382000" cy="5715000"/>
          </a:xfrm>
        </p:spPr>
        <p:txBody>
          <a:bodyPr/>
          <a:lstStyle/>
          <a:p>
            <a:pPr algn="just" eaLnBrk="1" hangingPunct="1">
              <a:buNone/>
            </a:pPr>
            <a:r>
              <a:rPr lang="en-US" sz="2400" b="1" i="1" dirty="0" smtClean="0">
                <a:latin typeface="Book Antiqua" panose="02040602050305030304" pitchFamily="18" charset="0"/>
              </a:rPr>
              <a:t>Results </a:t>
            </a:r>
          </a:p>
          <a:p>
            <a:pPr algn="just" eaLnBrk="1" hangingPunct="1">
              <a:buNone/>
            </a:pPr>
            <a:r>
              <a:rPr lang="en-US" sz="2000" dirty="0" smtClean="0">
                <a:latin typeface="Book Antiqua" panose="02040602050305030304" pitchFamily="18" charset="0"/>
              </a:rPr>
              <a:t>• Vendors trained with the FLIR had increased self-control and financial knowledge</a:t>
            </a:r>
          </a:p>
          <a:p>
            <a:pPr algn="just" eaLnBrk="1" hangingPunct="1">
              <a:buNone/>
            </a:pPr>
            <a:endParaRPr lang="en-US" sz="900" dirty="0" smtClean="0">
              <a:latin typeface="Book Antiqua" panose="02040602050305030304" pitchFamily="18" charset="0"/>
            </a:endParaRPr>
          </a:p>
          <a:p>
            <a:pPr algn="just" eaLnBrk="1" hangingPunct="1">
              <a:buNone/>
            </a:pPr>
            <a:r>
              <a:rPr lang="en-US" sz="2000" dirty="0" smtClean="0">
                <a:latin typeface="Book Antiqua" panose="02040602050305030304" pitchFamily="18" charset="0"/>
              </a:rPr>
              <a:t>• There was a reduction in consumption expenditures, repayment of some of the debt and ultimately an increase in household savings (of roughly 30% relative to the control group)</a:t>
            </a:r>
          </a:p>
          <a:p>
            <a:pPr algn="just" eaLnBrk="1" hangingPunct="1"/>
            <a:r>
              <a:rPr lang="en-US" sz="2000" dirty="0" smtClean="0">
                <a:latin typeface="Book Antiqua" panose="02040602050305030304" pitchFamily="18" charset="0"/>
              </a:rPr>
              <a:t>The FLIR has significantly larger effects on financial knowledge and savings than the lecture</a:t>
            </a:r>
          </a:p>
          <a:p>
            <a:pPr algn="just" eaLnBrk="1" hangingPunct="1"/>
            <a:endParaRPr lang="en-US" sz="900" dirty="0" smtClean="0">
              <a:latin typeface="Book Antiqua" panose="02040602050305030304" pitchFamily="18" charset="0"/>
            </a:endParaRPr>
          </a:p>
          <a:p>
            <a:pPr algn="just" eaLnBrk="1" hangingPunct="1"/>
            <a:r>
              <a:rPr lang="en-US" sz="2000" dirty="0" smtClean="0">
                <a:latin typeface="Book Antiqua" panose="02040602050305030304" pitchFamily="18" charset="0"/>
              </a:rPr>
              <a:t>The FLIR seems to lead to higher behavioral impacts in the domain of savings than what is predicted by the current literature</a:t>
            </a:r>
          </a:p>
          <a:p>
            <a:pPr algn="just" eaLnBrk="1" hangingPunct="1"/>
            <a:endParaRPr lang="en-US" sz="2000" dirty="0" smtClean="0">
              <a:latin typeface="Book Antiqua" panose="02040602050305030304" pitchFamily="18" charset="0"/>
            </a:endParaRPr>
          </a:p>
          <a:p>
            <a:pPr algn="just" eaLnBrk="1" hangingPunct="1"/>
            <a:r>
              <a:rPr lang="en-US" sz="2000" dirty="0" smtClean="0">
                <a:latin typeface="Book Antiqua" panose="02040602050305030304" pitchFamily="18" charset="0"/>
              </a:rPr>
              <a:t>The FLIR outperforms the lecture in almost every outcome family</a:t>
            </a:r>
          </a:p>
          <a:p>
            <a:pPr algn="just" eaLnBrk="1" hangingPunct="1"/>
            <a:endParaRPr lang="en-US" sz="2000" dirty="0" smtClean="0">
              <a:latin typeface="Book Antiqua" panose="02040602050305030304" pitchFamily="18" charset="0"/>
            </a:endParaRPr>
          </a:p>
          <a:p>
            <a:pPr algn="just" eaLnBrk="1" hangingPunct="1"/>
            <a:r>
              <a:rPr lang="en-US" sz="2000" dirty="0" smtClean="0">
                <a:latin typeface="Book Antiqua" panose="02040602050305030304" pitchFamily="18" charset="0"/>
              </a:rPr>
              <a:t>The interactive approach appears more appropriate for this kind of target group than direct instruction (lecture).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28600"/>
            <a:ext cx="8229600" cy="762000"/>
          </a:xfrm>
        </p:spPr>
        <p:txBody>
          <a:bodyPr/>
          <a:lstStyle/>
          <a:p>
            <a:pPr eaLnBrk="1" hangingPunct="1"/>
            <a:r>
              <a:rPr lang="en-US" sz="2800" i="1" dirty="0" smtClean="0">
                <a:latin typeface="Book Antiqua" panose="02040602050305030304" pitchFamily="18" charset="0"/>
              </a:rPr>
              <a:t>Conclusion </a:t>
            </a:r>
          </a:p>
        </p:txBody>
      </p:sp>
      <p:sp>
        <p:nvSpPr>
          <p:cNvPr id="3075" name="Content Placeholder 2"/>
          <p:cNvSpPr>
            <a:spLocks noGrp="1"/>
          </p:cNvSpPr>
          <p:nvPr>
            <p:ph idx="1"/>
          </p:nvPr>
        </p:nvSpPr>
        <p:spPr>
          <a:xfrm>
            <a:off x="457200" y="838200"/>
            <a:ext cx="8382000" cy="5715000"/>
          </a:xfrm>
        </p:spPr>
        <p:txBody>
          <a:bodyPr/>
          <a:lstStyle/>
          <a:p>
            <a:pPr algn="just" eaLnBrk="1" hangingPunct="1"/>
            <a:endParaRPr lang="en-US" sz="2000" dirty="0" smtClean="0">
              <a:latin typeface="Book Antiqua" panose="02040602050305030304" pitchFamily="18" charset="0"/>
            </a:endParaRPr>
          </a:p>
          <a:p>
            <a:pPr algn="just" eaLnBrk="1" hangingPunct="1"/>
            <a:r>
              <a:rPr lang="en-US" sz="2000" dirty="0" smtClean="0">
                <a:latin typeface="Garamond" pitchFamily="18" charset="0"/>
              </a:rPr>
              <a:t>Monitoring and evaluation are key to successful implementation of financial literacy programs.</a:t>
            </a:r>
          </a:p>
          <a:p>
            <a:pPr algn="just" eaLnBrk="1" hangingPunct="1"/>
            <a:endParaRPr lang="en-US" sz="2000" dirty="0" smtClean="0">
              <a:latin typeface="Garamond" pitchFamily="18" charset="0"/>
            </a:endParaRPr>
          </a:p>
          <a:p>
            <a:pPr algn="just" eaLnBrk="1" hangingPunct="1"/>
            <a:r>
              <a:rPr lang="en-US" sz="2000" dirty="0" smtClean="0">
                <a:latin typeface="Garamond" pitchFamily="18" charset="0"/>
              </a:rPr>
              <a:t>Monitoring involves continuous assessment of activities being undertaken</a:t>
            </a:r>
          </a:p>
          <a:p>
            <a:pPr algn="just" eaLnBrk="1" hangingPunct="1"/>
            <a:endParaRPr lang="en-US" sz="2000" dirty="0" smtClean="0">
              <a:latin typeface="Garamond" pitchFamily="18" charset="0"/>
            </a:endParaRPr>
          </a:p>
          <a:p>
            <a:pPr algn="just" eaLnBrk="1" hangingPunct="1"/>
            <a:r>
              <a:rPr lang="en-US" sz="2000" dirty="0" smtClean="0">
                <a:latin typeface="Garamond" pitchFamily="18" charset="0"/>
              </a:rPr>
              <a:t>Evaluation involves recording of outcome of actions undertaken to determine how well the planning has worked.</a:t>
            </a:r>
          </a:p>
          <a:p>
            <a:pPr algn="just" eaLnBrk="1" hangingPunct="1"/>
            <a:endParaRPr lang="en-US" sz="2000" dirty="0" smtClean="0">
              <a:latin typeface="Garamond" pitchFamily="18" charset="0"/>
            </a:endParaRPr>
          </a:p>
          <a:p>
            <a:pPr algn="just" eaLnBrk="1" hangingPunct="1"/>
            <a:r>
              <a:rPr lang="en-US" sz="2000" dirty="0" smtClean="0">
                <a:latin typeface="Garamond" pitchFamily="18" charset="0"/>
              </a:rPr>
              <a:t>The two compliment each other and aim at ensuring successful achievement of set objectives.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457200" y="838200"/>
            <a:ext cx="8382000" cy="5715000"/>
          </a:xfrm>
        </p:spPr>
        <p:txBody>
          <a:bodyPr/>
          <a:lstStyle/>
          <a:p>
            <a:pPr algn="just" eaLnBrk="1" hangingPunct="1"/>
            <a:endParaRPr lang="en-US" sz="2000" dirty="0" smtClean="0">
              <a:latin typeface="Book Antiqua" panose="02040602050305030304" pitchFamily="18" charset="0"/>
            </a:endParaRPr>
          </a:p>
          <a:p>
            <a:pPr algn="just" eaLnBrk="1" hangingPunct="1">
              <a:buNone/>
            </a:pPr>
            <a:endParaRPr lang="en-US" sz="5400" dirty="0" smtClean="0">
              <a:latin typeface="Garamond" pitchFamily="18" charset="0"/>
            </a:endParaRPr>
          </a:p>
          <a:p>
            <a:pPr algn="just" eaLnBrk="1" hangingPunct="1">
              <a:buNone/>
            </a:pPr>
            <a:r>
              <a:rPr lang="en-US" sz="5400" dirty="0" smtClean="0">
                <a:latin typeface="Garamond" pitchFamily="18" charset="0"/>
              </a:rPr>
              <a:t>			THANK YOU</a:t>
            </a:r>
          </a:p>
        </p:txBody>
      </p:sp>
      <p:sp>
        <p:nvSpPr>
          <p:cNvPr id="4" name="Title 3"/>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28600"/>
            <a:ext cx="8229600" cy="762000"/>
          </a:xfrm>
        </p:spPr>
        <p:txBody>
          <a:bodyPr/>
          <a:lstStyle/>
          <a:p>
            <a:pPr marL="0" indent="0" eaLnBrk="1" hangingPunct="1"/>
            <a:r>
              <a:rPr lang="en-GB" sz="2800" i="1" dirty="0" smtClean="0">
                <a:latin typeface="Book Antiqua" panose="02040602050305030304" pitchFamily="18" charset="0"/>
              </a:rPr>
              <a:t>Why Monitor &amp; Evaluate?</a:t>
            </a:r>
          </a:p>
        </p:txBody>
      </p:sp>
      <p:sp>
        <p:nvSpPr>
          <p:cNvPr id="3075" name="Content Placeholder 2"/>
          <p:cNvSpPr>
            <a:spLocks noGrp="1"/>
          </p:cNvSpPr>
          <p:nvPr>
            <p:ph idx="1"/>
          </p:nvPr>
        </p:nvSpPr>
        <p:spPr>
          <a:xfrm>
            <a:off x="457200" y="838200"/>
            <a:ext cx="8382000" cy="5715000"/>
          </a:xfrm>
        </p:spPr>
        <p:txBody>
          <a:bodyPr/>
          <a:lstStyle/>
          <a:p>
            <a:pPr eaLnBrk="1" hangingPunct="1"/>
            <a:endParaRPr lang="en-GB" sz="2000" i="1" dirty="0">
              <a:latin typeface="Book Antiqua" panose="0204060205030503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371600"/>
            <a:ext cx="8305800" cy="5200650"/>
          </a:xfrm>
          <a:prstGeom prst="rect">
            <a:avLst/>
          </a:prstGeom>
        </p:spPr>
      </p:pic>
    </p:spTree>
    <p:extLst>
      <p:ext uri="{BB962C8B-B14F-4D97-AF65-F5344CB8AC3E}">
        <p14:creationId xmlns:p14="http://schemas.microsoft.com/office/powerpoint/2010/main" val="11925046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sz="2800" i="1" dirty="0" smtClean="0">
                <a:latin typeface="Book Antiqua" pitchFamily="18" charset="0"/>
              </a:rPr>
              <a:t>     The complementary roles of M &amp; E </a:t>
            </a:r>
            <a:endParaRPr lang="en-US" sz="2800" dirty="0"/>
          </a:p>
        </p:txBody>
      </p:sp>
      <p:sp>
        <p:nvSpPr>
          <p:cNvPr id="3" name="Content Placeholder 2"/>
          <p:cNvSpPr>
            <a:spLocks noGrp="1"/>
          </p:cNvSpPr>
          <p:nvPr>
            <p:ph idx="1"/>
          </p:nvPr>
        </p:nvSpPr>
        <p:spPr>
          <a:xfrm>
            <a:off x="304800" y="1143000"/>
            <a:ext cx="8610600" cy="5486400"/>
          </a:xfrm>
        </p:spPr>
        <p:txBody>
          <a:bodyPr/>
          <a:lstStyle/>
          <a:p>
            <a:pPr algn="just">
              <a:buNone/>
            </a:pPr>
            <a:r>
              <a:rPr lang="en-US" sz="2000" i="1" dirty="0" smtClean="0">
                <a:solidFill>
                  <a:schemeClr val="accent1"/>
                </a:solidFill>
                <a:latin typeface="Book Antiqua" pitchFamily="18" charset="0"/>
              </a:rPr>
              <a:t> </a:t>
            </a:r>
            <a:r>
              <a:rPr lang="en-US" sz="2000" b="1" i="1" dirty="0" smtClean="0">
                <a:solidFill>
                  <a:schemeClr val="accent1"/>
                </a:solidFill>
                <a:latin typeface="Book Antiqua" pitchFamily="18" charset="0"/>
              </a:rPr>
              <a:t>Monitoring</a:t>
            </a:r>
            <a:r>
              <a:rPr lang="en-US" sz="2000" dirty="0" smtClean="0">
                <a:solidFill>
                  <a:schemeClr val="accent1"/>
                </a:solidFill>
                <a:latin typeface="Book Antiqua" pitchFamily="18" charset="0"/>
              </a:rPr>
              <a:t> </a:t>
            </a:r>
            <a:r>
              <a:rPr lang="en-US" sz="2000" dirty="0" smtClean="0">
                <a:latin typeface="Book Antiqua" pitchFamily="18" charset="0"/>
              </a:rPr>
              <a:t>tracks the implementation of the programme, and may answer the following;</a:t>
            </a:r>
          </a:p>
          <a:p>
            <a:pPr lvl="1" algn="just"/>
            <a:r>
              <a:rPr lang="en-US" sz="1800" dirty="0" smtClean="0">
                <a:latin typeface="Book Antiqua" pitchFamily="18" charset="0"/>
              </a:rPr>
              <a:t>Is the programme reaching enough people</a:t>
            </a:r>
          </a:p>
          <a:p>
            <a:pPr lvl="1" algn="just"/>
            <a:r>
              <a:rPr lang="en-US" sz="1800" dirty="0" smtClean="0">
                <a:latin typeface="Book Antiqua" pitchFamily="18" charset="0"/>
              </a:rPr>
              <a:t>Are resources being utilised optimally </a:t>
            </a:r>
          </a:p>
          <a:p>
            <a:pPr lvl="1" algn="just">
              <a:buNone/>
            </a:pPr>
            <a:endParaRPr lang="en-US" sz="2000" dirty="0" smtClean="0">
              <a:latin typeface="Book Antiqua" pitchFamily="18" charset="0"/>
            </a:endParaRPr>
          </a:p>
          <a:p>
            <a:pPr algn="just"/>
            <a:r>
              <a:rPr lang="en-US" sz="2000" dirty="0" smtClean="0">
                <a:latin typeface="Book Antiqua" pitchFamily="18" charset="0"/>
              </a:rPr>
              <a:t>Monitoring data feeds into the management process and into the overall evaluation of a project.</a:t>
            </a:r>
            <a:r>
              <a:rPr lang="en-US" sz="2400" dirty="0" smtClean="0">
                <a:latin typeface="Book Antiqua" pitchFamily="18" charset="0"/>
              </a:rPr>
              <a:t>  </a:t>
            </a:r>
          </a:p>
          <a:p>
            <a:pPr algn="just"/>
            <a:endParaRPr lang="en-US" sz="2400" dirty="0" smtClean="0">
              <a:latin typeface="Book Antiqua" pitchFamily="18" charset="0"/>
            </a:endParaRPr>
          </a:p>
          <a:p>
            <a:pPr algn="just"/>
            <a:r>
              <a:rPr lang="en-US" sz="2000" dirty="0" smtClean="0">
                <a:latin typeface="Book Antiqua" pitchFamily="18" charset="0"/>
              </a:rPr>
              <a:t>Monitoring may be done through</a:t>
            </a:r>
          </a:p>
          <a:p>
            <a:pPr lvl="1" algn="just"/>
            <a:r>
              <a:rPr lang="en-US" sz="1800" dirty="0" smtClean="0">
                <a:latin typeface="Book Antiqua" pitchFamily="18" charset="0"/>
              </a:rPr>
              <a:t>Automated management information systems that tracks number of people trained on FL.  </a:t>
            </a:r>
          </a:p>
          <a:p>
            <a:pPr lvl="1" algn="just"/>
            <a:r>
              <a:rPr lang="en-US" sz="1800" dirty="0" smtClean="0">
                <a:latin typeface="Book Antiqua" pitchFamily="18" charset="0"/>
              </a:rPr>
              <a:t>Interviews and review of programme documents</a:t>
            </a:r>
          </a:p>
          <a:p>
            <a:pPr lvl="1" algn="just"/>
            <a:r>
              <a:rPr lang="en-US" sz="1800" dirty="0" smtClean="0">
                <a:latin typeface="Book Antiqua" pitchFamily="18" charset="0"/>
              </a:rPr>
              <a:t>Questionnaires to collect information about say the effectiveness of the training materials or capacity of trainers. </a:t>
            </a:r>
            <a:endParaRPr lang="en-US" sz="1800" dirty="0">
              <a:latin typeface="Book Antiqua"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sz="2800" i="1" dirty="0" smtClean="0">
                <a:latin typeface="Book Antiqua" pitchFamily="18" charset="0"/>
              </a:rPr>
              <a:t>The complementary roles of M &amp; E </a:t>
            </a:r>
            <a:endParaRPr lang="en-US" sz="2800" dirty="0"/>
          </a:p>
        </p:txBody>
      </p:sp>
      <p:sp>
        <p:nvSpPr>
          <p:cNvPr id="3" name="Content Placeholder 2"/>
          <p:cNvSpPr>
            <a:spLocks noGrp="1"/>
          </p:cNvSpPr>
          <p:nvPr>
            <p:ph idx="1"/>
          </p:nvPr>
        </p:nvSpPr>
        <p:spPr>
          <a:xfrm>
            <a:off x="304800" y="1143000"/>
            <a:ext cx="8610600" cy="5486400"/>
          </a:xfrm>
        </p:spPr>
        <p:txBody>
          <a:bodyPr/>
          <a:lstStyle/>
          <a:p>
            <a:pPr algn="just"/>
            <a:r>
              <a:rPr lang="en-US" sz="2000" b="1" i="1" dirty="0" smtClean="0">
                <a:solidFill>
                  <a:schemeClr val="accent1"/>
                </a:solidFill>
                <a:latin typeface="Book Antiqua" pitchFamily="18" charset="0"/>
              </a:rPr>
              <a:t>Evaluation</a:t>
            </a:r>
            <a:r>
              <a:rPr lang="en-US" sz="2000" dirty="0" smtClean="0">
                <a:latin typeface="Book Antiqua" pitchFamily="18" charset="0"/>
              </a:rPr>
              <a:t> on the other hand </a:t>
            </a:r>
          </a:p>
          <a:p>
            <a:pPr lvl="1" algn="just"/>
            <a:r>
              <a:rPr lang="en-US" sz="1800" dirty="0" smtClean="0">
                <a:latin typeface="Book Antiqua" pitchFamily="18" charset="0"/>
              </a:rPr>
              <a:t>Seeks to assess if, and how, the financial education programme is adding value, </a:t>
            </a:r>
          </a:p>
          <a:p>
            <a:pPr lvl="1" algn="just"/>
            <a:r>
              <a:rPr lang="en-US" sz="1800" dirty="0" smtClean="0">
                <a:latin typeface="Book Antiqua" pitchFamily="18" charset="0"/>
              </a:rPr>
              <a:t>whether it is meeting its objectives, and </a:t>
            </a:r>
          </a:p>
          <a:p>
            <a:pPr lvl="1" algn="just"/>
            <a:r>
              <a:rPr lang="en-US" sz="1800" dirty="0" smtClean="0">
                <a:latin typeface="Book Antiqua" pitchFamily="18" charset="0"/>
              </a:rPr>
              <a:t>The impact it is having</a:t>
            </a:r>
            <a:r>
              <a:rPr lang="en-US" sz="1600" dirty="0" smtClean="0">
                <a:latin typeface="Book Antiqua" pitchFamily="18" charset="0"/>
              </a:rPr>
              <a:t>.  </a:t>
            </a:r>
          </a:p>
          <a:p>
            <a:pPr algn="just"/>
            <a:endParaRPr lang="en-US" sz="2000" dirty="0" smtClean="0">
              <a:latin typeface="Book Antiqua" pitchFamily="18" charset="0"/>
            </a:endParaRPr>
          </a:p>
          <a:p>
            <a:pPr algn="just"/>
            <a:r>
              <a:rPr lang="en-US" sz="2000" dirty="0" smtClean="0">
                <a:latin typeface="Book Antiqua" pitchFamily="18" charset="0"/>
              </a:rPr>
              <a:t>Evaluation aims at determining if the programme is leading to a change that would not have occurred otherwise. </a:t>
            </a:r>
          </a:p>
          <a:p>
            <a:pPr algn="just"/>
            <a:endParaRPr lang="en-US" sz="2000" dirty="0" smtClean="0">
              <a:latin typeface="Book Antiqua" pitchFamily="18" charset="0"/>
            </a:endParaRPr>
          </a:p>
          <a:p>
            <a:pPr algn="just"/>
            <a:r>
              <a:rPr lang="en-US" sz="2000" dirty="0" smtClean="0">
                <a:latin typeface="Book Antiqua" pitchFamily="18" charset="0"/>
              </a:rPr>
              <a:t>Evaluation may occur during the programme, so that the results can be fed into the ongoing development of the programme, or it may occur afterwards, to identify important lessons from a programme that can be applied elsewhere.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srcRect/>
          <a:stretch>
            <a:fillRect/>
          </a:stretch>
        </p:blipFill>
        <p:spPr bwMode="auto">
          <a:xfrm>
            <a:off x="228600" y="914400"/>
            <a:ext cx="8686800" cy="55626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28600"/>
            <a:ext cx="8229600" cy="762000"/>
          </a:xfrm>
        </p:spPr>
        <p:txBody>
          <a:bodyPr/>
          <a:lstStyle/>
          <a:p>
            <a:pPr eaLnBrk="1" hangingPunct="1"/>
            <a:r>
              <a:rPr lang="en-US" sz="2800" dirty="0" smtClean="0"/>
              <a:t>Monitoring &amp; Evaluation </a:t>
            </a:r>
          </a:p>
        </p:txBody>
      </p:sp>
      <p:sp>
        <p:nvSpPr>
          <p:cNvPr id="3075" name="Content Placeholder 2"/>
          <p:cNvSpPr>
            <a:spLocks noGrp="1"/>
          </p:cNvSpPr>
          <p:nvPr>
            <p:ph idx="1"/>
          </p:nvPr>
        </p:nvSpPr>
        <p:spPr>
          <a:xfrm>
            <a:off x="457200" y="838200"/>
            <a:ext cx="8382000" cy="5715000"/>
          </a:xfrm>
        </p:spPr>
        <p:txBody>
          <a:bodyPr/>
          <a:lstStyle/>
          <a:p>
            <a:pPr marL="0" indent="0" eaLnBrk="1" hangingPunct="1">
              <a:buNone/>
            </a:pPr>
            <a:endParaRPr lang="en-GB" sz="2000" i="1" dirty="0" smtClean="0">
              <a:latin typeface="Book Antiqua" panose="02040602050305030304" pitchFamily="18" charset="0"/>
            </a:endParaRPr>
          </a:p>
          <a:p>
            <a:pPr eaLnBrk="1" hangingPunct="1"/>
            <a:endParaRPr lang="en-GB" sz="2000" i="1" dirty="0">
              <a:latin typeface="Book Antiqua" panose="0204060205030503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838200"/>
            <a:ext cx="8534400" cy="5638800"/>
          </a:xfrm>
          <a:prstGeom prst="rect">
            <a:avLst/>
          </a:prstGeom>
        </p:spPr>
      </p:pic>
    </p:spTree>
    <p:extLst>
      <p:ext uri="{BB962C8B-B14F-4D97-AF65-F5344CB8AC3E}">
        <p14:creationId xmlns:p14="http://schemas.microsoft.com/office/powerpoint/2010/main" val="12223759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8720</TotalTime>
  <Words>2646</Words>
  <Application>Microsoft Office PowerPoint</Application>
  <PresentationFormat>On-screen Show (4:3)</PresentationFormat>
  <Paragraphs>361</Paragraphs>
  <Slides>42</Slides>
  <Notes>42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Evaluation and Monitoring of Financial Literacy</vt:lpstr>
      <vt:lpstr>     Outline  </vt:lpstr>
      <vt:lpstr>Introduction </vt:lpstr>
      <vt:lpstr>Introduction  </vt:lpstr>
      <vt:lpstr>Why Monitor &amp; Evaluate?</vt:lpstr>
      <vt:lpstr>     The complementary roles of M &amp; E </vt:lpstr>
      <vt:lpstr>The complementary roles of M &amp; E </vt:lpstr>
      <vt:lpstr>PowerPoint Presentation</vt:lpstr>
      <vt:lpstr>Monitoring &amp; Evaluation </vt:lpstr>
      <vt:lpstr>Monitoring &amp; Evaluation </vt:lpstr>
      <vt:lpstr>Logic Model for M &amp; E </vt:lpstr>
      <vt:lpstr>Logic Model for M &amp; E </vt:lpstr>
      <vt:lpstr>Logic Model for M &amp; E </vt:lpstr>
      <vt:lpstr>The evaluation cycle</vt:lpstr>
      <vt:lpstr>Evaluation Cycle</vt:lpstr>
      <vt:lpstr>The evaluation cycle</vt:lpstr>
      <vt:lpstr>The evaluation cycle</vt:lpstr>
      <vt:lpstr>The evaluation cycle</vt:lpstr>
      <vt:lpstr>The evaluation cycle</vt:lpstr>
      <vt:lpstr>The evaluation cycle</vt:lpstr>
      <vt:lpstr>The evaluation cycle</vt:lpstr>
      <vt:lpstr>The evaluation cycle</vt:lpstr>
      <vt:lpstr>The evaluation cycle</vt:lpstr>
      <vt:lpstr>The evaluation cycle</vt:lpstr>
      <vt:lpstr>The evaluation cycle</vt:lpstr>
      <vt:lpstr>       Impact Evaluation of FL in Uganda</vt:lpstr>
      <vt:lpstr>           Impact Evaluation of FL in Uganda</vt:lpstr>
      <vt:lpstr>       Impact Evaluation of FL in Uganda</vt:lpstr>
      <vt:lpstr>       Impact Evaluation of FL in Uganda</vt:lpstr>
      <vt:lpstr>       Impact Evaluation of FL in Uganda</vt:lpstr>
      <vt:lpstr>       Impact Evaluation of FL in Uganda</vt:lpstr>
      <vt:lpstr>       Impact Evaluation of FL in Uganda</vt:lpstr>
      <vt:lpstr>       Impact Evaluation of FL in Uganda</vt:lpstr>
      <vt:lpstr>       Impact Evaluation of FL in Uganda</vt:lpstr>
      <vt:lpstr>       Impact Evaluation of FL in Uganda</vt:lpstr>
      <vt:lpstr>       Impact Evaluation of FL in Uganda</vt:lpstr>
      <vt:lpstr>PowerPoint Presentation</vt:lpstr>
      <vt:lpstr>       Impact Evaluation of FL in Uganda</vt:lpstr>
      <vt:lpstr> Overview of main experimental results </vt:lpstr>
      <vt:lpstr>      Impact Evaluation of FL in Uganda</vt:lpstr>
      <vt:lpstr>Conclusion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farai</dc:creator>
  <cp:lastModifiedBy>Ivan Ssettimba</cp:lastModifiedBy>
  <cp:revision>176</cp:revision>
  <dcterms:created xsi:type="dcterms:W3CDTF">2014-01-22T10:06:30Z</dcterms:created>
  <dcterms:modified xsi:type="dcterms:W3CDTF">2018-07-30T14:26:09Z</dcterms:modified>
</cp:coreProperties>
</file>