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9" r:id="rId3"/>
    <p:sldId id="275" r:id="rId4"/>
    <p:sldId id="284" r:id="rId5"/>
    <p:sldId id="276" r:id="rId6"/>
    <p:sldId id="277" r:id="rId7"/>
    <p:sldId id="279" r:id="rId8"/>
    <p:sldId id="280" r:id="rId9"/>
    <p:sldId id="281" r:id="rId10"/>
    <p:sldId id="291" r:id="rId11"/>
    <p:sldId id="292" r:id="rId12"/>
    <p:sldId id="293" r:id="rId13"/>
    <p:sldId id="294" r:id="rId14"/>
    <p:sldId id="301" r:id="rId15"/>
    <p:sldId id="295" r:id="rId16"/>
    <p:sldId id="296" r:id="rId17"/>
    <p:sldId id="297" r:id="rId18"/>
    <p:sldId id="298" r:id="rId19"/>
    <p:sldId id="300" r:id="rId20"/>
    <p:sldId id="259" r:id="rId21"/>
    <p:sldId id="302"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93D79B-E1F9-4074-B6AA-6443DC25FC9A}" type="datetimeFigureOut">
              <a:rPr lang="en-US" smtClean="0"/>
              <a:pPr/>
              <a:t>7/30/2018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5C47DF-0222-47AA-88EA-FD3F8A93045E}" type="slidenum">
              <a:rPr lang="en-US" smtClean="0"/>
              <a:pPr/>
              <a:t>‹#›</a:t>
            </a:fld>
            <a:endParaRPr lang="en-US"/>
          </a:p>
        </p:txBody>
      </p:sp>
    </p:spTree>
    <p:extLst>
      <p:ext uri="{BB962C8B-B14F-4D97-AF65-F5344CB8AC3E}">
        <p14:creationId xmlns:p14="http://schemas.microsoft.com/office/powerpoint/2010/main" val="497938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5C47DF-0222-47AA-88EA-FD3F8A93045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5C47DF-0222-47AA-88EA-FD3F8A93045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5C47DF-0222-47AA-88EA-FD3F8A93045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5C47DF-0222-47AA-88EA-FD3F8A93045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5C47DF-0222-47AA-88EA-FD3F8A93045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5C47DF-0222-47AA-88EA-FD3F8A93045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5C47DF-0222-47AA-88EA-FD3F8A93045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5C47DF-0222-47AA-88EA-FD3F8A93045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5C47DF-0222-47AA-88EA-FD3F8A93045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5C47DF-0222-47AA-88EA-FD3F8A93045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5C47DF-0222-47AA-88EA-FD3F8A93045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5C47DF-0222-47AA-88EA-FD3F8A93045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5C47DF-0222-47AA-88EA-FD3F8A93045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5C47DF-0222-47AA-88EA-FD3F8A93045E}"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5C47DF-0222-47AA-88EA-FD3F8A93045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5C47DF-0222-47AA-88EA-FD3F8A93045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5C47DF-0222-47AA-88EA-FD3F8A93045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5C47DF-0222-47AA-88EA-FD3F8A93045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5C47DF-0222-47AA-88EA-FD3F8A93045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5C47DF-0222-47AA-88EA-FD3F8A93045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5C47DF-0222-47AA-88EA-FD3F8A93045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D9F57F5-E735-4958-9D2C-6E8AEC18CA99}" type="datetimeFigureOut">
              <a:rPr lang="en-US"/>
              <a:pPr>
                <a:defRPr/>
              </a:pPr>
              <a:t>7/30/2018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2D9785-7CB8-4522-A57F-2F078994539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554E1D-9105-42B1-A8D7-EBA988F23B00}" type="datetimeFigureOut">
              <a:rPr lang="en-US"/>
              <a:pPr>
                <a:defRPr/>
              </a:pPr>
              <a:t>7/30/2018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5614F0-D7AD-4016-8B15-AC4944985C6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027E72-8D84-4BC6-BBFC-9F91163DFE7E}" type="datetimeFigureOut">
              <a:rPr lang="en-US"/>
              <a:pPr>
                <a:defRPr/>
              </a:pPr>
              <a:t>7/30/2018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B92267-9E5C-44F2-ADD8-B1942E0BF34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C348BC-CCC1-446A-8CAA-8C4B6E809E82}" type="datetimeFigureOut">
              <a:rPr lang="en-US"/>
              <a:pPr>
                <a:defRPr/>
              </a:pPr>
              <a:t>7/30/2018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59B30C-E5FA-4E00-9231-F2D2811AF4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11C915C-2B74-453D-A519-E19CC660F7E9}" type="datetimeFigureOut">
              <a:rPr lang="en-US"/>
              <a:pPr>
                <a:defRPr/>
              </a:pPr>
              <a:t>7/30/2018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3BDFBC-5E46-4A59-9556-6E5D1ACF784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6C1E30-CF1A-4887-865E-98A75439F5F7}" type="datetimeFigureOut">
              <a:rPr lang="en-US"/>
              <a:pPr>
                <a:defRPr/>
              </a:pPr>
              <a:t>7/30/2018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2FEB76-C465-4A4B-B7F2-D62AAFFC54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9443F6-DEC0-4A1C-BADA-138EAABD4D00}" type="datetimeFigureOut">
              <a:rPr lang="en-US"/>
              <a:pPr>
                <a:defRPr/>
              </a:pPr>
              <a:t>7/30/2018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F821CF9-7170-4B96-93D2-89B74B68A7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B56F8FF-C583-4AAA-9EDD-B57553830900}" type="datetimeFigureOut">
              <a:rPr lang="en-US"/>
              <a:pPr>
                <a:defRPr/>
              </a:pPr>
              <a:t>7/30/2018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D1397D-158B-4A4C-A2B0-9005F908AD6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6FC14D-9BDA-456F-BA23-0873FB56F6BB}" type="datetimeFigureOut">
              <a:rPr lang="en-US"/>
              <a:pPr>
                <a:defRPr/>
              </a:pPr>
              <a:t>7/30/2018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B50571-F7A7-43B9-80F3-F04C36F6D2B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7FE028-CB40-4C5A-A18D-1DB7A3350438}" type="datetimeFigureOut">
              <a:rPr lang="en-US"/>
              <a:pPr>
                <a:defRPr/>
              </a:pPr>
              <a:t>7/30/2018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21313F-80A8-4AEF-92E9-F1637D8D4A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06BE66-08B6-48A4-91E3-D613508EBF5C}" type="datetimeFigureOut">
              <a:rPr lang="en-US"/>
              <a:pPr>
                <a:defRPr/>
              </a:pPr>
              <a:t>7/30/2018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676CF5-EEA2-4247-9387-EC8714F95A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pitchFamily="34" charset="0"/>
              </a:defRPr>
            </a:lvl1pPr>
          </a:lstStyle>
          <a:p>
            <a:pPr>
              <a:defRPr/>
            </a:pPr>
            <a:fld id="{048F892C-77BF-470C-A3A1-6F5D2713C571}" type="datetimeFigureOut">
              <a:rPr lang="en-US"/>
              <a:pPr>
                <a:defRPr/>
              </a:pPr>
              <a:t>7/30/2018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Arial" pitchFamily="34" charset="0"/>
              </a:defRPr>
            </a:lvl1pPr>
          </a:lstStyle>
          <a:p>
            <a:pPr>
              <a:defRPr/>
            </a:pPr>
            <a:fld id="{661DF136-E855-4B08-9CCD-1D264F18C3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implifymoney.co.u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mymoney.go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aba.com/Engagement/Pages/ABAEFTraining.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www.practicalmoneyskills.com/play/countdown_to_retiremen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dirty="0" smtClean="0"/>
              <a:t>Digital Tools for Financial Literacy</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ea typeface="+mn-ea"/>
                <a:cs typeface="+mn-cs"/>
              </a:rPr>
              <a:t>Ivan James Ssettimba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990600"/>
          </a:xfrm>
        </p:spPr>
        <p:txBody>
          <a:bodyPr/>
          <a:lstStyle/>
          <a:p>
            <a:pPr eaLnBrk="1" hangingPunct="1"/>
            <a:r>
              <a:rPr lang="en-US" sz="3200" dirty="0" smtClean="0"/>
              <a:t>          Digital Tools for Financial Literacy </a:t>
            </a:r>
          </a:p>
        </p:txBody>
      </p:sp>
      <p:sp>
        <p:nvSpPr>
          <p:cNvPr id="4" name="Content Placeholder 3"/>
          <p:cNvSpPr>
            <a:spLocks noGrp="1"/>
          </p:cNvSpPr>
          <p:nvPr>
            <p:ph idx="1"/>
          </p:nvPr>
        </p:nvSpPr>
        <p:spPr>
          <a:xfrm>
            <a:off x="228600" y="1066800"/>
            <a:ext cx="8610600" cy="5638800"/>
          </a:xfrm>
        </p:spPr>
        <p:txBody>
          <a:bodyPr/>
          <a:lstStyle/>
          <a:p>
            <a:pPr algn="just"/>
            <a:r>
              <a:rPr lang="en-US" sz="2000" b="1" dirty="0" smtClean="0">
                <a:solidFill>
                  <a:schemeClr val="accent1"/>
                </a:solidFill>
                <a:latin typeface="Book Antiqua" pitchFamily="18" charset="0"/>
              </a:rPr>
              <a:t>Website:</a:t>
            </a:r>
            <a:r>
              <a:rPr lang="en-US" sz="2000" dirty="0" smtClean="0">
                <a:latin typeface="Book Antiqua" pitchFamily="18" charset="0"/>
              </a:rPr>
              <a:t> websites with information on financial literacy, with links to various resources such as reports, other tools; calculators, budgeting worksheets planning checklist. </a:t>
            </a:r>
            <a:r>
              <a:rPr lang="en-US" sz="2000" i="1" dirty="0" smtClean="0">
                <a:latin typeface="Book Antiqua" pitchFamily="18" charset="0"/>
              </a:rPr>
              <a:t>Does </a:t>
            </a:r>
            <a:r>
              <a:rPr lang="en-US" sz="2000" i="1" smtClean="0">
                <a:latin typeface="Book Antiqua" pitchFamily="18" charset="0"/>
              </a:rPr>
              <a:t>your Central Bank </a:t>
            </a:r>
            <a:r>
              <a:rPr lang="en-US" sz="2000" i="1" dirty="0" smtClean="0">
                <a:latin typeface="Book Antiqua" pitchFamily="18" charset="0"/>
              </a:rPr>
              <a:t>have a dedicated website to financial literacy/education?</a:t>
            </a:r>
          </a:p>
          <a:p>
            <a:pPr algn="just">
              <a:buNone/>
            </a:pPr>
            <a:r>
              <a:rPr lang="en-US" sz="2400" dirty="0" smtClean="0">
                <a:latin typeface="Book Antiqua" pitchFamily="18" charset="0"/>
                <a:hlinkClick r:id="rId3"/>
              </a:rPr>
              <a:t>http</a:t>
            </a:r>
            <a:r>
              <a:rPr lang="en-US" sz="2400" dirty="0">
                <a:latin typeface="Book Antiqua" pitchFamily="18" charset="0"/>
                <a:hlinkClick r:id="rId3"/>
              </a:rPr>
              <a:t>://www.simplifymoney.co.ug</a:t>
            </a:r>
            <a:r>
              <a:rPr lang="en-US" sz="2400" dirty="0" smtClean="0">
                <a:latin typeface="Book Antiqua" pitchFamily="18" charset="0"/>
                <a:hlinkClick r:id="rId3"/>
              </a:rPr>
              <a:t>/</a:t>
            </a:r>
            <a:r>
              <a:rPr lang="en-US" sz="2400" dirty="0" smtClean="0">
                <a:latin typeface="Book Antiqua" pitchFamily="18" charset="0"/>
              </a:rPr>
              <a:t> </a:t>
            </a:r>
          </a:p>
          <a:p>
            <a:pPr algn="just">
              <a:buNone/>
            </a:pPr>
            <a:endParaRPr lang="en-US" sz="2400" dirty="0" smtClean="0">
              <a:latin typeface="Book Antiqua" pitchFamily="18" charset="0"/>
            </a:endParaRPr>
          </a:p>
          <a:p>
            <a:pPr algn="just">
              <a:buNone/>
            </a:pPr>
            <a:endParaRPr lang="en-US" sz="2400" dirty="0" smtClean="0">
              <a:latin typeface="Book Antiqua" pitchFamily="18" charset="0"/>
              <a:hlinkClick r:id="rId4"/>
            </a:endParaRPr>
          </a:p>
          <a:p>
            <a:pPr algn="just">
              <a:buNone/>
            </a:pPr>
            <a:endParaRPr lang="en-US" sz="2400" dirty="0">
              <a:latin typeface="Book Antiqua" pitchFamily="18" charset="0"/>
              <a:hlinkClick r:id="rId4"/>
            </a:endParaRPr>
          </a:p>
          <a:p>
            <a:pPr algn="just">
              <a:buNone/>
            </a:pPr>
            <a:r>
              <a:rPr lang="en-US" sz="2400" dirty="0" smtClean="0">
                <a:latin typeface="Book Antiqua" pitchFamily="18" charset="0"/>
                <a:hlinkClick r:id="rId4"/>
              </a:rPr>
              <a:t>www.mymoney.gov</a:t>
            </a:r>
            <a:endParaRPr lang="en-US" sz="2400" dirty="0" smtClean="0">
              <a:latin typeface="Book Antiqua" pitchFamily="18" charset="0"/>
            </a:endParaRPr>
          </a:p>
          <a:p>
            <a:pPr algn="just">
              <a:buNone/>
            </a:pPr>
            <a:endParaRPr lang="en-US" sz="2400" dirty="0" smtClean="0">
              <a:latin typeface="Book Antiqua" pitchFamily="18" charset="0"/>
            </a:endParaRPr>
          </a:p>
          <a:p>
            <a:pPr algn="just">
              <a:buNone/>
            </a:pPr>
            <a:endParaRPr lang="en-US" sz="2400" dirty="0" smtClean="0">
              <a:latin typeface="Book Antiqua" pitchFamily="18" charset="0"/>
            </a:endParaRPr>
          </a:p>
          <a:p>
            <a:pPr algn="just">
              <a:buNone/>
            </a:pPr>
            <a:endParaRPr lang="en-US" sz="2400" dirty="0">
              <a:latin typeface="Book Antiqua" pitchFamily="18" charset="0"/>
            </a:endParaRPr>
          </a:p>
          <a:p>
            <a:pPr algn="just">
              <a:buNone/>
            </a:pPr>
            <a:endParaRPr lang="en-US" sz="2400" dirty="0" smtClean="0">
              <a:latin typeface="Book Antiqua" pitchFamily="18" charset="0"/>
            </a:endParaRPr>
          </a:p>
          <a:p>
            <a:pPr algn="just">
              <a:buNone/>
            </a:pPr>
            <a:endParaRPr lang="en-US" sz="2400" dirty="0" smtClean="0">
              <a:latin typeface="Book Antiqua" pitchFamily="18" charset="0"/>
            </a:endParaRPr>
          </a:p>
          <a:p>
            <a:pPr algn="just">
              <a:buNone/>
            </a:pPr>
            <a:r>
              <a:rPr lang="en-US" sz="2400" dirty="0" smtClean="0">
                <a:latin typeface="Book Antiqua" pitchFamily="18" charset="0"/>
              </a:rPr>
              <a:t> </a:t>
            </a:r>
          </a:p>
          <a:p>
            <a:pPr algn="just"/>
            <a:endParaRPr lang="en-US" sz="2400" dirty="0">
              <a:latin typeface="Book Antiqua" pitchFamily="18" charset="0"/>
            </a:endParaRPr>
          </a:p>
        </p:txBody>
      </p:sp>
      <p:pic>
        <p:nvPicPr>
          <p:cNvPr id="5" name="Picture 4"/>
          <p:cNvPicPr/>
          <p:nvPr/>
        </p:nvPicPr>
        <p:blipFill>
          <a:blip r:embed="rId5"/>
          <a:stretch>
            <a:fillRect/>
          </a:stretch>
        </p:blipFill>
        <p:spPr>
          <a:xfrm>
            <a:off x="457200" y="2895600"/>
            <a:ext cx="7543800" cy="1143000"/>
          </a:xfrm>
          <a:prstGeom prst="rect">
            <a:avLst/>
          </a:prstGeom>
        </p:spPr>
      </p:pic>
      <p:pic>
        <p:nvPicPr>
          <p:cNvPr id="6" name="Picture 5"/>
          <p:cNvPicPr/>
          <p:nvPr/>
        </p:nvPicPr>
        <p:blipFill>
          <a:blip r:embed="rId6"/>
          <a:stretch>
            <a:fillRect/>
          </a:stretch>
        </p:blipFill>
        <p:spPr>
          <a:xfrm>
            <a:off x="457200" y="4800600"/>
            <a:ext cx="7467600" cy="1676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990600"/>
          </a:xfrm>
        </p:spPr>
        <p:txBody>
          <a:bodyPr/>
          <a:lstStyle/>
          <a:p>
            <a:pPr eaLnBrk="1" hangingPunct="1"/>
            <a:r>
              <a:rPr lang="en-US" sz="3200" dirty="0" smtClean="0"/>
              <a:t>          Digital Tools for Financial Literacy </a:t>
            </a:r>
          </a:p>
        </p:txBody>
      </p:sp>
      <p:sp>
        <p:nvSpPr>
          <p:cNvPr id="4" name="Content Placeholder 3"/>
          <p:cNvSpPr>
            <a:spLocks noGrp="1"/>
          </p:cNvSpPr>
          <p:nvPr>
            <p:ph idx="1"/>
          </p:nvPr>
        </p:nvSpPr>
        <p:spPr>
          <a:xfrm>
            <a:off x="457200" y="1066800"/>
            <a:ext cx="8229600" cy="5059363"/>
          </a:xfrm>
        </p:spPr>
        <p:txBody>
          <a:bodyPr/>
          <a:lstStyle/>
          <a:p>
            <a:pPr algn="just"/>
            <a:r>
              <a:rPr lang="en-US" sz="2400" b="1" dirty="0" smtClean="0">
                <a:solidFill>
                  <a:schemeClr val="accent1"/>
                </a:solidFill>
                <a:latin typeface="Book Antiqua" pitchFamily="18" charset="0"/>
              </a:rPr>
              <a:t>Webinar (Web based seminars):</a:t>
            </a:r>
            <a:r>
              <a:rPr lang="en-US" sz="2400" dirty="0" smtClean="0">
                <a:latin typeface="Book Antiqua" pitchFamily="18" charset="0"/>
              </a:rPr>
              <a:t> is a presentation, lecture, workshop or seminar that is transmitted over the Web using video conferencing software. (WebEx)</a:t>
            </a:r>
          </a:p>
          <a:p>
            <a:pPr algn="just"/>
            <a:endParaRPr lang="en-US" sz="2400" dirty="0" smtClean="0">
              <a:latin typeface="Book Antiqua" pitchFamily="18" charset="0"/>
            </a:endParaRPr>
          </a:p>
          <a:p>
            <a:r>
              <a:rPr lang="en-US" sz="2400" i="1" dirty="0" smtClean="0">
                <a:latin typeface="Book Antiqua" pitchFamily="18" charset="0"/>
              </a:rPr>
              <a:t>Financial education training  webinar- American Bankers </a:t>
            </a:r>
            <a:r>
              <a:rPr lang="en-US" sz="2400" i="1" dirty="0">
                <a:latin typeface="Book Antiqua" pitchFamily="18" charset="0"/>
              </a:rPr>
              <a:t>Association; </a:t>
            </a:r>
            <a:r>
              <a:rPr lang="en-US" sz="1600" dirty="0">
                <a:latin typeface="Book Antiqua" pitchFamily="18" charset="0"/>
                <a:hlinkClick r:id="rId3"/>
              </a:rPr>
              <a:t>http://</a:t>
            </a:r>
            <a:r>
              <a:rPr lang="en-US" sz="1600" dirty="0" smtClean="0">
                <a:latin typeface="Book Antiqua" pitchFamily="18" charset="0"/>
                <a:hlinkClick r:id="rId3"/>
              </a:rPr>
              <a:t>www.aba.com/Engagement/Pages/ABAEFTraining.aspx</a:t>
            </a:r>
            <a:r>
              <a:rPr lang="en-US" sz="1600" dirty="0" smtClean="0">
                <a:latin typeface="Book Antiqua" pitchFamily="18" charset="0"/>
              </a:rPr>
              <a:t> </a:t>
            </a:r>
          </a:p>
          <a:p>
            <a:pPr algn="just"/>
            <a:endParaRPr lang="en-US" sz="2400" dirty="0" smtClean="0">
              <a:latin typeface="Book Antiqua" pitchFamily="18" charset="0"/>
            </a:endParaRPr>
          </a:p>
          <a:p>
            <a:pPr algn="just"/>
            <a:endParaRPr lang="en-US" sz="2400" dirty="0" smtClean="0">
              <a:latin typeface="Book Antiqua" pitchFamily="18" charset="0"/>
            </a:endParaRPr>
          </a:p>
          <a:p>
            <a:pPr algn="just"/>
            <a:endParaRPr lang="en-US" sz="2400" dirty="0">
              <a:latin typeface="Book Antiqua" pitchFamily="18" charset="0"/>
            </a:endParaRPr>
          </a:p>
        </p:txBody>
      </p:sp>
      <p:pic>
        <p:nvPicPr>
          <p:cNvPr id="5" name="Picture 4"/>
          <p:cNvPicPr/>
          <p:nvPr/>
        </p:nvPicPr>
        <p:blipFill>
          <a:blip r:embed="rId4"/>
          <a:stretch>
            <a:fillRect/>
          </a:stretch>
        </p:blipFill>
        <p:spPr>
          <a:xfrm>
            <a:off x="533400" y="3810000"/>
            <a:ext cx="7924800" cy="2667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990600"/>
          </a:xfrm>
        </p:spPr>
        <p:txBody>
          <a:bodyPr/>
          <a:lstStyle/>
          <a:p>
            <a:pPr eaLnBrk="1" hangingPunct="1"/>
            <a:r>
              <a:rPr lang="en-US" sz="3200" dirty="0" smtClean="0"/>
              <a:t>          Digital Tools for Financial Literacy </a:t>
            </a:r>
          </a:p>
        </p:txBody>
      </p:sp>
      <p:sp>
        <p:nvSpPr>
          <p:cNvPr id="4" name="Content Placeholder 3"/>
          <p:cNvSpPr>
            <a:spLocks noGrp="1"/>
          </p:cNvSpPr>
          <p:nvPr>
            <p:ph idx="1"/>
          </p:nvPr>
        </p:nvSpPr>
        <p:spPr>
          <a:xfrm>
            <a:off x="304800" y="914400"/>
            <a:ext cx="8610600" cy="5791200"/>
          </a:xfrm>
        </p:spPr>
        <p:txBody>
          <a:bodyPr/>
          <a:lstStyle/>
          <a:p>
            <a:pPr algn="just"/>
            <a:r>
              <a:rPr lang="en-US" sz="1800" b="1" dirty="0" smtClean="0">
                <a:solidFill>
                  <a:schemeClr val="accent1"/>
                </a:solidFill>
                <a:latin typeface="Book Antiqua" pitchFamily="18" charset="0"/>
              </a:rPr>
              <a:t>Mobile applications: </a:t>
            </a:r>
            <a:r>
              <a:rPr lang="en-US" sz="1800" dirty="0" smtClean="0">
                <a:latin typeface="Book Antiqua" pitchFamily="18" charset="0"/>
              </a:rPr>
              <a:t>Applications that can be downloaded onto mobile devices to be used on the go. Apps can be customized to the local situation. Developed apps can be uploaded downloaded to play store or itunes, from where they can be downloaded. </a:t>
            </a:r>
          </a:p>
          <a:p>
            <a:pPr algn="just"/>
            <a:endParaRPr lang="en-US" sz="900" dirty="0" smtClean="0">
              <a:latin typeface="Book Antiqua" pitchFamily="18" charset="0"/>
            </a:endParaRPr>
          </a:p>
          <a:p>
            <a:pPr algn="just"/>
            <a:r>
              <a:rPr lang="en-US" sz="1800" dirty="0" smtClean="0">
                <a:latin typeface="Book Antiqua" pitchFamily="18" charset="0"/>
              </a:rPr>
              <a:t>Spending Tracker- Track your expenses, stick to a budget, save money</a:t>
            </a:r>
          </a:p>
          <a:p>
            <a:pPr algn="just"/>
            <a:endParaRPr lang="en-US" sz="2000" dirty="0" smtClean="0">
              <a:latin typeface="Book Antiqua" pitchFamily="18" charset="0"/>
            </a:endParaRPr>
          </a:p>
          <a:p>
            <a:pPr algn="just"/>
            <a:endParaRPr lang="en-US" sz="2000" dirty="0" smtClean="0">
              <a:latin typeface="Book Antiqua" pitchFamily="18" charset="0"/>
            </a:endParaRPr>
          </a:p>
          <a:p>
            <a:pPr algn="just"/>
            <a:endParaRPr lang="en-US" sz="2000" dirty="0">
              <a:latin typeface="Book Antiqua" pitchFamily="18" charset="0"/>
            </a:endParaRPr>
          </a:p>
          <a:p>
            <a:pPr algn="just"/>
            <a:endParaRPr lang="en-US" sz="2000" dirty="0" smtClean="0">
              <a:latin typeface="Book Antiqua" pitchFamily="18" charset="0"/>
            </a:endParaRPr>
          </a:p>
          <a:p>
            <a:pPr algn="just"/>
            <a:endParaRPr lang="en-US" sz="2000" dirty="0" smtClean="0">
              <a:latin typeface="Book Antiqua" pitchFamily="18" charset="0"/>
            </a:endParaRPr>
          </a:p>
          <a:p>
            <a:pPr algn="just"/>
            <a:r>
              <a:rPr lang="en-US" sz="1800" dirty="0" smtClean="0">
                <a:latin typeface="Book Antiqua" pitchFamily="18" charset="0"/>
              </a:rPr>
              <a:t>Savings Track- a perfect tool for keeping track of your savings and meeting your savings goals </a:t>
            </a:r>
          </a:p>
          <a:p>
            <a:pPr algn="just"/>
            <a:endParaRPr lang="en-US" sz="1800" dirty="0" smtClean="0">
              <a:latin typeface="Book Antiqua" pitchFamily="18" charset="0"/>
            </a:endParaRPr>
          </a:p>
          <a:p>
            <a:pPr algn="just"/>
            <a:endParaRPr lang="en-US" sz="2000" dirty="0" smtClean="0">
              <a:latin typeface="Book Antiqua" pitchFamily="18" charset="0"/>
            </a:endParaRPr>
          </a:p>
          <a:p>
            <a:pPr algn="just"/>
            <a:endParaRPr lang="en-US" sz="2000" dirty="0" smtClean="0">
              <a:latin typeface="Book Antiqua" pitchFamily="18" charset="0"/>
            </a:endParaRPr>
          </a:p>
          <a:p>
            <a:pPr algn="just"/>
            <a:endParaRPr lang="en-US" sz="2400" dirty="0" smtClean="0">
              <a:latin typeface="Book Antiqua" pitchFamily="18" charset="0"/>
            </a:endParaRPr>
          </a:p>
          <a:p>
            <a:pPr algn="just"/>
            <a:endParaRPr lang="en-US" sz="2400" dirty="0" smtClean="0">
              <a:latin typeface="Book Antiqua" pitchFamily="18" charset="0"/>
            </a:endParaRPr>
          </a:p>
          <a:p>
            <a:pPr algn="just"/>
            <a:endParaRPr lang="en-US" sz="2400" dirty="0">
              <a:latin typeface="Book Antiqua" pitchFamily="18" charset="0"/>
            </a:endParaRPr>
          </a:p>
        </p:txBody>
      </p:sp>
      <p:pic>
        <p:nvPicPr>
          <p:cNvPr id="5" name="Picture 4"/>
          <p:cNvPicPr/>
          <p:nvPr/>
        </p:nvPicPr>
        <p:blipFill>
          <a:blip r:embed="rId3"/>
          <a:stretch>
            <a:fillRect/>
          </a:stretch>
        </p:blipFill>
        <p:spPr>
          <a:xfrm>
            <a:off x="721093" y="2590800"/>
            <a:ext cx="7696200" cy="1828800"/>
          </a:xfrm>
          <a:prstGeom prst="rect">
            <a:avLst/>
          </a:prstGeom>
        </p:spPr>
      </p:pic>
      <p:pic>
        <p:nvPicPr>
          <p:cNvPr id="6" name="Picture 5"/>
          <p:cNvPicPr/>
          <p:nvPr/>
        </p:nvPicPr>
        <p:blipFill>
          <a:blip r:embed="rId4"/>
          <a:stretch>
            <a:fillRect/>
          </a:stretch>
        </p:blipFill>
        <p:spPr>
          <a:xfrm>
            <a:off x="721093" y="4953000"/>
            <a:ext cx="7696200" cy="16065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990600"/>
          </a:xfrm>
        </p:spPr>
        <p:txBody>
          <a:bodyPr/>
          <a:lstStyle/>
          <a:p>
            <a:pPr eaLnBrk="1" hangingPunct="1"/>
            <a:r>
              <a:rPr lang="en-US" sz="3200" dirty="0" smtClean="0"/>
              <a:t>          Digital Tools for Financial Literacy </a:t>
            </a:r>
          </a:p>
        </p:txBody>
      </p:sp>
      <p:sp>
        <p:nvSpPr>
          <p:cNvPr id="4" name="Content Placeholder 3"/>
          <p:cNvSpPr>
            <a:spLocks noGrp="1"/>
          </p:cNvSpPr>
          <p:nvPr>
            <p:ph idx="1"/>
          </p:nvPr>
        </p:nvSpPr>
        <p:spPr>
          <a:xfrm>
            <a:off x="457200" y="1066800"/>
            <a:ext cx="8229600" cy="5059363"/>
          </a:xfrm>
        </p:spPr>
        <p:txBody>
          <a:bodyPr/>
          <a:lstStyle/>
          <a:p>
            <a:pPr algn="just"/>
            <a:r>
              <a:rPr lang="en-US" sz="2000" b="1" dirty="0" smtClean="0">
                <a:solidFill>
                  <a:schemeClr val="accent1"/>
                </a:solidFill>
                <a:latin typeface="Book Antiqua" pitchFamily="18" charset="0"/>
              </a:rPr>
              <a:t>Games: </a:t>
            </a:r>
            <a:r>
              <a:rPr lang="en-US" sz="2000" dirty="0" smtClean="0">
                <a:latin typeface="Book Antiqua" pitchFamily="18" charset="0"/>
              </a:rPr>
              <a:t>these provides an opportunity for players to improve on their financial capability in an informative and  fun way. </a:t>
            </a:r>
          </a:p>
          <a:p>
            <a:pPr algn="just"/>
            <a:endParaRPr lang="en-US" sz="2000" dirty="0" smtClean="0">
              <a:latin typeface="Book Antiqua" pitchFamily="18" charset="0"/>
            </a:endParaRPr>
          </a:p>
          <a:p>
            <a:pPr algn="just"/>
            <a:r>
              <a:rPr lang="en-US" sz="2000" dirty="0">
                <a:latin typeface="Book Antiqua" pitchFamily="18" charset="0"/>
                <a:hlinkClick r:id="rId3"/>
              </a:rPr>
              <a:t>https://</a:t>
            </a:r>
            <a:r>
              <a:rPr lang="en-US" sz="2000" dirty="0" smtClean="0">
                <a:latin typeface="Book Antiqua" pitchFamily="18" charset="0"/>
                <a:hlinkClick r:id="rId3"/>
              </a:rPr>
              <a:t>www.practicalmoneyskills.com/play/countdown_to_retirement</a:t>
            </a:r>
            <a:r>
              <a:rPr lang="en-US" sz="2000" dirty="0" smtClean="0">
                <a:latin typeface="Book Antiqua" pitchFamily="18" charset="0"/>
              </a:rPr>
              <a:t> </a:t>
            </a:r>
          </a:p>
          <a:p>
            <a:pPr algn="just"/>
            <a:endParaRPr lang="en-US" sz="2000" dirty="0" smtClean="0">
              <a:latin typeface="Book Antiqua" pitchFamily="18" charset="0"/>
            </a:endParaRPr>
          </a:p>
          <a:p>
            <a:pPr algn="just"/>
            <a:endParaRPr lang="en-US" sz="2000" dirty="0" smtClean="0">
              <a:latin typeface="Book Antiqua" pitchFamily="18" charset="0"/>
            </a:endParaRPr>
          </a:p>
          <a:p>
            <a:pPr algn="just"/>
            <a:endParaRPr lang="en-US" sz="2000" dirty="0" smtClean="0">
              <a:latin typeface="Book Antiqua" pitchFamily="18" charset="0"/>
            </a:endParaRPr>
          </a:p>
          <a:p>
            <a:pPr algn="just"/>
            <a:endParaRPr lang="en-US" sz="2000" dirty="0" smtClean="0">
              <a:latin typeface="Book Antiqua" pitchFamily="18" charset="0"/>
            </a:endParaRPr>
          </a:p>
          <a:p>
            <a:pPr algn="just"/>
            <a:endParaRPr lang="en-US" sz="2400" dirty="0" smtClean="0">
              <a:latin typeface="Book Antiqua" pitchFamily="18" charset="0"/>
            </a:endParaRPr>
          </a:p>
          <a:p>
            <a:pPr algn="just"/>
            <a:endParaRPr lang="en-US" sz="2400" dirty="0" smtClean="0">
              <a:latin typeface="Book Antiqua" pitchFamily="18" charset="0"/>
            </a:endParaRPr>
          </a:p>
          <a:p>
            <a:pPr algn="just"/>
            <a:endParaRPr lang="en-US" sz="2400" dirty="0">
              <a:latin typeface="Book Antiqua" pitchFamily="18" charset="0"/>
            </a:endParaRPr>
          </a:p>
        </p:txBody>
      </p:sp>
      <p:pic>
        <p:nvPicPr>
          <p:cNvPr id="5" name="Picture 4"/>
          <p:cNvPicPr/>
          <p:nvPr/>
        </p:nvPicPr>
        <p:blipFill>
          <a:blip r:embed="rId4"/>
          <a:stretch>
            <a:fillRect/>
          </a:stretch>
        </p:blipFill>
        <p:spPr>
          <a:xfrm>
            <a:off x="381000" y="2819400"/>
            <a:ext cx="8153400" cy="2971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990600"/>
          </a:xfrm>
        </p:spPr>
        <p:txBody>
          <a:bodyPr/>
          <a:lstStyle/>
          <a:p>
            <a:pPr eaLnBrk="1" hangingPunct="1"/>
            <a:r>
              <a:rPr lang="en-US" sz="3200" dirty="0" smtClean="0"/>
              <a:t>          Digital Tools for Financial Literacy </a:t>
            </a:r>
          </a:p>
        </p:txBody>
      </p:sp>
      <p:sp>
        <p:nvSpPr>
          <p:cNvPr id="4" name="Content Placeholder 3"/>
          <p:cNvSpPr>
            <a:spLocks noGrp="1"/>
          </p:cNvSpPr>
          <p:nvPr>
            <p:ph idx="1"/>
          </p:nvPr>
        </p:nvSpPr>
        <p:spPr>
          <a:xfrm>
            <a:off x="457200" y="1066800"/>
            <a:ext cx="8229600" cy="5059363"/>
          </a:xfrm>
        </p:spPr>
        <p:txBody>
          <a:bodyPr/>
          <a:lstStyle/>
          <a:p>
            <a:pPr algn="just"/>
            <a:r>
              <a:rPr lang="en-US" sz="2000" b="1" dirty="0" smtClean="0">
                <a:solidFill>
                  <a:schemeClr val="accent1"/>
                </a:solidFill>
                <a:latin typeface="Book Antiqua" pitchFamily="18" charset="0"/>
              </a:rPr>
              <a:t>Social media: </a:t>
            </a:r>
            <a:r>
              <a:rPr lang="en-US" sz="2000" dirty="0" smtClean="0">
                <a:latin typeface="Book Antiqua" pitchFamily="18" charset="0"/>
              </a:rPr>
              <a:t>these facilitate the creation and sharing of information via virtual communities and networks.</a:t>
            </a:r>
          </a:p>
          <a:p>
            <a:pPr algn="just"/>
            <a:endParaRPr lang="en-US" sz="2000" dirty="0" smtClean="0">
              <a:latin typeface="Book Antiqua" pitchFamily="18" charset="0"/>
            </a:endParaRPr>
          </a:p>
          <a:p>
            <a:pPr algn="just"/>
            <a:r>
              <a:rPr lang="en-US" sz="2000" dirty="0" smtClean="0">
                <a:latin typeface="Book Antiqua" pitchFamily="18" charset="0"/>
              </a:rPr>
              <a:t>Social media platforms all consumers to receive education in an easily digestible manner directly from experts.</a:t>
            </a:r>
          </a:p>
          <a:p>
            <a:pPr algn="just"/>
            <a:endParaRPr lang="en-US" sz="2000" dirty="0" smtClean="0">
              <a:latin typeface="Book Antiqua" pitchFamily="18" charset="0"/>
            </a:endParaRPr>
          </a:p>
          <a:p>
            <a:pPr algn="just"/>
            <a:r>
              <a:rPr lang="en-US" sz="2000" dirty="0" smtClean="0">
                <a:latin typeface="Book Antiqua" pitchFamily="18" charset="0"/>
              </a:rPr>
              <a:t>Discussions on these platforms address timely and relevant topics.</a:t>
            </a:r>
          </a:p>
          <a:p>
            <a:pPr algn="just"/>
            <a:endParaRPr lang="en-US" sz="2000" dirty="0" smtClean="0">
              <a:latin typeface="Book Antiqua" pitchFamily="18" charset="0"/>
            </a:endParaRPr>
          </a:p>
          <a:p>
            <a:pPr algn="just"/>
            <a:r>
              <a:rPr lang="en-US" sz="2000" dirty="0" smtClean="0">
                <a:latin typeface="Book Antiqua" pitchFamily="18" charset="0"/>
              </a:rPr>
              <a:t>For those that allow live streaming on mobile devices, the public is able to ask questions in real-time where ever they may be, when they need.</a:t>
            </a:r>
          </a:p>
          <a:p>
            <a:pPr algn="just"/>
            <a:endParaRPr lang="en-US" sz="2000" dirty="0" smtClean="0">
              <a:latin typeface="Book Antiqua" pitchFamily="18" charset="0"/>
            </a:endParaRPr>
          </a:p>
          <a:p>
            <a:pPr algn="just"/>
            <a:r>
              <a:rPr lang="en-US" sz="2000" dirty="0" smtClean="0">
                <a:latin typeface="Book Antiqua" pitchFamily="18" charset="0"/>
              </a:rPr>
              <a:t>Social media presents a tremendous opportunity to reach a whole new generation in a convenient way.</a:t>
            </a:r>
          </a:p>
          <a:p>
            <a:pPr algn="just"/>
            <a:endParaRPr lang="en-US" sz="2000" dirty="0" smtClean="0">
              <a:latin typeface="Book Antiqua" pitchFamily="18" charset="0"/>
            </a:endParaRPr>
          </a:p>
          <a:p>
            <a:pPr algn="just"/>
            <a:endParaRPr lang="en-US" sz="2000" dirty="0" smtClean="0">
              <a:latin typeface="Book Antiqua" pitchFamily="18" charset="0"/>
            </a:endParaRPr>
          </a:p>
          <a:p>
            <a:pPr algn="just"/>
            <a:endParaRPr lang="en-US" sz="2000" dirty="0" smtClean="0">
              <a:latin typeface="Book Antiqua" pitchFamily="18" charset="0"/>
            </a:endParaRPr>
          </a:p>
          <a:p>
            <a:pPr algn="just"/>
            <a:endParaRPr lang="en-US" sz="2000" dirty="0" smtClean="0">
              <a:latin typeface="Book Antiqua" pitchFamily="18" charset="0"/>
            </a:endParaRPr>
          </a:p>
          <a:p>
            <a:pPr algn="just"/>
            <a:endParaRPr lang="en-US" sz="2400" dirty="0" smtClean="0">
              <a:latin typeface="Book Antiqua" pitchFamily="18" charset="0"/>
            </a:endParaRPr>
          </a:p>
          <a:p>
            <a:pPr algn="just"/>
            <a:endParaRPr lang="en-US" sz="2400" dirty="0" smtClean="0">
              <a:latin typeface="Book Antiqua" pitchFamily="18" charset="0"/>
            </a:endParaRPr>
          </a:p>
          <a:p>
            <a:pPr algn="just"/>
            <a:endParaRPr lang="en-US" sz="2400" dirty="0">
              <a:latin typeface="Book Antiqu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990600"/>
          </a:xfrm>
        </p:spPr>
        <p:txBody>
          <a:bodyPr/>
          <a:lstStyle/>
          <a:p>
            <a:pPr eaLnBrk="1" hangingPunct="1"/>
            <a:r>
              <a:rPr lang="en-US" sz="3200" dirty="0" smtClean="0"/>
              <a:t>          Digital Tools for Financial Literacy </a:t>
            </a:r>
          </a:p>
        </p:txBody>
      </p:sp>
      <p:sp>
        <p:nvSpPr>
          <p:cNvPr id="4" name="Content Placeholder 3"/>
          <p:cNvSpPr>
            <a:spLocks noGrp="1"/>
          </p:cNvSpPr>
          <p:nvPr>
            <p:ph idx="1"/>
          </p:nvPr>
        </p:nvSpPr>
        <p:spPr>
          <a:xfrm>
            <a:off x="457200" y="1066800"/>
            <a:ext cx="8229600" cy="5059363"/>
          </a:xfrm>
        </p:spPr>
        <p:txBody>
          <a:bodyPr/>
          <a:lstStyle/>
          <a:p>
            <a:pPr algn="just"/>
            <a:r>
              <a:rPr lang="en-US" sz="2000" b="1" dirty="0" smtClean="0">
                <a:solidFill>
                  <a:schemeClr val="accent1"/>
                </a:solidFill>
                <a:latin typeface="Book Antiqua" pitchFamily="18" charset="0"/>
              </a:rPr>
              <a:t>Entertainment media- </a:t>
            </a:r>
            <a:r>
              <a:rPr lang="en-US" sz="2000" dirty="0" smtClean="0">
                <a:latin typeface="Book Antiqua" pitchFamily="18" charset="0"/>
              </a:rPr>
              <a:t>television and Radio: offers not only broader outreach since nearly every household has a TV or radio, but also a captive audience. Furth more, as emotional connections are made between the show and its audience, the program provides a potentially powerful platform for communicating messages and influencing behavior.</a:t>
            </a:r>
          </a:p>
          <a:p>
            <a:pPr algn="just"/>
            <a:endParaRPr lang="en-US" sz="2000" dirty="0" smtClean="0">
              <a:latin typeface="Book Antiqua" pitchFamily="18" charset="0"/>
            </a:endParaRPr>
          </a:p>
          <a:p>
            <a:pPr algn="just"/>
            <a:endParaRPr lang="en-US" sz="2400" dirty="0">
              <a:latin typeface="Book Antiqua" pitchFamily="18" charset="0"/>
            </a:endParaRPr>
          </a:p>
        </p:txBody>
      </p:sp>
    </p:spTree>
    <p:extLst>
      <p:ext uri="{BB962C8B-B14F-4D97-AF65-F5344CB8AC3E}">
        <p14:creationId xmlns:p14="http://schemas.microsoft.com/office/powerpoint/2010/main" val="4003547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990600"/>
          </a:xfrm>
        </p:spPr>
        <p:txBody>
          <a:bodyPr/>
          <a:lstStyle/>
          <a:p>
            <a:pPr eaLnBrk="1" hangingPunct="1"/>
            <a:r>
              <a:rPr lang="en-US" sz="3200" dirty="0" smtClean="0"/>
              <a:t>          Digital Tools for Financial Literacy </a:t>
            </a:r>
          </a:p>
        </p:txBody>
      </p:sp>
      <p:sp>
        <p:nvSpPr>
          <p:cNvPr id="4" name="Content Placeholder 3"/>
          <p:cNvSpPr>
            <a:spLocks noGrp="1"/>
          </p:cNvSpPr>
          <p:nvPr>
            <p:ph idx="1"/>
          </p:nvPr>
        </p:nvSpPr>
        <p:spPr>
          <a:xfrm>
            <a:off x="304800" y="1066800"/>
            <a:ext cx="8610600" cy="5486400"/>
          </a:xfrm>
        </p:spPr>
        <p:txBody>
          <a:bodyPr/>
          <a:lstStyle/>
          <a:p>
            <a:pPr marL="0" indent="0" algn="just">
              <a:buNone/>
            </a:pPr>
            <a:r>
              <a:rPr lang="en-US" sz="2000" b="1" i="1" dirty="0" smtClean="0">
                <a:latin typeface="Book Antiqua" pitchFamily="18" charset="0"/>
              </a:rPr>
              <a:t>South African soap opera “Scandal”</a:t>
            </a:r>
          </a:p>
          <a:p>
            <a:pPr algn="just"/>
            <a:r>
              <a:rPr lang="en-GB" sz="2000" dirty="0" smtClean="0">
                <a:latin typeface="Book Antiqua" pitchFamily="18" charset="0"/>
              </a:rPr>
              <a:t>Worlbank carried out a study to evaluate the economic impact of financial education messages on debt management delivered through a popular television soap opera in South Africa. </a:t>
            </a:r>
          </a:p>
          <a:p>
            <a:pPr algn="just"/>
            <a:endParaRPr lang="en-GB" sz="2000" dirty="0" smtClean="0">
              <a:latin typeface="Book Antiqua" pitchFamily="18" charset="0"/>
            </a:endParaRPr>
          </a:p>
          <a:p>
            <a:pPr algn="just"/>
            <a:r>
              <a:rPr lang="en-GB" sz="2000" dirty="0" smtClean="0">
                <a:latin typeface="Book Antiqua" pitchFamily="18" charset="0"/>
              </a:rPr>
              <a:t>The </a:t>
            </a:r>
            <a:r>
              <a:rPr lang="en-GB" sz="2000" dirty="0">
                <a:latin typeface="Book Antiqua" pitchFamily="18" charset="0"/>
              </a:rPr>
              <a:t>study </a:t>
            </a:r>
            <a:r>
              <a:rPr lang="en-GB" sz="2000" dirty="0" smtClean="0">
                <a:latin typeface="Book Antiqua" pitchFamily="18" charset="0"/>
              </a:rPr>
              <a:t>used a symmetric </a:t>
            </a:r>
            <a:r>
              <a:rPr lang="en-GB" sz="2000" dirty="0">
                <a:latin typeface="Book Antiqua" pitchFamily="18" charset="0"/>
              </a:rPr>
              <a:t>encouragement design to compare </a:t>
            </a:r>
            <a:r>
              <a:rPr lang="en-GB" sz="2000" dirty="0" smtClean="0">
                <a:latin typeface="Book Antiqua" pitchFamily="18" charset="0"/>
              </a:rPr>
              <a:t>outcomes of </a:t>
            </a:r>
            <a:r>
              <a:rPr lang="en-GB" sz="2000" dirty="0">
                <a:latin typeface="Book Antiqua" pitchFamily="18" charset="0"/>
              </a:rPr>
              <a:t>individuals who were randomly assigned to watch </a:t>
            </a:r>
            <a:r>
              <a:rPr lang="en-GB" sz="2000" dirty="0" smtClean="0">
                <a:latin typeface="Book Antiqua" pitchFamily="18" charset="0"/>
              </a:rPr>
              <a:t>a soap </a:t>
            </a:r>
            <a:r>
              <a:rPr lang="en-GB" sz="2000" dirty="0">
                <a:latin typeface="Book Antiqua" pitchFamily="18" charset="0"/>
              </a:rPr>
              <a:t>opera with financial messages, “Scandal!” to </a:t>
            </a:r>
            <a:r>
              <a:rPr lang="en-GB" sz="2000" dirty="0" smtClean="0">
                <a:latin typeface="Book Antiqua" pitchFamily="18" charset="0"/>
              </a:rPr>
              <a:t>those of </a:t>
            </a:r>
            <a:r>
              <a:rPr lang="en-GB" sz="2000" dirty="0">
                <a:latin typeface="Book Antiqua" pitchFamily="18" charset="0"/>
              </a:rPr>
              <a:t>individuals who were invited to watch a similar </a:t>
            </a:r>
            <a:r>
              <a:rPr lang="en-GB" sz="2000" dirty="0" smtClean="0">
                <a:latin typeface="Book Antiqua" pitchFamily="18" charset="0"/>
              </a:rPr>
              <a:t>soap opera </a:t>
            </a:r>
            <a:r>
              <a:rPr lang="en-GB" sz="2000" dirty="0">
                <a:latin typeface="Book Antiqua" pitchFamily="18" charset="0"/>
              </a:rPr>
              <a:t>without financial messages, “Muvhango.” </a:t>
            </a:r>
            <a:r>
              <a:rPr lang="en-GB" sz="2000" dirty="0" smtClean="0">
                <a:latin typeface="Book Antiqua" pitchFamily="18" charset="0"/>
              </a:rPr>
              <a:t>Both shows </a:t>
            </a:r>
            <a:r>
              <a:rPr lang="en-GB" sz="2000" dirty="0">
                <a:latin typeface="Book Antiqua" pitchFamily="18" charset="0"/>
              </a:rPr>
              <a:t>overlapped in evening primetime and had </a:t>
            </a:r>
            <a:r>
              <a:rPr lang="en-GB" sz="2000" dirty="0" smtClean="0">
                <a:latin typeface="Book Antiqua" pitchFamily="18" charset="0"/>
              </a:rPr>
              <a:t>similar past </a:t>
            </a:r>
            <a:r>
              <a:rPr lang="en-GB" sz="2000" dirty="0">
                <a:latin typeface="Book Antiqua" pitchFamily="18" charset="0"/>
              </a:rPr>
              <a:t>viewership profiles. </a:t>
            </a:r>
            <a:endParaRPr lang="en-GB" sz="2000" dirty="0" smtClean="0">
              <a:latin typeface="Book Antiqua" pitchFamily="18" charset="0"/>
            </a:endParaRPr>
          </a:p>
          <a:p>
            <a:pPr algn="just"/>
            <a:endParaRPr lang="en-GB" sz="2000" dirty="0" smtClean="0">
              <a:latin typeface="Book Antiqua" pitchFamily="18" charset="0"/>
            </a:endParaRPr>
          </a:p>
          <a:p>
            <a:pPr algn="just"/>
            <a:r>
              <a:rPr lang="en-GB" sz="2000" dirty="0" smtClean="0">
                <a:latin typeface="Book Antiqua" pitchFamily="18" charset="0"/>
              </a:rPr>
              <a:t>The financial storyline spanned two months and featured one of the leading characters of the show borrowing excessively and irresponsibly through hire-purchase, gambling, and ending up </a:t>
            </a:r>
            <a:r>
              <a:rPr lang="en-GB" sz="2000" dirty="0">
                <a:latin typeface="Book Antiqua" pitchFamily="18" charset="0"/>
              </a:rPr>
              <a:t>in </a:t>
            </a:r>
            <a:r>
              <a:rPr lang="en-GB" sz="2000" dirty="0" smtClean="0">
                <a:latin typeface="Book Antiqua" pitchFamily="18" charset="0"/>
              </a:rPr>
              <a:t>financial distress</a:t>
            </a:r>
            <a:r>
              <a:rPr lang="en-GB" sz="2000" dirty="0">
                <a:latin typeface="Book Antiqua" pitchFamily="18" charset="0"/>
              </a:rPr>
              <a:t>; and eventually seeking help to find her </a:t>
            </a:r>
            <a:r>
              <a:rPr lang="en-GB" sz="2000" dirty="0" smtClean="0">
                <a:latin typeface="Book Antiqua" pitchFamily="18" charset="0"/>
              </a:rPr>
              <a:t>way out. </a:t>
            </a:r>
            <a:endParaRPr lang="en-US" sz="2400" dirty="0">
              <a:latin typeface="Book Antiqu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990600"/>
          </a:xfrm>
        </p:spPr>
        <p:txBody>
          <a:bodyPr/>
          <a:lstStyle/>
          <a:p>
            <a:pPr eaLnBrk="1" hangingPunct="1"/>
            <a:r>
              <a:rPr lang="en-US" sz="3200" dirty="0" smtClean="0"/>
              <a:t>          Digital Tools for Financial Literacy </a:t>
            </a:r>
          </a:p>
        </p:txBody>
      </p:sp>
      <p:sp>
        <p:nvSpPr>
          <p:cNvPr id="4" name="Content Placeholder 3"/>
          <p:cNvSpPr>
            <a:spLocks noGrp="1"/>
          </p:cNvSpPr>
          <p:nvPr>
            <p:ph idx="1"/>
          </p:nvPr>
        </p:nvSpPr>
        <p:spPr>
          <a:xfrm>
            <a:off x="228600" y="990600"/>
            <a:ext cx="8686800" cy="5715000"/>
          </a:xfrm>
        </p:spPr>
        <p:txBody>
          <a:bodyPr/>
          <a:lstStyle/>
          <a:p>
            <a:pPr algn="just"/>
            <a:r>
              <a:rPr lang="en-GB" sz="2000" dirty="0" smtClean="0">
                <a:latin typeface="Book Antiqua" pitchFamily="18" charset="0"/>
              </a:rPr>
              <a:t>Two </a:t>
            </a:r>
            <a:r>
              <a:rPr lang="en-GB" sz="2000" dirty="0">
                <a:latin typeface="Book Antiqua" pitchFamily="18" charset="0"/>
              </a:rPr>
              <a:t>intermediate and one final follow-up </a:t>
            </a:r>
            <a:r>
              <a:rPr lang="en-GB" sz="2000" dirty="0" smtClean="0">
                <a:latin typeface="Book Antiqua" pitchFamily="18" charset="0"/>
              </a:rPr>
              <a:t>surveys were </a:t>
            </a:r>
            <a:r>
              <a:rPr lang="en-GB" sz="2000" dirty="0">
                <a:latin typeface="Book Antiqua" pitchFamily="18" charset="0"/>
              </a:rPr>
              <a:t>conducted as part of the study. </a:t>
            </a:r>
            <a:endParaRPr lang="en-GB" sz="2000" dirty="0" smtClean="0">
              <a:latin typeface="Book Antiqua" pitchFamily="18" charset="0"/>
            </a:endParaRPr>
          </a:p>
          <a:p>
            <a:pPr algn="just"/>
            <a:endParaRPr lang="en-GB" sz="2000" dirty="0" smtClean="0">
              <a:latin typeface="Book Antiqua" pitchFamily="18" charset="0"/>
            </a:endParaRPr>
          </a:p>
          <a:p>
            <a:pPr algn="just"/>
            <a:r>
              <a:rPr lang="en-GB" sz="2000" dirty="0" smtClean="0">
                <a:latin typeface="Book Antiqua" pitchFamily="18" charset="0"/>
              </a:rPr>
              <a:t>The </a:t>
            </a:r>
            <a:r>
              <a:rPr lang="en-GB" sz="2000" dirty="0">
                <a:latin typeface="Book Antiqua" pitchFamily="18" charset="0"/>
              </a:rPr>
              <a:t>analysis </a:t>
            </a:r>
            <a:r>
              <a:rPr lang="en-GB" sz="2000" dirty="0" smtClean="0">
                <a:latin typeface="Book Antiqua" pitchFamily="18" charset="0"/>
              </a:rPr>
              <a:t>found that individuals </a:t>
            </a:r>
            <a:r>
              <a:rPr lang="en-GB" sz="2000" dirty="0">
                <a:latin typeface="Book Antiqua" pitchFamily="18" charset="0"/>
              </a:rPr>
              <a:t>assigned to watch Scandal had </a:t>
            </a:r>
            <a:r>
              <a:rPr lang="en-GB" sz="2000" dirty="0" smtClean="0">
                <a:latin typeface="Book Antiqua" pitchFamily="18" charset="0"/>
              </a:rPr>
              <a:t>significantly higher </a:t>
            </a:r>
            <a:r>
              <a:rPr lang="en-GB" sz="2000" dirty="0">
                <a:latin typeface="Book Antiqua" pitchFamily="18" charset="0"/>
              </a:rPr>
              <a:t>financial knowledge of the issues highlighted </a:t>
            </a:r>
            <a:r>
              <a:rPr lang="en-GB" sz="2000" dirty="0" smtClean="0">
                <a:latin typeface="Book Antiqua" pitchFamily="18" charset="0"/>
              </a:rPr>
              <a:t>in the </a:t>
            </a:r>
            <a:r>
              <a:rPr lang="en-GB" sz="2000" dirty="0">
                <a:latin typeface="Book Antiqua" pitchFamily="18" charset="0"/>
              </a:rPr>
              <a:t>soap opera storyline, in particular messages </a:t>
            </a:r>
            <a:r>
              <a:rPr lang="en-GB" sz="2000" dirty="0" smtClean="0">
                <a:latin typeface="Book Antiqua" pitchFamily="18" charset="0"/>
              </a:rPr>
              <a:t>delivered by </a:t>
            </a:r>
            <a:r>
              <a:rPr lang="en-GB" sz="2000" dirty="0">
                <a:latin typeface="Book Antiqua" pitchFamily="18" charset="0"/>
              </a:rPr>
              <a:t>the leading character. </a:t>
            </a:r>
            <a:endParaRPr lang="en-GB" sz="2000" dirty="0" smtClean="0">
              <a:latin typeface="Book Antiqua" pitchFamily="18" charset="0"/>
            </a:endParaRPr>
          </a:p>
          <a:p>
            <a:pPr algn="just"/>
            <a:endParaRPr lang="en-GB" sz="2000" dirty="0">
              <a:latin typeface="Book Antiqua" pitchFamily="18" charset="0"/>
            </a:endParaRPr>
          </a:p>
          <a:p>
            <a:pPr algn="just"/>
            <a:r>
              <a:rPr lang="en-GB" sz="2000" dirty="0" smtClean="0">
                <a:latin typeface="Book Antiqua" pitchFamily="18" charset="0"/>
              </a:rPr>
              <a:t>On </a:t>
            </a:r>
            <a:r>
              <a:rPr lang="en-GB" sz="2000" dirty="0" err="1">
                <a:latin typeface="Book Antiqua" pitchFamily="18" charset="0"/>
              </a:rPr>
              <a:t>behavior</a:t>
            </a:r>
            <a:r>
              <a:rPr lang="en-GB" sz="2000" dirty="0">
                <a:latin typeface="Book Antiqua" pitchFamily="18" charset="0"/>
              </a:rPr>
              <a:t>, Scandal </a:t>
            </a:r>
            <a:r>
              <a:rPr lang="en-GB" sz="2000" dirty="0" smtClean="0">
                <a:latin typeface="Book Antiqua" pitchFamily="18" charset="0"/>
              </a:rPr>
              <a:t>viewers were </a:t>
            </a:r>
            <a:r>
              <a:rPr lang="en-GB" sz="2000" dirty="0">
                <a:latin typeface="Book Antiqua" pitchFamily="18" charset="0"/>
              </a:rPr>
              <a:t>almost twice more likely to borrow from </a:t>
            </a:r>
            <a:r>
              <a:rPr lang="en-GB" sz="2000" dirty="0" smtClean="0">
                <a:latin typeface="Book Antiqua" pitchFamily="18" charset="0"/>
              </a:rPr>
              <a:t>formal sources</a:t>
            </a:r>
            <a:r>
              <a:rPr lang="en-GB" sz="2000" dirty="0">
                <a:latin typeface="Book Antiqua" pitchFamily="18" charset="0"/>
              </a:rPr>
              <a:t>, less likely to engage in gambling, and less </a:t>
            </a:r>
            <a:r>
              <a:rPr lang="en-GB" sz="2000" dirty="0" smtClean="0">
                <a:latin typeface="Book Antiqua" pitchFamily="18" charset="0"/>
              </a:rPr>
              <a:t>prone to </a:t>
            </a:r>
            <a:r>
              <a:rPr lang="en-GB" sz="2000" dirty="0">
                <a:latin typeface="Book Antiqua" pitchFamily="18" charset="0"/>
              </a:rPr>
              <a:t>enter hire purchase agreements. </a:t>
            </a:r>
            <a:endParaRPr lang="en-GB" sz="2000" dirty="0" smtClean="0">
              <a:latin typeface="Book Antiqua" pitchFamily="18" charset="0"/>
            </a:endParaRPr>
          </a:p>
          <a:p>
            <a:pPr algn="just"/>
            <a:endParaRPr lang="en-GB" sz="2000" dirty="0">
              <a:latin typeface="Book Antiqua" pitchFamily="18" charset="0"/>
            </a:endParaRPr>
          </a:p>
          <a:p>
            <a:pPr algn="just"/>
            <a:endParaRPr lang="en-US" sz="2000" dirty="0" smtClean="0">
              <a:latin typeface="Book Antiqua" pitchFamily="18" charset="0"/>
            </a:endParaRPr>
          </a:p>
          <a:p>
            <a:pPr algn="just"/>
            <a:endParaRPr lang="en-US" sz="2000" dirty="0" smtClean="0">
              <a:latin typeface="Book Antiqua" pitchFamily="18" charset="0"/>
            </a:endParaRPr>
          </a:p>
          <a:p>
            <a:pPr algn="just"/>
            <a:endParaRPr lang="en-US" sz="2000" dirty="0" smtClean="0">
              <a:latin typeface="Book Antiqua" pitchFamily="18" charset="0"/>
            </a:endParaRPr>
          </a:p>
          <a:p>
            <a:pPr algn="just"/>
            <a:endParaRPr lang="en-US" sz="2400" dirty="0" smtClean="0">
              <a:latin typeface="Book Antiqua" pitchFamily="18" charset="0"/>
            </a:endParaRPr>
          </a:p>
          <a:p>
            <a:pPr algn="just"/>
            <a:endParaRPr lang="en-US" sz="2400" dirty="0" smtClean="0">
              <a:latin typeface="Book Antiqua" pitchFamily="18" charset="0"/>
            </a:endParaRPr>
          </a:p>
          <a:p>
            <a:pPr algn="just"/>
            <a:endParaRPr lang="en-US" sz="2400" dirty="0">
              <a:latin typeface="Book Antiqua" pitchFamily="18" charset="0"/>
            </a:endParaRPr>
          </a:p>
        </p:txBody>
      </p:sp>
    </p:spTree>
    <p:extLst>
      <p:ext uri="{BB962C8B-B14F-4D97-AF65-F5344CB8AC3E}">
        <p14:creationId xmlns:p14="http://schemas.microsoft.com/office/powerpoint/2010/main" val="3733564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990600"/>
          </a:xfrm>
        </p:spPr>
        <p:txBody>
          <a:bodyPr/>
          <a:lstStyle/>
          <a:p>
            <a:pPr eaLnBrk="1" hangingPunct="1"/>
            <a:r>
              <a:rPr lang="en-US" sz="3200" dirty="0" smtClean="0"/>
              <a:t>          Digital Tools for Financial Literacy </a:t>
            </a:r>
          </a:p>
        </p:txBody>
      </p:sp>
      <p:sp>
        <p:nvSpPr>
          <p:cNvPr id="4" name="Content Placeholder 3"/>
          <p:cNvSpPr>
            <a:spLocks noGrp="1"/>
          </p:cNvSpPr>
          <p:nvPr>
            <p:ph idx="1"/>
          </p:nvPr>
        </p:nvSpPr>
        <p:spPr>
          <a:xfrm>
            <a:off x="228600" y="990600"/>
            <a:ext cx="8686800" cy="5715000"/>
          </a:xfrm>
        </p:spPr>
        <p:txBody>
          <a:bodyPr/>
          <a:lstStyle/>
          <a:p>
            <a:pPr marL="0" indent="0" algn="just">
              <a:buNone/>
            </a:pPr>
            <a:r>
              <a:rPr lang="en-GB" sz="2000" b="1" i="1" dirty="0">
                <a:latin typeface="Book Antiqua" pitchFamily="18" charset="0"/>
              </a:rPr>
              <a:t>Financial Education via Television Comedy*</a:t>
            </a:r>
          </a:p>
          <a:p>
            <a:pPr algn="just"/>
            <a:r>
              <a:rPr lang="en-GB" sz="2000" dirty="0" smtClean="0">
                <a:latin typeface="Book Antiqua" pitchFamily="18" charset="0"/>
              </a:rPr>
              <a:t>Another study by Monash University showed that </a:t>
            </a:r>
            <a:r>
              <a:rPr lang="en-GB" sz="2000" dirty="0">
                <a:latin typeface="Book Antiqua" pitchFamily="18" charset="0"/>
              </a:rPr>
              <a:t>television may be able to deliver rudimentary financial literacy in a cost </a:t>
            </a:r>
            <a:r>
              <a:rPr lang="en-GB" sz="2000" dirty="0" smtClean="0">
                <a:latin typeface="Book Antiqua" pitchFamily="18" charset="0"/>
              </a:rPr>
              <a:t>effective manner.</a:t>
            </a:r>
          </a:p>
          <a:p>
            <a:pPr algn="just"/>
            <a:endParaRPr lang="en-GB" sz="800" dirty="0">
              <a:latin typeface="Book Antiqua" pitchFamily="18" charset="0"/>
            </a:endParaRPr>
          </a:p>
          <a:p>
            <a:pPr algn="just"/>
            <a:r>
              <a:rPr lang="en-GB" sz="2000" dirty="0" smtClean="0">
                <a:latin typeface="Book Antiqua" pitchFamily="18" charset="0"/>
              </a:rPr>
              <a:t>In </a:t>
            </a:r>
            <a:r>
              <a:rPr lang="en-GB" sz="2000" dirty="0">
                <a:latin typeface="Book Antiqua" pitchFamily="18" charset="0"/>
              </a:rPr>
              <a:t>a controlled experiment, Cambodian garment factory workers were randomly </a:t>
            </a:r>
            <a:r>
              <a:rPr lang="en-GB" sz="2000" dirty="0" smtClean="0">
                <a:latin typeface="Book Antiqua" pitchFamily="18" charset="0"/>
              </a:rPr>
              <a:t>allocated into </a:t>
            </a:r>
            <a:r>
              <a:rPr lang="en-GB" sz="2000" dirty="0">
                <a:latin typeface="Book Antiqua" pitchFamily="18" charset="0"/>
              </a:rPr>
              <a:t>one of three treatments: no video (baseline), slideshow, and comedy TV show. </a:t>
            </a:r>
            <a:endParaRPr lang="en-GB" sz="2000" dirty="0" smtClean="0">
              <a:latin typeface="Book Antiqua" pitchFamily="18" charset="0"/>
            </a:endParaRPr>
          </a:p>
          <a:p>
            <a:pPr algn="just"/>
            <a:endParaRPr lang="en-GB" sz="800" dirty="0" smtClean="0">
              <a:latin typeface="Book Antiqua" pitchFamily="18" charset="0"/>
            </a:endParaRPr>
          </a:p>
          <a:p>
            <a:pPr algn="just"/>
            <a:r>
              <a:rPr lang="en-GB" sz="2000" dirty="0" smtClean="0">
                <a:latin typeface="Book Antiqua" pitchFamily="18" charset="0"/>
              </a:rPr>
              <a:t>After the intervention </a:t>
            </a:r>
            <a:r>
              <a:rPr lang="en-GB" sz="2000" dirty="0">
                <a:latin typeface="Book Antiqua" pitchFamily="18" charset="0"/>
              </a:rPr>
              <a:t>the participants were requested to answer a set of questions on financial knowledge </a:t>
            </a:r>
            <a:r>
              <a:rPr lang="en-GB" sz="2000" dirty="0" smtClean="0">
                <a:latin typeface="Book Antiqua" pitchFamily="18" charset="0"/>
              </a:rPr>
              <a:t>and attitudes </a:t>
            </a:r>
            <a:r>
              <a:rPr lang="en-GB" sz="2000" dirty="0">
                <a:latin typeface="Book Antiqua" pitchFamily="18" charset="0"/>
              </a:rPr>
              <a:t>to examine whether individuals were able to internalize the information that was provided</a:t>
            </a:r>
            <a:r>
              <a:rPr lang="en-GB" sz="2000" dirty="0" smtClean="0">
                <a:latin typeface="Book Antiqua" pitchFamily="18" charset="0"/>
              </a:rPr>
              <a:t>.</a:t>
            </a:r>
          </a:p>
          <a:p>
            <a:pPr algn="just"/>
            <a:endParaRPr lang="en-GB" sz="800" dirty="0">
              <a:latin typeface="Book Antiqua" pitchFamily="18" charset="0"/>
            </a:endParaRPr>
          </a:p>
          <a:p>
            <a:pPr algn="just"/>
            <a:r>
              <a:rPr lang="en-GB" sz="2000" dirty="0" smtClean="0">
                <a:latin typeface="Book Antiqua" pitchFamily="18" charset="0"/>
              </a:rPr>
              <a:t>The results showed </a:t>
            </a:r>
            <a:r>
              <a:rPr lang="en-GB" sz="2000" dirty="0">
                <a:latin typeface="Book Antiqua" pitchFamily="18" charset="0"/>
              </a:rPr>
              <a:t>that participants randomly assigned to the comedy show </a:t>
            </a:r>
            <a:r>
              <a:rPr lang="en-GB" sz="2000" dirty="0" smtClean="0">
                <a:latin typeface="Book Antiqua" pitchFamily="18" charset="0"/>
              </a:rPr>
              <a:t>were significantly more likely </a:t>
            </a:r>
            <a:r>
              <a:rPr lang="en-GB" sz="2000" dirty="0">
                <a:latin typeface="Book Antiqua" pitchFamily="18" charset="0"/>
              </a:rPr>
              <a:t>to report that they are interested in obtaining more information on savings account and </a:t>
            </a:r>
            <a:r>
              <a:rPr lang="en-GB" sz="2000" dirty="0" smtClean="0">
                <a:latin typeface="Book Antiqua" pitchFamily="18" charset="0"/>
              </a:rPr>
              <a:t>were also significantly </a:t>
            </a:r>
            <a:r>
              <a:rPr lang="en-GB" sz="2000" dirty="0">
                <a:latin typeface="Book Antiqua" pitchFamily="18" charset="0"/>
              </a:rPr>
              <a:t>more likely to open a savings account in the next 6 months. This method of delivery </a:t>
            </a:r>
            <a:r>
              <a:rPr lang="en-GB" sz="2000" dirty="0" smtClean="0">
                <a:latin typeface="Book Antiqua" pitchFamily="18" charset="0"/>
              </a:rPr>
              <a:t>may prove </a:t>
            </a:r>
            <a:r>
              <a:rPr lang="en-GB" sz="2000" dirty="0">
                <a:latin typeface="Book Antiqua" pitchFamily="18" charset="0"/>
              </a:rPr>
              <a:t>effective particularly for disadvantaged sections of the population</a:t>
            </a:r>
            <a:r>
              <a:rPr lang="en-GB" sz="2000" dirty="0" smtClean="0">
                <a:latin typeface="Book Antiqua" pitchFamily="18" charset="0"/>
              </a:rPr>
              <a:t>. </a:t>
            </a:r>
          </a:p>
        </p:txBody>
      </p:sp>
    </p:spTree>
    <p:extLst>
      <p:ext uri="{BB962C8B-B14F-4D97-AF65-F5344CB8AC3E}">
        <p14:creationId xmlns:p14="http://schemas.microsoft.com/office/powerpoint/2010/main" val="3988684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990600"/>
          </a:xfrm>
        </p:spPr>
        <p:txBody>
          <a:bodyPr/>
          <a:lstStyle/>
          <a:p>
            <a:pPr eaLnBrk="1" hangingPunct="1"/>
            <a:r>
              <a:rPr lang="en-US" sz="3200" dirty="0" smtClean="0"/>
              <a:t>          Digital Tools for Financial Literacy </a:t>
            </a:r>
          </a:p>
        </p:txBody>
      </p:sp>
      <p:sp>
        <p:nvSpPr>
          <p:cNvPr id="4" name="Content Placeholder 3"/>
          <p:cNvSpPr>
            <a:spLocks noGrp="1"/>
          </p:cNvSpPr>
          <p:nvPr>
            <p:ph idx="1"/>
          </p:nvPr>
        </p:nvSpPr>
        <p:spPr>
          <a:xfrm>
            <a:off x="228600" y="990600"/>
            <a:ext cx="8686800" cy="5715000"/>
          </a:xfrm>
        </p:spPr>
        <p:txBody>
          <a:bodyPr/>
          <a:lstStyle/>
          <a:p>
            <a:pPr marL="0" indent="0" algn="just">
              <a:buNone/>
            </a:pPr>
            <a:r>
              <a:rPr lang="en-GB" sz="2000" b="1" i="1" dirty="0">
                <a:latin typeface="Book Antiqua" pitchFamily="18" charset="0"/>
              </a:rPr>
              <a:t>Financial Education </a:t>
            </a:r>
            <a:r>
              <a:rPr lang="en-GB" sz="2000" b="1" i="1" dirty="0" smtClean="0">
                <a:latin typeface="Book Antiqua" pitchFamily="18" charset="0"/>
              </a:rPr>
              <a:t>through TV and Radio</a:t>
            </a:r>
            <a:endParaRPr lang="en-GB" sz="2000" b="1" i="1" dirty="0">
              <a:latin typeface="Book Antiqua" pitchFamily="18" charset="0"/>
            </a:endParaRPr>
          </a:p>
          <a:p>
            <a:pPr algn="just"/>
            <a:r>
              <a:rPr lang="en-GB" sz="2000" dirty="0" smtClean="0">
                <a:latin typeface="Book Antiqua" pitchFamily="18" charset="0"/>
              </a:rPr>
              <a:t>The Bank of Mozambique has launched a TV drama on financial education. The cast of the show is drawn from within staff of the central bank, </a:t>
            </a:r>
          </a:p>
          <a:p>
            <a:pPr algn="just"/>
            <a:endParaRPr lang="en-GB" sz="2000" dirty="0" smtClean="0">
              <a:latin typeface="Book Antiqua" pitchFamily="18" charset="0"/>
            </a:endParaRPr>
          </a:p>
          <a:p>
            <a:pPr algn="just"/>
            <a:r>
              <a:rPr lang="en-GB" sz="2000" dirty="0" smtClean="0">
                <a:latin typeface="Book Antiqua" pitchFamily="18" charset="0"/>
              </a:rPr>
              <a:t>The bank has an arrangement with the national broadcaster to air the show twice every month.</a:t>
            </a:r>
          </a:p>
          <a:p>
            <a:pPr algn="just"/>
            <a:endParaRPr lang="en-GB" sz="2000" dirty="0" smtClean="0">
              <a:latin typeface="Book Antiqua" pitchFamily="18" charset="0"/>
            </a:endParaRPr>
          </a:p>
          <a:p>
            <a:pPr algn="just"/>
            <a:r>
              <a:rPr lang="en-GB" sz="2000" dirty="0" smtClean="0">
                <a:latin typeface="Book Antiqua" pitchFamily="18" charset="0"/>
              </a:rPr>
              <a:t>There is also a radio talk show every week, highlighting issues to do with financial literacy. </a:t>
            </a:r>
          </a:p>
          <a:p>
            <a:pPr algn="just"/>
            <a:endParaRPr lang="en-GB" sz="2000" dirty="0" smtClean="0">
              <a:latin typeface="Book Antiqua" pitchFamily="18" charset="0"/>
            </a:endParaRPr>
          </a:p>
          <a:p>
            <a:pPr algn="just"/>
            <a:r>
              <a:rPr lang="en-GB" sz="2000" dirty="0" smtClean="0">
                <a:latin typeface="Book Antiqua" pitchFamily="18" charset="0"/>
              </a:rPr>
              <a:t>In Uganda drama skits have been developed and translated into several local languages and are aired on various regional radio stations.</a:t>
            </a:r>
          </a:p>
          <a:p>
            <a:pPr algn="just"/>
            <a:r>
              <a:rPr lang="en-GB" sz="2000" dirty="0" smtClean="0">
                <a:latin typeface="Book Antiqua" pitchFamily="18" charset="0"/>
              </a:rPr>
              <a:t> </a:t>
            </a:r>
          </a:p>
        </p:txBody>
      </p:sp>
    </p:spTree>
    <p:extLst>
      <p:ext uri="{BB962C8B-B14F-4D97-AF65-F5344CB8AC3E}">
        <p14:creationId xmlns:p14="http://schemas.microsoft.com/office/powerpoint/2010/main" val="3988684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990600"/>
          </a:xfrm>
        </p:spPr>
        <p:txBody>
          <a:bodyPr/>
          <a:lstStyle/>
          <a:p>
            <a:pPr eaLnBrk="1" hangingPunct="1"/>
            <a:r>
              <a:rPr lang="en-US" sz="3200" dirty="0" smtClean="0"/>
              <a:t>          Digital Tools for Financial Literacy </a:t>
            </a:r>
          </a:p>
        </p:txBody>
      </p:sp>
      <p:sp>
        <p:nvSpPr>
          <p:cNvPr id="3075" name="Content Placeholder 2"/>
          <p:cNvSpPr>
            <a:spLocks noGrp="1"/>
          </p:cNvSpPr>
          <p:nvPr>
            <p:ph idx="1"/>
          </p:nvPr>
        </p:nvSpPr>
        <p:spPr>
          <a:xfrm>
            <a:off x="228600" y="1066800"/>
            <a:ext cx="8686800" cy="5486400"/>
          </a:xfrm>
        </p:spPr>
        <p:txBody>
          <a:bodyPr/>
          <a:lstStyle/>
          <a:p>
            <a:pPr algn="just"/>
            <a:r>
              <a:rPr lang="en-US" sz="2000" dirty="0" smtClean="0">
                <a:latin typeface="Book Antiqua" pitchFamily="18" charset="0"/>
              </a:rPr>
              <a:t>Technological innovations are changing our lives faster than ever before- websites, mobile phones apps, social media. </a:t>
            </a:r>
          </a:p>
          <a:p>
            <a:pPr algn="just"/>
            <a:endParaRPr lang="en-US" sz="2000" dirty="0" smtClean="0">
              <a:latin typeface="Book Antiqua" pitchFamily="18" charset="0"/>
            </a:endParaRPr>
          </a:p>
          <a:p>
            <a:pPr algn="just"/>
            <a:r>
              <a:rPr lang="en-US" sz="2000" dirty="0" smtClean="0">
                <a:latin typeface="Book Antiqua" pitchFamily="18" charset="0"/>
              </a:rPr>
              <a:t>In 2015, 83% of households in Africa had access to the internet and 76% of those aged between 16 and 74 were regular users of the internet. </a:t>
            </a:r>
          </a:p>
          <a:p>
            <a:pPr algn="just"/>
            <a:endParaRPr lang="en-US" sz="2000" dirty="0" smtClean="0">
              <a:latin typeface="Book Antiqua" pitchFamily="18" charset="0"/>
            </a:endParaRPr>
          </a:p>
          <a:p>
            <a:pPr algn="just"/>
            <a:r>
              <a:rPr lang="en-US" sz="2000" dirty="0" smtClean="0">
                <a:latin typeface="Book Antiqua" pitchFamily="18" charset="0"/>
              </a:rPr>
              <a:t>57% of individuals used a mobile device to connect to the internet in 2015, up from just 36% in 2012.</a:t>
            </a:r>
          </a:p>
          <a:p>
            <a:pPr algn="just"/>
            <a:endParaRPr lang="en-US" sz="2000" dirty="0" smtClean="0">
              <a:latin typeface="Book Antiqua" pitchFamily="18" charset="0"/>
            </a:endParaRPr>
          </a:p>
          <a:p>
            <a:pPr algn="just"/>
            <a:r>
              <a:rPr lang="en-US" sz="2000" dirty="0" smtClean="0">
                <a:latin typeface="Book Antiqua" pitchFamily="18" charset="0"/>
              </a:rPr>
              <a:t>Key benefit of improved technological resources and tools is the potential to reach a wider section of the public, which can lead to higher levels of financial inclusion in the population as a whole.</a:t>
            </a:r>
          </a:p>
          <a:p>
            <a:pPr algn="just"/>
            <a:endParaRPr lang="en-US" sz="2000" dirty="0" smtClean="0">
              <a:latin typeface="Book Antiqua" pitchFamily="18" charset="0"/>
            </a:endParaRPr>
          </a:p>
          <a:p>
            <a:pPr algn="just"/>
            <a:r>
              <a:rPr lang="en-US" sz="2000" dirty="0" smtClean="0">
                <a:latin typeface="Book Antiqua" pitchFamily="18" charset="0"/>
              </a:rPr>
              <a:t>Technology based tools can contribute to raising financial literacy levels and can help individuals to make more informed financial decisions.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latin typeface="Garamond" pitchFamily="18" charset="0"/>
              </a:rPr>
              <a:t>Conclusion</a:t>
            </a:r>
          </a:p>
        </p:txBody>
      </p:sp>
      <p:sp>
        <p:nvSpPr>
          <p:cNvPr id="5123" name="Content Placeholder 2"/>
          <p:cNvSpPr>
            <a:spLocks noGrp="1"/>
          </p:cNvSpPr>
          <p:nvPr>
            <p:ph sz="half" idx="1"/>
          </p:nvPr>
        </p:nvSpPr>
        <p:spPr>
          <a:xfrm>
            <a:off x="457200" y="1600200"/>
            <a:ext cx="8458200" cy="4525963"/>
          </a:xfrm>
        </p:spPr>
        <p:txBody>
          <a:bodyPr/>
          <a:lstStyle/>
          <a:p>
            <a:pPr algn="just" eaLnBrk="1" hangingPunct="1"/>
            <a:r>
              <a:rPr lang="en-US" dirty="0" smtClean="0">
                <a:latin typeface="Garamond" pitchFamily="18" charset="0"/>
              </a:rPr>
              <a:t>Digital tools provide an effective and efficient way to deliver financial literacy/education programs for those segments of the population that has embraced technology.</a:t>
            </a:r>
          </a:p>
          <a:p>
            <a:pPr algn="just" eaLnBrk="1" hangingPunct="1"/>
            <a:endParaRPr lang="en-US" dirty="0" smtClean="0">
              <a:latin typeface="Garamond" pitchFamily="18" charset="0"/>
            </a:endParaRPr>
          </a:p>
          <a:p>
            <a:pPr algn="just" eaLnBrk="1" hangingPunct="1"/>
            <a:r>
              <a:rPr lang="en-US" dirty="0" smtClean="0">
                <a:latin typeface="Garamond" pitchFamily="18" charset="0"/>
              </a:rPr>
              <a:t>However there is need to be mindful of the challenges that come with these tools, such as data privacy and exclusion for those who are not digitally literate.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sz="half" idx="1"/>
          </p:nvPr>
        </p:nvSpPr>
        <p:spPr>
          <a:xfrm>
            <a:off x="457200" y="1600200"/>
            <a:ext cx="8458200" cy="4525963"/>
          </a:xfrm>
        </p:spPr>
        <p:txBody>
          <a:bodyPr/>
          <a:lstStyle/>
          <a:p>
            <a:pPr algn="ctr" eaLnBrk="1" hangingPunct="1">
              <a:buNone/>
            </a:pPr>
            <a:r>
              <a:rPr lang="en-US" sz="9600" dirty="0" smtClean="0">
                <a:latin typeface="Garamond" pitchFamily="18" charset="0"/>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990600"/>
          </a:xfrm>
        </p:spPr>
        <p:txBody>
          <a:bodyPr/>
          <a:lstStyle/>
          <a:p>
            <a:pPr eaLnBrk="1" hangingPunct="1"/>
            <a:r>
              <a:rPr lang="en-US" sz="3200" dirty="0" smtClean="0"/>
              <a:t>          Digital Tools for Financial Literacy </a:t>
            </a:r>
          </a:p>
        </p:txBody>
      </p:sp>
      <p:sp>
        <p:nvSpPr>
          <p:cNvPr id="3075" name="Content Placeholder 2"/>
          <p:cNvSpPr>
            <a:spLocks noGrp="1"/>
          </p:cNvSpPr>
          <p:nvPr>
            <p:ph idx="1"/>
          </p:nvPr>
        </p:nvSpPr>
        <p:spPr>
          <a:xfrm>
            <a:off x="228600" y="1066800"/>
            <a:ext cx="8686800" cy="5486400"/>
          </a:xfrm>
        </p:spPr>
        <p:txBody>
          <a:bodyPr/>
          <a:lstStyle/>
          <a:p>
            <a:pPr algn="just"/>
            <a:r>
              <a:rPr lang="en-US" sz="2000" dirty="0" smtClean="0">
                <a:latin typeface="Book Antiqua" pitchFamily="18" charset="0"/>
              </a:rPr>
              <a:t>These tools assist in addressing barriers to financial literacy, including</a:t>
            </a:r>
          </a:p>
          <a:p>
            <a:pPr lvl="1" algn="just"/>
            <a:r>
              <a:rPr lang="en-US" sz="1600" dirty="0" smtClean="0">
                <a:latin typeface="Book Antiqua" pitchFamily="18" charset="0"/>
              </a:rPr>
              <a:t>making it faster and more convenient to access information and obtain more in-depth advice and guidance on managing finances.</a:t>
            </a:r>
          </a:p>
          <a:p>
            <a:pPr algn="just"/>
            <a:endParaRPr lang="en-US" sz="2000" dirty="0" smtClean="0">
              <a:latin typeface="Book Antiqua" pitchFamily="18" charset="0"/>
            </a:endParaRPr>
          </a:p>
          <a:p>
            <a:pPr algn="just"/>
            <a:r>
              <a:rPr lang="en-US" sz="2000" dirty="0" smtClean="0">
                <a:latin typeface="Book Antiqua" pitchFamily="18" charset="0"/>
              </a:rPr>
              <a:t>The tools are interactive, easy-to-use and online. They allow citizens to access information relevant to their individual situations.</a:t>
            </a:r>
          </a:p>
          <a:p>
            <a:pPr algn="just"/>
            <a:endParaRPr lang="en-US" sz="2000" dirty="0" smtClean="0">
              <a:latin typeface="Book Antiqua" pitchFamily="18" charset="0"/>
            </a:endParaRPr>
          </a:p>
          <a:p>
            <a:pPr algn="just"/>
            <a:r>
              <a:rPr lang="en-US" sz="2000" dirty="0" smtClean="0">
                <a:latin typeface="Book Antiqua" pitchFamily="18" charset="0"/>
              </a:rPr>
              <a:t>Technology also provides a more interactive and engaging means of involving children from an early age, both within the classroom as part of a formal school programme and more generally in the form of games and quizzes aimed at students.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990600"/>
          </a:xfrm>
        </p:spPr>
        <p:txBody>
          <a:bodyPr/>
          <a:lstStyle/>
          <a:p>
            <a:pPr eaLnBrk="1" hangingPunct="1"/>
            <a:r>
              <a:rPr lang="en-US" sz="3200" dirty="0" smtClean="0"/>
              <a:t>          Digital Tools for Financial Literacy </a:t>
            </a:r>
          </a:p>
        </p:txBody>
      </p:sp>
      <p:sp>
        <p:nvSpPr>
          <p:cNvPr id="4" name="Content Placeholder 3"/>
          <p:cNvSpPr>
            <a:spLocks noGrp="1"/>
          </p:cNvSpPr>
          <p:nvPr>
            <p:ph idx="1"/>
          </p:nvPr>
        </p:nvSpPr>
        <p:spPr>
          <a:xfrm>
            <a:off x="228600" y="990600"/>
            <a:ext cx="8686800" cy="5562600"/>
          </a:xfrm>
        </p:spPr>
        <p:txBody>
          <a:bodyPr/>
          <a:lstStyle/>
          <a:p>
            <a:pPr algn="just"/>
            <a:r>
              <a:rPr lang="en-US" sz="2000" dirty="0" smtClean="0">
                <a:latin typeface="Book Antiqua" pitchFamily="18" charset="0"/>
              </a:rPr>
              <a:t>Our relationship with money is increasingly digital. Digital tools are revolutionizing our relationship with money — from digital banking to mobile payments and beyond. </a:t>
            </a:r>
          </a:p>
          <a:p>
            <a:pPr algn="just"/>
            <a:endParaRPr lang="en-US" sz="2000" dirty="0" smtClean="0">
              <a:latin typeface="Book Antiqua" pitchFamily="18" charset="0"/>
            </a:endParaRPr>
          </a:p>
          <a:p>
            <a:pPr algn="just"/>
            <a:r>
              <a:rPr lang="en-US" sz="2000" dirty="0" smtClean="0">
                <a:latin typeface="Book Antiqua" pitchFamily="18" charset="0"/>
              </a:rPr>
              <a:t>Digital tools are becoming an educational platform. They promote smarter, more deliberate approach to money management, enabling users to apply financial education in real life:</a:t>
            </a:r>
          </a:p>
          <a:p>
            <a:pPr algn="just"/>
            <a:endParaRPr lang="en-US" sz="2000" dirty="0" smtClean="0">
              <a:latin typeface="Book Antiqua" pitchFamily="18" charset="0"/>
            </a:endParaRPr>
          </a:p>
          <a:p>
            <a:pPr algn="just"/>
            <a:r>
              <a:rPr lang="en-US" sz="2000" dirty="0" smtClean="0">
                <a:latin typeface="Book Antiqua" pitchFamily="18" charset="0"/>
              </a:rPr>
              <a:t>Mobile and online banking helps users track financial goals, assess financial health, or receive alerts when problems might be arising.</a:t>
            </a:r>
          </a:p>
          <a:p>
            <a:pPr algn="just"/>
            <a:r>
              <a:rPr lang="en-US" sz="2000" dirty="0" smtClean="0">
                <a:latin typeface="Book Antiqua" pitchFamily="18" charset="0"/>
              </a:rPr>
              <a:t> </a:t>
            </a:r>
          </a:p>
          <a:p>
            <a:pPr algn="just"/>
            <a:r>
              <a:rPr lang="en-US" sz="2000" dirty="0" smtClean="0">
                <a:latin typeface="Book Antiqua" pitchFamily="18" charset="0"/>
              </a:rPr>
              <a:t>Digital money management tools help users apply budgeting principles and stick to them by providing up-to-the-minute details on spending goals and activity. </a:t>
            </a:r>
          </a:p>
          <a:p>
            <a:pPr algn="just"/>
            <a:endParaRPr lang="en-US" sz="1400" dirty="0" smtClean="0">
              <a:latin typeface="Book Antiqua" pitchFamily="18" charset="0"/>
            </a:endParaRPr>
          </a:p>
          <a:p>
            <a:pPr algn="just"/>
            <a:r>
              <a:rPr lang="en-US" sz="2000" i="1" dirty="0" smtClean="0">
                <a:latin typeface="Book Antiqua" pitchFamily="18" charset="0"/>
              </a:rPr>
              <a:t>Unlike most users, digital money management tools don’t get distracted or make miscalculations.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990600"/>
          </a:xfrm>
        </p:spPr>
        <p:txBody>
          <a:bodyPr/>
          <a:lstStyle/>
          <a:p>
            <a:pPr eaLnBrk="1" hangingPunct="1"/>
            <a:r>
              <a:rPr lang="en-US" sz="3200" dirty="0" smtClean="0"/>
              <a:t>          Digital Tools for Financial Literacy </a:t>
            </a:r>
          </a:p>
        </p:txBody>
      </p:sp>
      <p:sp>
        <p:nvSpPr>
          <p:cNvPr id="3075" name="Content Placeholder 2"/>
          <p:cNvSpPr>
            <a:spLocks noGrp="1"/>
          </p:cNvSpPr>
          <p:nvPr>
            <p:ph idx="1"/>
          </p:nvPr>
        </p:nvSpPr>
        <p:spPr>
          <a:xfrm>
            <a:off x="228600" y="1066800"/>
            <a:ext cx="8686800" cy="5486400"/>
          </a:xfrm>
        </p:spPr>
        <p:txBody>
          <a:bodyPr/>
          <a:lstStyle/>
          <a:p>
            <a:pPr algn="just">
              <a:buNone/>
            </a:pPr>
            <a:r>
              <a:rPr lang="en-US" sz="2000" b="1" i="1" dirty="0" smtClean="0">
                <a:latin typeface="Book Antiqua" pitchFamily="18" charset="0"/>
              </a:rPr>
              <a:t>Better, not more, information for consumers</a:t>
            </a:r>
          </a:p>
          <a:p>
            <a:pPr algn="just"/>
            <a:r>
              <a:rPr lang="en-US" sz="2000" dirty="0" smtClean="0">
                <a:latin typeface="Book Antiqua" pitchFamily="18" charset="0"/>
              </a:rPr>
              <a:t>To make informed financial decisions, consumers need to: </a:t>
            </a:r>
          </a:p>
          <a:p>
            <a:pPr lvl="1" algn="just"/>
            <a:r>
              <a:rPr lang="en-US" sz="1600" dirty="0" smtClean="0">
                <a:latin typeface="Book Antiqua" pitchFamily="18" charset="0"/>
              </a:rPr>
              <a:t>Be financially literate and to </a:t>
            </a:r>
          </a:p>
          <a:p>
            <a:pPr lvl="1" algn="just"/>
            <a:r>
              <a:rPr lang="en-US" sz="1600" dirty="0" smtClean="0">
                <a:latin typeface="Book Antiqua" pitchFamily="18" charset="0"/>
              </a:rPr>
              <a:t>Have access to information about the products and services available to them. </a:t>
            </a:r>
          </a:p>
          <a:p>
            <a:pPr algn="just"/>
            <a:endParaRPr lang="en-US" sz="2000" dirty="0" smtClean="0">
              <a:latin typeface="Book Antiqua" pitchFamily="18" charset="0"/>
            </a:endParaRPr>
          </a:p>
          <a:p>
            <a:pPr algn="just"/>
            <a:r>
              <a:rPr lang="en-US" sz="2000" dirty="0" smtClean="0">
                <a:latin typeface="Book Antiqua" pitchFamily="18" charset="0"/>
              </a:rPr>
              <a:t>High-quality financial literacy and product information are essential and complementary, and it is important that regulators and policymakers get both aspects right.</a:t>
            </a:r>
          </a:p>
          <a:p>
            <a:pPr algn="just"/>
            <a:endParaRPr lang="en-US" sz="2000" dirty="0" smtClean="0">
              <a:latin typeface="Book Antiqua" pitchFamily="18" charset="0"/>
            </a:endParaRPr>
          </a:p>
          <a:p>
            <a:pPr algn="just"/>
            <a:r>
              <a:rPr lang="en-US" sz="2000" dirty="0" smtClean="0">
                <a:latin typeface="Book Antiqua" pitchFamily="18" charset="0"/>
              </a:rPr>
              <a:t>Too much information tends to confuse consumers and distracts them from paying attention, thus target should be to provide high quality, relevant information.</a:t>
            </a:r>
          </a:p>
          <a:p>
            <a:pPr algn="just"/>
            <a:endParaRPr lang="en-US" sz="2000" dirty="0" smtClean="0">
              <a:latin typeface="Book Antiqua" pitchFamily="18" charset="0"/>
            </a:endParaRPr>
          </a:p>
          <a:p>
            <a:pPr algn="just"/>
            <a:endParaRPr lang="en-US" sz="2400" dirty="0" smtClean="0">
              <a:latin typeface="Book Antiqu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990600"/>
          </a:xfrm>
        </p:spPr>
        <p:txBody>
          <a:bodyPr/>
          <a:lstStyle/>
          <a:p>
            <a:pPr eaLnBrk="1" hangingPunct="1"/>
            <a:r>
              <a:rPr lang="en-US" sz="3200" dirty="0" smtClean="0"/>
              <a:t>          Digital Tools for Financial Literacy </a:t>
            </a:r>
          </a:p>
        </p:txBody>
      </p:sp>
      <p:sp>
        <p:nvSpPr>
          <p:cNvPr id="3075" name="Content Placeholder 2"/>
          <p:cNvSpPr>
            <a:spLocks noGrp="1"/>
          </p:cNvSpPr>
          <p:nvPr>
            <p:ph idx="1"/>
          </p:nvPr>
        </p:nvSpPr>
        <p:spPr>
          <a:xfrm>
            <a:off x="228600" y="990600"/>
            <a:ext cx="8686800" cy="5562600"/>
          </a:xfrm>
        </p:spPr>
        <p:txBody>
          <a:bodyPr/>
          <a:lstStyle/>
          <a:p>
            <a:pPr algn="just">
              <a:buNone/>
            </a:pPr>
            <a:r>
              <a:rPr lang="en-US" sz="2000" b="1" i="1" dirty="0" smtClean="0">
                <a:latin typeface="Book Antiqua" pitchFamily="18" charset="0"/>
              </a:rPr>
              <a:t>Organisation for Economic Co-operation and Development (OECD)</a:t>
            </a:r>
          </a:p>
          <a:p>
            <a:pPr algn="just"/>
            <a:r>
              <a:rPr lang="en-US" sz="2000" dirty="0" smtClean="0">
                <a:latin typeface="Book Antiqua" pitchFamily="18" charset="0"/>
              </a:rPr>
              <a:t>The OECD’s </a:t>
            </a:r>
            <a:r>
              <a:rPr lang="en-US" sz="2000" i="1" dirty="0" smtClean="0">
                <a:latin typeface="Book Antiqua" pitchFamily="18" charset="0"/>
              </a:rPr>
              <a:t>“Principles and Good Practices for Financial Education and Awareness” </a:t>
            </a:r>
            <a:r>
              <a:rPr lang="en-US" sz="2000" dirty="0" smtClean="0">
                <a:latin typeface="Book Antiqua" pitchFamily="18" charset="0"/>
              </a:rPr>
              <a:t>recommends that financial education starts as early in life as possible and that it be taught in schools. </a:t>
            </a:r>
          </a:p>
          <a:p>
            <a:pPr algn="just"/>
            <a:endParaRPr lang="en-US" sz="2000" dirty="0" smtClean="0">
              <a:latin typeface="Book Antiqua" pitchFamily="18" charset="0"/>
            </a:endParaRPr>
          </a:p>
          <a:p>
            <a:pPr algn="just"/>
            <a:r>
              <a:rPr lang="en-US" sz="2000" dirty="0" smtClean="0">
                <a:latin typeface="Book Antiqua" pitchFamily="18" charset="0"/>
              </a:rPr>
              <a:t>It describes financial education as a long-term process that —if built into curricula from an early age — will allow children to acquire the knowledge and skills needed to manage finances better.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990600"/>
          </a:xfrm>
        </p:spPr>
        <p:txBody>
          <a:bodyPr/>
          <a:lstStyle/>
          <a:p>
            <a:pPr eaLnBrk="1" hangingPunct="1"/>
            <a:r>
              <a:rPr lang="en-US" sz="3200" dirty="0" smtClean="0"/>
              <a:t>          Digital Tools for Financial Literacy </a:t>
            </a:r>
          </a:p>
        </p:txBody>
      </p:sp>
      <p:sp>
        <p:nvSpPr>
          <p:cNvPr id="3075" name="Content Placeholder 2"/>
          <p:cNvSpPr>
            <a:spLocks noGrp="1"/>
          </p:cNvSpPr>
          <p:nvPr>
            <p:ph idx="1"/>
          </p:nvPr>
        </p:nvSpPr>
        <p:spPr>
          <a:xfrm>
            <a:off x="228600" y="990600"/>
            <a:ext cx="8686800" cy="5562600"/>
          </a:xfrm>
        </p:spPr>
        <p:txBody>
          <a:bodyPr numCol="2"/>
          <a:lstStyle/>
          <a:p>
            <a:pPr algn="just">
              <a:buNone/>
            </a:pPr>
            <a:r>
              <a:rPr lang="en-US" sz="2000" b="1" i="1" dirty="0" smtClean="0">
                <a:solidFill>
                  <a:schemeClr val="accent1"/>
                </a:solidFill>
                <a:latin typeface="Book Antiqua" pitchFamily="18" charset="0"/>
              </a:rPr>
              <a:t>Global Money Week</a:t>
            </a:r>
          </a:p>
          <a:p>
            <a:pPr algn="just"/>
            <a:r>
              <a:rPr lang="en-US" sz="2000" dirty="0" smtClean="0">
                <a:latin typeface="Book Antiqua" pitchFamily="18" charset="0"/>
              </a:rPr>
              <a:t>An annual event initiated by Child &amp; Youth Finance International (CYFI), with local and regional events and activities </a:t>
            </a:r>
          </a:p>
          <a:p>
            <a:pPr algn="just"/>
            <a:endParaRPr lang="en-US" sz="2000" dirty="0" smtClean="0">
              <a:latin typeface="Book Antiqua" pitchFamily="18" charset="0"/>
            </a:endParaRPr>
          </a:p>
          <a:p>
            <a:pPr lvl="1" algn="just"/>
            <a:r>
              <a:rPr lang="en-US" sz="1600" dirty="0" smtClean="0">
                <a:latin typeface="Book Antiqua" pitchFamily="18" charset="0"/>
              </a:rPr>
              <a:t>aims at inspiring children and youth to learn about money, saving, creating livelihoods, gaining employment and becoming an entrepreneur.</a:t>
            </a:r>
          </a:p>
          <a:p>
            <a:pPr lvl="1" algn="just"/>
            <a:endParaRPr lang="en-US" sz="1600" dirty="0" smtClean="0">
              <a:latin typeface="Book Antiqua" pitchFamily="18" charset="0"/>
            </a:endParaRPr>
          </a:p>
          <a:p>
            <a:pPr algn="just"/>
            <a:r>
              <a:rPr lang="en-US" sz="2000" dirty="0" smtClean="0">
                <a:latin typeface="Book Antiqua" pitchFamily="18" charset="0"/>
              </a:rPr>
              <a:t>Held in March each year, it sees a range of events, activities, projects and competitions taking place in over 130 countries worldwide, aimed at creating awareness, challenging out-of-date financial policies and giving young people the tools and inspiration they need to shape their own future.</a:t>
            </a:r>
          </a:p>
        </p:txBody>
      </p:sp>
      <p:pic>
        <p:nvPicPr>
          <p:cNvPr id="4" name="Picture 5"/>
          <p:cNvPicPr>
            <a:picLocks noChangeAspect="1" noChangeArrowheads="1"/>
          </p:cNvPicPr>
          <p:nvPr/>
        </p:nvPicPr>
        <p:blipFill>
          <a:blip r:embed="rId3"/>
          <a:srcRect/>
          <a:stretch>
            <a:fillRect/>
          </a:stretch>
        </p:blipFill>
        <p:spPr bwMode="auto">
          <a:xfrm>
            <a:off x="5029200" y="1981200"/>
            <a:ext cx="3733800" cy="439578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990600"/>
          </a:xfrm>
        </p:spPr>
        <p:txBody>
          <a:bodyPr/>
          <a:lstStyle/>
          <a:p>
            <a:pPr eaLnBrk="1" hangingPunct="1"/>
            <a:r>
              <a:rPr lang="en-US" sz="3200" dirty="0" smtClean="0"/>
              <a:t>          Digital Tools for Financial Literacy </a:t>
            </a:r>
          </a:p>
        </p:txBody>
      </p:sp>
      <p:sp>
        <p:nvSpPr>
          <p:cNvPr id="3075" name="Content Placeholder 2"/>
          <p:cNvSpPr>
            <a:spLocks noGrp="1"/>
          </p:cNvSpPr>
          <p:nvPr>
            <p:ph idx="1"/>
          </p:nvPr>
        </p:nvSpPr>
        <p:spPr>
          <a:xfrm>
            <a:off x="228600" y="990600"/>
            <a:ext cx="8686800" cy="5562600"/>
          </a:xfrm>
        </p:spPr>
        <p:txBody>
          <a:bodyPr numCol="2"/>
          <a:lstStyle/>
          <a:p>
            <a:pPr algn="just">
              <a:buNone/>
            </a:pPr>
            <a:r>
              <a:rPr lang="en-US" sz="2000" b="1" i="1" dirty="0" smtClean="0">
                <a:latin typeface="Book Antiqua" pitchFamily="18" charset="0"/>
              </a:rPr>
              <a:t>Events in the Global Money Week</a:t>
            </a:r>
          </a:p>
          <a:p>
            <a:pPr algn="just"/>
            <a:r>
              <a:rPr lang="en-US" sz="2000" i="1" dirty="0" smtClean="0">
                <a:latin typeface="Book Antiqua" pitchFamily="18" charset="0"/>
              </a:rPr>
              <a:t>Selfie Challenge: competition to connect with other young people, individuals and organizations across the world in sharing their amazing money awareness activities and events. Photos are uploaded on social media such as facebook, whatsapp, twitter and YouTube</a:t>
            </a:r>
          </a:p>
          <a:p>
            <a:pPr algn="just"/>
            <a:endParaRPr lang="en-US" sz="2000" i="1" dirty="0" smtClean="0">
              <a:latin typeface="Book Antiqua" pitchFamily="18" charset="0"/>
            </a:endParaRPr>
          </a:p>
          <a:p>
            <a:pPr algn="just"/>
            <a:endParaRPr lang="en-US" sz="2000" i="1" dirty="0" smtClean="0">
              <a:latin typeface="Book Antiqua" pitchFamily="18" charset="0"/>
            </a:endParaRPr>
          </a:p>
          <a:p>
            <a:pPr algn="just"/>
            <a:endParaRPr lang="en-US" sz="2000" i="1" dirty="0" smtClean="0">
              <a:latin typeface="Book Antiqua" pitchFamily="18" charset="0"/>
            </a:endParaRPr>
          </a:p>
        </p:txBody>
      </p:sp>
      <p:pic>
        <p:nvPicPr>
          <p:cNvPr id="5" name="Picture 4" descr="C51aW4GXQAAimHB.jpg"/>
          <p:cNvPicPr>
            <a:picLocks noChangeAspect="1"/>
          </p:cNvPicPr>
          <p:nvPr/>
        </p:nvPicPr>
        <p:blipFill>
          <a:blip r:embed="rId3"/>
          <a:stretch>
            <a:fillRect/>
          </a:stretch>
        </p:blipFill>
        <p:spPr>
          <a:xfrm>
            <a:off x="685800" y="3810000"/>
            <a:ext cx="3886200" cy="2743200"/>
          </a:xfrm>
          <a:prstGeom prst="rect">
            <a:avLst/>
          </a:prstGeom>
        </p:spPr>
      </p:pic>
      <p:pic>
        <p:nvPicPr>
          <p:cNvPr id="6" name="Picture 5" descr="Ce9aQTAWIAAxRZ3.jpg"/>
          <p:cNvPicPr>
            <a:picLocks noChangeAspect="1"/>
          </p:cNvPicPr>
          <p:nvPr/>
        </p:nvPicPr>
        <p:blipFill>
          <a:blip r:embed="rId4"/>
          <a:stretch>
            <a:fillRect/>
          </a:stretch>
        </p:blipFill>
        <p:spPr>
          <a:xfrm>
            <a:off x="5562600" y="1066800"/>
            <a:ext cx="3314700" cy="40481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990600"/>
          </a:xfrm>
        </p:spPr>
        <p:txBody>
          <a:bodyPr/>
          <a:lstStyle/>
          <a:p>
            <a:pPr eaLnBrk="1" hangingPunct="1"/>
            <a:r>
              <a:rPr lang="en-US" sz="3200" dirty="0" smtClean="0"/>
              <a:t>          Digital Tools for Financial Literacy </a:t>
            </a:r>
          </a:p>
        </p:txBody>
      </p:sp>
      <p:sp>
        <p:nvSpPr>
          <p:cNvPr id="3075" name="Content Placeholder 2"/>
          <p:cNvSpPr>
            <a:spLocks noGrp="1"/>
          </p:cNvSpPr>
          <p:nvPr>
            <p:ph idx="1"/>
          </p:nvPr>
        </p:nvSpPr>
        <p:spPr>
          <a:xfrm>
            <a:off x="228600" y="990600"/>
            <a:ext cx="8686800" cy="5562600"/>
          </a:xfrm>
        </p:spPr>
        <p:txBody>
          <a:bodyPr/>
          <a:lstStyle/>
          <a:p>
            <a:pPr algn="just">
              <a:buNone/>
            </a:pPr>
            <a:r>
              <a:rPr lang="en-US" sz="2000" b="1" i="1" dirty="0" smtClean="0">
                <a:latin typeface="Book Antiqua" pitchFamily="18" charset="0"/>
              </a:rPr>
              <a:t>Events in the Global Money Week</a:t>
            </a:r>
          </a:p>
          <a:p>
            <a:pPr algn="just"/>
            <a:r>
              <a:rPr lang="en-US" sz="2000" i="1" dirty="0" smtClean="0">
                <a:latin typeface="Book Antiqua" pitchFamily="18" charset="0"/>
              </a:rPr>
              <a:t>Video Challenge: </a:t>
            </a:r>
            <a:r>
              <a:rPr lang="en-US" sz="2000" dirty="0" smtClean="0">
                <a:latin typeface="Book Antiqua" pitchFamily="18" charset="0"/>
              </a:rPr>
              <a:t>video showing what you are doing to celebrate GMW2017! Whether you create a </a:t>
            </a:r>
            <a:r>
              <a:rPr lang="en-US" sz="2000" dirty="0" err="1" smtClean="0">
                <a:latin typeface="Book Antiqua" pitchFamily="18" charset="0"/>
              </a:rPr>
              <a:t>vlog</a:t>
            </a:r>
            <a:r>
              <a:rPr lang="en-US" sz="2000" dirty="0" smtClean="0">
                <a:latin typeface="Book Antiqua" pitchFamily="18" charset="0"/>
              </a:rPr>
              <a:t> of your Week’s celebrations, host an interview with a representative from a local institution or capture money awareness games and activities, videos are a great way to show how GMW is being celebrated in your community or country.</a:t>
            </a:r>
          </a:p>
        </p:txBody>
      </p:sp>
      <p:pic>
        <p:nvPicPr>
          <p:cNvPr id="4" name="Picture 3" descr="GMW Selfie challenge.png"/>
          <p:cNvPicPr>
            <a:picLocks noChangeAspect="1"/>
          </p:cNvPicPr>
          <p:nvPr/>
        </p:nvPicPr>
        <p:blipFill>
          <a:blip r:embed="rId3"/>
          <a:stretch>
            <a:fillRect/>
          </a:stretch>
        </p:blipFill>
        <p:spPr>
          <a:xfrm>
            <a:off x="609600" y="3200400"/>
            <a:ext cx="8001000" cy="248602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7514</TotalTime>
  <Words>1698</Words>
  <Application>Microsoft Office PowerPoint</Application>
  <PresentationFormat>On-screen Show (4:3)</PresentationFormat>
  <Paragraphs>178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Digital Tools for Financial Literacy</vt:lpstr>
      <vt:lpstr>          Digital Tools for Financial Literacy </vt:lpstr>
      <vt:lpstr>          Digital Tools for Financial Literacy </vt:lpstr>
      <vt:lpstr>          Digital Tools for Financial Literacy </vt:lpstr>
      <vt:lpstr>          Digital Tools for Financial Literacy </vt:lpstr>
      <vt:lpstr>          Digital Tools for Financial Literacy </vt:lpstr>
      <vt:lpstr>          Digital Tools for Financial Literacy </vt:lpstr>
      <vt:lpstr>          Digital Tools for Financial Literacy </vt:lpstr>
      <vt:lpstr>          Digital Tools for Financial Literacy </vt:lpstr>
      <vt:lpstr>          Digital Tools for Financial Literacy </vt:lpstr>
      <vt:lpstr>          Digital Tools for Financial Literacy </vt:lpstr>
      <vt:lpstr>          Digital Tools for Financial Literacy </vt:lpstr>
      <vt:lpstr>          Digital Tools for Financial Literacy </vt:lpstr>
      <vt:lpstr>          Digital Tools for Financial Literacy </vt:lpstr>
      <vt:lpstr>          Digital Tools for Financial Literacy </vt:lpstr>
      <vt:lpstr>          Digital Tools for Financial Literacy </vt:lpstr>
      <vt:lpstr>          Digital Tools for Financial Literacy </vt:lpstr>
      <vt:lpstr>          Digital Tools for Financial Literacy </vt:lpstr>
      <vt:lpstr>          Digital Tools for Financial Literacy </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farai</dc:creator>
  <cp:lastModifiedBy>Ivan Ssettimba</cp:lastModifiedBy>
  <cp:revision>101</cp:revision>
  <dcterms:created xsi:type="dcterms:W3CDTF">2014-01-22T10:06:30Z</dcterms:created>
  <dcterms:modified xsi:type="dcterms:W3CDTF">2018-07-30T15:25:47Z</dcterms:modified>
</cp:coreProperties>
</file>